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257" r:id="rId3"/>
    <p:sldId id="258" r:id="rId4"/>
    <p:sldId id="380" r:id="rId5"/>
    <p:sldId id="375" r:id="rId6"/>
    <p:sldId id="376" r:id="rId7"/>
    <p:sldId id="377" r:id="rId8"/>
    <p:sldId id="378" r:id="rId9"/>
    <p:sldId id="381" r:id="rId10"/>
    <p:sldId id="271" r:id="rId11"/>
    <p:sldId id="382" r:id="rId12"/>
    <p:sldId id="383" r:id="rId13"/>
    <p:sldId id="385" r:id="rId14"/>
    <p:sldId id="374" r:id="rId15"/>
    <p:sldId id="386" r:id="rId16"/>
    <p:sldId id="392" r:id="rId17"/>
    <p:sldId id="387" r:id="rId18"/>
    <p:sldId id="388" r:id="rId19"/>
    <p:sldId id="393" r:id="rId20"/>
    <p:sldId id="390" r:id="rId21"/>
    <p:sldId id="391" r:id="rId22"/>
    <p:sldId id="394" r:id="rId23"/>
    <p:sldId id="389" r:id="rId24"/>
    <p:sldId id="395" r:id="rId25"/>
    <p:sldId id="397" r:id="rId26"/>
    <p:sldId id="398" r:id="rId27"/>
    <p:sldId id="399" r:id="rId28"/>
    <p:sldId id="400" r:id="rId29"/>
    <p:sldId id="401" r:id="rId30"/>
    <p:sldId id="403" r:id="rId31"/>
    <p:sldId id="327" r:id="rId32"/>
    <p:sldId id="405" r:id="rId33"/>
    <p:sldId id="407" r:id="rId34"/>
    <p:sldId id="406" r:id="rId35"/>
    <p:sldId id="408" r:id="rId36"/>
    <p:sldId id="409" r:id="rId37"/>
    <p:sldId id="410" r:id="rId38"/>
    <p:sldId id="411" r:id="rId39"/>
    <p:sldId id="412" r:id="rId40"/>
    <p:sldId id="413" r:id="rId41"/>
    <p:sldId id="415" r:id="rId42"/>
    <p:sldId id="414" r:id="rId43"/>
    <p:sldId id="416" r:id="rId44"/>
    <p:sldId id="420" r:id="rId45"/>
    <p:sldId id="417" r:id="rId46"/>
    <p:sldId id="347" r:id="rId47"/>
    <p:sldId id="418" r:id="rId48"/>
    <p:sldId id="419" r:id="rId49"/>
    <p:sldId id="349" r:id="rId50"/>
    <p:sldId id="355" r:id="rId51"/>
    <p:sldId id="402" r:id="rId52"/>
    <p:sldId id="310" r:id="rId53"/>
  </p:sldIdLst>
  <p:sldSz cx="9144000" cy="5143500" type="screen16x9"/>
  <p:notesSz cx="6858000" cy="9144000"/>
  <p:embeddedFontLst>
    <p:embeddedFont>
      <p:font typeface="Cambria Math" panose="02040503050406030204" pitchFamily="18" charset="0"/>
      <p:regular r:id="rId56"/>
    </p:embeddedFont>
    <p:embeddedFont>
      <p:font typeface="Nixie One" panose="020B0604020202020204" charset="0"/>
      <p:regular r:id="rId57"/>
    </p:embeddedFont>
    <p:embeddedFont>
      <p:font typeface="Varela Round" panose="00000500000000000000" pitchFamily="2" charset="-79"/>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6" roundtripDataSignature="AMtx7mjvCAhAmeV35f3Ggpbjuo5lwcpE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D580D7-CC64-4E79-8517-4E98F2C04188}">
  <a:tblStyle styleId="{D5D580D7-CC64-4E79-8517-4E98F2C0418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E1A4542-57EC-4949-AEEC-A0BC4D82EE3B}"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84E427A-3D55-4303-BF80-6455036E1DE7}" styleName="Kiểu Có chủ đề 1 - Màu chủ đề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Kiểu Có chủ đề 1 - Màu chủ đề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113" d="100"/>
          <a:sy n="11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17"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12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11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0413D852-E55D-D43F-39DF-39E3C2CED4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4D090152-7ADC-B7F2-202B-E8E2065ED6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6AE2FE-27E3-47D9-BDD4-6F4CB23788C7}" type="datetimeFigureOut">
              <a:rPr lang="en-US" smtClean="0"/>
              <a:t>6/8/2023</a:t>
            </a:fld>
            <a:endParaRPr lang="en-US"/>
          </a:p>
        </p:txBody>
      </p:sp>
      <p:sp>
        <p:nvSpPr>
          <p:cNvPr id="4" name="Chỗ dành sẵn cho Chân trang 3">
            <a:extLst>
              <a:ext uri="{FF2B5EF4-FFF2-40B4-BE49-F238E27FC236}">
                <a16:creationId xmlns:a16="http://schemas.microsoft.com/office/drawing/2014/main" id="{BE5AA0AA-3CC8-D05C-8A36-2EE49C5622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476E5F18-56C4-8701-DED1-B265120FB0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886393-6FAA-42E6-A216-6798730794B6}" type="slidenum">
              <a:rPr lang="en-US" smtClean="0"/>
              <a:t>‹#›</a:t>
            </a:fld>
            <a:endParaRPr lang="en-US"/>
          </a:p>
        </p:txBody>
      </p:sp>
    </p:spTree>
    <p:extLst>
      <p:ext uri="{BB962C8B-B14F-4D97-AF65-F5344CB8AC3E}">
        <p14:creationId xmlns:p14="http://schemas.microsoft.com/office/powerpoint/2010/main" val="26651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1317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276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0150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4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1467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1212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375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592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630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504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4541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460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1726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880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7360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818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4693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8414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3225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458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6921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1850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0228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525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9630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001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0894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338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Dữ liệu văn bản cấu trúc (</a:t>
            </a:r>
            <a:r>
              <a:rPr lang="vi-VN" dirty="0" err="1"/>
              <a:t>Structured</a:t>
            </a:r>
            <a:r>
              <a:rPr lang="vi-VN" dirty="0"/>
              <a:t> </a:t>
            </a:r>
            <a:r>
              <a:rPr lang="vi-VN" dirty="0" err="1"/>
              <a:t>Text</a:t>
            </a:r>
            <a:r>
              <a:rPr lang="vi-VN" dirty="0"/>
              <a:t> </a:t>
            </a:r>
            <a:r>
              <a:rPr lang="vi-VN" dirty="0" err="1"/>
              <a:t>Data</a:t>
            </a:r>
            <a:r>
              <a:rPr lang="vi-VN" dirty="0"/>
              <a:t>): Đây là loại dữ liệu văn bản được tổ chức theo một cấu trúc nhất định</a:t>
            </a:r>
            <a:r>
              <a:rPr lang="en-US" dirty="0"/>
              <a:t> (VD </a:t>
            </a:r>
            <a:r>
              <a:rPr lang="en-US" dirty="0" err="1"/>
              <a:t>tại</a:t>
            </a:r>
            <a:r>
              <a:rPr lang="en-US" dirty="0"/>
              <a:t> </a:t>
            </a:r>
            <a:r>
              <a:rPr lang="en-US" dirty="0" err="1"/>
              <a:t>cùng</a:t>
            </a:r>
            <a:r>
              <a:rPr lang="en-US" dirty="0"/>
              <a:t> 1 </a:t>
            </a:r>
            <a:r>
              <a:rPr lang="en-US" dirty="0" err="1"/>
              <a:t>cột</a:t>
            </a:r>
            <a:r>
              <a:rPr lang="en-US" dirty="0"/>
              <a:t> </a:t>
            </a:r>
            <a:r>
              <a:rPr lang="en-US" dirty="0" err="1"/>
              <a:t>thì</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liên</a:t>
            </a:r>
            <a:r>
              <a:rPr lang="en-US" dirty="0"/>
              <a:t> </a:t>
            </a:r>
            <a:r>
              <a:rPr lang="en-US" dirty="0" err="1"/>
              <a:t>quan</a:t>
            </a:r>
            <a:r>
              <a:rPr lang="en-US" dirty="0"/>
              <a:t> </a:t>
            </a:r>
            <a:r>
              <a:rPr lang="en-US" dirty="0" err="1"/>
              <a:t>đến</a:t>
            </a:r>
            <a:r>
              <a:rPr lang="en-US" dirty="0"/>
              <a:t> header </a:t>
            </a:r>
            <a:r>
              <a:rPr lang="en-US" dirty="0" err="1"/>
              <a:t>của</a:t>
            </a:r>
            <a:r>
              <a:rPr lang="en-US" dirty="0"/>
              <a:t> </a:t>
            </a:r>
            <a:r>
              <a:rPr lang="en-US" dirty="0" err="1"/>
              <a:t>cột</a:t>
            </a:r>
            <a:r>
              <a:rPr lang="en-US" dirty="0"/>
              <a:t> </a:t>
            </a:r>
            <a:r>
              <a:rPr lang="en-US" dirty="0" err="1"/>
              <a:t>đó</a:t>
            </a:r>
            <a:r>
              <a:rPr lang="en-US" dirty="0"/>
              <a:t>)</a:t>
            </a:r>
          </a:p>
          <a:p>
            <a:r>
              <a:rPr lang="vi-VN" dirty="0"/>
              <a:t>Dữ liệu văn bản bán cấu trúc (</a:t>
            </a:r>
            <a:r>
              <a:rPr lang="vi-VN" dirty="0" err="1"/>
              <a:t>Semi-Structured</a:t>
            </a:r>
            <a:r>
              <a:rPr lang="vi-VN" dirty="0"/>
              <a:t> </a:t>
            </a:r>
            <a:r>
              <a:rPr lang="vi-VN" dirty="0" err="1"/>
              <a:t>Text</a:t>
            </a:r>
            <a:r>
              <a:rPr lang="vi-VN" dirty="0"/>
              <a:t> </a:t>
            </a:r>
            <a:r>
              <a:rPr lang="vi-VN" dirty="0" err="1"/>
              <a:t>Data</a:t>
            </a:r>
            <a:r>
              <a:rPr lang="vi-VN" dirty="0"/>
              <a:t>): Đây là loại dữ liệu văn bản không tuân theo một cấu trúc nghiêm ngặt, nhưng vẫn chứa các thông tin quan trọng được gắn kết với các nhãn hoặc thẻ</a:t>
            </a:r>
            <a:endParaRPr lang="en-US" dirty="0"/>
          </a:p>
          <a:p>
            <a:r>
              <a:rPr lang="en-US" sz="1800" dirty="0" err="1">
                <a:solidFill>
                  <a:srgbClr val="000000"/>
                </a:solidFill>
                <a:effectLst/>
                <a:latin typeface="Times New Roman" panose="02020603050405020304" pitchFamily="18" charset="0"/>
                <a:ea typeface="Calibri" panose="020F0502020204030204" pitchFamily="34" charset="0"/>
              </a:rPr>
              <a:t>Dữ</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liệu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văn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bản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cấu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trúc</a:t>
            </a:r>
            <a:r>
              <a:rPr lang="en-US" sz="1800" dirty="0">
                <a:solidFill>
                  <a:srgbClr val="000000"/>
                </a:solidFill>
                <a:effectLst/>
                <a:latin typeface="Times New Roman" panose="02020603050405020304" pitchFamily="18" charset="0"/>
                <a:ea typeface="Calibri" panose="020F0502020204030204" pitchFamily="34" charset="0"/>
              </a:rPr>
              <a:t> (Unstructured Text Data): </a:t>
            </a:r>
            <a:r>
              <a:rPr lang="en-US" sz="1800" dirty="0" err="1">
                <a:solidFill>
                  <a:srgbClr val="000000"/>
                </a:solidFill>
                <a:effectLst/>
                <a:latin typeface="Times New Roman" panose="02020603050405020304" pitchFamily="18" charset="0"/>
                <a:ea typeface="Calibri" panose="020F0502020204030204" pitchFamily="34" charset="0"/>
              </a:rPr>
              <a:t>Đây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loại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dữ</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liệu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văn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bản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cấu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trúc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rõ</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ràng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tuân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theo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bất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định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dạng</a:t>
            </a:r>
            <a:r>
              <a:rPr lang="en-US" sz="1800" dirty="0">
                <a:solidFill>
                  <a:srgbClr val="000000"/>
                </a:solidFill>
                <a:effectLst/>
                <a:latin typeface="Times New Roman" panose="02020603050405020304" pitchFamily="18" charset="0"/>
                <a:ea typeface="Calibri" panose="020F0502020204030204" pitchFamily="34" charset="0"/>
              </a:rPr>
              <a:t> hay </a:t>
            </a:r>
            <a:r>
              <a:rPr lang="en-US" sz="1800" dirty="0" err="1">
                <a:solidFill>
                  <a:srgbClr val="000000"/>
                </a:solidFill>
                <a:effectLst/>
                <a:latin typeface="Times New Roman" panose="02020603050405020304" pitchFamily="18" charset="0"/>
                <a:ea typeface="Calibri" panose="020F0502020204030204" pitchFamily="34" charset="0"/>
              </a:rPr>
              <a:t>quy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tắc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cụ</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thể</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nào</a:t>
            </a:r>
            <a:endParaRPr lang="en-US" dirty="0"/>
          </a:p>
        </p:txBody>
      </p:sp>
    </p:spTree>
    <p:extLst>
      <p:ext uri="{BB962C8B-B14F-4D97-AF65-F5344CB8AC3E}">
        <p14:creationId xmlns:p14="http://schemas.microsoft.com/office/powerpoint/2010/main" val="232140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err="1"/>
              <a:t>Hình</a:t>
            </a:r>
            <a:r>
              <a:rPr lang="en-US" dirty="0"/>
              <a:t> </a:t>
            </a:r>
            <a:r>
              <a:rPr lang="en-US" dirty="0" err="1"/>
              <a:t>ảnh</a:t>
            </a:r>
            <a:r>
              <a:rPr lang="en-US" dirty="0"/>
              <a:t> bitmap </a:t>
            </a:r>
            <a:r>
              <a:rPr lang="en-US" dirty="0" err="1"/>
              <a:t>thì</a:t>
            </a:r>
            <a:r>
              <a:rPr lang="en-US" dirty="0"/>
              <a:t> </a:t>
            </a:r>
            <a:r>
              <a:rPr lang="en-US" sz="1800" dirty="0" err="1">
                <a:solidFill>
                  <a:srgbClr val="000000"/>
                </a:solidFill>
                <a:effectLst/>
                <a:latin typeface="Times New Roman" panose="02020603050405020304" pitchFamily="18" charset="0"/>
                <a:ea typeface="Calibri" panose="020F0502020204030204" pitchFamily="34" charset="0"/>
              </a:rPr>
              <a:t>mỗi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điểm</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ảnh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thông</a:t>
            </a:r>
            <a:r>
              <a:rPr lang="en-US" sz="1800" dirty="0">
                <a:solidFill>
                  <a:srgbClr val="000000"/>
                </a:solidFill>
                <a:effectLst/>
                <a:latin typeface="Times New Roman" panose="02020603050405020304" pitchFamily="18" charset="0"/>
                <a:ea typeface="Calibri" panose="020F0502020204030204" pitchFamily="34" charset="0"/>
              </a:rPr>
              <a:t> tin </a:t>
            </a:r>
            <a:r>
              <a:rPr lang="en-US" sz="1800" dirty="0" err="1">
                <a:solidFill>
                  <a:srgbClr val="000000"/>
                </a:solidFill>
                <a:effectLst/>
                <a:latin typeface="Times New Roman" panose="02020603050405020304" pitchFamily="18" charset="0"/>
                <a:ea typeface="Calibri" panose="020F0502020204030204" pitchFamily="34" charset="0"/>
              </a:rPr>
              <a:t>về</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màu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sắc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độ</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sáng</a:t>
            </a:r>
            <a:r>
              <a:rPr lang="en-US" sz="1800" dirty="0">
                <a:solidFill>
                  <a:srgbClr val="000000"/>
                </a:solidFill>
                <a:effectLst/>
                <a:latin typeface="Times New Roman" panose="02020603050405020304" pitchFamily="18" charset="0"/>
                <a:ea typeface="Calibri" panose="020F0502020204030204" pitchFamily="34" charset="0"/>
              </a:rPr>
              <a: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dirty="0" err="1">
                <a:solidFill>
                  <a:srgbClr val="000000"/>
                </a:solidFill>
                <a:effectLst/>
                <a:latin typeface="Times New Roman" panose="02020603050405020304" pitchFamily="18" charset="0"/>
                <a:ea typeface="Calibri" panose="020F0502020204030204" pitchFamily="34" charset="0"/>
              </a:rPr>
              <a:t>Hình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ảnh</a:t>
            </a:r>
            <a:r>
              <a:rPr lang="en-US" sz="1800" dirty="0">
                <a:solidFill>
                  <a:srgbClr val="000000"/>
                </a:solidFill>
                <a:effectLst/>
                <a:latin typeface="Times New Roman" panose="02020603050405020304" pitchFamily="18" charset="0"/>
                <a:ea typeface="Calibri" panose="020F0502020204030204" pitchFamily="34" charset="0"/>
              </a:rPr>
              <a:t> vector </a:t>
            </a:r>
            <a:r>
              <a:rPr lang="vi-VN" sz="1800" dirty="0">
                <a:solidFill>
                  <a:srgbClr val="000000"/>
                </a:solidFill>
                <a:effectLst/>
                <a:latin typeface="Times New Roman" panose="02020603050405020304" pitchFamily="18" charset="0"/>
                <a:ea typeface="Calibri" panose="020F0502020204030204" pitchFamily="34" charset="0"/>
              </a:rPr>
              <a:t>biểu diễn hình ảnh dưới dạng các đối tượng hình học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dùng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trong</a:t>
            </a:r>
            <a:r>
              <a:rPr lang="en-US" sz="1800" dirty="0">
                <a:solidFill>
                  <a:srgbClr val="000000"/>
                </a:solidFill>
                <a:effectLst/>
                <a:latin typeface="Times New Roman" panose="02020603050405020304" pitchFamily="18" charset="0"/>
                <a:ea typeface="Calibri" panose="020F0502020204030204" pitchFamily="34" charset="0"/>
              </a:rPr>
              <a:t> photoshop)</a:t>
            </a: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63427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531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5297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628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74"/>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8" name="Google Shape;28;p74"/>
          <p:cNvSpPr/>
          <p:nvPr/>
        </p:nvSpPr>
        <p:spPr>
          <a:xfrm>
            <a:off x="-164200" y="686175"/>
            <a:ext cx="550500" cy="5505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9" name="Google Shape;29;p74"/>
          <p:cNvSpPr/>
          <p:nvPr/>
        </p:nvSpPr>
        <p:spPr>
          <a:xfrm>
            <a:off x="8204500" y="3898800"/>
            <a:ext cx="447000" cy="447000"/>
          </a:xfrm>
          <a:prstGeom prst="donut">
            <a:avLst>
              <a:gd name="adj" fmla="val 18608"/>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0" name="Google Shape;30;p74"/>
          <p:cNvSpPr/>
          <p:nvPr/>
        </p:nvSpPr>
        <p:spPr>
          <a:xfrm>
            <a:off x="100425" y="-196925"/>
            <a:ext cx="741600" cy="741600"/>
          </a:xfrm>
          <a:prstGeom prst="donut">
            <a:avLst>
              <a:gd name="adj" fmla="val 37879"/>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1" name="Google Shape;31;p74"/>
          <p:cNvSpPr/>
          <p:nvPr/>
        </p:nvSpPr>
        <p:spPr>
          <a:xfrm>
            <a:off x="419100" y="686175"/>
            <a:ext cx="188100" cy="1881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2" name="Google Shape;32;p74"/>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3" name="Google Shape;33;p74"/>
          <p:cNvSpPr/>
          <p:nvPr/>
        </p:nvSpPr>
        <p:spPr>
          <a:xfrm>
            <a:off x="741750" y="4449750"/>
            <a:ext cx="397500" cy="397500"/>
          </a:xfrm>
          <a:prstGeom prst="donut">
            <a:avLst>
              <a:gd name="adj" fmla="val 8754"/>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4" name="Google Shape;34;p74"/>
          <p:cNvSpPr/>
          <p:nvPr/>
        </p:nvSpPr>
        <p:spPr>
          <a:xfrm>
            <a:off x="8956300" y="4058696"/>
            <a:ext cx="287100" cy="287100"/>
          </a:xfrm>
          <a:prstGeom prst="ellipse">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5" name="Google Shape;35;p74"/>
          <p:cNvSpPr/>
          <p:nvPr/>
        </p:nvSpPr>
        <p:spPr>
          <a:xfrm>
            <a:off x="-164200" y="4277700"/>
            <a:ext cx="741600" cy="741600"/>
          </a:xfrm>
          <a:prstGeom prst="donut">
            <a:avLst>
              <a:gd name="adj" fmla="val 39163"/>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6" name="Google Shape;36;p74"/>
          <p:cNvSpPr/>
          <p:nvPr/>
        </p:nvSpPr>
        <p:spPr>
          <a:xfrm>
            <a:off x="8568725" y="4717500"/>
            <a:ext cx="508500" cy="508500"/>
          </a:xfrm>
          <a:prstGeom prst="ellipse">
            <a:avLst/>
          </a:prstGeom>
          <a:solidFill>
            <a:srgbClr val="E8004C">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7" name="Google Shape;37;p74"/>
          <p:cNvSpPr/>
          <p:nvPr/>
        </p:nvSpPr>
        <p:spPr>
          <a:xfrm>
            <a:off x="8077475" y="224125"/>
            <a:ext cx="304800" cy="304800"/>
          </a:xfrm>
          <a:prstGeom prst="donut">
            <a:avLst>
              <a:gd name="adj" fmla="val 30568"/>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8" name="Google Shape;38;p74"/>
          <p:cNvSpPr/>
          <p:nvPr/>
        </p:nvSpPr>
        <p:spPr>
          <a:xfrm>
            <a:off x="8553248" y="328373"/>
            <a:ext cx="585600" cy="5856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9" name="Google Shape;39;p74"/>
          <p:cNvSpPr/>
          <p:nvPr/>
        </p:nvSpPr>
        <p:spPr>
          <a:xfrm>
            <a:off x="8876350" y="1187325"/>
            <a:ext cx="447000" cy="4470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0" name="Google Shape;40;p74"/>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1" name="Google Shape;41;p74"/>
          <p:cNvSpPr/>
          <p:nvPr/>
        </p:nvSpPr>
        <p:spPr>
          <a:xfrm>
            <a:off x="100425" y="3830625"/>
            <a:ext cx="304800" cy="3048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2" name="Google Shape;42;p74"/>
          <p:cNvSpPr txBox="1">
            <a:spLocks noGrp="1"/>
          </p:cNvSpPr>
          <p:nvPr>
            <p:ph type="sldNum" idx="12"/>
          </p:nvPr>
        </p:nvSpPr>
        <p:spPr>
          <a:xfrm>
            <a:off x="4337100" y="4751625"/>
            <a:ext cx="469800" cy="391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3"/>
        <p:cNvGrpSpPr/>
        <p:nvPr/>
      </p:nvGrpSpPr>
      <p:grpSpPr>
        <a:xfrm>
          <a:off x="0" y="0"/>
          <a:ext cx="0" cy="0"/>
          <a:chOff x="0" y="0"/>
          <a:chExt cx="0" cy="0"/>
        </a:xfrm>
      </p:grpSpPr>
      <p:sp>
        <p:nvSpPr>
          <p:cNvPr id="44" name="Google Shape;44;p75"/>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5" name="Google Shape;45;p75"/>
          <p:cNvSpPr txBox="1">
            <a:spLocks noGrp="1"/>
          </p:cNvSpPr>
          <p:nvPr>
            <p:ph type="ctrTitle"/>
          </p:nvPr>
        </p:nvSpPr>
        <p:spPr>
          <a:xfrm>
            <a:off x="1773750" y="2421550"/>
            <a:ext cx="55965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atin typeface="Times New Roman" panose="02020603050405020304" pitchFamily="18" charset="0"/>
                <a:cs typeface="Times New Roman" panose="02020603050405020304" pitchFamily="18" charset="0"/>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dirty="0"/>
          </a:p>
        </p:txBody>
      </p:sp>
      <p:sp>
        <p:nvSpPr>
          <p:cNvPr id="46" name="Google Shape;46;p75"/>
          <p:cNvSpPr txBox="1">
            <a:spLocks noGrp="1"/>
          </p:cNvSpPr>
          <p:nvPr>
            <p:ph type="subTitle" idx="1"/>
          </p:nvPr>
        </p:nvSpPr>
        <p:spPr>
          <a:xfrm>
            <a:off x="1773750" y="3449654"/>
            <a:ext cx="55965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A1BECC"/>
              </a:buClr>
              <a:buSzPts val="2400"/>
              <a:buNone/>
              <a:defRPr b="1">
                <a:solidFill>
                  <a:srgbClr val="A1BECC"/>
                </a:solidFill>
                <a:latin typeface="Times New Roman" panose="02020603050405020304" pitchFamily="18" charset="0"/>
                <a:cs typeface="Times New Roman" panose="02020603050405020304" pitchFamily="18" charset="0"/>
              </a:defRPr>
            </a:lvl1pPr>
            <a:lvl2pPr lvl="1" algn="ctr">
              <a:lnSpc>
                <a:spcPct val="100000"/>
              </a:lnSpc>
              <a:spcBef>
                <a:spcPts val="0"/>
              </a:spcBef>
              <a:spcAft>
                <a:spcPts val="0"/>
              </a:spcAft>
              <a:buClr>
                <a:srgbClr val="A1BECC"/>
              </a:buClr>
              <a:buSzPts val="3000"/>
              <a:buNone/>
              <a:defRPr sz="3000" b="1">
                <a:solidFill>
                  <a:srgbClr val="A1BECC"/>
                </a:solidFill>
              </a:defRPr>
            </a:lvl2pPr>
            <a:lvl3pPr lvl="2" algn="ctr">
              <a:lnSpc>
                <a:spcPct val="100000"/>
              </a:lnSpc>
              <a:spcBef>
                <a:spcPts val="0"/>
              </a:spcBef>
              <a:spcAft>
                <a:spcPts val="0"/>
              </a:spcAft>
              <a:buClr>
                <a:srgbClr val="A1BECC"/>
              </a:buClr>
              <a:buSzPts val="3000"/>
              <a:buNone/>
              <a:defRPr sz="3000" b="1">
                <a:solidFill>
                  <a:srgbClr val="A1BECC"/>
                </a:solidFill>
              </a:defRPr>
            </a:lvl3pPr>
            <a:lvl4pPr lvl="3" algn="ctr">
              <a:lnSpc>
                <a:spcPct val="100000"/>
              </a:lnSpc>
              <a:spcBef>
                <a:spcPts val="0"/>
              </a:spcBef>
              <a:spcAft>
                <a:spcPts val="0"/>
              </a:spcAft>
              <a:buClr>
                <a:srgbClr val="A1BECC"/>
              </a:buClr>
              <a:buSzPts val="3000"/>
              <a:buNone/>
              <a:defRPr sz="3000" b="1">
                <a:solidFill>
                  <a:srgbClr val="A1BECC"/>
                </a:solidFill>
              </a:defRPr>
            </a:lvl4pPr>
            <a:lvl5pPr lvl="4" algn="ctr">
              <a:lnSpc>
                <a:spcPct val="100000"/>
              </a:lnSpc>
              <a:spcBef>
                <a:spcPts val="0"/>
              </a:spcBef>
              <a:spcAft>
                <a:spcPts val="0"/>
              </a:spcAft>
              <a:buClr>
                <a:srgbClr val="A1BECC"/>
              </a:buClr>
              <a:buSzPts val="3000"/>
              <a:buNone/>
              <a:defRPr sz="3000" b="1">
                <a:solidFill>
                  <a:srgbClr val="A1BECC"/>
                </a:solidFill>
              </a:defRPr>
            </a:lvl5pPr>
            <a:lvl6pPr lvl="5" algn="ctr">
              <a:lnSpc>
                <a:spcPct val="100000"/>
              </a:lnSpc>
              <a:spcBef>
                <a:spcPts val="0"/>
              </a:spcBef>
              <a:spcAft>
                <a:spcPts val="0"/>
              </a:spcAft>
              <a:buClr>
                <a:srgbClr val="A1BECC"/>
              </a:buClr>
              <a:buSzPts val="3000"/>
              <a:buNone/>
              <a:defRPr sz="3000" b="1">
                <a:solidFill>
                  <a:srgbClr val="A1BECC"/>
                </a:solidFill>
              </a:defRPr>
            </a:lvl6pPr>
            <a:lvl7pPr lvl="6" algn="ctr">
              <a:lnSpc>
                <a:spcPct val="100000"/>
              </a:lnSpc>
              <a:spcBef>
                <a:spcPts val="0"/>
              </a:spcBef>
              <a:spcAft>
                <a:spcPts val="0"/>
              </a:spcAft>
              <a:buClr>
                <a:srgbClr val="A1BECC"/>
              </a:buClr>
              <a:buSzPts val="3000"/>
              <a:buNone/>
              <a:defRPr sz="3000" b="1">
                <a:solidFill>
                  <a:srgbClr val="A1BECC"/>
                </a:solidFill>
              </a:defRPr>
            </a:lvl7pPr>
            <a:lvl8pPr lvl="7" algn="ctr">
              <a:lnSpc>
                <a:spcPct val="100000"/>
              </a:lnSpc>
              <a:spcBef>
                <a:spcPts val="0"/>
              </a:spcBef>
              <a:spcAft>
                <a:spcPts val="0"/>
              </a:spcAft>
              <a:buClr>
                <a:srgbClr val="A1BECC"/>
              </a:buClr>
              <a:buSzPts val="3000"/>
              <a:buNone/>
              <a:defRPr sz="3000" b="1">
                <a:solidFill>
                  <a:srgbClr val="A1BECC"/>
                </a:solidFill>
              </a:defRPr>
            </a:lvl8pPr>
            <a:lvl9pPr lvl="8" algn="ctr">
              <a:lnSpc>
                <a:spcPct val="100000"/>
              </a:lnSpc>
              <a:spcBef>
                <a:spcPts val="0"/>
              </a:spcBef>
              <a:spcAft>
                <a:spcPts val="0"/>
              </a:spcAft>
              <a:buClr>
                <a:srgbClr val="A1BECC"/>
              </a:buClr>
              <a:buSzPts val="3000"/>
              <a:buNone/>
              <a:defRPr sz="3000" b="1">
                <a:solidFill>
                  <a:srgbClr val="A1BECC"/>
                </a:solidFill>
              </a:defRPr>
            </a:lvl9pPr>
          </a:lstStyle>
          <a:p>
            <a:endParaRPr dirty="0"/>
          </a:p>
        </p:txBody>
      </p:sp>
      <p:sp>
        <p:nvSpPr>
          <p:cNvPr id="47" name="Google Shape;47;p75"/>
          <p:cNvSpPr/>
          <p:nvPr/>
        </p:nvSpPr>
        <p:spPr>
          <a:xfrm>
            <a:off x="1414538" y="3988225"/>
            <a:ext cx="206100" cy="2061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8" name="Google Shape;48;p75"/>
          <p:cNvSpPr/>
          <p:nvPr/>
        </p:nvSpPr>
        <p:spPr>
          <a:xfrm>
            <a:off x="7630150" y="2469625"/>
            <a:ext cx="2347200" cy="2347200"/>
          </a:xfrm>
          <a:prstGeom prst="donut">
            <a:avLst>
              <a:gd name="adj" fmla="val 29778"/>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9" name="Google Shape;49;p75"/>
          <p:cNvSpPr/>
          <p:nvPr/>
        </p:nvSpPr>
        <p:spPr>
          <a:xfrm>
            <a:off x="376550" y="1139200"/>
            <a:ext cx="978600" cy="9786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0" name="Google Shape;50;p75"/>
          <p:cNvSpPr/>
          <p:nvPr/>
        </p:nvSpPr>
        <p:spPr>
          <a:xfrm>
            <a:off x="7240275" y="4662700"/>
            <a:ext cx="657600" cy="6576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1" name="Google Shape;51;p75"/>
          <p:cNvSpPr/>
          <p:nvPr/>
        </p:nvSpPr>
        <p:spPr>
          <a:xfrm>
            <a:off x="231175" y="-571700"/>
            <a:ext cx="2284200" cy="2284200"/>
          </a:xfrm>
          <a:prstGeom prst="donut">
            <a:avLst>
              <a:gd name="adj" fmla="val 11909"/>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2" name="Google Shape;52;p75"/>
          <p:cNvSpPr/>
          <p:nvPr/>
        </p:nvSpPr>
        <p:spPr>
          <a:xfrm>
            <a:off x="7507625" y="917475"/>
            <a:ext cx="657600" cy="6576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3" name="Google Shape;53;p75"/>
          <p:cNvSpPr/>
          <p:nvPr/>
        </p:nvSpPr>
        <p:spPr>
          <a:xfrm>
            <a:off x="8065925" y="-295450"/>
            <a:ext cx="1207800" cy="1207800"/>
          </a:xfrm>
          <a:prstGeom prst="donut">
            <a:avLst>
              <a:gd name="adj" fmla="val 42915"/>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4" name="Google Shape;54;p75"/>
          <p:cNvSpPr/>
          <p:nvPr/>
        </p:nvSpPr>
        <p:spPr>
          <a:xfrm>
            <a:off x="1417200" y="2052650"/>
            <a:ext cx="304800" cy="304800"/>
          </a:xfrm>
          <a:prstGeom prst="ellipse">
            <a:avLst/>
          </a:prstGeom>
          <a:solidFill>
            <a:srgbClr val="E8004C">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5" name="Google Shape;55;p75"/>
          <p:cNvSpPr/>
          <p:nvPr/>
        </p:nvSpPr>
        <p:spPr>
          <a:xfrm>
            <a:off x="180500" y="4023250"/>
            <a:ext cx="1370700" cy="13707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6" name="Google Shape;56;p75"/>
          <p:cNvSpPr/>
          <p:nvPr/>
        </p:nvSpPr>
        <p:spPr>
          <a:xfrm>
            <a:off x="246046" y="3365546"/>
            <a:ext cx="456000" cy="456000"/>
          </a:xfrm>
          <a:prstGeom prst="ellipse">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7" name="Google Shape;57;p75"/>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8" name="Google Shape;58;p75"/>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9" name="Google Shape;59;p75"/>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60" name="Google Shape;60;p75"/>
          <p:cNvSpPr/>
          <p:nvPr/>
        </p:nvSpPr>
        <p:spPr>
          <a:xfrm>
            <a:off x="7733375" y="467300"/>
            <a:ext cx="206100" cy="2061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61" name="Google Shape;61;p75"/>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62" name="Google Shape;62;p75"/>
          <p:cNvSpPr txBox="1">
            <a:spLocks noGrp="1"/>
          </p:cNvSpPr>
          <p:nvPr>
            <p:ph type="sldNum" idx="12"/>
          </p:nvPr>
        </p:nvSpPr>
        <p:spPr>
          <a:xfrm>
            <a:off x="4337100" y="4751625"/>
            <a:ext cx="469800" cy="391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78"/>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88" name="Google Shape;88;p78"/>
          <p:cNvSpPr txBox="1">
            <a:spLocks noGrp="1"/>
          </p:cNvSpPr>
          <p:nvPr>
            <p:ph type="body" idx="1"/>
          </p:nvPr>
        </p:nvSpPr>
        <p:spPr>
          <a:xfrm>
            <a:off x="1246225" y="4177700"/>
            <a:ext cx="6651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600"/>
              <a:buNone/>
              <a:defRPr sz="1600">
                <a:latin typeface="Times New Roman" panose="02020603050405020304" pitchFamily="18" charset="0"/>
                <a:cs typeface="Times New Roman" panose="02020603050405020304" pitchFamily="18" charset="0"/>
              </a:defRPr>
            </a:lvl1pPr>
          </a:lstStyle>
          <a:p>
            <a:endParaRPr dirty="0"/>
          </a:p>
        </p:txBody>
      </p:sp>
      <p:sp>
        <p:nvSpPr>
          <p:cNvPr id="89" name="Google Shape;89;p78"/>
          <p:cNvSpPr/>
          <p:nvPr/>
        </p:nvSpPr>
        <p:spPr>
          <a:xfrm rot="10800000">
            <a:off x="8705950" y="3777263"/>
            <a:ext cx="617400" cy="6174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0" name="Google Shape;90;p78"/>
          <p:cNvSpPr/>
          <p:nvPr/>
        </p:nvSpPr>
        <p:spPr>
          <a:xfrm rot="10800000">
            <a:off x="608750" y="841361"/>
            <a:ext cx="515400" cy="515400"/>
          </a:xfrm>
          <a:prstGeom prst="donut">
            <a:avLst>
              <a:gd name="adj" fmla="val 18608"/>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1" name="Google Shape;91;p78"/>
          <p:cNvSpPr/>
          <p:nvPr/>
        </p:nvSpPr>
        <p:spPr>
          <a:xfrm rot="10800000">
            <a:off x="8195021" y="4553300"/>
            <a:ext cx="831600" cy="831600"/>
          </a:xfrm>
          <a:prstGeom prst="donut">
            <a:avLst>
              <a:gd name="adj" fmla="val 37879"/>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2" name="Google Shape;92;p78"/>
          <p:cNvSpPr/>
          <p:nvPr/>
        </p:nvSpPr>
        <p:spPr>
          <a:xfrm rot="10800000">
            <a:off x="8458384" y="4183763"/>
            <a:ext cx="210900" cy="2109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3" name="Google Shape;93;p78"/>
          <p:cNvSpPr/>
          <p:nvPr/>
        </p:nvSpPr>
        <p:spPr>
          <a:xfrm rot="10800000">
            <a:off x="-153147" y="-444547"/>
            <a:ext cx="1128300" cy="1128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4" name="Google Shape;94;p78"/>
          <p:cNvSpPr/>
          <p:nvPr/>
        </p:nvSpPr>
        <p:spPr>
          <a:xfrm rot="10800000">
            <a:off x="8012016" y="133391"/>
            <a:ext cx="434700" cy="434700"/>
          </a:xfrm>
          <a:prstGeom prst="donut">
            <a:avLst>
              <a:gd name="adj" fmla="val 8754"/>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5" name="Google Shape;95;p78"/>
          <p:cNvSpPr/>
          <p:nvPr/>
        </p:nvSpPr>
        <p:spPr>
          <a:xfrm rot="10800000">
            <a:off x="-73577" y="841500"/>
            <a:ext cx="330900" cy="330900"/>
          </a:xfrm>
          <a:prstGeom prst="ellipse">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6" name="Google Shape;96;p78"/>
          <p:cNvSpPr/>
          <p:nvPr/>
        </p:nvSpPr>
        <p:spPr>
          <a:xfrm rot="10800000">
            <a:off x="8512150" y="133404"/>
            <a:ext cx="811200" cy="811200"/>
          </a:xfrm>
          <a:prstGeom prst="donut">
            <a:avLst>
              <a:gd name="adj" fmla="val 39163"/>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7" name="Google Shape;97;p78"/>
          <p:cNvSpPr/>
          <p:nvPr/>
        </p:nvSpPr>
        <p:spPr>
          <a:xfrm rot="10800000">
            <a:off x="117998" y="-173402"/>
            <a:ext cx="586200" cy="586200"/>
          </a:xfrm>
          <a:prstGeom prst="ellipse">
            <a:avLst/>
          </a:prstGeom>
          <a:solidFill>
            <a:srgbClr val="E8004C">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8" name="Google Shape;98;p78"/>
          <p:cNvSpPr/>
          <p:nvPr/>
        </p:nvSpPr>
        <p:spPr>
          <a:xfrm rot="10800000">
            <a:off x="748825" y="4695050"/>
            <a:ext cx="345000" cy="345000"/>
          </a:xfrm>
          <a:prstGeom prst="donut">
            <a:avLst>
              <a:gd name="adj" fmla="val 30568"/>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99" name="Google Shape;99;p78"/>
          <p:cNvSpPr/>
          <p:nvPr/>
        </p:nvSpPr>
        <p:spPr>
          <a:xfrm rot="10800000">
            <a:off x="-107786" y="4259033"/>
            <a:ext cx="663000" cy="6630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0" name="Google Shape;100;p78"/>
          <p:cNvSpPr/>
          <p:nvPr/>
        </p:nvSpPr>
        <p:spPr>
          <a:xfrm rot="10800000">
            <a:off x="-316662" y="3443534"/>
            <a:ext cx="506100" cy="5061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1" name="Google Shape;101;p78"/>
          <p:cNvSpPr/>
          <p:nvPr/>
        </p:nvSpPr>
        <p:spPr>
          <a:xfrm rot="10800000">
            <a:off x="-226170" y="4140650"/>
            <a:ext cx="899400" cy="899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2" name="Google Shape;102;p78"/>
          <p:cNvSpPr/>
          <p:nvPr/>
        </p:nvSpPr>
        <p:spPr>
          <a:xfrm rot="10800000">
            <a:off x="8700641" y="1100250"/>
            <a:ext cx="333300" cy="3333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3" name="Google Shape;103;p78"/>
          <p:cNvSpPr txBox="1">
            <a:spLocks noGrp="1"/>
          </p:cNvSpPr>
          <p:nvPr>
            <p:ph type="sldNum" idx="12"/>
          </p:nvPr>
        </p:nvSpPr>
        <p:spPr>
          <a:xfrm>
            <a:off x="4337100" y="4751625"/>
            <a:ext cx="469800" cy="391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79"/>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dirty="0"/>
          </a:p>
        </p:txBody>
      </p:sp>
      <p:sp>
        <p:nvSpPr>
          <p:cNvPr id="106" name="Google Shape;106;p79"/>
          <p:cNvSpPr/>
          <p:nvPr/>
        </p:nvSpPr>
        <p:spPr>
          <a:xfrm>
            <a:off x="1280688" y="3669150"/>
            <a:ext cx="206100" cy="2061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7" name="Google Shape;107;p79"/>
          <p:cNvSpPr/>
          <p:nvPr/>
        </p:nvSpPr>
        <p:spPr>
          <a:xfrm>
            <a:off x="180500" y="4023250"/>
            <a:ext cx="1370700" cy="13707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8" name="Google Shape;108;p79"/>
          <p:cNvSpPr/>
          <p:nvPr/>
        </p:nvSpPr>
        <p:spPr>
          <a:xfrm>
            <a:off x="246046" y="3213146"/>
            <a:ext cx="456000" cy="456000"/>
          </a:xfrm>
          <a:prstGeom prst="ellipse">
            <a:avLst/>
          </a:prstGeom>
          <a:solidFill>
            <a:srgbClr val="65BB48">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09" name="Google Shape;109;p7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0" name="Google Shape;110;p79"/>
          <p:cNvSpPr/>
          <p:nvPr/>
        </p:nvSpPr>
        <p:spPr>
          <a:xfrm>
            <a:off x="1280700" y="1608475"/>
            <a:ext cx="1043400" cy="1044000"/>
          </a:xfrm>
          <a:prstGeom prst="donut">
            <a:avLst>
              <a:gd name="adj" fmla="val 43200"/>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1" name="Google Shape;111;p79"/>
          <p:cNvSpPr/>
          <p:nvPr/>
        </p:nvSpPr>
        <p:spPr>
          <a:xfrm>
            <a:off x="1640475" y="-201875"/>
            <a:ext cx="750300" cy="750300"/>
          </a:xfrm>
          <a:prstGeom prst="ellipse">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2" name="Google Shape;112;p79"/>
          <p:cNvSpPr/>
          <p:nvPr/>
        </p:nvSpPr>
        <p:spPr>
          <a:xfrm>
            <a:off x="-480225" y="243625"/>
            <a:ext cx="2347200" cy="2347200"/>
          </a:xfrm>
          <a:prstGeom prst="donut">
            <a:avLst>
              <a:gd name="adj" fmla="val 6129"/>
            </a:avLst>
          </a:prstGeom>
          <a:solidFill>
            <a:srgbClr val="E8004C">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3" name="Google Shape;113;p7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4" name="Google Shape;114;p79"/>
          <p:cNvSpPr/>
          <p:nvPr/>
        </p:nvSpPr>
        <p:spPr>
          <a:xfrm>
            <a:off x="1280700" y="3950125"/>
            <a:ext cx="750300" cy="750300"/>
          </a:xfrm>
          <a:prstGeom prst="ellipse">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5" name="Google Shape;115;p79"/>
          <p:cNvSpPr/>
          <p:nvPr/>
        </p:nvSpPr>
        <p:spPr>
          <a:xfrm>
            <a:off x="7913000" y="600225"/>
            <a:ext cx="550500" cy="550500"/>
          </a:xfrm>
          <a:prstGeom prst="ellipse">
            <a:avLst/>
          </a:pr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6" name="Google Shape;116;p79"/>
          <p:cNvSpPr/>
          <p:nvPr/>
        </p:nvSpPr>
        <p:spPr>
          <a:xfrm>
            <a:off x="8703400" y="1608475"/>
            <a:ext cx="287100" cy="287100"/>
          </a:xfrm>
          <a:prstGeom prst="donut">
            <a:avLst>
              <a:gd name="adj" fmla="val 18608"/>
            </a:avLst>
          </a:prstGeom>
          <a:solidFill>
            <a:srgbClr val="ED4A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7" name="Google Shape;117;p79"/>
          <p:cNvSpPr/>
          <p:nvPr/>
        </p:nvSpPr>
        <p:spPr>
          <a:xfrm>
            <a:off x="8809377" y="886439"/>
            <a:ext cx="416400" cy="416400"/>
          </a:xfrm>
          <a:prstGeom prst="ellipse">
            <a:avLst/>
          </a:prstGeom>
          <a:solidFill>
            <a:srgbClr val="F8BB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8" name="Google Shape;118;p79"/>
          <p:cNvSpPr/>
          <p:nvPr/>
        </p:nvSpPr>
        <p:spPr>
          <a:xfrm>
            <a:off x="8118000" y="-244550"/>
            <a:ext cx="741600" cy="741600"/>
          </a:xfrm>
          <a:prstGeom prst="donut">
            <a:avLst>
              <a:gd name="adj" fmla="val 37879"/>
            </a:avLst>
          </a:prstGeom>
          <a:solidFill>
            <a:srgbClr val="00ACC3">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9" name="Google Shape;119;p79"/>
          <p:cNvSpPr/>
          <p:nvPr/>
        </p:nvSpPr>
        <p:spPr>
          <a:xfrm>
            <a:off x="7813725" y="312775"/>
            <a:ext cx="188100" cy="188100"/>
          </a:xfrm>
          <a:prstGeom prst="ellipse">
            <a:avLst/>
          </a:prstGeom>
          <a:solidFill>
            <a:srgbClr val="BBCD00">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20" name="Google Shape;120;p7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21" name="Google Shape;121;p79"/>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84"/>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dirty="0"/>
          </a:p>
        </p:txBody>
      </p:sp>
      <p:sp>
        <p:nvSpPr>
          <p:cNvPr id="193" name="Google Shape;193;p84"/>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atin typeface="Times New Roman" panose="02020603050405020304" pitchFamily="18" charset="0"/>
                <a:cs typeface="Times New Roman" panose="02020603050405020304" pitchFamily="18" charset="0"/>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dirty="0"/>
          </a:p>
        </p:txBody>
      </p:sp>
      <p:sp>
        <p:nvSpPr>
          <p:cNvPr id="194" name="Google Shape;194;p8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US" dirty="0"/>
          </a:p>
        </p:txBody>
      </p:sp>
      <p:sp>
        <p:nvSpPr>
          <p:cNvPr id="195" name="Google Shape;195;p8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US" dirty="0"/>
          </a:p>
        </p:txBody>
      </p:sp>
      <p:sp>
        <p:nvSpPr>
          <p:cNvPr id="196" name="Google Shape;196;p84"/>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endParaRPr dirty="0"/>
          </a:p>
        </p:txBody>
      </p:sp>
      <p:sp>
        <p:nvSpPr>
          <p:cNvPr id="7" name="Google Shape;7;p72"/>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endParaRPr dirty="0"/>
          </a:p>
        </p:txBody>
      </p:sp>
      <p:sp>
        <p:nvSpPr>
          <p:cNvPr id="8" name="Google Shape;8;p72"/>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Times New Roman" panose="02020603050405020304" pitchFamily="18" charset="0"/>
                <a:ea typeface="Times New Roman" panose="02020603050405020304" pitchFamily="18" charset="0"/>
                <a:cs typeface="Times New Roman" panose="02020603050405020304" pitchFamily="18" charset="0"/>
                <a:sym typeface="Nixie One"/>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A1BECC"/>
                </a:solidFill>
                <a:latin typeface="Nixie One"/>
                <a:ea typeface="Nixie One"/>
                <a:cs typeface="Nixie One"/>
                <a:sym typeface="Nixie One"/>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7" name="TextBox 1">
            <a:extLst>
              <a:ext uri="{FF2B5EF4-FFF2-40B4-BE49-F238E27FC236}">
                <a16:creationId xmlns:a16="http://schemas.microsoft.com/office/drawing/2014/main" id="{BA203406-E227-2070-5FFA-9827A4BF60ED}"/>
              </a:ext>
            </a:extLst>
          </p:cNvPr>
          <p:cNvSpPr txBox="1"/>
          <p:nvPr/>
        </p:nvSpPr>
        <p:spPr>
          <a:xfrm>
            <a:off x="312860" y="36553"/>
            <a:ext cx="870585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ĐẠI HỌC QUỐC GIA THÀNH PHỐ HỒ CHÍ MINH</a:t>
            </a:r>
          </a:p>
          <a:p>
            <a:pPr algn="ctr"/>
            <a:r>
              <a:rPr lang="en-US" sz="2000" b="1" dirty="0">
                <a:latin typeface="Times New Roman" panose="02020603050405020304" pitchFamily="18" charset="0"/>
                <a:cs typeface="Times New Roman" panose="02020603050405020304" pitchFamily="18" charset="0"/>
              </a:rPr>
              <a:t>ĐẠI HỌC CÔNG NGHỆ THÔNG TIN</a:t>
            </a:r>
          </a:p>
        </p:txBody>
      </p:sp>
      <p:sp>
        <p:nvSpPr>
          <p:cNvPr id="11" name="TextBox 3">
            <a:extLst>
              <a:ext uri="{FF2B5EF4-FFF2-40B4-BE49-F238E27FC236}">
                <a16:creationId xmlns:a16="http://schemas.microsoft.com/office/drawing/2014/main" id="{D281EEFB-6F07-4E3C-9B60-5AD5AFCC15D9}"/>
              </a:ext>
            </a:extLst>
          </p:cNvPr>
          <p:cNvSpPr txBox="1"/>
          <p:nvPr/>
        </p:nvSpPr>
        <p:spPr>
          <a:xfrm>
            <a:off x="598037" y="927464"/>
            <a:ext cx="78105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BÁO CÁO ĐỒ ÁN</a:t>
            </a:r>
          </a:p>
          <a:p>
            <a:pPr algn="ctr"/>
            <a:endParaRPr lang="en-US" b="1"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MÔN HỌC: TÍNH TOÁN ĐA PHƯƠNG TIỆN </a:t>
            </a:r>
          </a:p>
        </p:txBody>
      </p:sp>
      <p:sp>
        <p:nvSpPr>
          <p:cNvPr id="13" name="TextBox 12">
            <a:extLst>
              <a:ext uri="{FF2B5EF4-FFF2-40B4-BE49-F238E27FC236}">
                <a16:creationId xmlns:a16="http://schemas.microsoft.com/office/drawing/2014/main" id="{08AD931B-8647-498B-3E75-769C68E05F04}"/>
              </a:ext>
            </a:extLst>
          </p:cNvPr>
          <p:cNvSpPr txBox="1"/>
          <p:nvPr/>
        </p:nvSpPr>
        <p:spPr>
          <a:xfrm>
            <a:off x="1701471" y="2080161"/>
            <a:ext cx="6385009" cy="338554"/>
          </a:xfrm>
          <a:prstGeom prst="rect">
            <a:avLst/>
          </a:prstGeom>
          <a:noFill/>
        </p:spPr>
        <p:txBody>
          <a:bodyPr wrap="square">
            <a:spAutoFit/>
          </a:bodyPr>
          <a:lstStyle/>
          <a:p>
            <a:pPr algn="ct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ĐỀ TÀI: NÉN VÀ GIẢI NÉN DỮ LIỆU VĂN BẢN VÀ HÌNH ẢNH</a:t>
            </a:r>
          </a:p>
        </p:txBody>
      </p:sp>
      <p:sp>
        <p:nvSpPr>
          <p:cNvPr id="14" name="TextBox 7">
            <a:extLst>
              <a:ext uri="{FF2B5EF4-FFF2-40B4-BE49-F238E27FC236}">
                <a16:creationId xmlns:a16="http://schemas.microsoft.com/office/drawing/2014/main" id="{ADAF3267-51CA-4BF2-B4C4-96BDBF4882D8}"/>
              </a:ext>
            </a:extLst>
          </p:cNvPr>
          <p:cNvSpPr txBox="1"/>
          <p:nvPr/>
        </p:nvSpPr>
        <p:spPr>
          <a:xfrm>
            <a:off x="2991011" y="2589523"/>
            <a:ext cx="7081836" cy="41601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Lớp</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CS232.N21.KHCL</a:t>
            </a:r>
          </a:p>
        </p:txBody>
      </p:sp>
      <p:sp>
        <p:nvSpPr>
          <p:cNvPr id="15" name="TextBox 9">
            <a:extLst>
              <a:ext uri="{FF2B5EF4-FFF2-40B4-BE49-F238E27FC236}">
                <a16:creationId xmlns:a16="http://schemas.microsoft.com/office/drawing/2014/main" id="{41FD10DF-9FF6-4E4D-8507-C8E19E4B03CF}"/>
              </a:ext>
            </a:extLst>
          </p:cNvPr>
          <p:cNvSpPr txBox="1"/>
          <p:nvPr/>
        </p:nvSpPr>
        <p:spPr>
          <a:xfrm>
            <a:off x="119673" y="3176342"/>
            <a:ext cx="7810499" cy="786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Sinh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viên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thực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hiện</a:t>
            </a:r>
            <a:r>
              <a:rPr lang="en-US" sz="1600" b="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Vũ </a:t>
            </a:r>
            <a:r>
              <a:rPr lang="en-US" sz="1600" dirty="0" err="1">
                <a:latin typeface="Times New Roman" panose="02020603050405020304" pitchFamily="18" charset="0"/>
                <a:cs typeface="Times New Roman" panose="02020603050405020304" pitchFamily="18" charset="0"/>
              </a:rPr>
              <a:t>Dương</a:t>
            </a:r>
            <a:r>
              <a:rPr lang="en-US" sz="1600" dirty="0">
                <a:latin typeface="Times New Roman" panose="02020603050405020304" pitchFamily="18" charset="0"/>
                <a:cs typeface="Times New Roman" panose="02020603050405020304" pitchFamily="18" charset="0"/>
              </a:rPr>
              <a:t> - 20520465</a:t>
            </a:r>
          </a:p>
          <a:p>
            <a:pPr>
              <a:lnSpc>
                <a:spcPct val="150000"/>
              </a:lnSpc>
            </a:pPr>
            <a:r>
              <a:rPr lang="en-US" sz="1600" dirty="0">
                <a:latin typeface="Times New Roman" panose="02020603050405020304" pitchFamily="18" charset="0"/>
                <a:cs typeface="Times New Roman" panose="02020603050405020304" pitchFamily="18" charset="0"/>
              </a:rPr>
              <a:t>										Lê </a:t>
            </a:r>
            <a:r>
              <a:rPr lang="en-US" sz="1600" dirty="0" err="1">
                <a:latin typeface="Times New Roman" panose="02020603050405020304" pitchFamily="18" charset="0"/>
                <a:cs typeface="Times New Roman" panose="02020603050405020304" pitchFamily="18" charset="0"/>
              </a:rPr>
              <a:t>Trần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Quốc</a:t>
            </a:r>
            <a:r>
              <a:rPr lang="en-US" sz="1600" dirty="0">
                <a:latin typeface="Times New Roman" panose="02020603050405020304" pitchFamily="18" charset="0"/>
                <a:cs typeface="Times New Roman" panose="02020603050405020304" pitchFamily="18" charset="0"/>
              </a:rPr>
              <a:t> Khánh - 20520574 </a:t>
            </a:r>
          </a:p>
        </p:txBody>
      </p:sp>
      <p:sp>
        <p:nvSpPr>
          <p:cNvPr id="16" name="TextBox 4">
            <a:extLst>
              <a:ext uri="{FF2B5EF4-FFF2-40B4-BE49-F238E27FC236}">
                <a16:creationId xmlns:a16="http://schemas.microsoft.com/office/drawing/2014/main" id="{C95CD577-78C6-DA64-2749-8EEF26E23486}"/>
              </a:ext>
            </a:extLst>
          </p:cNvPr>
          <p:cNvSpPr txBox="1"/>
          <p:nvPr/>
        </p:nvSpPr>
        <p:spPr>
          <a:xfrm>
            <a:off x="1771810" y="4074691"/>
            <a:ext cx="7810500" cy="41601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2">
              <a:lnSpc>
                <a:spcPct val="150000"/>
              </a:lnSpc>
            </a:pPr>
            <a:r>
              <a:rPr lang="en-US" sz="1600" b="1" dirty="0" err="1">
                <a:latin typeface="Times New Roman" panose="02020603050405020304" pitchFamily="18" charset="0"/>
                <a:cs typeface="Times New Roman" panose="02020603050405020304" pitchFamily="18" charset="0"/>
              </a:rPr>
              <a:t>Giảng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viên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hướng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dẫn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GV. </a:t>
            </a:r>
            <a:r>
              <a:rPr lang="en-US" sz="1600" dirty="0" err="1">
                <a:latin typeface="Times New Roman" panose="02020603050405020304" pitchFamily="18" charset="0"/>
                <a:cs typeface="Times New Roman" panose="02020603050405020304" pitchFamily="18" charset="0"/>
              </a:rPr>
              <a:t>Đỗ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9C82A73-95F0-7B7B-F4BA-3CB081E12C38}"/>
              </a:ext>
            </a:extLst>
          </p:cNvPr>
          <p:cNvSpPr>
            <a:spLocks noGrp="1"/>
          </p:cNvSpPr>
          <p:nvPr>
            <p:ph type="sldNum" idx="12"/>
          </p:nvPr>
        </p:nvSpPr>
        <p:spPr/>
        <p:txBody>
          <a:bodyPr/>
          <a:lstStyle/>
          <a:p>
            <a:fld id="{00000000-1234-1234-1234-123412341234}"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6"/>
          <p:cNvSpPr txBox="1">
            <a:spLocks noGrp="1"/>
          </p:cNvSpPr>
          <p:nvPr>
            <p:ph type="ctrTitle"/>
          </p:nvPr>
        </p:nvSpPr>
        <p:spPr>
          <a:xfrm>
            <a:off x="1600199" y="3050200"/>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dirty="0">
                <a:latin typeface="Times New Roman"/>
                <a:ea typeface="Times New Roman"/>
                <a:cs typeface="Times New Roman"/>
                <a:sym typeface="Times New Roman"/>
              </a:rPr>
              <a:t>Huffman</a:t>
            </a:r>
            <a:endParaRPr dirty="0">
              <a:latin typeface="Times New Roman"/>
              <a:ea typeface="Times New Roman"/>
              <a:cs typeface="Times New Roman"/>
              <a:sym typeface="Times New Roman"/>
            </a:endParaRPr>
          </a:p>
        </p:txBody>
      </p:sp>
      <p:sp>
        <p:nvSpPr>
          <p:cNvPr id="363" name="Google Shape;363;p16"/>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rPr>
              <a:t>2</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8A7E3C02-0335-B4A1-C44E-808B462DF796}"/>
              </a:ext>
            </a:extLst>
          </p:cNvPr>
          <p:cNvSpPr>
            <a:spLocks noGrp="1"/>
          </p:cNvSpPr>
          <p:nvPr>
            <p:ph type="sldNum" idx="12"/>
          </p:nvPr>
        </p:nvSpPr>
        <p:spPr/>
        <p:txBody>
          <a:bodyPr/>
          <a:lstStyle/>
          <a:p>
            <a:fld id="{00000000-1234-1234-1234-123412341234}"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480647" y="840798"/>
            <a:ext cx="196880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2.1 </a:t>
            </a: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thiệu</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80647" y="1501935"/>
            <a:ext cx="8042030" cy="2308324"/>
          </a:xfrm>
          <a:prstGeom prst="rect">
            <a:avLst/>
          </a:prstGeom>
          <a:noFill/>
        </p:spPr>
        <p:txBody>
          <a:bodyPr wrap="square" rtlCol="0">
            <a:spAutoFit/>
          </a:bodyPr>
          <a:lstStyle/>
          <a:p>
            <a:pPr marL="285750" indent="-285750">
              <a:buFontTx/>
              <a:buChar char="-"/>
            </a:pPr>
            <a:r>
              <a:rPr lang="vi-VN" sz="1600" dirty="0">
                <a:latin typeface="Times New Roman" panose="02020603050405020304" pitchFamily="18" charset="0"/>
                <a:cs typeface="Times New Roman" panose="02020603050405020304" pitchFamily="18" charset="0"/>
              </a:rPr>
              <a:t>Thuật toán </a:t>
            </a:r>
            <a:r>
              <a:rPr lang="vi-VN" sz="1600" dirty="0" err="1">
                <a:latin typeface="Times New Roman" panose="02020603050405020304" pitchFamily="18" charset="0"/>
                <a:cs typeface="Times New Roman" panose="02020603050405020304" pitchFamily="18" charset="0"/>
              </a:rPr>
              <a:t>Huffman</a:t>
            </a:r>
            <a:r>
              <a:rPr lang="vi-VN" sz="1600" dirty="0">
                <a:latin typeface="Times New Roman" panose="02020603050405020304" pitchFamily="18" charset="0"/>
                <a:cs typeface="Times New Roman" panose="02020603050405020304" pitchFamily="18" charset="0"/>
              </a:rPr>
              <a:t> là một phương pháp nén dữ liệu không mất mát, được tạo ra bởi </a:t>
            </a:r>
            <a:r>
              <a:rPr lang="vi-VN" sz="1600" dirty="0" err="1">
                <a:latin typeface="Times New Roman" panose="02020603050405020304" pitchFamily="18" charset="0"/>
                <a:cs typeface="Times New Roman" panose="02020603050405020304" pitchFamily="18" charset="0"/>
              </a:rPr>
              <a:t>David</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Huffman</a:t>
            </a:r>
            <a:r>
              <a:rPr lang="vi-VN" sz="1600" dirty="0">
                <a:latin typeface="Times New Roman" panose="02020603050405020304" pitchFamily="18" charset="0"/>
                <a:cs typeface="Times New Roman" panose="02020603050405020304" pitchFamily="18" charset="0"/>
              </a:rPr>
              <a:t> vào những năm 50 khi ông là sinh viên tại MIT. Nó dựa trên việc sắp xếp theo tần suất để tạo cây nhị phân, giúp mã hóa chuỗi thông điệp thành các mã ngắn hơn mà không mất đi dữ liệu</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vi-VN" sz="1600" dirty="0">
                <a:latin typeface="Times New Roman" panose="02020603050405020304" pitchFamily="18" charset="0"/>
                <a:cs typeface="Times New Roman" panose="02020603050405020304" pitchFamily="18" charset="0"/>
              </a:rPr>
              <a:t>Thuật toán </a:t>
            </a:r>
            <a:r>
              <a:rPr lang="vi-VN" sz="1600" dirty="0" err="1">
                <a:latin typeface="Times New Roman" panose="02020603050405020304" pitchFamily="18" charset="0"/>
                <a:cs typeface="Times New Roman" panose="02020603050405020304" pitchFamily="18" charset="0"/>
              </a:rPr>
              <a:t>Huffman</a:t>
            </a:r>
            <a:r>
              <a:rPr lang="vi-VN" sz="1600" dirty="0">
                <a:latin typeface="Times New Roman" panose="02020603050405020304" pitchFamily="18" charset="0"/>
                <a:cs typeface="Times New Roman" panose="02020603050405020304" pitchFamily="18" charset="0"/>
              </a:rPr>
              <a:t> sử dụng bảng tần số của các ký tự trong dữ liệu để xây dựng cây </a:t>
            </a:r>
            <a:r>
              <a:rPr lang="vi-VN" sz="1600" dirty="0" err="1">
                <a:latin typeface="Times New Roman" panose="02020603050405020304" pitchFamily="18" charset="0"/>
                <a:cs typeface="Times New Roman" panose="02020603050405020304" pitchFamily="18" charset="0"/>
              </a:rPr>
              <a:t>Huffman</a:t>
            </a:r>
            <a:r>
              <a:rPr lang="vi-VN" sz="1600" dirty="0">
                <a:latin typeface="Times New Roman" panose="02020603050405020304" pitchFamily="18" charset="0"/>
                <a:cs typeface="Times New Roman" panose="02020603050405020304" pitchFamily="18" charset="0"/>
              </a:rPr>
              <a:t>. Cây này là một cây nhị phân đầy đủ và không có nhánh trống. Các ký tự có tần suất cao được đặt gần gốc cây, trong khi các ký tự có tần suất thấp được đặt gần lá..</a:t>
            </a:r>
          </a:p>
          <a:p>
            <a:endParaRPr lang="vi-VN" sz="1600" dirty="0">
              <a:latin typeface="Times New Roman" panose="02020603050405020304" pitchFamily="18" charset="0"/>
              <a:cs typeface="Times New Roman" panose="02020603050405020304" pitchFamily="18" charset="0"/>
            </a:endParaRPr>
          </a:p>
          <a:p>
            <a:pPr marL="285750" indent="-285750">
              <a:buFontTx/>
              <a:buChar char="-"/>
            </a:pPr>
            <a:endParaRPr lang="vi-VN"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6543B9A-9638-D89F-5FA7-2670BADEAE2C}"/>
              </a:ext>
            </a:extLst>
          </p:cNvPr>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262181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855786" y="157520"/>
            <a:ext cx="338426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2.2 </a:t>
            </a: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Huffman</a:t>
            </a:r>
          </a:p>
        </p:txBody>
      </p:sp>
      <p:sp>
        <p:nvSpPr>
          <p:cNvPr id="5" name="TextBox 4">
            <a:extLst>
              <a:ext uri="{FF2B5EF4-FFF2-40B4-BE49-F238E27FC236}">
                <a16:creationId xmlns:a16="http://schemas.microsoft.com/office/drawing/2014/main" id="{AA6346B1-40D5-C6E0-9150-CA6141D32B7C}"/>
              </a:ext>
            </a:extLst>
          </p:cNvPr>
          <p:cNvSpPr txBox="1"/>
          <p:nvPr/>
        </p:nvSpPr>
        <p:spPr>
          <a:xfrm>
            <a:off x="517770" y="619185"/>
            <a:ext cx="8249138" cy="375487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t</a:t>
            </a:r>
            <a:r>
              <a:rPr lang="vi-VN" dirty="0" err="1">
                <a:latin typeface="Times New Roman" panose="02020603050405020304" pitchFamily="18" charset="0"/>
                <a:cs typeface="Times New Roman" panose="02020603050405020304" pitchFamily="18" charset="0"/>
              </a:rPr>
              <a:t>huật</a:t>
            </a:r>
            <a:r>
              <a:rPr lang="vi-VN" dirty="0">
                <a:latin typeface="Times New Roman" panose="02020603050405020304" pitchFamily="18" charset="0"/>
                <a:cs typeface="Times New Roman" panose="02020603050405020304" pitchFamily="18" charset="0"/>
              </a:rPr>
              <a:t> toán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coding</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1: Xây dựng bảng thống kê tần số xuất hiện của các ký tự trong dữ liệu.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2: Tạo nút lá cho mỗi ký tự và gán tần số xuất hiện của ký tự đó cho nút lá tương ứng.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3: </a:t>
            </a:r>
            <a:r>
              <a:rPr lang="vi-VN" dirty="0">
                <a:latin typeface="Times New Roman" panose="02020603050405020304" pitchFamily="18" charset="0"/>
                <a:cs typeface="Times New Roman" panose="02020603050405020304" pitchFamily="18" charset="0"/>
              </a:rPr>
              <a:t>Xếp các nút lá vào một hàng đợi ưu tiên (</a:t>
            </a:r>
            <a:r>
              <a:rPr lang="vi-VN" dirty="0" err="1">
                <a:latin typeface="Times New Roman" panose="02020603050405020304" pitchFamily="18" charset="0"/>
                <a:cs typeface="Times New Roman" panose="02020603050405020304" pitchFamily="18" charset="0"/>
              </a:rPr>
              <a:t>priority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queue</a:t>
            </a:r>
            <a:r>
              <a:rPr lang="vi-VN" dirty="0">
                <a:latin typeface="Times New Roman" panose="02020603050405020304" pitchFamily="18" charset="0"/>
                <a:cs typeface="Times New Roman" panose="02020603050405020304" pitchFamily="18" charset="0"/>
              </a:rPr>
              <a:t>), sắp xếp theo tần số xuất hiện. Nút lá với tần số xuất hiện thấp nhất có độ ưu tiên cao nhất.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4: </a:t>
            </a:r>
            <a:r>
              <a:rPr lang="vi-VN" dirty="0">
                <a:latin typeface="Times New Roman" panose="02020603050405020304" pitchFamily="18" charset="0"/>
                <a:cs typeface="Times New Roman" panose="02020603050405020304" pitchFamily="18" charset="0"/>
              </a:rPr>
              <a:t>Lặp lại quá trình sau cho đến khi chỉ còn lại một nút duy nhất trong hàng đợi ưu tiên: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Lấy ra hai nút có độ ưu tiên cao nhất từ hàng đợi ưu tiên, tạo một nút mới là nút cha của hai nút này.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cha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cha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con.</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Đưa nút cha vào hàng đợi ưu tiên.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5: </a:t>
            </a:r>
            <a:r>
              <a:rPr lang="vi-VN" dirty="0">
                <a:latin typeface="Times New Roman" panose="02020603050405020304" pitchFamily="18" charset="0"/>
                <a:cs typeface="Times New Roman" panose="02020603050405020304" pitchFamily="18" charset="0"/>
              </a:rPr>
              <a:t>Nút cuối cùng trong hàng đợi ưu tiên sẽ là nút gốc của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vi-VN" dirty="0">
                <a:latin typeface="Times New Roman" panose="02020603050405020304" pitchFamily="18" charset="0"/>
                <a:cs typeface="Times New Roman" panose="02020603050405020304" pitchFamily="18" charset="0"/>
              </a:rPr>
              <a:t>Sau khi xây dựng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ta tạo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Mỗi ký tự được gán một mã nhị phân duy nhất dựa trên vị trí của nó trên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Ký tự ở bên trái trên cây sẽ được gán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0, và ký tự ở bên phải sẽ được gán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1. Quá trình này được thực hiện bằng cách duyệt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từ gốc đến nút lá, ghi nhận các giá trị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tương ứng cho mỗi ký tự.</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vi-VN" dirty="0">
                <a:latin typeface="Times New Roman" panose="02020603050405020304" pitchFamily="18" charset="0"/>
                <a:cs typeface="Times New Roman" panose="02020603050405020304" pitchFamily="18" charset="0"/>
              </a:rPr>
              <a:t>Khi thực hiện nén dữ liệu, mỗi ký tự trong dữ liệu ban đầu sẽ được thay thế bằng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tương ứng</a:t>
            </a: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45D2D33-DEAC-74D0-1CC1-D4DDA0F1C74F}"/>
              </a:ext>
            </a:extLst>
          </p:cNvPr>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6546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07294" y="704597"/>
            <a:ext cx="338426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2.2 </a:t>
            </a: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Huffman</a:t>
            </a:r>
          </a:p>
        </p:txBody>
      </p:sp>
      <p:sp>
        <p:nvSpPr>
          <p:cNvPr id="5" name="TextBox 4">
            <a:extLst>
              <a:ext uri="{FF2B5EF4-FFF2-40B4-BE49-F238E27FC236}">
                <a16:creationId xmlns:a16="http://schemas.microsoft.com/office/drawing/2014/main" id="{AA6346B1-40D5-C6E0-9150-CA6141D32B7C}"/>
              </a:ext>
            </a:extLst>
          </p:cNvPr>
          <p:cNvSpPr txBox="1"/>
          <p:nvPr/>
        </p:nvSpPr>
        <p:spPr>
          <a:xfrm>
            <a:off x="431799" y="1238370"/>
            <a:ext cx="8626232" cy="2677656"/>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Huffman:</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Đọc dữ liệu nén: Đọc dữ liệu đã được nén từ nguồn lưu trữ hoặc đầu vào.</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Đọc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Đọc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đã được tạo trong quá trình nén. Bảng mã này cung cấp thông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tin về mã hóa của mỗi ký tự.</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Tạo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Dựa trên thông tin từ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xây dựng lại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ban đầu.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xây dựng bằng cách sắp xếp các ký tự theo tần số xuất hiện và xây dựng cây từ các nút lá đến nút gốc. Quá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trình xây dựng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phải giống như quá trình đã sử dụng trong quá trình nén.</a:t>
            </a: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Giải mã dữ liệu: Bắt đầu từ gốc của cây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duyệt qua cây bằng cách di chuyển xuống theo các nhánh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trái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0) và phải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1) dựa trên các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trong dữ liệu nén. Khi đạt được một nút lá, ghi lại ký tự tương ứng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Tiếp tục lặp lại quá trình này cho đến khi dữ liệu nén được giải mã hoàn toàn.</a:t>
            </a: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Ghi dữ liệu giải nén: Khi đã giải mã toàn bộ dữ liệu nén, ghi dữ liệu giải nén ra tệp hoặc hiển thị nó trên màn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hình, </a:t>
            </a:r>
            <a:r>
              <a:rPr lang="vi-VN" dirty="0" err="1">
                <a:latin typeface="Times New Roman" panose="02020603050405020304" pitchFamily="18" charset="0"/>
                <a:cs typeface="Times New Roman" panose="02020603050405020304" pitchFamily="18" charset="0"/>
              </a:rPr>
              <a:t>tuỳ</a:t>
            </a:r>
            <a:r>
              <a:rPr lang="vi-VN" dirty="0">
                <a:latin typeface="Times New Roman" panose="02020603050405020304" pitchFamily="18" charset="0"/>
                <a:cs typeface="Times New Roman" panose="02020603050405020304" pitchFamily="18" charset="0"/>
              </a:rPr>
              <a:t> thuộc vào mục đích sử dụng.</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3E65B87-35FB-7426-19EF-F8C64EEA186E}"/>
              </a:ext>
            </a:extLst>
          </p:cNvPr>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35694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B535913-616C-4B96-848D-892EDFCD50E9}"/>
              </a:ext>
            </a:extLst>
          </p:cNvPr>
          <p:cNvSpPr/>
          <p:nvPr/>
        </p:nvSpPr>
        <p:spPr>
          <a:xfrm>
            <a:off x="6949569" y="437951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d|1</a:t>
            </a:r>
          </a:p>
        </p:txBody>
      </p:sp>
      <p:sp>
        <p:nvSpPr>
          <p:cNvPr id="6" name="Oval 5">
            <a:extLst>
              <a:ext uri="{FF2B5EF4-FFF2-40B4-BE49-F238E27FC236}">
                <a16:creationId xmlns:a16="http://schemas.microsoft.com/office/drawing/2014/main" id="{B1166024-E1AA-F98C-C18A-DEC2C74477E3}"/>
              </a:ext>
            </a:extLst>
          </p:cNvPr>
          <p:cNvSpPr/>
          <p:nvPr/>
        </p:nvSpPr>
        <p:spPr>
          <a:xfrm>
            <a:off x="8224211" y="437951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a|2</a:t>
            </a:r>
          </a:p>
        </p:txBody>
      </p:sp>
      <p:sp>
        <p:nvSpPr>
          <p:cNvPr id="7" name="Oval 6">
            <a:extLst>
              <a:ext uri="{FF2B5EF4-FFF2-40B4-BE49-F238E27FC236}">
                <a16:creationId xmlns:a16="http://schemas.microsoft.com/office/drawing/2014/main" id="{68E74EA9-D339-183E-A3AB-F024703CC335}"/>
              </a:ext>
            </a:extLst>
          </p:cNvPr>
          <p:cNvSpPr/>
          <p:nvPr/>
        </p:nvSpPr>
        <p:spPr>
          <a:xfrm>
            <a:off x="4568229" y="3449653"/>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c|2</a:t>
            </a:r>
          </a:p>
        </p:txBody>
      </p:sp>
      <p:sp>
        <p:nvSpPr>
          <p:cNvPr id="8" name="Oval 7">
            <a:extLst>
              <a:ext uri="{FF2B5EF4-FFF2-40B4-BE49-F238E27FC236}">
                <a16:creationId xmlns:a16="http://schemas.microsoft.com/office/drawing/2014/main" id="{C92FC473-19C7-D4FE-B459-8367F0D11E37}"/>
              </a:ext>
            </a:extLst>
          </p:cNvPr>
          <p:cNvSpPr/>
          <p:nvPr/>
        </p:nvSpPr>
        <p:spPr>
          <a:xfrm>
            <a:off x="6428560" y="344965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e|2</a:t>
            </a:r>
          </a:p>
        </p:txBody>
      </p:sp>
      <p:sp>
        <p:nvSpPr>
          <p:cNvPr id="9" name="Oval 8">
            <a:extLst>
              <a:ext uri="{FF2B5EF4-FFF2-40B4-BE49-F238E27FC236}">
                <a16:creationId xmlns:a16="http://schemas.microsoft.com/office/drawing/2014/main" id="{F8532B2D-0AC3-5749-C377-7F000D0E5B5D}"/>
              </a:ext>
            </a:extLst>
          </p:cNvPr>
          <p:cNvSpPr/>
          <p:nvPr/>
        </p:nvSpPr>
        <p:spPr>
          <a:xfrm>
            <a:off x="7631995" y="344965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d,a|3</a:t>
            </a:r>
          </a:p>
        </p:txBody>
      </p:sp>
      <p:sp>
        <p:nvSpPr>
          <p:cNvPr id="10" name="Oval 9">
            <a:extLst>
              <a:ext uri="{FF2B5EF4-FFF2-40B4-BE49-F238E27FC236}">
                <a16:creationId xmlns:a16="http://schemas.microsoft.com/office/drawing/2014/main" id="{4D19B922-DCBE-2658-0F89-CC5EF85FFB4B}"/>
              </a:ext>
            </a:extLst>
          </p:cNvPr>
          <p:cNvSpPr/>
          <p:nvPr/>
        </p:nvSpPr>
        <p:spPr>
          <a:xfrm>
            <a:off x="6749127" y="2410531"/>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e,d,a|5</a:t>
            </a:r>
          </a:p>
        </p:txBody>
      </p:sp>
      <p:sp>
        <p:nvSpPr>
          <p:cNvPr id="11" name="Oval 10">
            <a:extLst>
              <a:ext uri="{FF2B5EF4-FFF2-40B4-BE49-F238E27FC236}">
                <a16:creationId xmlns:a16="http://schemas.microsoft.com/office/drawing/2014/main" id="{075D357C-9D7D-4673-E3C2-A74382215264}"/>
              </a:ext>
            </a:extLst>
          </p:cNvPr>
          <p:cNvSpPr/>
          <p:nvPr/>
        </p:nvSpPr>
        <p:spPr>
          <a:xfrm>
            <a:off x="3249181" y="3480999"/>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b|2</a:t>
            </a:r>
          </a:p>
        </p:txBody>
      </p:sp>
      <p:sp>
        <p:nvSpPr>
          <p:cNvPr id="12" name="Oval 11">
            <a:extLst>
              <a:ext uri="{FF2B5EF4-FFF2-40B4-BE49-F238E27FC236}">
                <a16:creationId xmlns:a16="http://schemas.microsoft.com/office/drawing/2014/main" id="{2D82118B-787B-E06C-2F62-037888CED677}"/>
              </a:ext>
            </a:extLst>
          </p:cNvPr>
          <p:cNvSpPr/>
          <p:nvPr/>
        </p:nvSpPr>
        <p:spPr>
          <a:xfrm>
            <a:off x="3575002" y="2411278"/>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b,c|4</a:t>
            </a:r>
          </a:p>
        </p:txBody>
      </p:sp>
      <p:sp>
        <p:nvSpPr>
          <p:cNvPr id="13" name="Oval 12">
            <a:extLst>
              <a:ext uri="{FF2B5EF4-FFF2-40B4-BE49-F238E27FC236}">
                <a16:creationId xmlns:a16="http://schemas.microsoft.com/office/drawing/2014/main" id="{9568A3BE-88D0-E31D-CACE-D75A2E64AE71}"/>
              </a:ext>
            </a:extLst>
          </p:cNvPr>
          <p:cNvSpPr/>
          <p:nvPr/>
        </p:nvSpPr>
        <p:spPr>
          <a:xfrm>
            <a:off x="4809967" y="1357721"/>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b,c,e,d,a|9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3680105" y="3102904"/>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4444733" y="3102904"/>
            <a:ext cx="677917"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6859484" y="3087230"/>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7448064" y="3112083"/>
            <a:ext cx="614855"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stCxn id="13" idx="4"/>
            <a:endCxn id="10" idx="0"/>
          </p:cNvCxnSpPr>
          <p:nvPr/>
        </p:nvCxnSpPr>
        <p:spPr>
          <a:xfrm>
            <a:off x="5926691" y="2049347"/>
            <a:ext cx="1521374" cy="361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4444733" y="2049347"/>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4678588" y="199096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3706382"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6733360"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6940939" y="19524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7831693"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4883541" y="305577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cxnSp>
        <p:nvCxnSpPr>
          <p:cNvPr id="34" name="Straight Connector 33">
            <a:extLst>
              <a:ext uri="{FF2B5EF4-FFF2-40B4-BE49-F238E27FC236}">
                <a16:creationId xmlns:a16="http://schemas.microsoft.com/office/drawing/2014/main" id="{4C7E66A8-BF2F-3BBA-CA83-6DD8D0E348BE}"/>
              </a:ext>
            </a:extLst>
          </p:cNvPr>
          <p:cNvCxnSpPr>
            <a:stCxn id="9" idx="4"/>
            <a:endCxn id="5" idx="0"/>
          </p:cNvCxnSpPr>
          <p:nvPr/>
        </p:nvCxnSpPr>
        <p:spPr>
          <a:xfrm flipH="1">
            <a:off x="7380493" y="4141279"/>
            <a:ext cx="682426" cy="23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2260E-B006-8A68-0F08-D0F297477A13}"/>
              </a:ext>
            </a:extLst>
          </p:cNvPr>
          <p:cNvCxnSpPr>
            <a:stCxn id="9" idx="4"/>
            <a:endCxn id="6" idx="0"/>
          </p:cNvCxnSpPr>
          <p:nvPr/>
        </p:nvCxnSpPr>
        <p:spPr>
          <a:xfrm>
            <a:off x="8062919" y="4141279"/>
            <a:ext cx="592216" cy="23823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6170279" cy="307777"/>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abbcadeec</a:t>
            </a:r>
            <a:r>
              <a:rPr lang="en-US" b="1" dirty="0">
                <a:latin typeface="Times New Roman" panose="02020603050405020304" pitchFamily="18" charset="0"/>
                <a:cs typeface="Times New Roman" panose="02020603050405020304" pitchFamily="18" charset="0"/>
              </a:rPr>
              <a:t>”</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163649" y="585766"/>
          <a:ext cx="3618191" cy="1828800"/>
        </p:xfrm>
        <a:graphic>
          <a:graphicData uri="http://schemas.openxmlformats.org/drawingml/2006/table">
            <a:tbl>
              <a:tblPr firstRow="1" bandRow="1">
                <a:tableStyleId>{5C22544A-7EE6-4342-B048-85BDC9FD1C3A}</a:tableStyleId>
              </a:tblPr>
              <a:tblGrid>
                <a:gridCol w="835675">
                  <a:extLst>
                    <a:ext uri="{9D8B030D-6E8A-4147-A177-3AD203B41FA5}">
                      <a16:colId xmlns:a16="http://schemas.microsoft.com/office/drawing/2014/main" val="2457433904"/>
                    </a:ext>
                  </a:extLst>
                </a:gridCol>
                <a:gridCol w="1864194">
                  <a:extLst>
                    <a:ext uri="{9D8B030D-6E8A-4147-A177-3AD203B41FA5}">
                      <a16:colId xmlns:a16="http://schemas.microsoft.com/office/drawing/2014/main" val="4081065163"/>
                    </a:ext>
                  </a:extLst>
                </a:gridCol>
                <a:gridCol w="918322">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e</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c</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b</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784248656"/>
                  </a:ext>
                </a:extLst>
              </a:tr>
              <a:tr h="299595">
                <a:tc>
                  <a:txBody>
                    <a:bodyPr/>
                    <a:lstStyle/>
                    <a:p>
                      <a:pPr algn="ctr"/>
                      <a:r>
                        <a:rPr lang="en-US" dirty="0">
                          <a:latin typeface="Times New Roman" panose="02020603050405020304" pitchFamily="18" charset="0"/>
                          <a:cs typeface="Times New Roman" panose="02020603050405020304" pitchFamily="18" charset="0"/>
                        </a:rPr>
                        <a:t>a</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111</a:t>
                      </a:r>
                    </a:p>
                  </a:txBody>
                  <a:tcPr/>
                </a:tc>
                <a:extLst>
                  <a:ext uri="{0D108BD9-81ED-4DB2-BD59-A6C34878D82A}">
                    <a16:rowId xmlns:a16="http://schemas.microsoft.com/office/drawing/2014/main" val="2496147038"/>
                  </a:ext>
                </a:extLst>
              </a:tr>
              <a:tr h="299595">
                <a:tc>
                  <a:txBody>
                    <a:bodyPr/>
                    <a:lstStyle/>
                    <a:p>
                      <a:pPr algn="ctr"/>
                      <a:r>
                        <a:rPr lang="en-US" dirty="0">
                          <a:latin typeface="Times New Roman" panose="02020603050405020304" pitchFamily="18" charset="0"/>
                          <a:cs typeface="Times New Roman" panose="02020603050405020304" pitchFamily="18" charset="0"/>
                        </a:rPr>
                        <a:t>d</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110</a:t>
                      </a:r>
                    </a:p>
                  </a:txBody>
                  <a:tcPr/>
                </a:tc>
                <a:extLst>
                  <a:ext uri="{0D108BD9-81ED-4DB2-BD59-A6C34878D82A}">
                    <a16:rowId xmlns:a16="http://schemas.microsoft.com/office/drawing/2014/main" val="907943320"/>
                  </a:ext>
                </a:extLst>
              </a:tr>
            </a:tbl>
          </a:graphicData>
        </a:graphic>
      </p:graphicFrame>
      <p:sp>
        <p:nvSpPr>
          <p:cNvPr id="45" name="TextBox 44">
            <a:extLst>
              <a:ext uri="{FF2B5EF4-FFF2-40B4-BE49-F238E27FC236}">
                <a16:creationId xmlns:a16="http://schemas.microsoft.com/office/drawing/2014/main" id="{1CA4E8D6-6631-8C34-A080-371929F6F2A6}"/>
              </a:ext>
            </a:extLst>
          </p:cNvPr>
          <p:cNvSpPr txBox="1"/>
          <p:nvPr/>
        </p:nvSpPr>
        <p:spPr>
          <a:xfrm>
            <a:off x="7421556" y="39526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46" name="TextBox 45">
            <a:extLst>
              <a:ext uri="{FF2B5EF4-FFF2-40B4-BE49-F238E27FC236}">
                <a16:creationId xmlns:a16="http://schemas.microsoft.com/office/drawing/2014/main" id="{7BB48002-F8F1-092F-8BBC-2D1F9AF253C1}"/>
              </a:ext>
            </a:extLst>
          </p:cNvPr>
          <p:cNvSpPr txBox="1"/>
          <p:nvPr/>
        </p:nvSpPr>
        <p:spPr>
          <a:xfrm>
            <a:off x="8395042" y="3953998"/>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47" name="TextBox 46">
            <a:extLst>
              <a:ext uri="{FF2B5EF4-FFF2-40B4-BE49-F238E27FC236}">
                <a16:creationId xmlns:a16="http://schemas.microsoft.com/office/drawing/2014/main" id="{15EF3F9C-07B3-0AAB-D256-F4465BD27A89}"/>
              </a:ext>
            </a:extLst>
          </p:cNvPr>
          <p:cNvSpPr txBox="1"/>
          <p:nvPr/>
        </p:nvSpPr>
        <p:spPr>
          <a:xfrm>
            <a:off x="260862" y="4670266"/>
            <a:ext cx="2728632"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111000001111110101001</a:t>
            </a:r>
          </a:p>
        </p:txBody>
      </p:sp>
      <p:sp>
        <p:nvSpPr>
          <p:cNvPr id="2" name="Slide Number Placeholder 1">
            <a:extLst>
              <a:ext uri="{FF2B5EF4-FFF2-40B4-BE49-F238E27FC236}">
                <a16:creationId xmlns:a16="http://schemas.microsoft.com/office/drawing/2014/main" id="{F753D96D-E179-4939-63A7-9D5B2F7FA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5073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linds(horizontal)">
                                      <p:cBhvr>
                                        <p:cTn id="29" dur="500"/>
                                        <p:tgtEl>
                                          <p:spTgt spid="4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linds(horizontal)">
                                      <p:cBhvr>
                                        <p:cTn id="32" dur="500"/>
                                        <p:tgtEl>
                                          <p:spTgt spid="4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blinds(horizontal)">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29" grpId="0"/>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07294" y="704597"/>
            <a:ext cx="313258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2.3 </a:t>
            </a: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31799" y="1238370"/>
            <a:ext cx="8626232" cy="2677656"/>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Hình ảnh trong máy tính được biểu diễn bằng ma trận, với mỗi ô trong ma trận chứa giá trị </a:t>
            </a:r>
            <a:r>
              <a:rPr lang="vi-VN" dirty="0" err="1">
                <a:latin typeface="Times New Roman" panose="02020603050405020304" pitchFamily="18" charset="0"/>
                <a:cs typeface="Times New Roman" panose="02020603050405020304" pitchFamily="18" charset="0"/>
              </a:rPr>
              <a:t>pixel</a:t>
            </a:r>
            <a:r>
              <a:rPr lang="vi-VN" dirty="0">
                <a:latin typeface="Times New Roman" panose="02020603050405020304" pitchFamily="18" charset="0"/>
                <a:cs typeface="Times New Roman" panose="02020603050405020304" pitchFamily="18" charset="0"/>
              </a:rPr>
              <a:t> từ 0 đến 255. Để nén hình ảnh bằng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có hai phương </a:t>
            </a:r>
            <a:r>
              <a:rPr lang="vi-VN">
                <a:latin typeface="Times New Roman" panose="02020603050405020304" pitchFamily="18" charset="0"/>
                <a:cs typeface="Times New Roman" panose="02020603050405020304" pitchFamily="18" charset="0"/>
              </a:rPr>
              <a:t>pháp là </a:t>
            </a:r>
            <a:r>
              <a:rPr lang="vi-VN" dirty="0">
                <a:latin typeface="Times New Roman" panose="02020603050405020304" pitchFamily="18" charset="0"/>
                <a:cs typeface="Times New Roman" panose="02020603050405020304" pitchFamily="18" charset="0"/>
              </a:rPr>
              <a:t>"Standard" và "</a:t>
            </a:r>
            <a:r>
              <a:rPr lang="vi-VN" dirty="0" err="1">
                <a:latin typeface="Times New Roman" panose="02020603050405020304" pitchFamily="18" charset="0"/>
                <a:cs typeface="Times New Roman" panose="02020603050405020304" pitchFamily="18" charset="0"/>
              </a:rPr>
              <a:t>Difference</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Phương pháp "Standard": Đầu tiên, ta chuyển đổi ma trận hình ảnh thành một hàng duy nhất. Sau đó, áp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dụng thuật toán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để nén dữ liệu. Trong quá trình giải nén, ta thực hiện quá trình ngược lại và sau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đó </a:t>
            </a:r>
            <a:r>
              <a:rPr lang="vi-VN" dirty="0" err="1">
                <a:latin typeface="Times New Roman" panose="02020603050405020304" pitchFamily="18" charset="0"/>
                <a:cs typeface="Times New Roman" panose="02020603050405020304" pitchFamily="18" charset="0"/>
              </a:rPr>
              <a:t>reshape</a:t>
            </a:r>
            <a:r>
              <a:rPr lang="vi-VN" dirty="0">
                <a:latin typeface="Times New Roman" panose="02020603050405020304" pitchFamily="18" charset="0"/>
                <a:cs typeface="Times New Roman" panose="02020603050405020304" pitchFamily="18" charset="0"/>
              </a:rPr>
              <a:t> kết quả thành kích thước ban đầu của hình ảnh.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vi-VN" dirty="0">
                <a:latin typeface="Times New Roman" panose="02020603050405020304" pitchFamily="18" charset="0"/>
                <a:cs typeface="Times New Roman" panose="02020603050405020304" pitchFamily="18" charset="0"/>
              </a:rPr>
              <a:t>Phương pháp "</a:t>
            </a:r>
            <a:r>
              <a:rPr lang="vi-VN" dirty="0" err="1">
                <a:latin typeface="Times New Roman" panose="02020603050405020304" pitchFamily="18" charset="0"/>
                <a:cs typeface="Times New Roman" panose="02020603050405020304" pitchFamily="18" charset="0"/>
              </a:rPr>
              <a:t>Difference</a:t>
            </a:r>
            <a:r>
              <a:rPr lang="vi-VN" dirty="0">
                <a:latin typeface="Times New Roman" panose="02020603050405020304" pitchFamily="18" charset="0"/>
                <a:cs typeface="Times New Roman" panose="02020603050405020304" pitchFamily="18" charset="0"/>
              </a:rPr>
              <a:t>": Ta cũng chuyển đổi ma trận hình ảnh thành một hàng duy nhất. Tuy nhiên,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trước khi nén, ta lưu giá trị </a:t>
            </a:r>
            <a:r>
              <a:rPr lang="vi-VN" dirty="0" err="1">
                <a:latin typeface="Times New Roman" panose="02020603050405020304" pitchFamily="18" charset="0"/>
                <a:cs typeface="Times New Roman" panose="02020603050405020304" pitchFamily="18" charset="0"/>
              </a:rPr>
              <a:t>pixel</a:t>
            </a:r>
            <a:r>
              <a:rPr lang="vi-VN" dirty="0">
                <a:latin typeface="Times New Roman" panose="02020603050405020304" pitchFamily="18" charset="0"/>
                <a:cs typeface="Times New Roman" panose="02020603050405020304" pitchFamily="18" charset="0"/>
              </a:rPr>
              <a:t> đầu tiên trong hàng làm giá trị </a:t>
            </a:r>
            <a:r>
              <a:rPr lang="vi-VN" dirty="0" err="1">
                <a:latin typeface="Times New Roman" panose="02020603050405020304" pitchFamily="18" charset="0"/>
                <a:cs typeface="Times New Roman" panose="02020603050405020304" pitchFamily="18" charset="0"/>
              </a:rPr>
              <a:t>pivot</a:t>
            </a:r>
            <a:r>
              <a:rPr lang="vi-VN" dirty="0">
                <a:latin typeface="Times New Roman" panose="02020603050405020304" pitchFamily="18" charset="0"/>
                <a:cs typeface="Times New Roman" panose="02020603050405020304" pitchFamily="18" charset="0"/>
              </a:rPr>
              <a:t>. Sau đó, ta tính toán sự khác biệt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giữa các giá trị </a:t>
            </a:r>
            <a:r>
              <a:rPr lang="vi-VN" dirty="0" err="1">
                <a:latin typeface="Times New Roman" panose="02020603050405020304" pitchFamily="18" charset="0"/>
                <a:cs typeface="Times New Roman" panose="02020603050405020304" pitchFamily="18" charset="0"/>
              </a:rPr>
              <a:t>pixel</a:t>
            </a:r>
            <a:r>
              <a:rPr lang="vi-VN" dirty="0">
                <a:latin typeface="Times New Roman" panose="02020603050405020304" pitchFamily="18" charset="0"/>
                <a:cs typeface="Times New Roman" panose="02020603050405020304" pitchFamily="18" charset="0"/>
              </a:rPr>
              <a:t> liền kề và áp dụng thuật toán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để nén ma trận khác biệt này. Trên quá trình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giải nén, ta làm ngược lại và tái tạo hình ảnh ban đầu từ ma trận khác biệt.</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Sự hiệu quả của hai phương pháp này phụ thuộc vào đặc điểm của bức ảnh. Cần xem xét từng trường hợp để lựa chọn phương pháp nén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thích hợp.</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VD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A9AAF3E-E6A5-3796-3D6C-84415DEB7C1E}"/>
              </a:ext>
            </a:extLst>
          </p:cNvPr>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240091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3945-772A-F19F-F07C-2CB36042D0A1}"/>
              </a:ext>
            </a:extLst>
          </p:cNvPr>
          <p:cNvSpPr>
            <a:spLocks noGrp="1"/>
          </p:cNvSpPr>
          <p:nvPr>
            <p:ph type="ctrTitle"/>
          </p:nvPr>
        </p:nvSpPr>
        <p:spPr>
          <a:xfrm>
            <a:off x="308536" y="1929327"/>
            <a:ext cx="8526928" cy="1159800"/>
          </a:xfrm>
        </p:spPr>
        <p:txBody>
          <a:bodyPr/>
          <a:lstStyle/>
          <a:p>
            <a:r>
              <a:rPr lang="en-US" sz="3200" dirty="0" err="1"/>
              <a:t>Trường</a:t>
            </a:r>
            <a:r>
              <a:rPr lang="en-US" sz="3200" dirty="0"/>
              <a:t> </a:t>
            </a:r>
            <a:r>
              <a:rPr lang="en-US" sz="3200" dirty="0" err="1"/>
              <a:t>hợp</a:t>
            </a:r>
            <a:r>
              <a:rPr lang="en-US" sz="3200" dirty="0"/>
              <a:t> “Difference” </a:t>
            </a:r>
            <a:r>
              <a:rPr lang="en-US" sz="3200" dirty="0" err="1"/>
              <a:t>tốt</a:t>
            </a:r>
            <a:r>
              <a:rPr lang="en-US" sz="3200" dirty="0"/>
              <a:t> </a:t>
            </a:r>
            <a:r>
              <a:rPr lang="en-US" sz="3200" dirty="0" err="1"/>
              <a:t>hơn</a:t>
            </a:r>
            <a:r>
              <a:rPr lang="en-US" sz="3200" dirty="0"/>
              <a:t> “Standard”</a:t>
            </a:r>
          </a:p>
        </p:txBody>
      </p:sp>
      <p:sp>
        <p:nvSpPr>
          <p:cNvPr id="3" name="Subtitle 2">
            <a:extLst>
              <a:ext uri="{FF2B5EF4-FFF2-40B4-BE49-F238E27FC236}">
                <a16:creationId xmlns:a16="http://schemas.microsoft.com/office/drawing/2014/main" id="{A564BC38-11BE-792C-2330-0860CE39586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DCBE033-4CC2-E53D-2FFA-8031471BA50E}"/>
              </a:ext>
            </a:extLst>
          </p:cNvPr>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280868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B535913-616C-4B96-848D-892EDFCD50E9}"/>
              </a:ext>
            </a:extLst>
          </p:cNvPr>
          <p:cNvSpPr/>
          <p:nvPr/>
        </p:nvSpPr>
        <p:spPr>
          <a:xfrm>
            <a:off x="6949569" y="437951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“2”|1</a:t>
            </a:r>
          </a:p>
        </p:txBody>
      </p:sp>
      <p:sp>
        <p:nvSpPr>
          <p:cNvPr id="6" name="Oval 5">
            <a:extLst>
              <a:ext uri="{FF2B5EF4-FFF2-40B4-BE49-F238E27FC236}">
                <a16:creationId xmlns:a16="http://schemas.microsoft.com/office/drawing/2014/main" id="{B1166024-E1AA-F98C-C18A-DEC2C74477E3}"/>
              </a:ext>
            </a:extLst>
          </p:cNvPr>
          <p:cNvSpPr/>
          <p:nvPr/>
        </p:nvSpPr>
        <p:spPr>
          <a:xfrm>
            <a:off x="8224211" y="437951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“3”|2</a:t>
            </a:r>
          </a:p>
        </p:txBody>
      </p:sp>
      <p:sp>
        <p:nvSpPr>
          <p:cNvPr id="7" name="Oval 6">
            <a:extLst>
              <a:ext uri="{FF2B5EF4-FFF2-40B4-BE49-F238E27FC236}">
                <a16:creationId xmlns:a16="http://schemas.microsoft.com/office/drawing/2014/main" id="{68E74EA9-D339-183E-A3AB-F024703CC335}"/>
              </a:ext>
            </a:extLst>
          </p:cNvPr>
          <p:cNvSpPr/>
          <p:nvPr/>
        </p:nvSpPr>
        <p:spPr>
          <a:xfrm>
            <a:off x="4568229" y="3449653"/>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“6”|2</a:t>
            </a:r>
          </a:p>
        </p:txBody>
      </p:sp>
      <p:sp>
        <p:nvSpPr>
          <p:cNvPr id="8" name="Oval 7">
            <a:extLst>
              <a:ext uri="{FF2B5EF4-FFF2-40B4-BE49-F238E27FC236}">
                <a16:creationId xmlns:a16="http://schemas.microsoft.com/office/drawing/2014/main" id="{C92FC473-19C7-D4FE-B459-8367F0D11E37}"/>
              </a:ext>
            </a:extLst>
          </p:cNvPr>
          <p:cNvSpPr/>
          <p:nvPr/>
        </p:nvSpPr>
        <p:spPr>
          <a:xfrm>
            <a:off x="6428560" y="344965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“4”|2</a:t>
            </a:r>
          </a:p>
        </p:txBody>
      </p:sp>
      <p:sp>
        <p:nvSpPr>
          <p:cNvPr id="9" name="Oval 8">
            <a:extLst>
              <a:ext uri="{FF2B5EF4-FFF2-40B4-BE49-F238E27FC236}">
                <a16:creationId xmlns:a16="http://schemas.microsoft.com/office/drawing/2014/main" id="{F8532B2D-0AC3-5749-C377-7F000D0E5B5D}"/>
              </a:ext>
            </a:extLst>
          </p:cNvPr>
          <p:cNvSpPr/>
          <p:nvPr/>
        </p:nvSpPr>
        <p:spPr>
          <a:xfrm>
            <a:off x="7631994" y="3449653"/>
            <a:ext cx="1064173"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“2,3”|3</a:t>
            </a:r>
          </a:p>
        </p:txBody>
      </p:sp>
      <p:sp>
        <p:nvSpPr>
          <p:cNvPr id="10" name="Oval 9">
            <a:extLst>
              <a:ext uri="{FF2B5EF4-FFF2-40B4-BE49-F238E27FC236}">
                <a16:creationId xmlns:a16="http://schemas.microsoft.com/office/drawing/2014/main" id="{4D19B922-DCBE-2658-0F89-CC5EF85FFB4B}"/>
              </a:ext>
            </a:extLst>
          </p:cNvPr>
          <p:cNvSpPr/>
          <p:nvPr/>
        </p:nvSpPr>
        <p:spPr>
          <a:xfrm>
            <a:off x="6749127" y="2410531"/>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“4,2,3”|5</a:t>
            </a:r>
          </a:p>
        </p:txBody>
      </p:sp>
      <p:sp>
        <p:nvSpPr>
          <p:cNvPr id="11" name="Oval 10">
            <a:extLst>
              <a:ext uri="{FF2B5EF4-FFF2-40B4-BE49-F238E27FC236}">
                <a16:creationId xmlns:a16="http://schemas.microsoft.com/office/drawing/2014/main" id="{075D357C-9D7D-4673-E3C2-A74382215264}"/>
              </a:ext>
            </a:extLst>
          </p:cNvPr>
          <p:cNvSpPr/>
          <p:nvPr/>
        </p:nvSpPr>
        <p:spPr>
          <a:xfrm>
            <a:off x="3249181" y="3480999"/>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“5”|2</a:t>
            </a:r>
          </a:p>
        </p:txBody>
      </p:sp>
      <p:sp>
        <p:nvSpPr>
          <p:cNvPr id="12" name="Oval 11">
            <a:extLst>
              <a:ext uri="{FF2B5EF4-FFF2-40B4-BE49-F238E27FC236}">
                <a16:creationId xmlns:a16="http://schemas.microsoft.com/office/drawing/2014/main" id="{2D82118B-787B-E06C-2F62-037888CED677}"/>
              </a:ext>
            </a:extLst>
          </p:cNvPr>
          <p:cNvSpPr/>
          <p:nvPr/>
        </p:nvSpPr>
        <p:spPr>
          <a:xfrm>
            <a:off x="3575002" y="2411278"/>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“5,6”|4</a:t>
            </a:r>
          </a:p>
        </p:txBody>
      </p:sp>
      <p:sp>
        <p:nvSpPr>
          <p:cNvPr id="13" name="Oval 12">
            <a:extLst>
              <a:ext uri="{FF2B5EF4-FFF2-40B4-BE49-F238E27FC236}">
                <a16:creationId xmlns:a16="http://schemas.microsoft.com/office/drawing/2014/main" id="{9568A3BE-88D0-E31D-CACE-D75A2E64AE71}"/>
              </a:ext>
            </a:extLst>
          </p:cNvPr>
          <p:cNvSpPr/>
          <p:nvPr/>
        </p:nvSpPr>
        <p:spPr>
          <a:xfrm>
            <a:off x="4809967" y="1357721"/>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“5,6,4,2,3”|9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3680105" y="3102904"/>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4444733" y="3102904"/>
            <a:ext cx="677917"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6859484" y="3087230"/>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7448064" y="3112083"/>
            <a:ext cx="716017"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stCxn id="13" idx="4"/>
            <a:endCxn id="10" idx="0"/>
          </p:cNvCxnSpPr>
          <p:nvPr/>
        </p:nvCxnSpPr>
        <p:spPr>
          <a:xfrm>
            <a:off x="5926691" y="2049347"/>
            <a:ext cx="1521374" cy="361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4444733" y="2049347"/>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4678588" y="199096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3706382"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6733360"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6940939" y="19524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7831693"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4883541" y="305577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cxnSp>
        <p:nvCxnSpPr>
          <p:cNvPr id="34" name="Straight Connector 33">
            <a:extLst>
              <a:ext uri="{FF2B5EF4-FFF2-40B4-BE49-F238E27FC236}">
                <a16:creationId xmlns:a16="http://schemas.microsoft.com/office/drawing/2014/main" id="{4C7E66A8-BF2F-3BBA-CA83-6DD8D0E348BE}"/>
              </a:ext>
            </a:extLst>
          </p:cNvPr>
          <p:cNvCxnSpPr>
            <a:cxnSpLocks/>
            <a:stCxn id="9" idx="4"/>
            <a:endCxn id="5" idx="0"/>
          </p:cNvCxnSpPr>
          <p:nvPr/>
        </p:nvCxnSpPr>
        <p:spPr>
          <a:xfrm flipH="1">
            <a:off x="7380493" y="4141279"/>
            <a:ext cx="783588" cy="23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2260E-B006-8A68-0F08-D0F297477A13}"/>
              </a:ext>
            </a:extLst>
          </p:cNvPr>
          <p:cNvCxnSpPr>
            <a:cxnSpLocks/>
            <a:stCxn id="9" idx="4"/>
            <a:endCxn id="6" idx="0"/>
          </p:cNvCxnSpPr>
          <p:nvPr/>
        </p:nvCxnSpPr>
        <p:spPr>
          <a:xfrm>
            <a:off x="8164081" y="4141279"/>
            <a:ext cx="491054" cy="23823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29895"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“standard”</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127605" y="705517"/>
          <a:ext cx="3240826" cy="18288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6</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r h="299595">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111</a:t>
                      </a:r>
                    </a:p>
                  </a:txBody>
                  <a:tcPr/>
                </a:tc>
                <a:extLst>
                  <a:ext uri="{0D108BD9-81ED-4DB2-BD59-A6C34878D82A}">
                    <a16:rowId xmlns:a16="http://schemas.microsoft.com/office/drawing/2014/main" val="2496147038"/>
                  </a:ext>
                </a:extLst>
              </a:tr>
              <a:tr h="299595">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110</a:t>
                      </a:r>
                    </a:p>
                  </a:txBody>
                  <a:tcPr/>
                </a:tc>
                <a:extLst>
                  <a:ext uri="{0D108BD9-81ED-4DB2-BD59-A6C34878D82A}">
                    <a16:rowId xmlns:a16="http://schemas.microsoft.com/office/drawing/2014/main" val="907943320"/>
                  </a:ext>
                </a:extLst>
              </a:tr>
            </a:tbl>
          </a:graphicData>
        </a:graphic>
      </p:graphicFrame>
      <p:sp>
        <p:nvSpPr>
          <p:cNvPr id="45" name="TextBox 44">
            <a:extLst>
              <a:ext uri="{FF2B5EF4-FFF2-40B4-BE49-F238E27FC236}">
                <a16:creationId xmlns:a16="http://schemas.microsoft.com/office/drawing/2014/main" id="{1CA4E8D6-6631-8C34-A080-371929F6F2A6}"/>
              </a:ext>
            </a:extLst>
          </p:cNvPr>
          <p:cNvSpPr txBox="1"/>
          <p:nvPr/>
        </p:nvSpPr>
        <p:spPr>
          <a:xfrm>
            <a:off x="7421556" y="39526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46" name="TextBox 45">
            <a:extLst>
              <a:ext uri="{FF2B5EF4-FFF2-40B4-BE49-F238E27FC236}">
                <a16:creationId xmlns:a16="http://schemas.microsoft.com/office/drawing/2014/main" id="{7BB48002-F8F1-092F-8BBC-2D1F9AF253C1}"/>
              </a:ext>
            </a:extLst>
          </p:cNvPr>
          <p:cNvSpPr txBox="1"/>
          <p:nvPr/>
        </p:nvSpPr>
        <p:spPr>
          <a:xfrm>
            <a:off x="8507990" y="404694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47" name="TextBox 46">
            <a:extLst>
              <a:ext uri="{FF2B5EF4-FFF2-40B4-BE49-F238E27FC236}">
                <a16:creationId xmlns:a16="http://schemas.microsoft.com/office/drawing/2014/main" id="{15EF3F9C-07B3-0AAB-D256-F4465BD27A89}"/>
              </a:ext>
            </a:extLst>
          </p:cNvPr>
          <p:cNvSpPr txBox="1"/>
          <p:nvPr/>
        </p:nvSpPr>
        <p:spPr>
          <a:xfrm>
            <a:off x="260862" y="4670266"/>
            <a:ext cx="4610558"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100111100110100111100 -&gt;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21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endParaRPr lang="en-US"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FCC8074A-EE36-F30E-539A-DFC5F7E2E177}"/>
              </a:ext>
            </a:extLst>
          </p:cNvPr>
          <p:cNvGraphicFramePr>
            <a:graphicFrameLocks noGrp="1"/>
          </p:cNvGraphicFramePr>
          <p:nvPr/>
        </p:nvGraphicFramePr>
        <p:xfrm>
          <a:off x="4167218" y="231477"/>
          <a:ext cx="2860431" cy="914400"/>
        </p:xfrm>
        <a:graphic>
          <a:graphicData uri="http://schemas.openxmlformats.org/drawingml/2006/table">
            <a:tbl>
              <a:tblPr firstRow="1" bandRow="1">
                <a:tableStyleId>{D5D580D7-CC64-4E79-8517-4E98F2C04188}</a:tableStyleId>
              </a:tblPr>
              <a:tblGrid>
                <a:gridCol w="953477">
                  <a:extLst>
                    <a:ext uri="{9D8B030D-6E8A-4147-A177-3AD203B41FA5}">
                      <a16:colId xmlns:a16="http://schemas.microsoft.com/office/drawing/2014/main" val="3579966476"/>
                    </a:ext>
                  </a:extLst>
                </a:gridCol>
                <a:gridCol w="953477">
                  <a:extLst>
                    <a:ext uri="{9D8B030D-6E8A-4147-A177-3AD203B41FA5}">
                      <a16:colId xmlns:a16="http://schemas.microsoft.com/office/drawing/2014/main" val="1041098152"/>
                    </a:ext>
                  </a:extLst>
                </a:gridCol>
                <a:gridCol w="953477">
                  <a:extLst>
                    <a:ext uri="{9D8B030D-6E8A-4147-A177-3AD203B41FA5}">
                      <a16:colId xmlns:a16="http://schemas.microsoft.com/office/drawing/2014/main" val="3834417026"/>
                    </a:ext>
                  </a:extLst>
                </a:gridCol>
              </a:tblGrid>
              <a:tr h="280184">
                <a:tc>
                  <a:txBody>
                    <a:bodyPr/>
                    <a:lstStyle/>
                    <a:p>
                      <a:r>
                        <a:rPr lang="en-US" dirty="0"/>
                        <a:t>4</a:t>
                      </a:r>
                    </a:p>
                  </a:txBody>
                  <a:tcPr/>
                </a:tc>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986521515"/>
                  </a:ext>
                </a:extLst>
              </a:tr>
              <a:tr h="280184">
                <a:tc>
                  <a:txBody>
                    <a:bodyPr/>
                    <a:lstStyle/>
                    <a:p>
                      <a:r>
                        <a:rPr lang="en-US" dirty="0"/>
                        <a:t>5</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686575829"/>
                  </a:ext>
                </a:extLst>
              </a:tr>
              <a:tr h="280184">
                <a:tc>
                  <a:txBody>
                    <a:bodyPr/>
                    <a:lstStyle/>
                    <a:p>
                      <a:r>
                        <a:rPr lang="en-US" dirty="0"/>
                        <a:t>6</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334369226"/>
                  </a:ext>
                </a:extLst>
              </a:tr>
            </a:tbl>
          </a:graphicData>
        </a:graphic>
      </p:graphicFrame>
      <p:sp>
        <p:nvSpPr>
          <p:cNvPr id="15" name="TextBox 14">
            <a:extLst>
              <a:ext uri="{FF2B5EF4-FFF2-40B4-BE49-F238E27FC236}">
                <a16:creationId xmlns:a16="http://schemas.microsoft.com/office/drawing/2014/main" id="{9E0990ED-F8D8-046B-7080-8189A49A0214}"/>
              </a:ext>
            </a:extLst>
          </p:cNvPr>
          <p:cNvSpPr txBox="1"/>
          <p:nvPr/>
        </p:nvSpPr>
        <p:spPr>
          <a:xfrm>
            <a:off x="7631994" y="699968"/>
            <a:ext cx="1478290" cy="523220"/>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4 6 3 5 2 4 6 3 5</a:t>
            </a:r>
          </a:p>
        </p:txBody>
      </p:sp>
      <p:cxnSp>
        <p:nvCxnSpPr>
          <p:cNvPr id="28" name="Straight Arrow Connector 27">
            <a:extLst>
              <a:ext uri="{FF2B5EF4-FFF2-40B4-BE49-F238E27FC236}">
                <a16:creationId xmlns:a16="http://schemas.microsoft.com/office/drawing/2014/main" id="{C77F00A6-8ABE-0303-E304-25D1A13EB387}"/>
              </a:ext>
            </a:extLst>
          </p:cNvPr>
          <p:cNvCxnSpPr>
            <a:cxnSpLocks/>
            <a:stCxn id="2" idx="3"/>
            <a:endCxn id="15" idx="1"/>
          </p:cNvCxnSpPr>
          <p:nvPr/>
        </p:nvCxnSpPr>
        <p:spPr>
          <a:xfrm>
            <a:off x="7027649" y="688677"/>
            <a:ext cx="604345" cy="27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21419A-F3A2-6CE2-FB84-C8070B8A77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01447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linds(horizontal)">
                                      <p:cBhvr>
                                        <p:cTn id="29" dur="500"/>
                                        <p:tgtEl>
                                          <p:spTgt spid="4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linds(horizontal)">
                                      <p:cBhvr>
                                        <p:cTn id="32" dur="500"/>
                                        <p:tgtEl>
                                          <p:spTgt spid="4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blinds(horizontal)">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29" grpId="0"/>
      <p:bldP spid="45"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8E74EA9-D339-183E-A3AB-F024703CC335}"/>
              </a:ext>
            </a:extLst>
          </p:cNvPr>
          <p:cNvSpPr/>
          <p:nvPr/>
        </p:nvSpPr>
        <p:spPr>
          <a:xfrm>
            <a:off x="4568229" y="3449653"/>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“-3”|3</a:t>
            </a:r>
          </a:p>
        </p:txBody>
      </p:sp>
      <p:sp>
        <p:nvSpPr>
          <p:cNvPr id="10" name="Oval 9">
            <a:extLst>
              <a:ext uri="{FF2B5EF4-FFF2-40B4-BE49-F238E27FC236}">
                <a16:creationId xmlns:a16="http://schemas.microsoft.com/office/drawing/2014/main" id="{4D19B922-DCBE-2658-0F89-CC5EF85FFB4B}"/>
              </a:ext>
            </a:extLst>
          </p:cNvPr>
          <p:cNvSpPr/>
          <p:nvPr/>
        </p:nvSpPr>
        <p:spPr>
          <a:xfrm>
            <a:off x="6749127" y="2410531"/>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“2”|5</a:t>
            </a:r>
          </a:p>
        </p:txBody>
      </p:sp>
      <p:sp>
        <p:nvSpPr>
          <p:cNvPr id="11" name="Oval 10">
            <a:extLst>
              <a:ext uri="{FF2B5EF4-FFF2-40B4-BE49-F238E27FC236}">
                <a16:creationId xmlns:a16="http://schemas.microsoft.com/office/drawing/2014/main" id="{075D357C-9D7D-4673-E3C2-A74382215264}"/>
              </a:ext>
            </a:extLst>
          </p:cNvPr>
          <p:cNvSpPr/>
          <p:nvPr/>
        </p:nvSpPr>
        <p:spPr>
          <a:xfrm>
            <a:off x="3249181" y="3480999"/>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“4”|1</a:t>
            </a:r>
          </a:p>
        </p:txBody>
      </p:sp>
      <p:sp>
        <p:nvSpPr>
          <p:cNvPr id="12" name="Oval 11">
            <a:extLst>
              <a:ext uri="{FF2B5EF4-FFF2-40B4-BE49-F238E27FC236}">
                <a16:creationId xmlns:a16="http://schemas.microsoft.com/office/drawing/2014/main" id="{2D82118B-787B-E06C-2F62-037888CED677}"/>
              </a:ext>
            </a:extLst>
          </p:cNvPr>
          <p:cNvSpPr/>
          <p:nvPr/>
        </p:nvSpPr>
        <p:spPr>
          <a:xfrm>
            <a:off x="3575002" y="2411278"/>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“4,-1”|4</a:t>
            </a:r>
          </a:p>
        </p:txBody>
      </p:sp>
      <p:sp>
        <p:nvSpPr>
          <p:cNvPr id="13" name="Oval 12">
            <a:extLst>
              <a:ext uri="{FF2B5EF4-FFF2-40B4-BE49-F238E27FC236}">
                <a16:creationId xmlns:a16="http://schemas.microsoft.com/office/drawing/2014/main" id="{9568A3BE-88D0-E31D-CACE-D75A2E64AE71}"/>
              </a:ext>
            </a:extLst>
          </p:cNvPr>
          <p:cNvSpPr/>
          <p:nvPr/>
        </p:nvSpPr>
        <p:spPr>
          <a:xfrm>
            <a:off x="4809967" y="1357721"/>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“4,-1,2”|9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3680105" y="3102904"/>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4444733" y="3102904"/>
            <a:ext cx="677917"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stCxn id="13" idx="4"/>
            <a:endCxn id="10" idx="0"/>
          </p:cNvCxnSpPr>
          <p:nvPr/>
        </p:nvCxnSpPr>
        <p:spPr>
          <a:xfrm>
            <a:off x="5926691" y="2049347"/>
            <a:ext cx="1521374" cy="361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4444733" y="2049347"/>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4678588" y="199096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3706382" y="3019442"/>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6940939" y="19524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4883541" y="305577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29895"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“difference”</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127605" y="705517"/>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784248656"/>
                  </a:ext>
                </a:extLst>
              </a:tr>
            </a:tbl>
          </a:graphicData>
        </a:graphic>
      </p:graphicFrame>
      <p:sp>
        <p:nvSpPr>
          <p:cNvPr id="47" name="TextBox 46">
            <a:extLst>
              <a:ext uri="{FF2B5EF4-FFF2-40B4-BE49-F238E27FC236}">
                <a16:creationId xmlns:a16="http://schemas.microsoft.com/office/drawing/2014/main" id="{15EF3F9C-07B3-0AAB-D256-F4465BD27A89}"/>
              </a:ext>
            </a:extLst>
          </p:cNvPr>
          <p:cNvSpPr txBox="1"/>
          <p:nvPr/>
        </p:nvSpPr>
        <p:spPr>
          <a:xfrm>
            <a:off x="260862" y="4670266"/>
            <a:ext cx="7856638"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0010110111011-&gt;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13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 &gt;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standard</a:t>
            </a:r>
          </a:p>
        </p:txBody>
      </p:sp>
      <p:graphicFrame>
        <p:nvGraphicFramePr>
          <p:cNvPr id="2" name="Table 2">
            <a:extLst>
              <a:ext uri="{FF2B5EF4-FFF2-40B4-BE49-F238E27FC236}">
                <a16:creationId xmlns:a16="http://schemas.microsoft.com/office/drawing/2014/main" id="{FCC8074A-EE36-F30E-539A-DFC5F7E2E177}"/>
              </a:ext>
            </a:extLst>
          </p:cNvPr>
          <p:cNvGraphicFramePr>
            <a:graphicFrameLocks noGrp="1"/>
          </p:cNvGraphicFramePr>
          <p:nvPr/>
        </p:nvGraphicFramePr>
        <p:xfrm>
          <a:off x="3940950" y="74401"/>
          <a:ext cx="2860431" cy="914400"/>
        </p:xfrm>
        <a:graphic>
          <a:graphicData uri="http://schemas.openxmlformats.org/drawingml/2006/table">
            <a:tbl>
              <a:tblPr firstRow="1" bandRow="1">
                <a:tableStyleId>{D5D580D7-CC64-4E79-8517-4E98F2C04188}</a:tableStyleId>
              </a:tblPr>
              <a:tblGrid>
                <a:gridCol w="953477">
                  <a:extLst>
                    <a:ext uri="{9D8B030D-6E8A-4147-A177-3AD203B41FA5}">
                      <a16:colId xmlns:a16="http://schemas.microsoft.com/office/drawing/2014/main" val="3579966476"/>
                    </a:ext>
                  </a:extLst>
                </a:gridCol>
                <a:gridCol w="953477">
                  <a:extLst>
                    <a:ext uri="{9D8B030D-6E8A-4147-A177-3AD203B41FA5}">
                      <a16:colId xmlns:a16="http://schemas.microsoft.com/office/drawing/2014/main" val="1041098152"/>
                    </a:ext>
                  </a:extLst>
                </a:gridCol>
                <a:gridCol w="953477">
                  <a:extLst>
                    <a:ext uri="{9D8B030D-6E8A-4147-A177-3AD203B41FA5}">
                      <a16:colId xmlns:a16="http://schemas.microsoft.com/office/drawing/2014/main" val="3834417026"/>
                    </a:ext>
                  </a:extLst>
                </a:gridCol>
              </a:tblGrid>
              <a:tr h="280184">
                <a:tc>
                  <a:txBody>
                    <a:bodyPr/>
                    <a:lstStyle/>
                    <a:p>
                      <a:r>
                        <a:rPr lang="en-US" dirty="0"/>
                        <a:t>4</a:t>
                      </a:r>
                    </a:p>
                  </a:txBody>
                  <a:tcPr/>
                </a:tc>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986521515"/>
                  </a:ext>
                </a:extLst>
              </a:tr>
              <a:tr h="280184">
                <a:tc>
                  <a:txBody>
                    <a:bodyPr/>
                    <a:lstStyle/>
                    <a:p>
                      <a:r>
                        <a:rPr lang="en-US" dirty="0"/>
                        <a:t>5</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686575829"/>
                  </a:ext>
                </a:extLst>
              </a:tr>
              <a:tr h="280184">
                <a:tc>
                  <a:txBody>
                    <a:bodyPr/>
                    <a:lstStyle/>
                    <a:p>
                      <a:r>
                        <a:rPr lang="en-US" dirty="0"/>
                        <a:t>6</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334369226"/>
                  </a:ext>
                </a:extLst>
              </a:tr>
            </a:tbl>
          </a:graphicData>
        </a:graphic>
      </p:graphicFrame>
      <p:sp>
        <p:nvSpPr>
          <p:cNvPr id="15" name="TextBox 14">
            <a:extLst>
              <a:ext uri="{FF2B5EF4-FFF2-40B4-BE49-F238E27FC236}">
                <a16:creationId xmlns:a16="http://schemas.microsoft.com/office/drawing/2014/main" id="{9E0990ED-F8D8-046B-7080-8189A49A0214}"/>
              </a:ext>
            </a:extLst>
          </p:cNvPr>
          <p:cNvSpPr txBox="1"/>
          <p:nvPr/>
        </p:nvSpPr>
        <p:spPr>
          <a:xfrm>
            <a:off x="7222833" y="301061"/>
            <a:ext cx="1991505" cy="116955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4 6 3 5 2 4 6 3 5</a:t>
            </a:r>
          </a:p>
          <a:p>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difference:</a:t>
            </a:r>
          </a:p>
          <a:p>
            <a:r>
              <a:rPr lang="en-US" dirty="0">
                <a:latin typeface="Times New Roman" panose="02020603050405020304" pitchFamily="18" charset="0"/>
                <a:cs typeface="Times New Roman" panose="02020603050405020304" pitchFamily="18" charset="0"/>
              </a:rPr>
              <a:t>4 2 -3 2-3 2 2 -3 2</a:t>
            </a:r>
          </a:p>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pivot = 4</a:t>
            </a:r>
          </a:p>
        </p:txBody>
      </p:sp>
      <p:cxnSp>
        <p:nvCxnSpPr>
          <p:cNvPr id="28" name="Straight Arrow Connector 27">
            <a:extLst>
              <a:ext uri="{FF2B5EF4-FFF2-40B4-BE49-F238E27FC236}">
                <a16:creationId xmlns:a16="http://schemas.microsoft.com/office/drawing/2014/main" id="{C77F00A6-8ABE-0303-E304-25D1A13EB387}"/>
              </a:ext>
            </a:extLst>
          </p:cNvPr>
          <p:cNvCxnSpPr>
            <a:cxnSpLocks/>
            <a:stCxn id="2" idx="3"/>
          </p:cNvCxnSpPr>
          <p:nvPr/>
        </p:nvCxnSpPr>
        <p:spPr>
          <a:xfrm>
            <a:off x="6801381" y="531601"/>
            <a:ext cx="489027" cy="7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07B35FE-D3FD-AE5D-91EE-24889E03F3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591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linds(horizontal)">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3945-772A-F19F-F07C-2CB36042D0A1}"/>
              </a:ext>
            </a:extLst>
          </p:cNvPr>
          <p:cNvSpPr>
            <a:spLocks noGrp="1"/>
          </p:cNvSpPr>
          <p:nvPr>
            <p:ph type="ctrTitle"/>
          </p:nvPr>
        </p:nvSpPr>
        <p:spPr>
          <a:xfrm>
            <a:off x="105336" y="1929327"/>
            <a:ext cx="8526928" cy="1159800"/>
          </a:xfrm>
        </p:spPr>
        <p:txBody>
          <a:bodyPr/>
          <a:lstStyle/>
          <a:p>
            <a:r>
              <a:rPr lang="en-US" sz="3200" dirty="0" err="1"/>
              <a:t>Trường</a:t>
            </a:r>
            <a:r>
              <a:rPr lang="en-US" sz="3200" dirty="0"/>
              <a:t> </a:t>
            </a:r>
            <a:r>
              <a:rPr lang="en-US" sz="3200" dirty="0" err="1"/>
              <a:t>hợp</a:t>
            </a:r>
            <a:r>
              <a:rPr lang="en-US" sz="3200" dirty="0"/>
              <a:t> “Standard” </a:t>
            </a:r>
            <a:r>
              <a:rPr lang="en-US" sz="3200" dirty="0" err="1"/>
              <a:t>tốt</a:t>
            </a:r>
            <a:r>
              <a:rPr lang="en-US" sz="3200" dirty="0"/>
              <a:t> </a:t>
            </a:r>
            <a:r>
              <a:rPr lang="en-US" sz="3200" dirty="0" err="1"/>
              <a:t>hơn</a:t>
            </a:r>
            <a:r>
              <a:rPr lang="en-US" sz="3200" dirty="0"/>
              <a:t> “Difference”</a:t>
            </a:r>
          </a:p>
        </p:txBody>
      </p:sp>
      <p:sp>
        <p:nvSpPr>
          <p:cNvPr id="3" name="Subtitle 2">
            <a:extLst>
              <a:ext uri="{FF2B5EF4-FFF2-40B4-BE49-F238E27FC236}">
                <a16:creationId xmlns:a16="http://schemas.microsoft.com/office/drawing/2014/main" id="{A564BC38-11BE-792C-2330-0860CE39586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B8C3011-0642-4CAD-3B9C-C6DFFDD712CE}"/>
              </a:ext>
            </a:extLst>
          </p:cNvPr>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378491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08" name="Google Shape;208;p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09" name="Google Shape;209;p2"/>
          <p:cNvGrpSpPr/>
          <p:nvPr/>
        </p:nvGrpSpPr>
        <p:grpSpPr>
          <a:xfrm>
            <a:off x="1786339" y="1474801"/>
            <a:ext cx="473400" cy="473400"/>
            <a:chOff x="1786339" y="1703401"/>
            <a:chExt cx="473400" cy="473400"/>
          </a:xfrm>
        </p:grpSpPr>
        <p:sp>
          <p:nvSpPr>
            <p:cNvPr id="210" name="Google Shape;210;p2"/>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11" name="Google Shape;211;p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1</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12" name="Google Shape;212;p2"/>
          <p:cNvGrpSpPr/>
          <p:nvPr/>
        </p:nvGrpSpPr>
        <p:grpSpPr>
          <a:xfrm>
            <a:off x="3814414" y="1474801"/>
            <a:ext cx="473400" cy="473400"/>
            <a:chOff x="3814414" y="1703401"/>
            <a:chExt cx="473400" cy="473400"/>
          </a:xfrm>
        </p:grpSpPr>
        <p:sp>
          <p:nvSpPr>
            <p:cNvPr id="213" name="Google Shape;213;p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14" name="Google Shape;214;p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3</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15" name="Google Shape;215;p2"/>
          <p:cNvGrpSpPr/>
          <p:nvPr/>
        </p:nvGrpSpPr>
        <p:grpSpPr>
          <a:xfrm>
            <a:off x="5842489" y="1474801"/>
            <a:ext cx="473400" cy="473400"/>
            <a:chOff x="5842489" y="1703401"/>
            <a:chExt cx="473400" cy="473400"/>
          </a:xfrm>
        </p:grpSpPr>
        <p:sp>
          <p:nvSpPr>
            <p:cNvPr id="216" name="Google Shape;216;p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17" name="Google Shape;217;p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5</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18" name="Google Shape;218;p2"/>
          <p:cNvGrpSpPr/>
          <p:nvPr/>
        </p:nvGrpSpPr>
        <p:grpSpPr>
          <a:xfrm>
            <a:off x="6880814" y="3347700"/>
            <a:ext cx="473400" cy="473400"/>
            <a:chOff x="6880814" y="3576300"/>
            <a:chExt cx="473400" cy="473400"/>
          </a:xfrm>
        </p:grpSpPr>
        <p:sp>
          <p:nvSpPr>
            <p:cNvPr id="219" name="Google Shape;219;p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20" name="Google Shape;220;p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6</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21" name="Google Shape;221;p2"/>
          <p:cNvGrpSpPr/>
          <p:nvPr/>
        </p:nvGrpSpPr>
        <p:grpSpPr>
          <a:xfrm>
            <a:off x="4852739" y="3347700"/>
            <a:ext cx="473400" cy="473400"/>
            <a:chOff x="4852739" y="3576300"/>
            <a:chExt cx="473400" cy="473400"/>
          </a:xfrm>
        </p:grpSpPr>
        <p:sp>
          <p:nvSpPr>
            <p:cNvPr id="222" name="Google Shape;222;p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23" name="Google Shape;223;p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4</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grpSp>
        <p:nvGrpSpPr>
          <p:cNvPr id="224" name="Google Shape;224;p2"/>
          <p:cNvGrpSpPr/>
          <p:nvPr/>
        </p:nvGrpSpPr>
        <p:grpSpPr>
          <a:xfrm>
            <a:off x="2824664" y="3347700"/>
            <a:ext cx="473400" cy="473400"/>
            <a:chOff x="2824664" y="3576300"/>
            <a:chExt cx="473400" cy="473400"/>
          </a:xfrm>
        </p:grpSpPr>
        <p:sp>
          <p:nvSpPr>
            <p:cNvPr id="225" name="Google Shape;225;p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Varela Round"/>
                <a:cs typeface="Times New Roman" panose="02020603050405020304" pitchFamily="18" charset="0"/>
                <a:sym typeface="Varela Round"/>
              </a:endParaRPr>
            </a:p>
          </p:txBody>
        </p:sp>
        <p:sp>
          <p:nvSpPr>
            <p:cNvPr id="226" name="Google Shape;226;p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2</a:t>
              </a:r>
              <a:endParaRPr sz="6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grpSp>
      <p:sp>
        <p:nvSpPr>
          <p:cNvPr id="227" name="Google Shape;227;p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Giới</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thiệu</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28" name="Google Shape;228;p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LZW</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29" name="Google Shape;229;p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Demo</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30" name="Google Shape;230;p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Huffman</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31" name="Google Shape;231;p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Thiết</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kế</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hệ</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thống</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32" name="Google Shape;232;p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Kết</a:t>
            </a:r>
            <a:r>
              <a:rPr lang="en-US"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rPr>
              <a:t> </a:t>
            </a:r>
            <a:r>
              <a:rPr lang="en-US" sz="900" b="0" i="0" u="none" strike="noStrike" cap="none" dirty="0" err="1">
                <a:solidFill>
                  <a:schemeClr val="dk2"/>
                </a:solidFill>
                <a:latin typeface="Times New Roman" panose="02020603050405020304" pitchFamily="18" charset="0"/>
                <a:ea typeface="Varela Round"/>
                <a:cs typeface="Times New Roman" panose="02020603050405020304" pitchFamily="18" charset="0"/>
                <a:sym typeface="Varela Round"/>
              </a:rPr>
              <a:t>luận</a:t>
            </a:r>
            <a:endParaRPr sz="900" b="0" i="0" u="none" strike="noStrike" cap="none" dirty="0">
              <a:solidFill>
                <a:schemeClr val="dk2"/>
              </a:solidFill>
              <a:latin typeface="Times New Roman" panose="02020603050405020304" pitchFamily="18" charset="0"/>
              <a:ea typeface="Varela Round"/>
              <a:cs typeface="Times New Roman" panose="02020603050405020304" pitchFamily="18" charset="0"/>
              <a:sym typeface="Varela Round"/>
            </a:endParaRPr>
          </a:p>
        </p:txBody>
      </p:sp>
      <p:sp>
        <p:nvSpPr>
          <p:cNvPr id="233" name="Google Shape;233;p2"/>
          <p:cNvSpPr txBox="1">
            <a:spLocks noGrp="1"/>
          </p:cNvSpPr>
          <p:nvPr>
            <p:ph type="title" idx="4294967295"/>
          </p:nvPr>
        </p:nvSpPr>
        <p:spPr>
          <a:xfrm>
            <a:off x="1934250" y="91625"/>
            <a:ext cx="5275500" cy="641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sz="3200" dirty="0" err="1">
                <a:latin typeface="Times New Roman" panose="02020603050405020304" pitchFamily="18" charset="0"/>
                <a:ea typeface="Times New Roman"/>
                <a:cs typeface="Times New Roman" panose="02020603050405020304" pitchFamily="18" charset="0"/>
                <a:sym typeface="Times New Roman"/>
              </a:rPr>
              <a:t>Nội</a:t>
            </a:r>
            <a:r>
              <a:rPr lang="en-US" sz="3200" dirty="0">
                <a:latin typeface="Times New Roman" panose="02020603050405020304" pitchFamily="18" charset="0"/>
                <a:ea typeface="Times New Roman"/>
                <a:cs typeface="Times New Roman" panose="02020603050405020304" pitchFamily="18" charset="0"/>
                <a:sym typeface="Times New Roman"/>
              </a:rPr>
              <a:t> dung </a:t>
            </a:r>
            <a:r>
              <a:rPr lang="en-US" sz="3200" dirty="0" err="1">
                <a:latin typeface="Times New Roman" panose="02020603050405020304" pitchFamily="18" charset="0"/>
                <a:ea typeface="Times New Roman"/>
                <a:cs typeface="Times New Roman" panose="02020603050405020304" pitchFamily="18" charset="0"/>
                <a:sym typeface="Times New Roman"/>
              </a:rPr>
              <a:t>thuyết</a:t>
            </a:r>
            <a:r>
              <a:rPr lang="en-US" sz="3200" dirty="0">
                <a:latin typeface="Times New Roman" panose="02020603050405020304" pitchFamily="18" charset="0"/>
                <a:ea typeface="Times New Roman"/>
                <a:cs typeface="Times New Roman" panose="02020603050405020304" pitchFamily="18" charset="0"/>
                <a:sym typeface="Times New Roman"/>
              </a:rPr>
              <a:t> </a:t>
            </a:r>
            <a:r>
              <a:rPr lang="en-US" sz="3200" dirty="0" err="1">
                <a:latin typeface="Times New Roman" panose="02020603050405020304" pitchFamily="18" charset="0"/>
                <a:ea typeface="Times New Roman"/>
                <a:cs typeface="Times New Roman" panose="02020603050405020304" pitchFamily="18" charset="0"/>
                <a:sym typeface="Times New Roman"/>
              </a:rPr>
              <a:t>trình</a:t>
            </a:r>
            <a:endParaRPr sz="3200" dirty="0">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a:extLst>
              <a:ext uri="{FF2B5EF4-FFF2-40B4-BE49-F238E27FC236}">
                <a16:creationId xmlns:a16="http://schemas.microsoft.com/office/drawing/2014/main" id="{135BCE79-F450-79AB-940E-6DA73B6FA62C}"/>
              </a:ext>
            </a:extLst>
          </p:cNvPr>
          <p:cNvSpPr>
            <a:spLocks noGrp="1"/>
          </p:cNvSpPr>
          <p:nvPr>
            <p:ph type="sldNum" idx="12"/>
          </p:nvPr>
        </p:nvSpPr>
        <p:spPr/>
        <p:txBody>
          <a:bodyPr/>
          <a:lstStyle/>
          <a:p>
            <a:fld id="{00000000-1234-1234-1234-123412341234}"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8E74EA9-D339-183E-A3AB-F024703CC335}"/>
              </a:ext>
            </a:extLst>
          </p:cNvPr>
          <p:cNvSpPr/>
          <p:nvPr/>
        </p:nvSpPr>
        <p:spPr>
          <a:xfrm>
            <a:off x="7570592" y="3376317"/>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“4”|3</a:t>
            </a:r>
          </a:p>
        </p:txBody>
      </p:sp>
      <p:sp>
        <p:nvSpPr>
          <p:cNvPr id="10" name="Oval 9">
            <a:extLst>
              <a:ext uri="{FF2B5EF4-FFF2-40B4-BE49-F238E27FC236}">
                <a16:creationId xmlns:a16="http://schemas.microsoft.com/office/drawing/2014/main" id="{4D19B922-DCBE-2658-0F89-CC5EF85FFB4B}"/>
              </a:ext>
            </a:extLst>
          </p:cNvPr>
          <p:cNvSpPr/>
          <p:nvPr/>
        </p:nvSpPr>
        <p:spPr>
          <a:xfrm>
            <a:off x="3898195" y="2483720"/>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“6”|3</a:t>
            </a:r>
          </a:p>
        </p:txBody>
      </p:sp>
      <p:sp>
        <p:nvSpPr>
          <p:cNvPr id="11" name="Oval 10">
            <a:extLst>
              <a:ext uri="{FF2B5EF4-FFF2-40B4-BE49-F238E27FC236}">
                <a16:creationId xmlns:a16="http://schemas.microsoft.com/office/drawing/2014/main" id="{075D357C-9D7D-4673-E3C2-A74382215264}"/>
              </a:ext>
            </a:extLst>
          </p:cNvPr>
          <p:cNvSpPr/>
          <p:nvPr/>
        </p:nvSpPr>
        <p:spPr>
          <a:xfrm>
            <a:off x="5926691" y="3373525"/>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“3”|3</a:t>
            </a:r>
          </a:p>
        </p:txBody>
      </p:sp>
      <p:sp>
        <p:nvSpPr>
          <p:cNvPr id="12" name="Oval 11">
            <a:extLst>
              <a:ext uri="{FF2B5EF4-FFF2-40B4-BE49-F238E27FC236}">
                <a16:creationId xmlns:a16="http://schemas.microsoft.com/office/drawing/2014/main" id="{2D82118B-787B-E06C-2F62-037888CED677}"/>
              </a:ext>
            </a:extLst>
          </p:cNvPr>
          <p:cNvSpPr/>
          <p:nvPr/>
        </p:nvSpPr>
        <p:spPr>
          <a:xfrm>
            <a:off x="6269937" y="2376291"/>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“3,4”|6</a:t>
            </a:r>
          </a:p>
        </p:txBody>
      </p:sp>
      <p:sp>
        <p:nvSpPr>
          <p:cNvPr id="13" name="Oval 12">
            <a:extLst>
              <a:ext uri="{FF2B5EF4-FFF2-40B4-BE49-F238E27FC236}">
                <a16:creationId xmlns:a16="http://schemas.microsoft.com/office/drawing/2014/main" id="{9568A3BE-88D0-E31D-CACE-D75A2E64AE71}"/>
              </a:ext>
            </a:extLst>
          </p:cNvPr>
          <p:cNvSpPr/>
          <p:nvPr/>
        </p:nvSpPr>
        <p:spPr>
          <a:xfrm>
            <a:off x="4809967" y="1357721"/>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“6,3,4”|9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6357615" y="3067917"/>
            <a:ext cx="782053" cy="305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7139668" y="3067917"/>
            <a:ext cx="985345" cy="30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H="1" flipV="1">
            <a:off x="5926691" y="2049347"/>
            <a:ext cx="1212977" cy="326944"/>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4820479" y="204934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6386034" y="303012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6940939" y="195241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7715090" y="302787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29895"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“standard”</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127605" y="705517"/>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6</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bl>
          </a:graphicData>
        </a:graphic>
      </p:graphicFrame>
      <p:sp>
        <p:nvSpPr>
          <p:cNvPr id="47" name="TextBox 46">
            <a:extLst>
              <a:ext uri="{FF2B5EF4-FFF2-40B4-BE49-F238E27FC236}">
                <a16:creationId xmlns:a16="http://schemas.microsoft.com/office/drawing/2014/main" id="{15EF3F9C-07B3-0AAB-D256-F4465BD27A89}"/>
              </a:ext>
            </a:extLst>
          </p:cNvPr>
          <p:cNvSpPr txBox="1"/>
          <p:nvPr/>
        </p:nvSpPr>
        <p:spPr>
          <a:xfrm>
            <a:off x="260862" y="4670266"/>
            <a:ext cx="4027064"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100111001110110-&gt;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15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endParaRPr lang="en-US"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FCC8074A-EE36-F30E-539A-DFC5F7E2E177}"/>
              </a:ext>
            </a:extLst>
          </p:cNvPr>
          <p:cNvGraphicFramePr>
            <a:graphicFrameLocks noGrp="1"/>
          </p:cNvGraphicFramePr>
          <p:nvPr/>
        </p:nvGraphicFramePr>
        <p:xfrm>
          <a:off x="3940950" y="74401"/>
          <a:ext cx="2860431" cy="914400"/>
        </p:xfrm>
        <a:graphic>
          <a:graphicData uri="http://schemas.openxmlformats.org/drawingml/2006/table">
            <a:tbl>
              <a:tblPr firstRow="1" bandRow="1">
                <a:tableStyleId>{D5D580D7-CC64-4E79-8517-4E98F2C04188}</a:tableStyleId>
              </a:tblPr>
              <a:tblGrid>
                <a:gridCol w="953477">
                  <a:extLst>
                    <a:ext uri="{9D8B030D-6E8A-4147-A177-3AD203B41FA5}">
                      <a16:colId xmlns:a16="http://schemas.microsoft.com/office/drawing/2014/main" val="3579966476"/>
                    </a:ext>
                  </a:extLst>
                </a:gridCol>
                <a:gridCol w="953477">
                  <a:extLst>
                    <a:ext uri="{9D8B030D-6E8A-4147-A177-3AD203B41FA5}">
                      <a16:colId xmlns:a16="http://schemas.microsoft.com/office/drawing/2014/main" val="1041098152"/>
                    </a:ext>
                  </a:extLst>
                </a:gridCol>
                <a:gridCol w="953477">
                  <a:extLst>
                    <a:ext uri="{9D8B030D-6E8A-4147-A177-3AD203B41FA5}">
                      <a16:colId xmlns:a16="http://schemas.microsoft.com/office/drawing/2014/main" val="3834417026"/>
                    </a:ext>
                  </a:extLst>
                </a:gridCol>
              </a:tblGrid>
              <a:tr h="280184">
                <a:tc>
                  <a:txBody>
                    <a:bodyPr/>
                    <a:lstStyle/>
                    <a:p>
                      <a:r>
                        <a:rPr lang="en-US" dirty="0"/>
                        <a:t>3</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986521515"/>
                  </a:ext>
                </a:extLst>
              </a:tr>
              <a:tr h="280184">
                <a:tc>
                  <a:txBody>
                    <a:bodyPr/>
                    <a:lstStyle/>
                    <a:p>
                      <a:r>
                        <a:rPr lang="en-US" dirty="0"/>
                        <a:t>3</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686575829"/>
                  </a:ext>
                </a:extLst>
              </a:tr>
              <a:tr h="280184">
                <a:tc>
                  <a:txBody>
                    <a:bodyPr/>
                    <a:lstStyle/>
                    <a:p>
                      <a:r>
                        <a:rPr lang="en-US" dirty="0"/>
                        <a:t>3</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334369226"/>
                  </a:ext>
                </a:extLst>
              </a:tr>
            </a:tbl>
          </a:graphicData>
        </a:graphic>
      </p:graphicFrame>
      <p:sp>
        <p:nvSpPr>
          <p:cNvPr id="15" name="TextBox 14">
            <a:extLst>
              <a:ext uri="{FF2B5EF4-FFF2-40B4-BE49-F238E27FC236}">
                <a16:creationId xmlns:a16="http://schemas.microsoft.com/office/drawing/2014/main" id="{9E0990ED-F8D8-046B-7080-8189A49A0214}"/>
              </a:ext>
            </a:extLst>
          </p:cNvPr>
          <p:cNvSpPr txBox="1"/>
          <p:nvPr/>
        </p:nvSpPr>
        <p:spPr>
          <a:xfrm>
            <a:off x="7222833" y="301061"/>
            <a:ext cx="1991505" cy="52322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3 6 4 3 6 4 3 4 6</a:t>
            </a:r>
          </a:p>
        </p:txBody>
      </p:sp>
      <p:cxnSp>
        <p:nvCxnSpPr>
          <p:cNvPr id="28" name="Straight Arrow Connector 27">
            <a:extLst>
              <a:ext uri="{FF2B5EF4-FFF2-40B4-BE49-F238E27FC236}">
                <a16:creationId xmlns:a16="http://schemas.microsoft.com/office/drawing/2014/main" id="{C77F00A6-8ABE-0303-E304-25D1A13EB387}"/>
              </a:ext>
            </a:extLst>
          </p:cNvPr>
          <p:cNvCxnSpPr>
            <a:cxnSpLocks/>
            <a:stCxn id="2" idx="3"/>
          </p:cNvCxnSpPr>
          <p:nvPr/>
        </p:nvCxnSpPr>
        <p:spPr>
          <a:xfrm>
            <a:off x="6801381" y="531601"/>
            <a:ext cx="489027" cy="7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8D55BC-A00E-E4BF-B615-6C826E13B584}"/>
              </a:ext>
            </a:extLst>
          </p:cNvPr>
          <p:cNvCxnSpPr>
            <a:stCxn id="13" idx="4"/>
            <a:endCxn id="10" idx="0"/>
          </p:cNvCxnSpPr>
          <p:nvPr/>
        </p:nvCxnSpPr>
        <p:spPr>
          <a:xfrm flipH="1">
            <a:off x="4597133" y="2049347"/>
            <a:ext cx="1329558" cy="43437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D38549A-B27D-CAEC-B284-0A5F7F4B0B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428688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linds(horizontal)">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8E74EA9-D339-183E-A3AB-F024703CC335}"/>
              </a:ext>
            </a:extLst>
          </p:cNvPr>
          <p:cNvSpPr/>
          <p:nvPr/>
        </p:nvSpPr>
        <p:spPr>
          <a:xfrm>
            <a:off x="8035158" y="3477449"/>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“3”|3</a:t>
            </a:r>
          </a:p>
        </p:txBody>
      </p:sp>
      <p:sp>
        <p:nvSpPr>
          <p:cNvPr id="11" name="Oval 10">
            <a:extLst>
              <a:ext uri="{FF2B5EF4-FFF2-40B4-BE49-F238E27FC236}">
                <a16:creationId xmlns:a16="http://schemas.microsoft.com/office/drawing/2014/main" id="{075D357C-9D7D-4673-E3C2-A74382215264}"/>
              </a:ext>
            </a:extLst>
          </p:cNvPr>
          <p:cNvSpPr/>
          <p:nvPr/>
        </p:nvSpPr>
        <p:spPr>
          <a:xfrm>
            <a:off x="6671237" y="3508795"/>
            <a:ext cx="90672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a:t>
            </a:r>
          </a:p>
        </p:txBody>
      </p:sp>
      <p:sp>
        <p:nvSpPr>
          <p:cNvPr id="12" name="Oval 11">
            <a:extLst>
              <a:ext uri="{FF2B5EF4-FFF2-40B4-BE49-F238E27FC236}">
                <a16:creationId xmlns:a16="http://schemas.microsoft.com/office/drawing/2014/main" id="{2D82118B-787B-E06C-2F62-037888CED677}"/>
              </a:ext>
            </a:extLst>
          </p:cNvPr>
          <p:cNvSpPr/>
          <p:nvPr/>
        </p:nvSpPr>
        <p:spPr>
          <a:xfrm>
            <a:off x="7041931" y="2439074"/>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“-1,3”|5</a:t>
            </a:r>
          </a:p>
        </p:txBody>
      </p:sp>
      <p:sp>
        <p:nvSpPr>
          <p:cNvPr id="13" name="Oval 12">
            <a:extLst>
              <a:ext uri="{FF2B5EF4-FFF2-40B4-BE49-F238E27FC236}">
                <a16:creationId xmlns:a16="http://schemas.microsoft.com/office/drawing/2014/main" id="{9568A3BE-88D0-E31D-CACE-D75A2E64AE71}"/>
              </a:ext>
            </a:extLst>
          </p:cNvPr>
          <p:cNvSpPr/>
          <p:nvPr/>
        </p:nvSpPr>
        <p:spPr>
          <a:xfrm>
            <a:off x="5002964" y="1331846"/>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“-2,1,2,-1,3”|9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7124598" y="3130700"/>
            <a:ext cx="787064"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7911662" y="3130700"/>
            <a:ext cx="677917" cy="34674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38F4097-6773-38F0-61A2-0554B9B407AD}"/>
              </a:ext>
            </a:extLst>
          </p:cNvPr>
          <p:cNvSpPr txBox="1"/>
          <p:nvPr/>
        </p:nvSpPr>
        <p:spPr>
          <a:xfrm>
            <a:off x="7173311" y="3047238"/>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5246471" y="198870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9" name="TextBox 28">
            <a:extLst>
              <a:ext uri="{FF2B5EF4-FFF2-40B4-BE49-F238E27FC236}">
                <a16:creationId xmlns:a16="http://schemas.microsoft.com/office/drawing/2014/main" id="{68624192-0EB8-63DA-881F-CBE724BB528E}"/>
              </a:ext>
            </a:extLst>
          </p:cNvPr>
          <p:cNvSpPr txBox="1"/>
          <p:nvPr/>
        </p:nvSpPr>
        <p:spPr>
          <a:xfrm>
            <a:off x="8350470" y="308357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29895"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“difference”</a:t>
            </a:r>
          </a:p>
        </p:txBody>
      </p:sp>
      <p:graphicFrame>
        <p:nvGraphicFramePr>
          <p:cNvPr id="40" name="Table 6">
            <a:extLst>
              <a:ext uri="{FF2B5EF4-FFF2-40B4-BE49-F238E27FC236}">
                <a16:creationId xmlns:a16="http://schemas.microsoft.com/office/drawing/2014/main" id="{7412B109-495D-2D4E-5ABE-A13C9815139C}"/>
              </a:ext>
            </a:extLst>
          </p:cNvPr>
          <p:cNvGraphicFramePr>
            <a:graphicFrameLocks noGrp="1"/>
          </p:cNvGraphicFramePr>
          <p:nvPr/>
        </p:nvGraphicFramePr>
        <p:xfrm>
          <a:off x="20972" y="683427"/>
          <a:ext cx="3240826" cy="18288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784248656"/>
                  </a:ext>
                </a:extLst>
              </a:tr>
              <a:tr h="299595">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011</a:t>
                      </a:r>
                    </a:p>
                  </a:txBody>
                  <a:tcPr/>
                </a:tc>
                <a:extLst>
                  <a:ext uri="{0D108BD9-81ED-4DB2-BD59-A6C34878D82A}">
                    <a16:rowId xmlns:a16="http://schemas.microsoft.com/office/drawing/2014/main" val="2496147038"/>
                  </a:ext>
                </a:extLst>
              </a:tr>
              <a:tr h="299595">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010</a:t>
                      </a:r>
                    </a:p>
                  </a:txBody>
                  <a:tcPr/>
                </a:tc>
                <a:extLst>
                  <a:ext uri="{0D108BD9-81ED-4DB2-BD59-A6C34878D82A}">
                    <a16:rowId xmlns:a16="http://schemas.microsoft.com/office/drawing/2014/main" val="907943320"/>
                  </a:ext>
                </a:extLst>
              </a:tr>
            </a:tbl>
          </a:graphicData>
        </a:graphic>
      </p:graphicFrame>
      <p:sp>
        <p:nvSpPr>
          <p:cNvPr id="47" name="TextBox 46">
            <a:extLst>
              <a:ext uri="{FF2B5EF4-FFF2-40B4-BE49-F238E27FC236}">
                <a16:creationId xmlns:a16="http://schemas.microsoft.com/office/drawing/2014/main" id="{15EF3F9C-07B3-0AAB-D256-F4465BD27A89}"/>
              </a:ext>
            </a:extLst>
          </p:cNvPr>
          <p:cNvSpPr txBox="1"/>
          <p:nvPr/>
        </p:nvSpPr>
        <p:spPr>
          <a:xfrm>
            <a:off x="-29290" y="3011970"/>
            <a:ext cx="2835013" cy="95410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11110010110010010011</a:t>
            </a:r>
          </a:p>
          <a:p>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20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standard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p>
        </p:txBody>
      </p:sp>
      <p:graphicFrame>
        <p:nvGraphicFramePr>
          <p:cNvPr id="2" name="Table 2">
            <a:extLst>
              <a:ext uri="{FF2B5EF4-FFF2-40B4-BE49-F238E27FC236}">
                <a16:creationId xmlns:a16="http://schemas.microsoft.com/office/drawing/2014/main" id="{FCC8074A-EE36-F30E-539A-DFC5F7E2E177}"/>
              </a:ext>
            </a:extLst>
          </p:cNvPr>
          <p:cNvGraphicFramePr>
            <a:graphicFrameLocks noGrp="1"/>
          </p:cNvGraphicFramePr>
          <p:nvPr/>
        </p:nvGraphicFramePr>
        <p:xfrm>
          <a:off x="4167218" y="231477"/>
          <a:ext cx="2860431" cy="914400"/>
        </p:xfrm>
        <a:graphic>
          <a:graphicData uri="http://schemas.openxmlformats.org/drawingml/2006/table">
            <a:tbl>
              <a:tblPr firstRow="1" bandRow="1">
                <a:tableStyleId>{D5D580D7-CC64-4E79-8517-4E98F2C04188}</a:tableStyleId>
              </a:tblPr>
              <a:tblGrid>
                <a:gridCol w="953477">
                  <a:extLst>
                    <a:ext uri="{9D8B030D-6E8A-4147-A177-3AD203B41FA5}">
                      <a16:colId xmlns:a16="http://schemas.microsoft.com/office/drawing/2014/main" val="3579966476"/>
                    </a:ext>
                  </a:extLst>
                </a:gridCol>
                <a:gridCol w="953477">
                  <a:extLst>
                    <a:ext uri="{9D8B030D-6E8A-4147-A177-3AD203B41FA5}">
                      <a16:colId xmlns:a16="http://schemas.microsoft.com/office/drawing/2014/main" val="1041098152"/>
                    </a:ext>
                  </a:extLst>
                </a:gridCol>
                <a:gridCol w="953477">
                  <a:extLst>
                    <a:ext uri="{9D8B030D-6E8A-4147-A177-3AD203B41FA5}">
                      <a16:colId xmlns:a16="http://schemas.microsoft.com/office/drawing/2014/main" val="3834417026"/>
                    </a:ext>
                  </a:extLst>
                </a:gridCol>
              </a:tblGrid>
              <a:tr h="280184">
                <a:tc>
                  <a:txBody>
                    <a:bodyPr/>
                    <a:lstStyle/>
                    <a:p>
                      <a:r>
                        <a:rPr lang="en-US" dirty="0"/>
                        <a:t>3</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986521515"/>
                  </a:ext>
                </a:extLst>
              </a:tr>
              <a:tr h="280184">
                <a:tc>
                  <a:txBody>
                    <a:bodyPr/>
                    <a:lstStyle/>
                    <a:p>
                      <a:r>
                        <a:rPr lang="en-US" dirty="0"/>
                        <a:t>3</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686575829"/>
                  </a:ext>
                </a:extLst>
              </a:tr>
              <a:tr h="280184">
                <a:tc>
                  <a:txBody>
                    <a:bodyPr/>
                    <a:lstStyle/>
                    <a:p>
                      <a:r>
                        <a:rPr lang="en-US" dirty="0"/>
                        <a:t>3</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334369226"/>
                  </a:ext>
                </a:extLst>
              </a:tr>
            </a:tbl>
          </a:graphicData>
        </a:graphic>
      </p:graphicFrame>
      <p:sp>
        <p:nvSpPr>
          <p:cNvPr id="15" name="TextBox 14">
            <a:extLst>
              <a:ext uri="{FF2B5EF4-FFF2-40B4-BE49-F238E27FC236}">
                <a16:creationId xmlns:a16="http://schemas.microsoft.com/office/drawing/2014/main" id="{9E0990ED-F8D8-046B-7080-8189A49A0214}"/>
              </a:ext>
            </a:extLst>
          </p:cNvPr>
          <p:cNvSpPr txBox="1"/>
          <p:nvPr/>
        </p:nvSpPr>
        <p:spPr>
          <a:xfrm>
            <a:off x="7380493" y="612165"/>
            <a:ext cx="1786066" cy="1169551"/>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3 6 4 3 6 4 3 4 6</a:t>
            </a:r>
          </a:p>
          <a:p>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difference:</a:t>
            </a:r>
          </a:p>
          <a:p>
            <a:r>
              <a:rPr lang="en-US" dirty="0">
                <a:latin typeface="Times New Roman" panose="02020603050405020304" pitchFamily="18" charset="0"/>
                <a:cs typeface="Times New Roman" panose="02020603050405020304" pitchFamily="18" charset="0"/>
              </a:rPr>
              <a:t>3 3 -2 -1 3 -2 -1 1 2</a:t>
            </a:r>
          </a:p>
          <a:p>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pivot = 3</a:t>
            </a:r>
          </a:p>
        </p:txBody>
      </p:sp>
      <p:cxnSp>
        <p:nvCxnSpPr>
          <p:cNvPr id="28" name="Straight Arrow Connector 27">
            <a:extLst>
              <a:ext uri="{FF2B5EF4-FFF2-40B4-BE49-F238E27FC236}">
                <a16:creationId xmlns:a16="http://schemas.microsoft.com/office/drawing/2014/main" id="{C77F00A6-8ABE-0303-E304-25D1A13EB387}"/>
              </a:ext>
            </a:extLst>
          </p:cNvPr>
          <p:cNvCxnSpPr>
            <a:cxnSpLocks/>
            <a:stCxn id="2" idx="3"/>
            <a:endCxn id="15" idx="1"/>
          </p:cNvCxnSpPr>
          <p:nvPr/>
        </p:nvCxnSpPr>
        <p:spPr>
          <a:xfrm>
            <a:off x="7027649" y="688677"/>
            <a:ext cx="352844" cy="508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6C2774ED-6D55-B08A-450F-75E29771BD1F}"/>
              </a:ext>
            </a:extLst>
          </p:cNvPr>
          <p:cNvSpPr/>
          <p:nvPr/>
        </p:nvSpPr>
        <p:spPr>
          <a:xfrm>
            <a:off x="4503188" y="4398130"/>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“1”|1</a:t>
            </a:r>
          </a:p>
        </p:txBody>
      </p:sp>
      <p:sp>
        <p:nvSpPr>
          <p:cNvPr id="35" name="Oval 34">
            <a:extLst>
              <a:ext uri="{FF2B5EF4-FFF2-40B4-BE49-F238E27FC236}">
                <a16:creationId xmlns:a16="http://schemas.microsoft.com/office/drawing/2014/main" id="{7D3BAF44-F893-6289-F3A7-4242F1479935}"/>
              </a:ext>
            </a:extLst>
          </p:cNvPr>
          <p:cNvSpPr/>
          <p:nvPr/>
        </p:nvSpPr>
        <p:spPr>
          <a:xfrm>
            <a:off x="5777830" y="4398130"/>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“2”|1</a:t>
            </a:r>
          </a:p>
        </p:txBody>
      </p:sp>
      <p:sp>
        <p:nvSpPr>
          <p:cNvPr id="38" name="Oval 37">
            <a:extLst>
              <a:ext uri="{FF2B5EF4-FFF2-40B4-BE49-F238E27FC236}">
                <a16:creationId xmlns:a16="http://schemas.microsoft.com/office/drawing/2014/main" id="{D7774C3F-0957-3C81-EF20-4C9B3DE1F272}"/>
              </a:ext>
            </a:extLst>
          </p:cNvPr>
          <p:cNvSpPr/>
          <p:nvPr/>
        </p:nvSpPr>
        <p:spPr>
          <a:xfrm>
            <a:off x="3868450" y="3468270"/>
            <a:ext cx="975577"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“-2”|2</a:t>
            </a:r>
          </a:p>
        </p:txBody>
      </p:sp>
      <p:sp>
        <p:nvSpPr>
          <p:cNvPr id="39" name="Oval 38">
            <a:extLst>
              <a:ext uri="{FF2B5EF4-FFF2-40B4-BE49-F238E27FC236}">
                <a16:creationId xmlns:a16="http://schemas.microsoft.com/office/drawing/2014/main" id="{89009D6F-F92F-9FE8-26FB-ACD355DC034F}"/>
              </a:ext>
            </a:extLst>
          </p:cNvPr>
          <p:cNvSpPr/>
          <p:nvPr/>
        </p:nvSpPr>
        <p:spPr>
          <a:xfrm>
            <a:off x="5185613" y="3468270"/>
            <a:ext cx="1064173"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“1,2”|2</a:t>
            </a:r>
          </a:p>
        </p:txBody>
      </p:sp>
      <p:sp>
        <p:nvSpPr>
          <p:cNvPr id="41" name="Oval 40">
            <a:extLst>
              <a:ext uri="{FF2B5EF4-FFF2-40B4-BE49-F238E27FC236}">
                <a16:creationId xmlns:a16="http://schemas.microsoft.com/office/drawing/2014/main" id="{44AABAC9-5D01-D3E6-C86C-6B0914FB895E}"/>
              </a:ext>
            </a:extLst>
          </p:cNvPr>
          <p:cNvSpPr/>
          <p:nvPr/>
        </p:nvSpPr>
        <p:spPr>
          <a:xfrm>
            <a:off x="4302746" y="2429148"/>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“-2,1,2”|4</a:t>
            </a:r>
          </a:p>
        </p:txBody>
      </p:sp>
      <p:cxnSp>
        <p:nvCxnSpPr>
          <p:cNvPr id="42" name="Straight Connector 41">
            <a:extLst>
              <a:ext uri="{FF2B5EF4-FFF2-40B4-BE49-F238E27FC236}">
                <a16:creationId xmlns:a16="http://schemas.microsoft.com/office/drawing/2014/main" id="{E5267050-6F56-810C-BAAD-C2702C3EC405}"/>
              </a:ext>
            </a:extLst>
          </p:cNvPr>
          <p:cNvCxnSpPr>
            <a:cxnSpLocks/>
            <a:endCxn id="38" idx="0"/>
          </p:cNvCxnSpPr>
          <p:nvPr/>
        </p:nvCxnSpPr>
        <p:spPr>
          <a:xfrm flipH="1">
            <a:off x="4356239" y="3105847"/>
            <a:ext cx="711135"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792685D-C398-4863-7420-B8926B7C4F19}"/>
              </a:ext>
            </a:extLst>
          </p:cNvPr>
          <p:cNvCxnSpPr>
            <a:cxnSpLocks/>
            <a:endCxn id="39" idx="0"/>
          </p:cNvCxnSpPr>
          <p:nvPr/>
        </p:nvCxnSpPr>
        <p:spPr>
          <a:xfrm>
            <a:off x="5001683" y="3130700"/>
            <a:ext cx="716017" cy="33757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05D0CF7-547E-0CEB-DFFA-5C333C81CDE8}"/>
              </a:ext>
            </a:extLst>
          </p:cNvPr>
          <p:cNvSpPr txBox="1"/>
          <p:nvPr/>
        </p:nvSpPr>
        <p:spPr>
          <a:xfrm>
            <a:off x="4286979" y="303805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48" name="TextBox 47">
            <a:extLst>
              <a:ext uri="{FF2B5EF4-FFF2-40B4-BE49-F238E27FC236}">
                <a16:creationId xmlns:a16="http://schemas.microsoft.com/office/drawing/2014/main" id="{607A9EA6-2750-49BA-67E0-12C84AF1B02B}"/>
              </a:ext>
            </a:extLst>
          </p:cNvPr>
          <p:cNvSpPr txBox="1"/>
          <p:nvPr/>
        </p:nvSpPr>
        <p:spPr>
          <a:xfrm>
            <a:off x="5385312" y="3038059"/>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cxnSp>
        <p:nvCxnSpPr>
          <p:cNvPr id="49" name="Straight Connector 48">
            <a:extLst>
              <a:ext uri="{FF2B5EF4-FFF2-40B4-BE49-F238E27FC236}">
                <a16:creationId xmlns:a16="http://schemas.microsoft.com/office/drawing/2014/main" id="{A7382361-B770-2527-8B75-7F7E46A1AF57}"/>
              </a:ext>
            </a:extLst>
          </p:cNvPr>
          <p:cNvCxnSpPr>
            <a:cxnSpLocks/>
            <a:stCxn id="39" idx="4"/>
            <a:endCxn id="33" idx="0"/>
          </p:cNvCxnSpPr>
          <p:nvPr/>
        </p:nvCxnSpPr>
        <p:spPr>
          <a:xfrm flipH="1">
            <a:off x="4934112" y="4159896"/>
            <a:ext cx="783588" cy="23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D069A7C-AC8E-FDB0-2AA8-7BF19598042D}"/>
              </a:ext>
            </a:extLst>
          </p:cNvPr>
          <p:cNvCxnSpPr>
            <a:cxnSpLocks/>
            <a:stCxn id="39" idx="4"/>
            <a:endCxn id="35" idx="0"/>
          </p:cNvCxnSpPr>
          <p:nvPr/>
        </p:nvCxnSpPr>
        <p:spPr>
          <a:xfrm>
            <a:off x="5717700" y="4159896"/>
            <a:ext cx="491054" cy="23823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CBB468B-66C8-9093-0FE8-C8CC8FEDCE7E}"/>
              </a:ext>
            </a:extLst>
          </p:cNvPr>
          <p:cNvSpPr txBox="1"/>
          <p:nvPr/>
        </p:nvSpPr>
        <p:spPr>
          <a:xfrm>
            <a:off x="4975175" y="3971236"/>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52" name="TextBox 51">
            <a:extLst>
              <a:ext uri="{FF2B5EF4-FFF2-40B4-BE49-F238E27FC236}">
                <a16:creationId xmlns:a16="http://schemas.microsoft.com/office/drawing/2014/main" id="{3F0026DA-7D96-6FBB-4D6C-B6A7429E7369}"/>
              </a:ext>
            </a:extLst>
          </p:cNvPr>
          <p:cNvSpPr txBox="1"/>
          <p:nvPr/>
        </p:nvSpPr>
        <p:spPr>
          <a:xfrm>
            <a:off x="6061609" y="4065566"/>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cxnSp>
        <p:nvCxnSpPr>
          <p:cNvPr id="56" name="Straight Connector 55">
            <a:extLst>
              <a:ext uri="{FF2B5EF4-FFF2-40B4-BE49-F238E27FC236}">
                <a16:creationId xmlns:a16="http://schemas.microsoft.com/office/drawing/2014/main" id="{DA3E9FC5-C208-AB1B-2AF9-680FDC2661C2}"/>
              </a:ext>
            </a:extLst>
          </p:cNvPr>
          <p:cNvCxnSpPr>
            <a:stCxn id="13" idx="4"/>
            <a:endCxn id="41" idx="0"/>
          </p:cNvCxnSpPr>
          <p:nvPr/>
        </p:nvCxnSpPr>
        <p:spPr>
          <a:xfrm flipH="1">
            <a:off x="5001684" y="2023472"/>
            <a:ext cx="1118004" cy="405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0BB9A09-5706-CB3B-382A-146445257311}"/>
              </a:ext>
            </a:extLst>
          </p:cNvPr>
          <p:cNvCxnSpPr>
            <a:stCxn id="13" idx="4"/>
            <a:endCxn id="12" idx="0"/>
          </p:cNvCxnSpPr>
          <p:nvPr/>
        </p:nvCxnSpPr>
        <p:spPr>
          <a:xfrm>
            <a:off x="6119688" y="2023472"/>
            <a:ext cx="1791974" cy="415602"/>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CD1691F-D537-4E42-D4E1-463CABA58FCD}"/>
              </a:ext>
            </a:extLst>
          </p:cNvPr>
          <p:cNvSpPr txBox="1"/>
          <p:nvPr/>
        </p:nvSpPr>
        <p:spPr>
          <a:xfrm>
            <a:off x="7132603" y="1981104"/>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 name="Slide Number Placeholder 2">
            <a:extLst>
              <a:ext uri="{FF2B5EF4-FFF2-40B4-BE49-F238E27FC236}">
                <a16:creationId xmlns:a16="http://schemas.microsoft.com/office/drawing/2014/main" id="{93465C8E-8BC3-C197-96E1-4395C7A6C1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41337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linds(horizontal)">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linds(horizontal)">
                                      <p:cBhvr>
                                        <p:cTn id="20" dur="500"/>
                                        <p:tgtEl>
                                          <p:spTgt spid="4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blinds(horizontal)">
                                      <p:cBhvr>
                                        <p:cTn id="26" dur="500"/>
                                        <p:tgtEl>
                                          <p:spTgt spid="4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blinds(horizontal)">
                                      <p:cBhvr>
                                        <p:cTn id="29" dur="500"/>
                                        <p:tgtEl>
                                          <p:spTgt spid="5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linds(horizontal)">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9" grpId="0"/>
      <p:bldP spid="44" grpId="0"/>
      <p:bldP spid="48" grpId="0"/>
      <p:bldP spid="51" grpId="0"/>
      <p:bldP spid="52" grpId="0"/>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535877" y="710849"/>
            <a:ext cx="313258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2.3 </a:t>
            </a: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396890" y="1172514"/>
            <a:ext cx="8626232" cy="2462213"/>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Với phương pháp nén ảnh màu bằng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ta chia bức ảnh thành 3 kênh màu (</a:t>
            </a:r>
            <a:r>
              <a:rPr lang="vi-VN" dirty="0" err="1">
                <a:latin typeface="Times New Roman" panose="02020603050405020304" pitchFamily="18" charset="0"/>
                <a:cs typeface="Times New Roman" panose="02020603050405020304" pitchFamily="18" charset="0"/>
              </a:rPr>
              <a:t>red</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green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blue</a:t>
            </a:r>
            <a:r>
              <a:rPr lang="vi-VN" dirty="0">
                <a:latin typeface="Times New Roman" panose="02020603050405020304" pitchFamily="18" charset="0"/>
                <a:cs typeface="Times New Roman" panose="02020603050405020304" pitchFamily="18" charset="0"/>
              </a:rPr>
              <a:t>) và áp dụng phương pháp nén tương tự (“</a:t>
            </a:r>
            <a:r>
              <a:rPr lang="en-US" dirty="0">
                <a:latin typeface="Times New Roman" panose="02020603050405020304" pitchFamily="18" charset="0"/>
                <a:cs typeface="Times New Roman" panose="02020603050405020304" pitchFamily="18" charset="0"/>
              </a:rPr>
              <a:t>S</a:t>
            </a:r>
            <a:r>
              <a:rPr lang="vi-VN" dirty="0" err="1">
                <a:latin typeface="Times New Roman" panose="02020603050405020304" pitchFamily="18" charset="0"/>
                <a:cs typeface="Times New Roman" panose="02020603050405020304" pitchFamily="18" charset="0"/>
              </a:rPr>
              <a:t>tandard</a:t>
            </a:r>
            <a:r>
              <a:rPr lang="vi-VN" dirty="0">
                <a:latin typeface="Times New Roman" panose="02020603050405020304" pitchFamily="18" charset="0"/>
                <a:cs typeface="Times New Roman" panose="02020603050405020304" pitchFamily="18" charset="0"/>
              </a:rPr>
              <a:t>" và “</a:t>
            </a:r>
            <a:r>
              <a:rPr lang="en-US" dirty="0">
                <a:latin typeface="Times New Roman" panose="02020603050405020304" pitchFamily="18" charset="0"/>
                <a:cs typeface="Times New Roman" panose="02020603050405020304" pitchFamily="18" charset="0"/>
              </a:rPr>
              <a:t>D</a:t>
            </a:r>
            <a:r>
              <a:rPr lang="vi-VN" dirty="0" err="1">
                <a:latin typeface="Times New Roman" panose="02020603050405020304" pitchFamily="18" charset="0"/>
                <a:cs typeface="Times New Roman" panose="02020603050405020304" pitchFamily="18" charset="0"/>
              </a:rPr>
              <a:t>ifference</a:t>
            </a:r>
            <a:r>
              <a:rPr lang="vi-VN" dirty="0">
                <a:latin typeface="Times New Roman" panose="02020603050405020304" pitchFamily="18" charset="0"/>
                <a:cs typeface="Times New Roman" panose="02020603050405020304" pitchFamily="18" charset="0"/>
              </a:rPr>
              <a:t>") lên từng kênh</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Trong quá trình nén, ta xây dựng bảng mã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tối ưu cho từng kênh màu dựa trên tính chất thống kê của dữ liệu màu trong kênh đó. Bằng cách này, các giá trị màu thường xuất hiện sẽ được mã hóa bằng các mã ngắn hơn, trong khi các giá trị màu hiếm xuất hiện sẽ được mã hóa bằng các mã dài hơn. Quá trình này giúp giảm kích thước tập tin ảnh màu với sự giữ nguyên chất lượng hình ảnh đáng kể.</a:t>
            </a:r>
          </a:p>
          <a:p>
            <a:r>
              <a:rPr lang="vi-VN" dirty="0">
                <a:latin typeface="Times New Roman" panose="02020603050405020304" pitchFamily="18" charset="0"/>
                <a:cs typeface="Times New Roman" panose="02020603050405020304" pitchFamily="18" charset="0"/>
              </a:rPr>
              <a:t>Trong quá trình nén, cần lưu trữ thông tin về độ dài của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sau khi được nén trên từng kênh màu. Điều này cần thiết cho quá trình giải nén sau này. Kết quả của quá trình nén ảnh màu bằng </a:t>
            </a:r>
            <a:r>
              <a:rPr lang="vi-VN" dirty="0" err="1">
                <a:latin typeface="Times New Roman" panose="02020603050405020304" pitchFamily="18" charset="0"/>
                <a:cs typeface="Times New Roman" panose="02020603050405020304" pitchFamily="18" charset="0"/>
              </a:rPr>
              <a:t>Huffman</a:t>
            </a:r>
            <a:r>
              <a:rPr lang="vi-VN" dirty="0">
                <a:latin typeface="Times New Roman" panose="02020603050405020304" pitchFamily="18" charset="0"/>
                <a:cs typeface="Times New Roman" panose="02020603050405020304" pitchFamily="18" charset="0"/>
              </a:rPr>
              <a:t> sẽ là tổng số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đã được nén trên các kênh màu.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endParaRPr lang="en-US"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9A4850-B9B5-1F3D-A952-C889C9AD5C2E}"/>
              </a:ext>
            </a:extLst>
          </p:cNvPr>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573953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B535913-616C-4B96-848D-892EDFCD50E9}"/>
              </a:ext>
            </a:extLst>
          </p:cNvPr>
          <p:cNvSpPr/>
          <p:nvPr/>
        </p:nvSpPr>
        <p:spPr>
          <a:xfrm>
            <a:off x="4649919" y="4446553"/>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“9”|1</a:t>
            </a:r>
          </a:p>
        </p:txBody>
      </p:sp>
      <p:sp>
        <p:nvSpPr>
          <p:cNvPr id="6" name="Oval 5">
            <a:extLst>
              <a:ext uri="{FF2B5EF4-FFF2-40B4-BE49-F238E27FC236}">
                <a16:creationId xmlns:a16="http://schemas.microsoft.com/office/drawing/2014/main" id="{B1166024-E1AA-F98C-C18A-DEC2C74477E3}"/>
              </a:ext>
            </a:extLst>
          </p:cNvPr>
          <p:cNvSpPr/>
          <p:nvPr/>
        </p:nvSpPr>
        <p:spPr>
          <a:xfrm>
            <a:off x="5963876" y="4446553"/>
            <a:ext cx="1016877"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“10”|1</a:t>
            </a:r>
          </a:p>
        </p:txBody>
      </p:sp>
      <p:sp>
        <p:nvSpPr>
          <p:cNvPr id="7" name="Oval 6">
            <a:extLst>
              <a:ext uri="{FF2B5EF4-FFF2-40B4-BE49-F238E27FC236}">
                <a16:creationId xmlns:a16="http://schemas.microsoft.com/office/drawing/2014/main" id="{68E74EA9-D339-183E-A3AB-F024703CC335}"/>
              </a:ext>
            </a:extLst>
          </p:cNvPr>
          <p:cNvSpPr/>
          <p:nvPr/>
        </p:nvSpPr>
        <p:spPr>
          <a:xfrm>
            <a:off x="5120423" y="3499871"/>
            <a:ext cx="1224454"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“9,10”|2</a:t>
            </a:r>
          </a:p>
        </p:txBody>
      </p:sp>
      <p:sp>
        <p:nvSpPr>
          <p:cNvPr id="8" name="Oval 7">
            <a:extLst>
              <a:ext uri="{FF2B5EF4-FFF2-40B4-BE49-F238E27FC236}">
                <a16:creationId xmlns:a16="http://schemas.microsoft.com/office/drawing/2014/main" id="{C92FC473-19C7-D4FE-B459-8367F0D11E37}"/>
              </a:ext>
            </a:extLst>
          </p:cNvPr>
          <p:cNvSpPr/>
          <p:nvPr/>
        </p:nvSpPr>
        <p:spPr>
          <a:xfrm>
            <a:off x="6980754" y="3499871"/>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“8”|2</a:t>
            </a:r>
          </a:p>
        </p:txBody>
      </p:sp>
      <p:sp>
        <p:nvSpPr>
          <p:cNvPr id="9" name="Oval 8">
            <a:extLst>
              <a:ext uri="{FF2B5EF4-FFF2-40B4-BE49-F238E27FC236}">
                <a16:creationId xmlns:a16="http://schemas.microsoft.com/office/drawing/2014/main" id="{F8532B2D-0AC3-5749-C377-7F000D0E5B5D}"/>
              </a:ext>
            </a:extLst>
          </p:cNvPr>
          <p:cNvSpPr/>
          <p:nvPr/>
        </p:nvSpPr>
        <p:spPr>
          <a:xfrm>
            <a:off x="8184188" y="3499871"/>
            <a:ext cx="94856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“12”|3</a:t>
            </a:r>
          </a:p>
        </p:txBody>
      </p:sp>
      <p:sp>
        <p:nvSpPr>
          <p:cNvPr id="10" name="Oval 9">
            <a:extLst>
              <a:ext uri="{FF2B5EF4-FFF2-40B4-BE49-F238E27FC236}">
                <a16:creationId xmlns:a16="http://schemas.microsoft.com/office/drawing/2014/main" id="{4D19B922-DCBE-2658-0F89-CC5EF85FFB4B}"/>
              </a:ext>
            </a:extLst>
          </p:cNvPr>
          <p:cNvSpPr/>
          <p:nvPr/>
        </p:nvSpPr>
        <p:spPr>
          <a:xfrm>
            <a:off x="7301321" y="2460749"/>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“8,12”|5</a:t>
            </a:r>
          </a:p>
        </p:txBody>
      </p:sp>
      <p:sp>
        <p:nvSpPr>
          <p:cNvPr id="11" name="Oval 10">
            <a:extLst>
              <a:ext uri="{FF2B5EF4-FFF2-40B4-BE49-F238E27FC236}">
                <a16:creationId xmlns:a16="http://schemas.microsoft.com/office/drawing/2014/main" id="{075D357C-9D7D-4673-E3C2-A74382215264}"/>
              </a:ext>
            </a:extLst>
          </p:cNvPr>
          <p:cNvSpPr/>
          <p:nvPr/>
        </p:nvSpPr>
        <p:spPr>
          <a:xfrm>
            <a:off x="3801375" y="3531217"/>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“7”|2</a:t>
            </a:r>
          </a:p>
        </p:txBody>
      </p:sp>
      <p:sp>
        <p:nvSpPr>
          <p:cNvPr id="12" name="Oval 11">
            <a:extLst>
              <a:ext uri="{FF2B5EF4-FFF2-40B4-BE49-F238E27FC236}">
                <a16:creationId xmlns:a16="http://schemas.microsoft.com/office/drawing/2014/main" id="{2D82118B-787B-E06C-2F62-037888CED677}"/>
              </a:ext>
            </a:extLst>
          </p:cNvPr>
          <p:cNvSpPr/>
          <p:nvPr/>
        </p:nvSpPr>
        <p:spPr>
          <a:xfrm>
            <a:off x="4127196" y="2461496"/>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“7,9,10”|4</a:t>
            </a:r>
          </a:p>
        </p:txBody>
      </p:sp>
      <p:sp>
        <p:nvSpPr>
          <p:cNvPr id="13" name="Oval 12">
            <a:extLst>
              <a:ext uri="{FF2B5EF4-FFF2-40B4-BE49-F238E27FC236}">
                <a16:creationId xmlns:a16="http://schemas.microsoft.com/office/drawing/2014/main" id="{9568A3BE-88D0-E31D-CACE-D75A2E64AE71}"/>
              </a:ext>
            </a:extLst>
          </p:cNvPr>
          <p:cNvSpPr/>
          <p:nvPr/>
        </p:nvSpPr>
        <p:spPr>
          <a:xfrm>
            <a:off x="5362161" y="1407939"/>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“7,9,10,8,12”|9</a:t>
            </a:r>
          </a:p>
        </p:txBody>
      </p:sp>
      <p:cxnSp>
        <p:nvCxnSpPr>
          <p:cNvPr id="16" name="Straight Connector 15">
            <a:extLst>
              <a:ext uri="{FF2B5EF4-FFF2-40B4-BE49-F238E27FC236}">
                <a16:creationId xmlns:a16="http://schemas.microsoft.com/office/drawing/2014/main" id="{6C224243-C4F7-7661-C3A4-2DE984495D5B}"/>
              </a:ext>
            </a:extLst>
          </p:cNvPr>
          <p:cNvCxnSpPr>
            <a:cxnSpLocks/>
            <a:stCxn id="12" idx="4"/>
            <a:endCxn id="11" idx="0"/>
          </p:cNvCxnSpPr>
          <p:nvPr/>
        </p:nvCxnSpPr>
        <p:spPr>
          <a:xfrm flipH="1">
            <a:off x="4232299" y="3153122"/>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860201-2956-A926-34E4-5F3823B872AB}"/>
              </a:ext>
            </a:extLst>
          </p:cNvPr>
          <p:cNvCxnSpPr>
            <a:cxnSpLocks/>
            <a:stCxn id="12" idx="4"/>
            <a:endCxn id="7" idx="0"/>
          </p:cNvCxnSpPr>
          <p:nvPr/>
        </p:nvCxnSpPr>
        <p:spPr>
          <a:xfrm>
            <a:off x="4996927" y="3153122"/>
            <a:ext cx="735723"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7411678" y="3137448"/>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8000258" y="3162301"/>
            <a:ext cx="658211"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endCxn id="10" idx="0"/>
          </p:cNvCxnSpPr>
          <p:nvPr/>
        </p:nvCxnSpPr>
        <p:spPr>
          <a:xfrm>
            <a:off x="6478885" y="2129741"/>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4996927" y="2099565"/>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5230782" y="204118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3" name="TextBox 22">
            <a:extLst>
              <a:ext uri="{FF2B5EF4-FFF2-40B4-BE49-F238E27FC236}">
                <a16:creationId xmlns:a16="http://schemas.microsoft.com/office/drawing/2014/main" id="{238F4097-6773-38F0-61A2-0554B9B407AD}"/>
              </a:ext>
            </a:extLst>
          </p:cNvPr>
          <p:cNvSpPr txBox="1"/>
          <p:nvPr/>
        </p:nvSpPr>
        <p:spPr>
          <a:xfrm>
            <a:off x="4258576" y="30696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7285554" y="30696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7493133" y="2002637"/>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8383887" y="30696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68624192-0EB8-63DA-881F-CBE724BB528E}"/>
              </a:ext>
            </a:extLst>
          </p:cNvPr>
          <p:cNvSpPr txBox="1"/>
          <p:nvPr/>
        </p:nvSpPr>
        <p:spPr>
          <a:xfrm>
            <a:off x="5435735" y="3105995"/>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81191"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reshape </a:t>
            </a:r>
            <a:r>
              <a:rPr lang="en-US" dirty="0" err="1">
                <a:latin typeface="Times New Roman" panose="02020603050405020304" pitchFamily="18" charset="0"/>
                <a:cs typeface="Times New Roman" panose="02020603050405020304" pitchFamily="18" charset="0"/>
              </a:rPr>
              <a:t>thành</a:t>
            </a:r>
            <a:r>
              <a:rPr lang="en-US">
                <a:latin typeface="Times New Roman" panose="02020603050405020304" pitchFamily="18" charset="0"/>
                <a:cs typeface="Times New Roman" panose="02020603050405020304" pitchFamily="18" charset="0"/>
              </a:rPr>
              <a:t> 1D</a:t>
            </a:r>
            <a:endParaRPr lang="en-US"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1CA4E8D6-6631-8C34-A080-371929F6F2A6}"/>
              </a:ext>
            </a:extLst>
          </p:cNvPr>
          <p:cNvSpPr txBox="1"/>
          <p:nvPr/>
        </p:nvSpPr>
        <p:spPr>
          <a:xfrm>
            <a:off x="5077066" y="4105464"/>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46" name="TextBox 45">
            <a:extLst>
              <a:ext uri="{FF2B5EF4-FFF2-40B4-BE49-F238E27FC236}">
                <a16:creationId xmlns:a16="http://schemas.microsoft.com/office/drawing/2014/main" id="{7BB48002-F8F1-092F-8BBC-2D1F9AF253C1}"/>
              </a:ext>
            </a:extLst>
          </p:cNvPr>
          <p:cNvSpPr txBox="1"/>
          <p:nvPr/>
        </p:nvSpPr>
        <p:spPr>
          <a:xfrm>
            <a:off x="6189850" y="4105464"/>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47" name="TextBox 46">
            <a:extLst>
              <a:ext uri="{FF2B5EF4-FFF2-40B4-BE49-F238E27FC236}">
                <a16:creationId xmlns:a16="http://schemas.microsoft.com/office/drawing/2014/main" id="{15EF3F9C-07B3-0AAB-D256-F4465BD27A89}"/>
              </a:ext>
            </a:extLst>
          </p:cNvPr>
          <p:cNvSpPr txBox="1"/>
          <p:nvPr/>
        </p:nvSpPr>
        <p:spPr>
          <a:xfrm>
            <a:off x="0" y="4417763"/>
            <a:ext cx="4520789"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11001011010011100011 -&gt;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20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endParaRPr lang="en-US"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EB198F70-877E-1D45-C116-61CBA770700B}"/>
              </a:ext>
            </a:extLst>
          </p:cNvPr>
          <p:cNvGraphicFramePr>
            <a:graphicFrameLocks noGrp="1"/>
          </p:cNvGraphicFramePr>
          <p:nvPr/>
        </p:nvGraphicFramePr>
        <p:xfrm>
          <a:off x="54543" y="850671"/>
          <a:ext cx="3240826" cy="18288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784248656"/>
                  </a:ext>
                </a:extLst>
              </a:tr>
              <a:tr h="299595">
                <a:tc>
                  <a:txBody>
                    <a:bodyPr/>
                    <a:lstStyle/>
                    <a:p>
                      <a:pPr algn="ctr"/>
                      <a:r>
                        <a:rPr lang="en-US" dirty="0">
                          <a:latin typeface="Times New Roman" panose="02020603050405020304" pitchFamily="18" charset="0"/>
                          <a:cs typeface="Times New Roman" panose="02020603050405020304" pitchFamily="18" charset="0"/>
                        </a:rPr>
                        <a:t>10</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011</a:t>
                      </a:r>
                    </a:p>
                  </a:txBody>
                  <a:tcPr/>
                </a:tc>
                <a:extLst>
                  <a:ext uri="{0D108BD9-81ED-4DB2-BD59-A6C34878D82A}">
                    <a16:rowId xmlns:a16="http://schemas.microsoft.com/office/drawing/2014/main" val="2496147038"/>
                  </a:ext>
                </a:extLst>
              </a:tr>
              <a:tr h="299595">
                <a:tc>
                  <a:txBody>
                    <a:bodyPr/>
                    <a:lstStyle/>
                    <a:p>
                      <a:pPr algn="ctr"/>
                      <a:r>
                        <a:rPr lang="en-US" dirty="0">
                          <a:latin typeface="Times New Roman" panose="02020603050405020304" pitchFamily="18" charset="0"/>
                          <a:cs typeface="Times New Roman" panose="02020603050405020304" pitchFamily="18" charset="0"/>
                        </a:rPr>
                        <a:t>9</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010</a:t>
                      </a:r>
                    </a:p>
                  </a:txBody>
                  <a:tcPr/>
                </a:tc>
                <a:extLst>
                  <a:ext uri="{0D108BD9-81ED-4DB2-BD59-A6C34878D82A}">
                    <a16:rowId xmlns:a16="http://schemas.microsoft.com/office/drawing/2014/main" val="907943320"/>
                  </a:ext>
                </a:extLst>
              </a:tr>
            </a:tbl>
          </a:graphicData>
        </a:graphic>
      </p:graphicFrame>
      <p:sp>
        <p:nvSpPr>
          <p:cNvPr id="4" name="TextBox 3">
            <a:extLst>
              <a:ext uri="{FF2B5EF4-FFF2-40B4-BE49-F238E27FC236}">
                <a16:creationId xmlns:a16="http://schemas.microsoft.com/office/drawing/2014/main" id="{98E658B1-6BFF-C0E9-6BE9-566BB954F725}"/>
              </a:ext>
            </a:extLst>
          </p:cNvPr>
          <p:cNvSpPr txBox="1"/>
          <p:nvPr/>
        </p:nvSpPr>
        <p:spPr>
          <a:xfrm>
            <a:off x="7448064" y="358505"/>
            <a:ext cx="1710725" cy="523220"/>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12 7 8 12 9 10 8 7 12</a:t>
            </a:r>
          </a:p>
        </p:txBody>
      </p:sp>
      <p:cxnSp>
        <p:nvCxnSpPr>
          <p:cNvPr id="15" name="Straight Arrow Connector 14">
            <a:extLst>
              <a:ext uri="{FF2B5EF4-FFF2-40B4-BE49-F238E27FC236}">
                <a16:creationId xmlns:a16="http://schemas.microsoft.com/office/drawing/2014/main" id="{4C81FA6F-9FD9-978E-7314-0ADC54DC7096}"/>
              </a:ext>
            </a:extLst>
          </p:cNvPr>
          <p:cNvCxnSpPr>
            <a:cxnSpLocks/>
            <a:stCxn id="44" idx="3"/>
            <a:endCxn id="4" idx="1"/>
          </p:cNvCxnSpPr>
          <p:nvPr/>
        </p:nvCxnSpPr>
        <p:spPr>
          <a:xfrm>
            <a:off x="7114105" y="538793"/>
            <a:ext cx="333959" cy="8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620A51-E34A-4E6D-ECBA-A10BE60F029D}"/>
              </a:ext>
            </a:extLst>
          </p:cNvPr>
          <p:cNvCxnSpPr>
            <a:cxnSpLocks/>
            <a:stCxn id="7" idx="4"/>
            <a:endCxn id="5" idx="0"/>
          </p:cNvCxnSpPr>
          <p:nvPr/>
        </p:nvCxnSpPr>
        <p:spPr>
          <a:xfrm flipH="1">
            <a:off x="5080843" y="4191497"/>
            <a:ext cx="651807" cy="255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D39F1-20A2-E4FA-59E7-B1303179A71F}"/>
              </a:ext>
            </a:extLst>
          </p:cNvPr>
          <p:cNvCxnSpPr>
            <a:cxnSpLocks/>
            <a:stCxn id="7" idx="4"/>
            <a:endCxn id="6" idx="0"/>
          </p:cNvCxnSpPr>
          <p:nvPr/>
        </p:nvCxnSpPr>
        <p:spPr>
          <a:xfrm>
            <a:off x="5732650" y="4191497"/>
            <a:ext cx="739665" cy="255056"/>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930BB5D-6B25-72AB-1833-4350CD9130D9}"/>
              </a:ext>
            </a:extLst>
          </p:cNvPr>
          <p:cNvSpPr txBox="1"/>
          <p:nvPr/>
        </p:nvSpPr>
        <p:spPr>
          <a:xfrm>
            <a:off x="3997546" y="277183"/>
            <a:ext cx="3116559" cy="523220"/>
          </a:xfrm>
          <a:prstGeom prst="rect">
            <a:avLst/>
          </a:prstGeom>
          <a:noFill/>
        </p:spPr>
        <p:txBody>
          <a:bodyPr wrap="none" rtlCol="0">
            <a:spAutoFit/>
          </a:bodyPr>
          <a:lstStyle/>
          <a:p>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kênh</a:t>
            </a:r>
            <a:r>
              <a:rPr lang="en-US" dirty="0"/>
              <a:t> </a:t>
            </a:r>
            <a:r>
              <a:rPr lang="en-US" dirty="0" err="1"/>
              <a:t>màu</a:t>
            </a:r>
            <a:r>
              <a:rPr lang="en-US" dirty="0"/>
              <a:t>:</a:t>
            </a:r>
          </a:p>
          <a:p>
            <a:r>
              <a:rPr lang="en-US" dirty="0"/>
              <a:t>R([12,7,8]) ; G([12,9,10]) ; B([8,7,12])</a:t>
            </a:r>
          </a:p>
        </p:txBody>
      </p:sp>
      <p:sp>
        <p:nvSpPr>
          <p:cNvPr id="2" name="Slide Number Placeholder 1">
            <a:extLst>
              <a:ext uri="{FF2B5EF4-FFF2-40B4-BE49-F238E27FC236}">
                <a16:creationId xmlns:a16="http://schemas.microsoft.com/office/drawing/2014/main" id="{5A9B7408-3776-0BB9-D1E6-5EF0E80E99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7648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blinds(horizontal)">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29" grpId="0"/>
      <p:bldP spid="45"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92FC473-19C7-D4FE-B459-8367F0D11E37}"/>
              </a:ext>
            </a:extLst>
          </p:cNvPr>
          <p:cNvSpPr/>
          <p:nvPr/>
        </p:nvSpPr>
        <p:spPr>
          <a:xfrm>
            <a:off x="6992005" y="437519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“7”|1</a:t>
            </a:r>
          </a:p>
        </p:txBody>
      </p:sp>
      <p:sp>
        <p:nvSpPr>
          <p:cNvPr id="9" name="Oval 8">
            <a:extLst>
              <a:ext uri="{FF2B5EF4-FFF2-40B4-BE49-F238E27FC236}">
                <a16:creationId xmlns:a16="http://schemas.microsoft.com/office/drawing/2014/main" id="{F8532B2D-0AC3-5749-C377-7F000D0E5B5D}"/>
              </a:ext>
            </a:extLst>
          </p:cNvPr>
          <p:cNvSpPr/>
          <p:nvPr/>
        </p:nvSpPr>
        <p:spPr>
          <a:xfrm>
            <a:off x="8195439" y="4375194"/>
            <a:ext cx="94856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“8”|1</a:t>
            </a:r>
          </a:p>
        </p:txBody>
      </p:sp>
      <p:sp>
        <p:nvSpPr>
          <p:cNvPr id="10" name="Oval 9">
            <a:extLst>
              <a:ext uri="{FF2B5EF4-FFF2-40B4-BE49-F238E27FC236}">
                <a16:creationId xmlns:a16="http://schemas.microsoft.com/office/drawing/2014/main" id="{4D19B922-DCBE-2658-0F89-CC5EF85FFB4B}"/>
              </a:ext>
            </a:extLst>
          </p:cNvPr>
          <p:cNvSpPr/>
          <p:nvPr/>
        </p:nvSpPr>
        <p:spPr>
          <a:xfrm>
            <a:off x="7312572" y="3336072"/>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“7,8”|2</a:t>
            </a:r>
          </a:p>
        </p:txBody>
      </p:sp>
      <p:sp>
        <p:nvSpPr>
          <p:cNvPr id="12" name="Oval 11">
            <a:extLst>
              <a:ext uri="{FF2B5EF4-FFF2-40B4-BE49-F238E27FC236}">
                <a16:creationId xmlns:a16="http://schemas.microsoft.com/office/drawing/2014/main" id="{2D82118B-787B-E06C-2F62-037888CED677}"/>
              </a:ext>
            </a:extLst>
          </p:cNvPr>
          <p:cNvSpPr/>
          <p:nvPr/>
        </p:nvSpPr>
        <p:spPr>
          <a:xfrm>
            <a:off x="4138447" y="333681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“12”|1</a:t>
            </a:r>
          </a:p>
        </p:txBody>
      </p:sp>
      <p:sp>
        <p:nvSpPr>
          <p:cNvPr id="13" name="Oval 12">
            <a:extLst>
              <a:ext uri="{FF2B5EF4-FFF2-40B4-BE49-F238E27FC236}">
                <a16:creationId xmlns:a16="http://schemas.microsoft.com/office/drawing/2014/main" id="{9568A3BE-88D0-E31D-CACE-D75A2E64AE71}"/>
              </a:ext>
            </a:extLst>
          </p:cNvPr>
          <p:cNvSpPr/>
          <p:nvPr/>
        </p:nvSpPr>
        <p:spPr>
          <a:xfrm>
            <a:off x="5373412" y="2283262"/>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“12,7,8”|3</a:t>
            </a:r>
          </a:p>
        </p:txBody>
      </p: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7422929" y="4012771"/>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8011509" y="4037624"/>
            <a:ext cx="658211"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endCxn id="10" idx="0"/>
          </p:cNvCxnSpPr>
          <p:nvPr/>
        </p:nvCxnSpPr>
        <p:spPr>
          <a:xfrm>
            <a:off x="6490136" y="3005064"/>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5008178" y="2974888"/>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5242033" y="291651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7296805"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7504384" y="28779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8395138"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81191"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endParaRPr lang="en-US"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5EF3F9C-07B3-0AAB-D256-F4465BD27A89}"/>
              </a:ext>
            </a:extLst>
          </p:cNvPr>
          <p:cNvSpPr txBox="1"/>
          <p:nvPr/>
        </p:nvSpPr>
        <p:spPr>
          <a:xfrm>
            <a:off x="139288" y="2570183"/>
            <a:ext cx="2959465"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quả:01011 -&gt; 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endParaRPr lang="en-US"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EB198F70-877E-1D45-C116-61CBA770700B}"/>
              </a:ext>
            </a:extLst>
          </p:cNvPr>
          <p:cNvGraphicFramePr>
            <a:graphicFrameLocks noGrp="1"/>
          </p:cNvGraphicFramePr>
          <p:nvPr/>
        </p:nvGraphicFramePr>
        <p:xfrm>
          <a:off x="54543" y="850671"/>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bl>
          </a:graphicData>
        </a:graphic>
      </p:graphicFrame>
      <p:sp>
        <p:nvSpPr>
          <p:cNvPr id="4" name="TextBox 3">
            <a:extLst>
              <a:ext uri="{FF2B5EF4-FFF2-40B4-BE49-F238E27FC236}">
                <a16:creationId xmlns:a16="http://schemas.microsoft.com/office/drawing/2014/main" id="{98E658B1-6BFF-C0E9-6BE9-566BB954F725}"/>
              </a:ext>
            </a:extLst>
          </p:cNvPr>
          <p:cNvSpPr txBox="1"/>
          <p:nvPr/>
        </p:nvSpPr>
        <p:spPr>
          <a:xfrm>
            <a:off x="6809742" y="1160178"/>
            <a:ext cx="1696298" cy="738664"/>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12 7 8</a:t>
            </a:r>
          </a:p>
        </p:txBody>
      </p:sp>
      <p:sp>
        <p:nvSpPr>
          <p:cNvPr id="44" name="TextBox 43">
            <a:extLst>
              <a:ext uri="{FF2B5EF4-FFF2-40B4-BE49-F238E27FC236}">
                <a16:creationId xmlns:a16="http://schemas.microsoft.com/office/drawing/2014/main" id="{3930BB5D-6B25-72AB-1833-4350CD9130D9}"/>
              </a:ext>
            </a:extLst>
          </p:cNvPr>
          <p:cNvSpPr txBox="1"/>
          <p:nvPr/>
        </p:nvSpPr>
        <p:spPr>
          <a:xfrm>
            <a:off x="3438647" y="442144"/>
            <a:ext cx="3116559" cy="523220"/>
          </a:xfrm>
          <a:prstGeom prst="rect">
            <a:avLst/>
          </a:prstGeom>
          <a:noFill/>
        </p:spPr>
        <p:txBody>
          <a:bodyPr wrap="none" rtlCol="0">
            <a:spAutoFit/>
          </a:bodyPr>
          <a:lstStyle/>
          <a:p>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kênh</a:t>
            </a:r>
            <a:r>
              <a:rPr lang="en-US" dirty="0"/>
              <a:t> </a:t>
            </a:r>
            <a:r>
              <a:rPr lang="en-US" dirty="0" err="1"/>
              <a:t>màu</a:t>
            </a:r>
            <a:r>
              <a:rPr lang="en-US" dirty="0"/>
              <a:t>:</a:t>
            </a:r>
          </a:p>
          <a:p>
            <a:r>
              <a:rPr lang="en-US" dirty="0"/>
              <a:t>R([12,7,8]) ; G([12,9,10]) ; B([8,7,12])</a:t>
            </a:r>
          </a:p>
        </p:txBody>
      </p:sp>
      <p:cxnSp>
        <p:nvCxnSpPr>
          <p:cNvPr id="31" name="Straight Connector 30">
            <a:extLst>
              <a:ext uri="{FF2B5EF4-FFF2-40B4-BE49-F238E27FC236}">
                <a16:creationId xmlns:a16="http://schemas.microsoft.com/office/drawing/2014/main" id="{68BD63AE-B6B0-3FCD-387C-BC5AC8ED4FD5}"/>
              </a:ext>
            </a:extLst>
          </p:cNvPr>
          <p:cNvCxnSpPr>
            <a:stCxn id="44" idx="2"/>
            <a:endCxn id="4" idx="1"/>
          </p:cNvCxnSpPr>
          <p:nvPr/>
        </p:nvCxnSpPr>
        <p:spPr>
          <a:xfrm>
            <a:off x="4996927" y="965364"/>
            <a:ext cx="1812815" cy="564146"/>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B45F18F-D882-A2F0-7FAB-423F6FE58D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61118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92FC473-19C7-D4FE-B459-8367F0D11E37}"/>
              </a:ext>
            </a:extLst>
          </p:cNvPr>
          <p:cNvSpPr/>
          <p:nvPr/>
        </p:nvSpPr>
        <p:spPr>
          <a:xfrm>
            <a:off x="6992005" y="437519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“9”|1</a:t>
            </a:r>
          </a:p>
        </p:txBody>
      </p:sp>
      <p:sp>
        <p:nvSpPr>
          <p:cNvPr id="9" name="Oval 8">
            <a:extLst>
              <a:ext uri="{FF2B5EF4-FFF2-40B4-BE49-F238E27FC236}">
                <a16:creationId xmlns:a16="http://schemas.microsoft.com/office/drawing/2014/main" id="{F8532B2D-0AC3-5749-C377-7F000D0E5B5D}"/>
              </a:ext>
            </a:extLst>
          </p:cNvPr>
          <p:cNvSpPr/>
          <p:nvPr/>
        </p:nvSpPr>
        <p:spPr>
          <a:xfrm>
            <a:off x="8195439" y="4375194"/>
            <a:ext cx="94856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“10”|1</a:t>
            </a:r>
          </a:p>
        </p:txBody>
      </p:sp>
      <p:sp>
        <p:nvSpPr>
          <p:cNvPr id="10" name="Oval 9">
            <a:extLst>
              <a:ext uri="{FF2B5EF4-FFF2-40B4-BE49-F238E27FC236}">
                <a16:creationId xmlns:a16="http://schemas.microsoft.com/office/drawing/2014/main" id="{4D19B922-DCBE-2658-0F89-CC5EF85FFB4B}"/>
              </a:ext>
            </a:extLst>
          </p:cNvPr>
          <p:cNvSpPr/>
          <p:nvPr/>
        </p:nvSpPr>
        <p:spPr>
          <a:xfrm>
            <a:off x="7312572" y="3336072"/>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“9,10”|2</a:t>
            </a:r>
          </a:p>
        </p:txBody>
      </p:sp>
      <p:sp>
        <p:nvSpPr>
          <p:cNvPr id="12" name="Oval 11">
            <a:extLst>
              <a:ext uri="{FF2B5EF4-FFF2-40B4-BE49-F238E27FC236}">
                <a16:creationId xmlns:a16="http://schemas.microsoft.com/office/drawing/2014/main" id="{2D82118B-787B-E06C-2F62-037888CED677}"/>
              </a:ext>
            </a:extLst>
          </p:cNvPr>
          <p:cNvSpPr/>
          <p:nvPr/>
        </p:nvSpPr>
        <p:spPr>
          <a:xfrm>
            <a:off x="4138447" y="333681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“12”|1</a:t>
            </a:r>
          </a:p>
        </p:txBody>
      </p:sp>
      <p:sp>
        <p:nvSpPr>
          <p:cNvPr id="13" name="Oval 12">
            <a:extLst>
              <a:ext uri="{FF2B5EF4-FFF2-40B4-BE49-F238E27FC236}">
                <a16:creationId xmlns:a16="http://schemas.microsoft.com/office/drawing/2014/main" id="{9568A3BE-88D0-E31D-CACE-D75A2E64AE71}"/>
              </a:ext>
            </a:extLst>
          </p:cNvPr>
          <p:cNvSpPr/>
          <p:nvPr/>
        </p:nvSpPr>
        <p:spPr>
          <a:xfrm>
            <a:off x="5373412" y="2283262"/>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“12,9,10”|3</a:t>
            </a:r>
          </a:p>
        </p:txBody>
      </p: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7422929" y="4012771"/>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8011509" y="4037624"/>
            <a:ext cx="658211"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endCxn id="10" idx="0"/>
          </p:cNvCxnSpPr>
          <p:nvPr/>
        </p:nvCxnSpPr>
        <p:spPr>
          <a:xfrm>
            <a:off x="6490136" y="3005064"/>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5008178" y="2974888"/>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5242033" y="291651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7296805"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7504384" y="28779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8395138"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81191"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endParaRPr lang="en-US"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5EF3F9C-07B3-0AAB-D256-F4465BD27A89}"/>
              </a:ext>
            </a:extLst>
          </p:cNvPr>
          <p:cNvSpPr txBox="1"/>
          <p:nvPr/>
        </p:nvSpPr>
        <p:spPr>
          <a:xfrm>
            <a:off x="139288" y="2570183"/>
            <a:ext cx="3304110"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quả:01011 -&gt; 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a:t>
            </a:r>
            <a:endParaRPr lang="en-US"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EB198F70-877E-1D45-C116-61CBA770700B}"/>
              </a:ext>
            </a:extLst>
          </p:cNvPr>
          <p:cNvGraphicFramePr>
            <a:graphicFrameLocks noGrp="1"/>
          </p:cNvGraphicFramePr>
          <p:nvPr/>
        </p:nvGraphicFramePr>
        <p:xfrm>
          <a:off x="54543" y="850671"/>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10</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9</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bl>
          </a:graphicData>
        </a:graphic>
      </p:graphicFrame>
      <p:sp>
        <p:nvSpPr>
          <p:cNvPr id="4" name="TextBox 3">
            <a:extLst>
              <a:ext uri="{FF2B5EF4-FFF2-40B4-BE49-F238E27FC236}">
                <a16:creationId xmlns:a16="http://schemas.microsoft.com/office/drawing/2014/main" id="{98E658B1-6BFF-C0E9-6BE9-566BB954F725}"/>
              </a:ext>
            </a:extLst>
          </p:cNvPr>
          <p:cNvSpPr txBox="1"/>
          <p:nvPr/>
        </p:nvSpPr>
        <p:spPr>
          <a:xfrm>
            <a:off x="6809742" y="1160178"/>
            <a:ext cx="2040943" cy="738664"/>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12 9 10</a:t>
            </a:r>
          </a:p>
        </p:txBody>
      </p:sp>
      <p:sp>
        <p:nvSpPr>
          <p:cNvPr id="44" name="TextBox 43">
            <a:extLst>
              <a:ext uri="{FF2B5EF4-FFF2-40B4-BE49-F238E27FC236}">
                <a16:creationId xmlns:a16="http://schemas.microsoft.com/office/drawing/2014/main" id="{3930BB5D-6B25-72AB-1833-4350CD9130D9}"/>
              </a:ext>
            </a:extLst>
          </p:cNvPr>
          <p:cNvSpPr txBox="1"/>
          <p:nvPr/>
        </p:nvSpPr>
        <p:spPr>
          <a:xfrm>
            <a:off x="3438647" y="442144"/>
            <a:ext cx="3116559" cy="523220"/>
          </a:xfrm>
          <a:prstGeom prst="rect">
            <a:avLst/>
          </a:prstGeom>
          <a:noFill/>
        </p:spPr>
        <p:txBody>
          <a:bodyPr wrap="none" rtlCol="0">
            <a:spAutoFit/>
          </a:bodyPr>
          <a:lstStyle/>
          <a:p>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kênh</a:t>
            </a:r>
            <a:r>
              <a:rPr lang="en-US" dirty="0"/>
              <a:t> </a:t>
            </a:r>
            <a:r>
              <a:rPr lang="en-US" dirty="0" err="1"/>
              <a:t>màu</a:t>
            </a:r>
            <a:r>
              <a:rPr lang="en-US" dirty="0"/>
              <a:t>:</a:t>
            </a:r>
          </a:p>
          <a:p>
            <a:r>
              <a:rPr lang="en-US" dirty="0"/>
              <a:t>R([12,7,8]) ; G([12,9,10]) ; B([8,7,12])</a:t>
            </a:r>
          </a:p>
        </p:txBody>
      </p:sp>
      <p:cxnSp>
        <p:nvCxnSpPr>
          <p:cNvPr id="31" name="Straight Connector 30">
            <a:extLst>
              <a:ext uri="{FF2B5EF4-FFF2-40B4-BE49-F238E27FC236}">
                <a16:creationId xmlns:a16="http://schemas.microsoft.com/office/drawing/2014/main" id="{68BD63AE-B6B0-3FCD-387C-BC5AC8ED4FD5}"/>
              </a:ext>
            </a:extLst>
          </p:cNvPr>
          <p:cNvCxnSpPr>
            <a:stCxn id="44" idx="2"/>
            <a:endCxn id="4" idx="1"/>
          </p:cNvCxnSpPr>
          <p:nvPr/>
        </p:nvCxnSpPr>
        <p:spPr>
          <a:xfrm>
            <a:off x="4996927" y="965364"/>
            <a:ext cx="1812815" cy="564146"/>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94365F2-DDFF-9D27-3201-A3D2F059A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48645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92FC473-19C7-D4FE-B459-8367F0D11E37}"/>
              </a:ext>
            </a:extLst>
          </p:cNvPr>
          <p:cNvSpPr/>
          <p:nvPr/>
        </p:nvSpPr>
        <p:spPr>
          <a:xfrm>
            <a:off x="6992005" y="437519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“7”|1</a:t>
            </a:r>
          </a:p>
        </p:txBody>
      </p:sp>
      <p:sp>
        <p:nvSpPr>
          <p:cNvPr id="9" name="Oval 8">
            <a:extLst>
              <a:ext uri="{FF2B5EF4-FFF2-40B4-BE49-F238E27FC236}">
                <a16:creationId xmlns:a16="http://schemas.microsoft.com/office/drawing/2014/main" id="{F8532B2D-0AC3-5749-C377-7F000D0E5B5D}"/>
              </a:ext>
            </a:extLst>
          </p:cNvPr>
          <p:cNvSpPr/>
          <p:nvPr/>
        </p:nvSpPr>
        <p:spPr>
          <a:xfrm>
            <a:off x="8195439" y="4375194"/>
            <a:ext cx="948561"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“8”|1</a:t>
            </a:r>
          </a:p>
        </p:txBody>
      </p:sp>
      <p:sp>
        <p:nvSpPr>
          <p:cNvPr id="10" name="Oval 9">
            <a:extLst>
              <a:ext uri="{FF2B5EF4-FFF2-40B4-BE49-F238E27FC236}">
                <a16:creationId xmlns:a16="http://schemas.microsoft.com/office/drawing/2014/main" id="{4D19B922-DCBE-2658-0F89-CC5EF85FFB4B}"/>
              </a:ext>
            </a:extLst>
          </p:cNvPr>
          <p:cNvSpPr/>
          <p:nvPr/>
        </p:nvSpPr>
        <p:spPr>
          <a:xfrm>
            <a:off x="7312572" y="3336072"/>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“7,8”|2</a:t>
            </a:r>
          </a:p>
        </p:txBody>
      </p:sp>
      <p:sp>
        <p:nvSpPr>
          <p:cNvPr id="12" name="Oval 11">
            <a:extLst>
              <a:ext uri="{FF2B5EF4-FFF2-40B4-BE49-F238E27FC236}">
                <a16:creationId xmlns:a16="http://schemas.microsoft.com/office/drawing/2014/main" id="{2D82118B-787B-E06C-2F62-037888CED677}"/>
              </a:ext>
            </a:extLst>
          </p:cNvPr>
          <p:cNvSpPr/>
          <p:nvPr/>
        </p:nvSpPr>
        <p:spPr>
          <a:xfrm>
            <a:off x="4138447" y="333681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“12”|1</a:t>
            </a:r>
          </a:p>
        </p:txBody>
      </p:sp>
      <p:sp>
        <p:nvSpPr>
          <p:cNvPr id="13" name="Oval 12">
            <a:extLst>
              <a:ext uri="{FF2B5EF4-FFF2-40B4-BE49-F238E27FC236}">
                <a16:creationId xmlns:a16="http://schemas.microsoft.com/office/drawing/2014/main" id="{9568A3BE-88D0-E31D-CACE-D75A2E64AE71}"/>
              </a:ext>
            </a:extLst>
          </p:cNvPr>
          <p:cNvSpPr/>
          <p:nvPr/>
        </p:nvSpPr>
        <p:spPr>
          <a:xfrm>
            <a:off x="5373412" y="2283262"/>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“12,7,8”|3</a:t>
            </a:r>
          </a:p>
        </p:txBody>
      </p:sp>
      <p:cxnSp>
        <p:nvCxnSpPr>
          <p:cNvPr id="18" name="Straight Connector 17">
            <a:extLst>
              <a:ext uri="{FF2B5EF4-FFF2-40B4-BE49-F238E27FC236}">
                <a16:creationId xmlns:a16="http://schemas.microsoft.com/office/drawing/2014/main" id="{BB17DF82-96D5-D894-2C79-49224FBEAC5A}"/>
              </a:ext>
            </a:extLst>
          </p:cNvPr>
          <p:cNvCxnSpPr>
            <a:cxnSpLocks/>
            <a:endCxn id="8" idx="0"/>
          </p:cNvCxnSpPr>
          <p:nvPr/>
        </p:nvCxnSpPr>
        <p:spPr>
          <a:xfrm flipH="1">
            <a:off x="7422929" y="4012771"/>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3CD1F-6946-5826-9514-75F77643E96A}"/>
              </a:ext>
            </a:extLst>
          </p:cNvPr>
          <p:cNvCxnSpPr>
            <a:cxnSpLocks/>
            <a:endCxn id="9" idx="0"/>
          </p:cNvCxnSpPr>
          <p:nvPr/>
        </p:nvCxnSpPr>
        <p:spPr>
          <a:xfrm>
            <a:off x="8011509" y="4037624"/>
            <a:ext cx="658211"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B3A40E-D8C1-5B9A-7F3C-E49AAB5B575B}"/>
              </a:ext>
            </a:extLst>
          </p:cNvPr>
          <p:cNvCxnSpPr>
            <a:cxnSpLocks/>
            <a:endCxn id="10" idx="0"/>
          </p:cNvCxnSpPr>
          <p:nvPr/>
        </p:nvCxnSpPr>
        <p:spPr>
          <a:xfrm>
            <a:off x="6490136" y="3005064"/>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27DC75-6BBD-B0D7-294F-485B44656F25}"/>
              </a:ext>
            </a:extLst>
          </p:cNvPr>
          <p:cNvCxnSpPr>
            <a:cxnSpLocks/>
            <a:stCxn id="12" idx="0"/>
            <a:endCxn id="13" idx="4"/>
          </p:cNvCxnSpPr>
          <p:nvPr/>
        </p:nvCxnSpPr>
        <p:spPr>
          <a:xfrm flipV="1">
            <a:off x="5008178" y="2974888"/>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9F92CA9-1B94-19A6-022D-0890FC6E9EF2}"/>
              </a:ext>
            </a:extLst>
          </p:cNvPr>
          <p:cNvSpPr txBox="1"/>
          <p:nvPr/>
        </p:nvSpPr>
        <p:spPr>
          <a:xfrm>
            <a:off x="5242033" y="291651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CE2E9A4D-983C-7D64-D5B2-E79B52AB8970}"/>
              </a:ext>
            </a:extLst>
          </p:cNvPr>
          <p:cNvSpPr txBox="1"/>
          <p:nvPr/>
        </p:nvSpPr>
        <p:spPr>
          <a:xfrm>
            <a:off x="7296805"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BD31D11B-5BFE-EC34-AD17-AC652DAFC2F6}"/>
              </a:ext>
            </a:extLst>
          </p:cNvPr>
          <p:cNvSpPr txBox="1"/>
          <p:nvPr/>
        </p:nvSpPr>
        <p:spPr>
          <a:xfrm>
            <a:off x="7504384" y="2877960"/>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6FFD3C61-9376-BDFE-1769-FED1324004C6}"/>
              </a:ext>
            </a:extLst>
          </p:cNvPr>
          <p:cNvSpPr txBox="1"/>
          <p:nvPr/>
        </p:nvSpPr>
        <p:spPr>
          <a:xfrm>
            <a:off x="8395138" y="3944983"/>
            <a:ext cx="29428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a:t>
            </a:r>
          </a:p>
        </p:txBody>
      </p:sp>
      <p:sp>
        <p:nvSpPr>
          <p:cNvPr id="37" name="TextBox 36">
            <a:extLst>
              <a:ext uri="{FF2B5EF4-FFF2-40B4-BE49-F238E27FC236}">
                <a16:creationId xmlns:a16="http://schemas.microsoft.com/office/drawing/2014/main" id="{29A28C01-B3D8-F42E-1CB9-A438D12E7617}"/>
              </a:ext>
            </a:extLst>
          </p:cNvPr>
          <p:cNvSpPr txBox="1"/>
          <p:nvPr/>
        </p:nvSpPr>
        <p:spPr>
          <a:xfrm>
            <a:off x="54543" y="165457"/>
            <a:ext cx="3881191" cy="523220"/>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Huffman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nén</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endParaRPr lang="en-US"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5EF3F9C-07B3-0AAB-D256-F4465BD27A89}"/>
              </a:ext>
            </a:extLst>
          </p:cNvPr>
          <p:cNvSpPr txBox="1"/>
          <p:nvPr/>
        </p:nvSpPr>
        <p:spPr>
          <a:xfrm>
            <a:off x="139289" y="2570183"/>
            <a:ext cx="3915076" cy="203132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quả:11100 -&gt; 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dương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gộp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Huffman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01011 01011 11100 -&gt;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15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kiệm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5 bit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a:t>
            </a:r>
          </a:p>
        </p:txBody>
      </p:sp>
      <p:graphicFrame>
        <p:nvGraphicFramePr>
          <p:cNvPr id="3" name="Table 6">
            <a:extLst>
              <a:ext uri="{FF2B5EF4-FFF2-40B4-BE49-F238E27FC236}">
                <a16:creationId xmlns:a16="http://schemas.microsoft.com/office/drawing/2014/main" id="{EB198F70-877E-1D45-C116-61CBA770700B}"/>
              </a:ext>
            </a:extLst>
          </p:cNvPr>
          <p:cNvGraphicFramePr>
            <a:graphicFrameLocks noGrp="1"/>
          </p:cNvGraphicFramePr>
          <p:nvPr/>
        </p:nvGraphicFramePr>
        <p:xfrm>
          <a:off x="54543" y="850671"/>
          <a:ext cx="3240826" cy="1219200"/>
        </p:xfrm>
        <a:graphic>
          <a:graphicData uri="http://schemas.openxmlformats.org/drawingml/2006/table">
            <a:tbl>
              <a:tblPr firstRow="1" bandRow="1">
                <a:tableStyleId>{5C22544A-7EE6-4342-B048-85BDC9FD1C3A}</a:tableStyleId>
              </a:tblPr>
              <a:tblGrid>
                <a:gridCol w="849318">
                  <a:extLst>
                    <a:ext uri="{9D8B030D-6E8A-4147-A177-3AD203B41FA5}">
                      <a16:colId xmlns:a16="http://schemas.microsoft.com/office/drawing/2014/main" val="2457433904"/>
                    </a:ext>
                  </a:extLst>
                </a:gridCol>
                <a:gridCol w="1563077">
                  <a:extLst>
                    <a:ext uri="{9D8B030D-6E8A-4147-A177-3AD203B41FA5}">
                      <a16:colId xmlns:a16="http://schemas.microsoft.com/office/drawing/2014/main" val="4081065163"/>
                    </a:ext>
                  </a:extLst>
                </a:gridCol>
                <a:gridCol w="828431">
                  <a:extLst>
                    <a:ext uri="{9D8B030D-6E8A-4147-A177-3AD203B41FA5}">
                      <a16:colId xmlns:a16="http://schemas.microsoft.com/office/drawing/2014/main" val="240231997"/>
                    </a:ext>
                  </a:extLst>
                </a:gridCol>
              </a:tblGrid>
              <a:tr h="299595">
                <a:tc>
                  <a:txBody>
                    <a:bodyPr/>
                    <a:lstStyle/>
                    <a:p>
                      <a:pPr algn="ct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a:t>
                      </a:r>
                    </a:p>
                  </a:txBody>
                  <a:tcPr/>
                </a:tc>
                <a:tc>
                  <a:txBody>
                    <a:bodyPr/>
                    <a:lstStyle/>
                    <a:p>
                      <a:pPr algn="ctr"/>
                      <a:r>
                        <a:rPr lang="en-US"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2007326381"/>
                  </a:ext>
                </a:extLst>
              </a:tr>
              <a:tr h="299595">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76463017"/>
                  </a:ext>
                </a:extLst>
              </a:tr>
              <a:tr h="299595">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655014793"/>
                  </a:ext>
                </a:extLst>
              </a:tr>
              <a:tr h="299595">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784248656"/>
                  </a:ext>
                </a:extLst>
              </a:tr>
            </a:tbl>
          </a:graphicData>
        </a:graphic>
      </p:graphicFrame>
      <p:sp>
        <p:nvSpPr>
          <p:cNvPr id="4" name="TextBox 3">
            <a:extLst>
              <a:ext uri="{FF2B5EF4-FFF2-40B4-BE49-F238E27FC236}">
                <a16:creationId xmlns:a16="http://schemas.microsoft.com/office/drawing/2014/main" id="{98E658B1-6BFF-C0E9-6BE9-566BB954F725}"/>
              </a:ext>
            </a:extLst>
          </p:cNvPr>
          <p:cNvSpPr txBox="1"/>
          <p:nvPr/>
        </p:nvSpPr>
        <p:spPr>
          <a:xfrm>
            <a:off x="6586890" y="1197102"/>
            <a:ext cx="2372765" cy="738664"/>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1D: </a:t>
            </a:r>
          </a:p>
          <a:p>
            <a:r>
              <a:rPr lang="en-US" dirty="0">
                <a:latin typeface="Times New Roman" panose="02020603050405020304" pitchFamily="18" charset="0"/>
                <a:cs typeface="Times New Roman" panose="02020603050405020304" pitchFamily="18" charset="0"/>
              </a:rPr>
              <a:t>8 7 12</a:t>
            </a:r>
          </a:p>
        </p:txBody>
      </p:sp>
      <p:sp>
        <p:nvSpPr>
          <p:cNvPr id="44" name="TextBox 43">
            <a:extLst>
              <a:ext uri="{FF2B5EF4-FFF2-40B4-BE49-F238E27FC236}">
                <a16:creationId xmlns:a16="http://schemas.microsoft.com/office/drawing/2014/main" id="{3930BB5D-6B25-72AB-1833-4350CD9130D9}"/>
              </a:ext>
            </a:extLst>
          </p:cNvPr>
          <p:cNvSpPr txBox="1"/>
          <p:nvPr/>
        </p:nvSpPr>
        <p:spPr>
          <a:xfrm>
            <a:off x="3438647" y="442144"/>
            <a:ext cx="3116559" cy="523220"/>
          </a:xfrm>
          <a:prstGeom prst="rect">
            <a:avLst/>
          </a:prstGeom>
          <a:noFill/>
        </p:spPr>
        <p:txBody>
          <a:bodyPr wrap="none" rtlCol="0">
            <a:spAutoFit/>
          </a:bodyPr>
          <a:lstStyle/>
          <a:p>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kênh</a:t>
            </a:r>
            <a:r>
              <a:rPr lang="en-US" dirty="0"/>
              <a:t> </a:t>
            </a:r>
            <a:r>
              <a:rPr lang="en-US" dirty="0" err="1"/>
              <a:t>màu</a:t>
            </a:r>
            <a:r>
              <a:rPr lang="en-US" dirty="0"/>
              <a:t>:</a:t>
            </a:r>
          </a:p>
          <a:p>
            <a:r>
              <a:rPr lang="en-US" dirty="0"/>
              <a:t>R([12,7,8]) ; G([12,9,10]) ; B([8,7,12])</a:t>
            </a:r>
          </a:p>
        </p:txBody>
      </p:sp>
      <p:cxnSp>
        <p:nvCxnSpPr>
          <p:cNvPr id="31" name="Straight Connector 30">
            <a:extLst>
              <a:ext uri="{FF2B5EF4-FFF2-40B4-BE49-F238E27FC236}">
                <a16:creationId xmlns:a16="http://schemas.microsoft.com/office/drawing/2014/main" id="{68BD63AE-B6B0-3FCD-387C-BC5AC8ED4FD5}"/>
              </a:ext>
            </a:extLst>
          </p:cNvPr>
          <p:cNvCxnSpPr>
            <a:stCxn id="44" idx="2"/>
            <a:endCxn id="4" idx="1"/>
          </p:cNvCxnSpPr>
          <p:nvPr/>
        </p:nvCxnSpPr>
        <p:spPr>
          <a:xfrm>
            <a:off x="4996927" y="965364"/>
            <a:ext cx="1589963" cy="60107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3E07965-F1E8-7985-437F-A7B36DDE67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164896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74947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2.4 </a:t>
            </a:r>
            <a:r>
              <a:rPr lang="en-US" sz="2400" b="1" dirty="0" err="1">
                <a:latin typeface="Times New Roman" panose="02020603050405020304" pitchFamily="18" charset="0"/>
                <a:cs typeface="Times New Roman" panose="02020603050405020304" pitchFamily="18" charset="0"/>
              </a:rPr>
              <a:t>Lưu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trữ</a:t>
            </a:r>
            <a:r>
              <a:rPr lang="en-US" sz="2400" b="1" dirty="0">
                <a:latin typeface="Times New Roman" panose="02020603050405020304" pitchFamily="18" charset="0"/>
                <a:cs typeface="Times New Roman" panose="02020603050405020304" pitchFamily="18" charset="0"/>
              </a:rPr>
              <a:t> file </a:t>
            </a:r>
            <a:r>
              <a:rPr lang="en-US" sz="2400" b="1" dirty="0" err="1">
                <a:latin typeface="Times New Roman" panose="02020603050405020304" pitchFamily="18" charset="0"/>
                <a:cs typeface="Times New Roman" panose="02020603050405020304" pitchFamily="18" charset="0"/>
              </a:rPr>
              <a:t>nén</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23984" y="908354"/>
            <a:ext cx="8626232" cy="332398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File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a:t>
            </a:r>
            <a:r>
              <a:rPr lang="vi-VN" dirty="0" err="1">
                <a:latin typeface="Times New Roman" panose="02020603050405020304" pitchFamily="18" charset="0"/>
                <a:cs typeface="Times New Roman" panose="02020603050405020304" pitchFamily="18" charset="0"/>
              </a:rPr>
              <a:t>File</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bin: Đây là tệp tin nhị phân chứa thông tin của đầu vào sau khi được nén thành các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File .csv: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(dictionary)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Tuy nhiên, trong máy tính, thông tin thường được lưu trữ dưới dạng </a:t>
            </a:r>
            <a:r>
              <a:rPr lang="vi-VN" dirty="0" err="1">
                <a:latin typeface="Times New Roman" panose="02020603050405020304" pitchFamily="18" charset="0"/>
                <a:cs typeface="Times New Roman" panose="02020603050405020304" pitchFamily="18" charset="0"/>
              </a:rPr>
              <a:t>byte</a:t>
            </a:r>
            <a:r>
              <a:rPr lang="vi-VN" dirty="0">
                <a:latin typeface="Times New Roman" panose="02020603050405020304" pitchFamily="18" charset="0"/>
                <a:cs typeface="Times New Roman" panose="02020603050405020304" pitchFamily="18" charset="0"/>
              </a:rPr>
              <a:t>. Một </a:t>
            </a:r>
            <a:r>
              <a:rPr lang="vi-VN" dirty="0" err="1">
                <a:latin typeface="Times New Roman" panose="02020603050405020304" pitchFamily="18" charset="0"/>
                <a:cs typeface="Times New Roman" panose="02020603050405020304" pitchFamily="18" charset="0"/>
              </a:rPr>
              <a:t>byte</a:t>
            </a:r>
            <a:r>
              <a:rPr lang="vi-VN" dirty="0">
                <a:latin typeface="Times New Roman" panose="02020603050405020304" pitchFamily="18" charset="0"/>
                <a:cs typeface="Times New Roman" panose="02020603050405020304" pitchFamily="18" charset="0"/>
              </a:rPr>
              <a:t> gồm 8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mỗi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là một chữ số nhị phân (0 hoặc 1). Do đó, để đảm bảo tương thích với hệ thống lưu trữ và truyền thông, cần xác định cách chuyển đổi chuỗi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thành các </a:t>
            </a:r>
            <a:r>
              <a:rPr lang="vi-VN" dirty="0" err="1">
                <a:latin typeface="Times New Roman" panose="02020603050405020304" pitchFamily="18" charset="0"/>
                <a:cs typeface="Times New Roman" panose="02020603050405020304" pitchFamily="18" charset="0"/>
              </a:rPr>
              <a:t>byte</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8 hay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byte.</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bit 0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byte,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bit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byte.</a:t>
            </a:r>
          </a:p>
          <a:p>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Quá trình giải nén sẽ xử lý việc thêm các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0 như sau: Trong từ điển, ta thêm một phần là "</a:t>
            </a:r>
            <a:r>
              <a:rPr lang="vi-VN" dirty="0" err="1">
                <a:latin typeface="Times New Roman" panose="02020603050405020304" pitchFamily="18" charset="0"/>
                <a:cs typeface="Times New Roman" panose="02020603050405020304" pitchFamily="18" charset="0"/>
              </a:rPr>
              <a:t>extra_length</a:t>
            </a:r>
            <a:r>
              <a:rPr lang="vi-VN" dirty="0">
                <a:latin typeface="Times New Roman" panose="02020603050405020304" pitchFamily="18" charset="0"/>
                <a:cs typeface="Times New Roman" panose="02020603050405020304" pitchFamily="18" charset="0"/>
              </a:rPr>
              <a:t>" (độ dài bổ sung), nó chứa số lượng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0 đã được thêm vào để đảm bảo chuỗi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mã hóa chia hết cho 8 và có thể được chuyển đổi thành </a:t>
            </a:r>
            <a:r>
              <a:rPr lang="vi-VN" dirty="0" err="1">
                <a:latin typeface="Times New Roman" panose="02020603050405020304" pitchFamily="18" charset="0"/>
                <a:cs typeface="Times New Roman" panose="02020603050405020304" pitchFamily="18" charset="0"/>
              </a:rPr>
              <a:t>byte</a:t>
            </a:r>
            <a:r>
              <a:rPr lang="vi-VN" dirty="0">
                <a:latin typeface="Times New Roman" panose="02020603050405020304" pitchFamily="18" charset="0"/>
                <a:cs typeface="Times New Roman" panose="02020603050405020304" pitchFamily="18" charset="0"/>
              </a:rPr>
              <a:t> một cách đơn giản.</a:t>
            </a:r>
          </a:p>
        </p:txBody>
      </p:sp>
      <p:sp>
        <p:nvSpPr>
          <p:cNvPr id="2" name="Slide Number Placeholder 1">
            <a:extLst>
              <a:ext uri="{FF2B5EF4-FFF2-40B4-BE49-F238E27FC236}">
                <a16:creationId xmlns:a16="http://schemas.microsoft.com/office/drawing/2014/main" id="{1F5B9B7B-552B-BF2D-0D78-A70C36569AA4}"/>
              </a:ext>
            </a:extLst>
          </p:cNvPr>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469268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46371" y="213187"/>
            <a:ext cx="25106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2.5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03664" y="593695"/>
            <a:ext cx="8626232" cy="4493538"/>
          </a:xfrm>
          <a:prstGeom prst="rect">
            <a:avLst/>
          </a:prstGeom>
          <a:noFill/>
        </p:spPr>
        <p:txBody>
          <a:bodyPr wrap="square" rtlCol="0">
            <a:spAutoFit/>
          </a:bodyPr>
          <a:lstStyle/>
          <a:p>
            <a:r>
              <a:rPr lang="en-US" sz="1300" b="1" dirty="0">
                <a:latin typeface="Times New Roman" panose="02020603050405020304" pitchFamily="18" charset="0"/>
                <a:cs typeface="Times New Roman" panose="02020603050405020304" pitchFamily="18" charset="0"/>
              </a:rPr>
              <a:t>2.5.1 </a:t>
            </a:r>
            <a:r>
              <a:rPr lang="en-US" sz="1300" b="1" dirty="0" err="1">
                <a:latin typeface="Times New Roman" panose="02020603050405020304" pitchFamily="18" charset="0"/>
                <a:cs typeface="Times New Roman" panose="02020603050405020304" pitchFamily="18" charset="0"/>
              </a:rPr>
              <a:t>Đánh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giá</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cho</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quá</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trình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nén</a:t>
            </a:r>
            <a:endParaRPr lang="en-US" sz="1300" b="1" dirty="0">
              <a:latin typeface="Times New Roman" panose="02020603050405020304" pitchFamily="18" charset="0"/>
              <a:cs typeface="Times New Roman" panose="02020603050405020304" pitchFamily="18" charset="0"/>
            </a:endParaRPr>
          </a:p>
          <a:p>
            <a:r>
              <a:rPr lang="vi-VN" sz="1300" dirty="0" err="1">
                <a:latin typeface="Times New Roman" panose="02020603050405020304" pitchFamily="18" charset="0"/>
                <a:cs typeface="Times New Roman" panose="02020603050405020304" pitchFamily="18" charset="0"/>
              </a:rPr>
              <a:t>Average</a:t>
            </a:r>
            <a:r>
              <a:rPr lang="vi-VN" sz="1300" dirty="0">
                <a:latin typeface="Times New Roman" panose="02020603050405020304" pitchFamily="18" charset="0"/>
                <a:cs typeface="Times New Roman" panose="02020603050405020304" pitchFamily="18" charset="0"/>
              </a:rPr>
              <a:t> </a:t>
            </a:r>
            <a:r>
              <a:rPr lang="vi-VN" sz="1300" dirty="0" err="1">
                <a:latin typeface="Times New Roman" panose="02020603050405020304" pitchFamily="18" charset="0"/>
                <a:cs typeface="Times New Roman" panose="02020603050405020304" pitchFamily="18" charset="0"/>
              </a:rPr>
              <a:t>Length</a:t>
            </a:r>
            <a:r>
              <a:rPr lang="vi-VN" sz="1300" dirty="0">
                <a:latin typeface="Times New Roman" panose="02020603050405020304" pitchFamily="18" charset="0"/>
                <a:cs typeface="Times New Roman" panose="02020603050405020304" pitchFamily="18" charset="0"/>
              </a:rPr>
              <a:t> (Độ dài trung bình) là một đơn vị đo lường số </a:t>
            </a:r>
            <a:r>
              <a:rPr lang="vi-VN" sz="1300" dirty="0" err="1">
                <a:latin typeface="Times New Roman" panose="02020603050405020304" pitchFamily="18" charset="0"/>
                <a:cs typeface="Times New Roman" panose="02020603050405020304" pitchFamily="18" charset="0"/>
              </a:rPr>
              <a:t>bit</a:t>
            </a:r>
            <a:r>
              <a:rPr lang="vi-VN" sz="1300" dirty="0">
                <a:latin typeface="Times New Roman" panose="02020603050405020304" pitchFamily="18" charset="0"/>
                <a:cs typeface="Times New Roman" panose="02020603050405020304" pitchFamily="18" charset="0"/>
              </a:rPr>
              <a:t> trung bình được sử dụng để biểu diễn mỗi ký tự sau khi áp dụng thuật toán </a:t>
            </a:r>
            <a:r>
              <a:rPr lang="vi-VN" sz="1300" dirty="0" err="1">
                <a:latin typeface="Times New Roman" panose="02020603050405020304" pitchFamily="18" charset="0"/>
                <a:cs typeface="Times New Roman" panose="02020603050405020304" pitchFamily="18" charset="0"/>
              </a:rPr>
              <a:t>Huffman</a:t>
            </a:r>
            <a:r>
              <a:rPr lang="vi-VN" sz="1300" dirty="0">
                <a:latin typeface="Times New Roman" panose="02020603050405020304" pitchFamily="18" charset="0"/>
                <a:cs typeface="Times New Roman" panose="02020603050405020304" pitchFamily="18" charset="0"/>
              </a:rPr>
              <a:t>. Khi </a:t>
            </a:r>
            <a:r>
              <a:rPr lang="vi-VN" sz="1300" dirty="0" err="1">
                <a:latin typeface="Times New Roman" panose="02020603050405020304" pitchFamily="18" charset="0"/>
                <a:cs typeface="Times New Roman" panose="02020603050405020304" pitchFamily="18" charset="0"/>
              </a:rPr>
              <a:t>Average</a:t>
            </a:r>
            <a:r>
              <a:rPr lang="vi-VN" sz="1300" dirty="0">
                <a:latin typeface="Times New Roman" panose="02020603050405020304" pitchFamily="18" charset="0"/>
                <a:cs typeface="Times New Roman" panose="02020603050405020304" pitchFamily="18" charset="0"/>
              </a:rPr>
              <a:t> </a:t>
            </a:r>
            <a:r>
              <a:rPr lang="vi-VN" sz="1300" dirty="0" err="1">
                <a:latin typeface="Times New Roman" panose="02020603050405020304" pitchFamily="18" charset="0"/>
                <a:cs typeface="Times New Roman" panose="02020603050405020304" pitchFamily="18" charset="0"/>
              </a:rPr>
              <a:t>Length</a:t>
            </a:r>
            <a:r>
              <a:rPr lang="vi-VN" sz="1300" dirty="0">
                <a:latin typeface="Times New Roman" panose="02020603050405020304" pitchFamily="18" charset="0"/>
                <a:cs typeface="Times New Roman" panose="02020603050405020304" pitchFamily="18" charset="0"/>
              </a:rPr>
              <a:t> càng nhỏ, thuật toán nén càng tối ưu. Điều này có nghĩa là số lượng </a:t>
            </a:r>
            <a:r>
              <a:rPr lang="vi-VN" sz="1300" dirty="0" err="1">
                <a:latin typeface="Times New Roman" panose="02020603050405020304" pitchFamily="18" charset="0"/>
                <a:cs typeface="Times New Roman" panose="02020603050405020304" pitchFamily="18" charset="0"/>
              </a:rPr>
              <a:t>bit</a:t>
            </a:r>
            <a:r>
              <a:rPr lang="vi-VN" sz="1300" dirty="0">
                <a:latin typeface="Times New Roman" panose="02020603050405020304" pitchFamily="18" charset="0"/>
                <a:cs typeface="Times New Roman" panose="02020603050405020304" pitchFamily="18" charset="0"/>
              </a:rPr>
              <a:t> cần thiết để biểu diễn mỗi ký tự trong tập dữ liệu sau khi nén càng ít. </a:t>
            </a:r>
            <a:r>
              <a:rPr lang="vi-VN" sz="1300" dirty="0" err="1">
                <a:latin typeface="Times New Roman" panose="02020603050405020304" pitchFamily="18" charset="0"/>
                <a:cs typeface="Times New Roman" panose="02020603050405020304" pitchFamily="18" charset="0"/>
              </a:rPr>
              <a:t>Average</a:t>
            </a:r>
            <a:r>
              <a:rPr lang="vi-VN" sz="1300" dirty="0">
                <a:latin typeface="Times New Roman" panose="02020603050405020304" pitchFamily="18" charset="0"/>
                <a:cs typeface="Times New Roman" panose="02020603050405020304" pitchFamily="18" charset="0"/>
              </a:rPr>
              <a:t> </a:t>
            </a:r>
            <a:r>
              <a:rPr lang="vi-VN" sz="1300" dirty="0" err="1">
                <a:latin typeface="Times New Roman" panose="02020603050405020304" pitchFamily="18" charset="0"/>
                <a:cs typeface="Times New Roman" panose="02020603050405020304" pitchFamily="18" charset="0"/>
              </a:rPr>
              <a:t>Length</a:t>
            </a:r>
            <a:r>
              <a:rPr lang="vi-VN" sz="1300" dirty="0">
                <a:latin typeface="Times New Roman" panose="02020603050405020304" pitchFamily="18" charset="0"/>
                <a:cs typeface="Times New Roman" panose="02020603050405020304" pitchFamily="18" charset="0"/>
              </a:rPr>
              <a:t> được tính bằng công thức:</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Average Length = 	                (</a:t>
            </a:r>
            <a:r>
              <a:rPr lang="en-US" sz="1300" dirty="0" err="1">
                <a:latin typeface="Times New Roman" panose="02020603050405020304" pitchFamily="18" charset="0"/>
                <a:cs typeface="Times New Roman" panose="02020603050405020304" pitchFamily="18" charset="0"/>
              </a:rPr>
              <a:t>đơn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vị</a:t>
            </a:r>
            <a:r>
              <a:rPr lang="en-US" sz="1300" dirty="0">
                <a:latin typeface="Times New Roman" panose="02020603050405020304" pitchFamily="18" charset="0"/>
                <a:cs typeface="Times New Roman" panose="02020603050405020304" pitchFamily="18" charset="0"/>
              </a:rPr>
              <a:t> bits/symbol)</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Trong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P(x)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tự</a:t>
            </a:r>
            <a:r>
              <a:rPr lang="en-US" sz="1300" dirty="0">
                <a:latin typeface="Times New Roman" panose="02020603050405020304" pitchFamily="18" charset="0"/>
                <a:cs typeface="Times New Roman" panose="02020603050405020304" pitchFamily="18" charset="0"/>
              </a:rPr>
              <a:t> x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tập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l(x)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dài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mã</a:t>
            </a:r>
            <a:r>
              <a:rPr lang="en-US" sz="1300" dirty="0">
                <a:latin typeface="Times New Roman" panose="02020603050405020304" pitchFamily="18" charset="0"/>
                <a:cs typeface="Times New Roman" panose="02020603050405020304" pitchFamily="18" charset="0"/>
              </a:rPr>
              <a:t> bit </a:t>
            </a:r>
            <a:r>
              <a:rPr lang="en-US" sz="1300" dirty="0" err="1">
                <a:latin typeface="Times New Roman" panose="02020603050405020304" pitchFamily="18" charset="0"/>
                <a:cs typeface="Times New Roman" panose="02020603050405020304" pitchFamily="18" charset="0"/>
              </a:rPr>
              <a:t>biểu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diễn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tự</a:t>
            </a:r>
            <a:r>
              <a:rPr lang="en-US" sz="1300" dirty="0">
                <a:latin typeface="Times New Roman" panose="02020603050405020304" pitchFamily="18" charset="0"/>
                <a:cs typeface="Times New Roman" panose="02020603050405020304" pitchFamily="18" charset="0"/>
              </a:rPr>
              <a:t> x.</a:t>
            </a:r>
          </a:p>
          <a:p>
            <a:endParaRPr lang="en-US" sz="1300" dirty="0">
              <a:latin typeface="Times New Roman" panose="02020603050405020304" pitchFamily="18" charset="0"/>
              <a:cs typeface="Times New Roman" panose="02020603050405020304" pitchFamily="18" charset="0"/>
            </a:endParaRPr>
          </a:p>
          <a:p>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được sử dụng để đánh giá khả năng nén của thuật toán. Nếu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của dữ liệu ban đầu là cao, tức là có nhiều thông tin không chắc chắn và sự xuất hiện không đồng đều của các ký tự. Ngược lại, nếu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thấp, tức là có sự xuất hiện đồng đều của các ký tự, thuật toán </a:t>
            </a:r>
            <a:r>
              <a:rPr lang="vi-VN" sz="1300" dirty="0" err="1">
                <a:latin typeface="Times New Roman" panose="02020603050405020304" pitchFamily="18" charset="0"/>
                <a:cs typeface="Times New Roman" panose="02020603050405020304" pitchFamily="18" charset="0"/>
              </a:rPr>
              <a:t>Huffman</a:t>
            </a:r>
            <a:r>
              <a:rPr lang="vi-VN" sz="1300" dirty="0">
                <a:latin typeface="Times New Roman" panose="02020603050405020304" pitchFamily="18" charset="0"/>
                <a:cs typeface="Times New Roman" panose="02020603050405020304" pitchFamily="18" charset="0"/>
              </a:rPr>
              <a:t> có thể không đạt được mức nén tối ưu. Mức nén tốt nhất đạt được khi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là thấp nhất.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được tính bằng công thức:</a:t>
            </a:r>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Entropy = 		               </a:t>
            </a:r>
            <a:r>
              <a:rPr lang="vi-VN" sz="1300" dirty="0">
                <a:latin typeface="Times New Roman" panose="02020603050405020304" pitchFamily="18" charset="0"/>
                <a:cs typeface="Times New Roman" panose="02020603050405020304" pitchFamily="18" charset="0"/>
              </a:rPr>
              <a:t>(đơn vị </a:t>
            </a:r>
            <a:r>
              <a:rPr lang="vi-VN" sz="1300" dirty="0" err="1">
                <a:latin typeface="Times New Roman" panose="02020603050405020304" pitchFamily="18" charset="0"/>
                <a:cs typeface="Times New Roman" panose="02020603050405020304" pitchFamily="18" charset="0"/>
              </a:rPr>
              <a:t>bits</a:t>
            </a:r>
            <a:r>
              <a:rPr lang="vi-VN" sz="1300" dirty="0">
                <a:latin typeface="Times New Roman" panose="02020603050405020304" pitchFamily="18" charset="0"/>
                <a:cs typeface="Times New Roman" panose="02020603050405020304" pitchFamily="18" charset="0"/>
              </a:rPr>
              <a:t>/</a:t>
            </a:r>
            <a:r>
              <a:rPr lang="vi-VN" sz="1300" dirty="0" err="1">
                <a:latin typeface="Times New Roman" panose="02020603050405020304" pitchFamily="18" charset="0"/>
                <a:cs typeface="Times New Roman" panose="02020603050405020304" pitchFamily="18" charset="0"/>
              </a:rPr>
              <a:t>symbol</a:t>
            </a:r>
            <a:r>
              <a:rPr lang="vi-VN"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Trong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P(x)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tự</a:t>
            </a:r>
            <a:r>
              <a:rPr lang="en-US" sz="1300" dirty="0">
                <a:latin typeface="Times New Roman" panose="02020603050405020304" pitchFamily="18" charset="0"/>
                <a:cs typeface="Times New Roman" panose="02020603050405020304" pitchFamily="18" charset="0"/>
              </a:rPr>
              <a:t> x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tập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r>
              <a:rPr lang="vi-VN" sz="1300" dirty="0">
                <a:latin typeface="Times New Roman" panose="02020603050405020304" pitchFamily="18" charset="0"/>
                <a:cs typeface="Times New Roman" panose="02020603050405020304" pitchFamily="18" charset="0"/>
              </a:rPr>
              <a:t>Nếu </a:t>
            </a:r>
            <a:r>
              <a:rPr lang="vi-VN" sz="1300" dirty="0" err="1">
                <a:latin typeface="Times New Roman" panose="02020603050405020304" pitchFamily="18" charset="0"/>
                <a:cs typeface="Times New Roman" panose="02020603050405020304" pitchFamily="18" charset="0"/>
              </a:rPr>
              <a:t>Average</a:t>
            </a:r>
            <a:r>
              <a:rPr lang="vi-VN" sz="1300" dirty="0">
                <a:latin typeface="Times New Roman" panose="02020603050405020304" pitchFamily="18" charset="0"/>
                <a:cs typeface="Times New Roman" panose="02020603050405020304" pitchFamily="18" charset="0"/>
              </a:rPr>
              <a:t> </a:t>
            </a:r>
            <a:r>
              <a:rPr lang="vi-VN" sz="1300" dirty="0" err="1">
                <a:latin typeface="Times New Roman" panose="02020603050405020304" pitchFamily="18" charset="0"/>
                <a:cs typeface="Times New Roman" panose="02020603050405020304" pitchFamily="18" charset="0"/>
              </a:rPr>
              <a:t>Length</a:t>
            </a:r>
            <a:r>
              <a:rPr lang="vi-VN" sz="1300" dirty="0">
                <a:latin typeface="Times New Roman" panose="02020603050405020304" pitchFamily="18" charset="0"/>
                <a:cs typeface="Times New Roman" panose="02020603050405020304" pitchFamily="18" charset="0"/>
              </a:rPr>
              <a:t> gần bằng </a:t>
            </a:r>
            <a:r>
              <a:rPr lang="vi-VN" sz="1300" dirty="0" err="1">
                <a:latin typeface="Times New Roman" panose="02020603050405020304" pitchFamily="18" charset="0"/>
                <a:cs typeface="Times New Roman" panose="02020603050405020304" pitchFamily="18" charset="0"/>
              </a:rPr>
              <a:t>Entropy</a:t>
            </a:r>
            <a:r>
              <a:rPr lang="vi-VN" sz="1300" dirty="0">
                <a:latin typeface="Times New Roman" panose="02020603050405020304" pitchFamily="18" charset="0"/>
                <a:cs typeface="Times New Roman" panose="02020603050405020304" pitchFamily="18" charset="0"/>
              </a:rPr>
              <a:t> của dữ liệu ban đầu, đó là chỉ số cho thấy mã hóa </a:t>
            </a:r>
            <a:r>
              <a:rPr lang="vi-VN" sz="1300" dirty="0" err="1">
                <a:latin typeface="Times New Roman" panose="02020603050405020304" pitchFamily="18" charset="0"/>
                <a:cs typeface="Times New Roman" panose="02020603050405020304" pitchFamily="18" charset="0"/>
              </a:rPr>
              <a:t>Huffman</a:t>
            </a:r>
            <a:r>
              <a:rPr lang="vi-VN" sz="1300" dirty="0">
                <a:latin typeface="Times New Roman" panose="02020603050405020304" pitchFamily="18" charset="0"/>
                <a:cs typeface="Times New Roman" panose="02020603050405020304" pitchFamily="18" charset="0"/>
              </a:rPr>
              <a:t> đã tiến gần đến giới hạn nén tối ưu.</a:t>
            </a: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8479AE73-AA84-2E05-C969-E78DEECC247B}"/>
              </a:ext>
            </a:extLst>
          </p:cNvPr>
          <p:cNvGraphicFramePr>
            <a:graphicFrameLocks noChangeAspect="1"/>
          </p:cNvGraphicFramePr>
          <p:nvPr/>
        </p:nvGraphicFramePr>
        <p:xfrm>
          <a:off x="2634695" y="1543965"/>
          <a:ext cx="1244600" cy="366059"/>
        </p:xfrm>
        <a:graphic>
          <a:graphicData uri="http://schemas.openxmlformats.org/presentationml/2006/ole">
            <mc:AlternateContent xmlns:mc="http://schemas.openxmlformats.org/markup-compatibility/2006">
              <mc:Choice xmlns:v="urn:schemas-microsoft-com:vml" Requires="v">
                <p:oleObj name="Equation" r:id="rId3" imgW="863280" imgH="253800" progId="Equation.DSMT4">
                  <p:embed/>
                </p:oleObj>
              </mc:Choice>
              <mc:Fallback>
                <p:oleObj name="Equation" r:id="rId3" imgW="863280" imgH="253800" progId="Equation.DSMT4">
                  <p:embed/>
                  <p:pic>
                    <p:nvPicPr>
                      <p:cNvPr id="2" name="Object 1">
                        <a:extLst>
                          <a:ext uri="{FF2B5EF4-FFF2-40B4-BE49-F238E27FC236}">
                            <a16:creationId xmlns:a16="http://schemas.microsoft.com/office/drawing/2014/main" id="{8479AE73-AA84-2E05-C969-E78DEECC247B}"/>
                          </a:ext>
                        </a:extLst>
                      </p:cNvPr>
                      <p:cNvPicPr/>
                      <p:nvPr/>
                    </p:nvPicPr>
                    <p:blipFill>
                      <a:blip r:embed="rId4"/>
                      <a:stretch>
                        <a:fillRect/>
                      </a:stretch>
                    </p:blipFill>
                    <p:spPr>
                      <a:xfrm>
                        <a:off x="2634695" y="1543965"/>
                        <a:ext cx="1244600" cy="366059"/>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8F93BDF-1986-7F28-A0FB-2F688A2A24F3}"/>
              </a:ext>
            </a:extLst>
          </p:cNvPr>
          <p:cNvGraphicFramePr>
            <a:graphicFrameLocks noChangeAspect="1"/>
          </p:cNvGraphicFramePr>
          <p:nvPr/>
        </p:nvGraphicFramePr>
        <p:xfrm>
          <a:off x="3027812" y="3552122"/>
          <a:ext cx="1702966" cy="366058"/>
        </p:xfrm>
        <a:graphic>
          <a:graphicData uri="http://schemas.openxmlformats.org/presentationml/2006/ole">
            <mc:AlternateContent xmlns:mc="http://schemas.openxmlformats.org/markup-compatibility/2006">
              <mc:Choice xmlns:v="urn:schemas-microsoft-com:vml" Requires="v">
                <p:oleObj name="Equation" r:id="rId5" imgW="1358640" imgH="291960" progId="Equation.DSMT4">
                  <p:embed/>
                </p:oleObj>
              </mc:Choice>
              <mc:Fallback>
                <p:oleObj name="Equation" r:id="rId5" imgW="1358640" imgH="291960" progId="Equation.DSMT4">
                  <p:embed/>
                  <p:pic>
                    <p:nvPicPr>
                      <p:cNvPr id="3" name="Object 2">
                        <a:extLst>
                          <a:ext uri="{FF2B5EF4-FFF2-40B4-BE49-F238E27FC236}">
                            <a16:creationId xmlns:a16="http://schemas.microsoft.com/office/drawing/2014/main" id="{B8F93BDF-1986-7F28-A0FB-2F688A2A24F3}"/>
                          </a:ext>
                        </a:extLst>
                      </p:cNvPr>
                      <p:cNvPicPr/>
                      <p:nvPr/>
                    </p:nvPicPr>
                    <p:blipFill>
                      <a:blip r:embed="rId6"/>
                      <a:stretch>
                        <a:fillRect/>
                      </a:stretch>
                    </p:blipFill>
                    <p:spPr>
                      <a:xfrm>
                        <a:off x="3027812" y="3552122"/>
                        <a:ext cx="1702966" cy="366058"/>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823743C8-C1A8-5B4F-EE63-75622CD1D0C1}"/>
              </a:ext>
            </a:extLst>
          </p:cNvPr>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542885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46371" y="213187"/>
            <a:ext cx="25106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2.5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23983" y="846393"/>
            <a:ext cx="8829431" cy="3477875"/>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2.5.1 </a:t>
            </a:r>
            <a:r>
              <a:rPr lang="en-US" sz="1400" b="1" dirty="0" err="1">
                <a:latin typeface="Times New Roman" panose="02020603050405020304" pitchFamily="18" charset="0"/>
                <a:cs typeface="Times New Roman" panose="02020603050405020304" pitchFamily="18" charset="0"/>
              </a:rPr>
              <a:t>Đánh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giá</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quá</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trình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nén</a:t>
            </a:r>
            <a:endParaRPr lang="en-US" dirty="0">
              <a:latin typeface="Times New Roman" panose="02020603050405020304" pitchFamily="18" charset="0"/>
              <a:cs typeface="Times New Roman" panose="02020603050405020304" pitchFamily="18" charset="0"/>
            </a:endParaRPr>
          </a:p>
          <a:p>
            <a:r>
              <a:rPr lang="vi-VN" dirty="0" err="1">
                <a:latin typeface="Times New Roman" panose="02020603050405020304" pitchFamily="18" charset="0"/>
                <a:cs typeface="Times New Roman" panose="02020603050405020304" pitchFamily="18" charset="0"/>
              </a:rPr>
              <a:t>Compression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ratio</a:t>
            </a:r>
            <a:r>
              <a:rPr lang="vi-VN" dirty="0">
                <a:latin typeface="Times New Roman" panose="02020603050405020304" pitchFamily="18" charset="0"/>
                <a:cs typeface="Times New Roman" panose="02020603050405020304" pitchFamily="18" charset="0"/>
              </a:rPr>
              <a:t> (tỷ lệ nén) là một độ đo quan trọng để đánh giá hiệu quả của thuật toán nén dữ liệu. Nó đo lường mức độ nén được đạt được bằng cách so sánh kích thước tệp tin gốc và kích thước tệp tin sau khi áp dụng thuật toán nén.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Compression ratio = </a:t>
            </a:r>
            <a:r>
              <a:rPr lang="vi-VN" dirty="0">
                <a:latin typeface="Times New Roman" panose="02020603050405020304" pitchFamily="18" charset="0"/>
                <a:cs typeface="Times New Roman" panose="02020603050405020304" pitchFamily="18" charset="0"/>
              </a:rPr>
              <a:t> (Kích thước tệp tin gốc) / (Kích thước tệp tin sau nén)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compression ratio &gt; 1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compression ratio &lt; 1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jpeg.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nén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dược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bằng cách nhân kích thước ảnh với độ sâu </a:t>
            </a:r>
            <a:r>
              <a:rPr lang="vi-VN" dirty="0" err="1">
                <a:latin typeface="Times New Roman" panose="02020603050405020304" pitchFamily="18" charset="0"/>
                <a:cs typeface="Times New Roman" panose="02020603050405020304" pitchFamily="18" charset="0"/>
              </a:rPr>
              <a:t>bit</a:t>
            </a:r>
            <a:r>
              <a:rPr lang="vi-VN" dirty="0">
                <a:latin typeface="Times New Roman" panose="02020603050405020304" pitchFamily="18" charset="0"/>
                <a:cs typeface="Times New Roman" panose="02020603050405020304" pitchFamily="18" charset="0"/>
              </a:rPr>
              <a:t> và số kênh 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bit)</a:t>
            </a:r>
          </a:p>
          <a:p>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Dung lượng (</a:t>
            </a:r>
            <a:r>
              <a:rPr lang="vi-VN" sz="1300" dirty="0" err="1">
                <a:latin typeface="Times New Roman" panose="02020603050405020304" pitchFamily="18" charset="0"/>
                <a:cs typeface="Times New Roman" panose="02020603050405020304" pitchFamily="18" charset="0"/>
              </a:rPr>
              <a:t>byte</a:t>
            </a:r>
            <a:r>
              <a:rPr lang="vi-VN" sz="1300" dirty="0">
                <a:latin typeface="Times New Roman" panose="02020603050405020304" pitchFamily="18" charset="0"/>
                <a:cs typeface="Times New Roman" panose="02020603050405020304" pitchFamily="18" charset="0"/>
              </a:rPr>
              <a:t>) = (Chiều rộng) x (Chiều cao) x (Độ sâu </a:t>
            </a:r>
            <a:r>
              <a:rPr lang="vi-VN" sz="1300" dirty="0" err="1">
                <a:latin typeface="Times New Roman" panose="02020603050405020304" pitchFamily="18" charset="0"/>
                <a:cs typeface="Times New Roman" panose="02020603050405020304" pitchFamily="18" charset="0"/>
              </a:rPr>
              <a:t>bit</a:t>
            </a:r>
            <a:r>
              <a:rPr lang="vi-VN" sz="1300" dirty="0">
                <a:latin typeface="Times New Roman" panose="02020603050405020304" pitchFamily="18" charset="0"/>
                <a:cs typeface="Times New Roman" panose="02020603050405020304" pitchFamily="18" charset="0"/>
              </a:rPr>
              <a:t>) x (Số kênh màu) </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Execution time (</a:t>
            </a:r>
            <a:r>
              <a:rPr lang="en-US" sz="1300" dirty="0" err="1">
                <a:latin typeface="Times New Roman" panose="02020603050405020304" pitchFamily="18" charset="0"/>
                <a:cs typeface="Times New Roman" panose="02020603050405020304" pitchFamily="18" charset="0"/>
              </a:rPr>
              <a:t>Thời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thực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thời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thuật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để</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thực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quá</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trình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giải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tệp</a:t>
            </a:r>
            <a:r>
              <a:rPr lang="en-US" sz="1300" dirty="0">
                <a:latin typeface="Times New Roman" panose="02020603050405020304" pitchFamily="18" charset="0"/>
                <a:cs typeface="Times New Roman" panose="02020603050405020304" pitchFamily="18" charset="0"/>
              </a:rPr>
              <a:t> tin. </a:t>
            </a:r>
            <a:r>
              <a:rPr lang="en-US" sz="1300" dirty="0" err="1">
                <a:latin typeface="Times New Roman" panose="02020603050405020304" pitchFamily="18" charset="0"/>
                <a:cs typeface="Times New Roman" panose="02020603050405020304" pitchFamily="18" charset="0"/>
              </a:rPr>
              <a:t>Thời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thực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ngắn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thì</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tốc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hoặc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giải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thuật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nhanh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lại</a:t>
            </a:r>
            <a:endParaRPr lang="en-US" sz="13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3A59346-F978-A9C5-3BDC-74F1BC52A1AF}"/>
              </a:ext>
            </a:extLst>
          </p:cNvPr>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330688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
          <p:cNvSpPr txBox="1">
            <a:spLocks noGrp="1"/>
          </p:cNvSpPr>
          <p:nvPr>
            <p:ph type="ctrTitle"/>
          </p:nvPr>
        </p:nvSpPr>
        <p:spPr>
          <a:xfrm>
            <a:off x="1773750" y="3050200"/>
            <a:ext cx="55965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a:latin typeface="Times New Roman"/>
                <a:ea typeface="Times New Roman"/>
                <a:cs typeface="Times New Roman"/>
                <a:sym typeface="Times New Roman"/>
              </a:rPr>
              <a:t>Giới thiệu</a:t>
            </a:r>
            <a:endParaRPr>
              <a:latin typeface="Times New Roman"/>
              <a:ea typeface="Times New Roman"/>
              <a:cs typeface="Times New Roman"/>
              <a:sym typeface="Times New Roman"/>
            </a:endParaRPr>
          </a:p>
        </p:txBody>
      </p:sp>
      <p:sp>
        <p:nvSpPr>
          <p:cNvPr id="239" name="Google Shape;239;p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rPr>
              <a:t>1</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509BAA33-0EA5-74D7-3F48-42AD797D9616}"/>
              </a:ext>
            </a:extLst>
          </p:cNvPr>
          <p:cNvSpPr>
            <a:spLocks noGrp="1"/>
          </p:cNvSpPr>
          <p:nvPr>
            <p:ph type="sldNum" idx="12"/>
          </p:nvPr>
        </p:nvSpPr>
        <p:spPr/>
        <p:txBody>
          <a:bodyPr/>
          <a:lstStyle/>
          <a:p>
            <a:fld id="{00000000-1234-1234-1234-123412341234}"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746371" y="213187"/>
            <a:ext cx="25106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2.5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23984" y="729162"/>
            <a:ext cx="8720016" cy="4293483"/>
          </a:xfrm>
          <a:prstGeom prst="rect">
            <a:avLst/>
          </a:prstGeom>
          <a:noFill/>
        </p:spPr>
        <p:txBody>
          <a:bodyPr wrap="square" rtlCol="0">
            <a:spAutoFit/>
          </a:bodyPr>
          <a:lstStyle/>
          <a:p>
            <a:r>
              <a:rPr lang="en-US" sz="1300" b="1" dirty="0">
                <a:latin typeface="Times New Roman" panose="02020603050405020304" pitchFamily="18" charset="0"/>
                <a:cs typeface="Times New Roman" panose="02020603050405020304" pitchFamily="18" charset="0"/>
              </a:rPr>
              <a:t>2.5.2 </a:t>
            </a:r>
            <a:r>
              <a:rPr lang="en-US" sz="1300" b="1" dirty="0" err="1">
                <a:latin typeface="Times New Roman" panose="02020603050405020304" pitchFamily="18" charset="0"/>
                <a:cs typeface="Times New Roman" panose="02020603050405020304" pitchFamily="18" charset="0"/>
              </a:rPr>
              <a:t>Đánh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giá</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cho</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quá</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trình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giải</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nén</a:t>
            </a:r>
            <a:endParaRPr lang="en-US" sz="1300" b="1" dirty="0">
              <a:latin typeface="Times New Roman" panose="02020603050405020304" pitchFamily="18" charset="0"/>
              <a:cs typeface="Times New Roman" panose="02020603050405020304" pitchFamily="18" charset="0"/>
            </a:endParaRPr>
          </a:p>
          <a:p>
            <a:r>
              <a:rPr lang="vi-VN" sz="1300" dirty="0">
                <a:latin typeface="Times New Roman" panose="02020603050405020304" pitchFamily="18" charset="0"/>
                <a:cs typeface="Times New Roman" panose="02020603050405020304" pitchFamily="18" charset="0"/>
              </a:rPr>
              <a:t>Để đánh giá kết quả nén, thực hiện các bước sau:</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Đối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với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dạng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văn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bản</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1: </a:t>
            </a:r>
            <a:r>
              <a:rPr lang="vi-VN" sz="1300" dirty="0">
                <a:latin typeface="Times New Roman" panose="02020603050405020304" pitchFamily="18" charset="0"/>
                <a:cs typeface="Times New Roman" panose="02020603050405020304" pitchFamily="18" charset="0"/>
              </a:rPr>
              <a:t>Thử đọc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gốc. Nếu thành công, tiếp tục sang bước 2. Nếu không, trả về giá trị -1 để biểu thị lỗi đọc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2: </a:t>
            </a:r>
            <a:r>
              <a:rPr lang="vi-VN" sz="1300" dirty="0">
                <a:latin typeface="Times New Roman" panose="02020603050405020304" pitchFamily="18" charset="0"/>
                <a:cs typeface="Times New Roman" panose="02020603050405020304" pitchFamily="18" charset="0"/>
              </a:rPr>
              <a:t>Duyệt qua từng ký tự trong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gốc và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được giải nén, và kiểm tra xem hai ký tự tương ứng có khác nhau </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hay không. Nếu hai ký tự khác nhau, tăng giá trị biến "</a:t>
            </a:r>
            <a:r>
              <a:rPr lang="vi-VN" sz="1300" dirty="0" err="1">
                <a:latin typeface="Times New Roman" panose="02020603050405020304" pitchFamily="18" charset="0"/>
                <a:cs typeface="Times New Roman" panose="02020603050405020304" pitchFamily="18" charset="0"/>
              </a:rPr>
              <a:t>different</a:t>
            </a:r>
            <a:r>
              <a:rPr lang="vi-VN" sz="1300" dirty="0">
                <a:latin typeface="Times New Roman" panose="02020603050405020304" pitchFamily="18" charset="0"/>
                <a:cs typeface="Times New Roman" panose="02020603050405020304" pitchFamily="18" charset="0"/>
              </a:rPr>
              <a:t>" lên một đơn vị.</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3: </a:t>
            </a:r>
            <a:r>
              <a:rPr lang="vi-VN" sz="1300" dirty="0">
                <a:latin typeface="Times New Roman" panose="02020603050405020304" pitchFamily="18" charset="0"/>
                <a:cs typeface="Times New Roman" panose="02020603050405020304" pitchFamily="18" charset="0"/>
              </a:rPr>
              <a:t>Trả về giá trị biến "</a:t>
            </a:r>
            <a:r>
              <a:rPr lang="vi-VN" sz="1300" dirty="0" err="1">
                <a:latin typeface="Times New Roman" panose="02020603050405020304" pitchFamily="18" charset="0"/>
                <a:cs typeface="Times New Roman" panose="02020603050405020304" pitchFamily="18" charset="0"/>
              </a:rPr>
              <a:t>different</a:t>
            </a:r>
            <a:r>
              <a:rPr lang="vi-VN" sz="1300" dirty="0">
                <a:latin typeface="Times New Roman" panose="02020603050405020304" pitchFamily="18" charset="0"/>
                <a:cs typeface="Times New Roman" panose="02020603050405020304" pitchFamily="18" charset="0"/>
              </a:rPr>
              <a:t>", đại diện cho số lượng ký tự khác nhau giữa hai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Đối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với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hình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1: </a:t>
            </a:r>
            <a:r>
              <a:rPr lang="vi-VN" sz="1300" dirty="0">
                <a:latin typeface="Times New Roman" panose="02020603050405020304" pitchFamily="18" charset="0"/>
                <a:cs typeface="Times New Roman" panose="02020603050405020304" pitchFamily="18" charset="0"/>
              </a:rPr>
              <a:t>Thử đọc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gốc. Nếu thành công, tiếp tục sang bước 2. Nếu không, trả về giá trị -1 để biểu thị lỗi đọc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2: </a:t>
            </a:r>
            <a:r>
              <a:rPr lang="en-US" sz="1300" dirty="0" err="1">
                <a:latin typeface="Times New Roman" panose="02020603050405020304" pitchFamily="18" charset="0"/>
                <a:cs typeface="Times New Roman" panose="02020603050405020304" pitchFamily="18" charset="0"/>
              </a:rPr>
              <a:t>Kiểm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xem</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giải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gốc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cùng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loại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hay </a:t>
            </a:r>
            <a:r>
              <a:rPr lang="en-US" sz="1300" dirty="0" err="1">
                <a:latin typeface="Times New Roman" panose="02020603050405020304" pitchFamily="18" charset="0"/>
                <a:cs typeface="Times New Roman" panose="02020603050405020304" pitchFamily="18" charset="0"/>
              </a:rPr>
              <a:t>không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Nếu</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giải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nén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gốc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màu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chuyển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đổi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gốc</a:t>
            </a:r>
            <a:r>
              <a:rPr lang="en-US" sz="1300" dirty="0">
                <a:latin typeface="Times New Roman" panose="02020603050405020304" pitchFamily="18" charset="0"/>
                <a:cs typeface="Times New Roman" panose="02020603050405020304" pitchFamily="18" charset="0"/>
              </a:rPr>
              <a:t> sang </a:t>
            </a:r>
            <a:r>
              <a:rPr lang="en-US" sz="1300" dirty="0" err="1">
                <a:latin typeface="Times New Roman" panose="02020603050405020304" pitchFamily="18" charset="0"/>
                <a:cs typeface="Times New Roman" panose="02020603050405020304" pitchFamily="18" charset="0"/>
              </a:rPr>
              <a:t>ảnh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để</a:t>
            </a:r>
            <a:r>
              <a:rPr lang="en-US" sz="1300" dirty="0">
                <a:latin typeface="Times New Roman" panose="02020603050405020304" pitchFamily="18" charset="0"/>
                <a:cs typeface="Times New Roman" panose="02020603050405020304" pitchFamily="18" charset="0"/>
              </a:rPr>
              <a:t> so </a:t>
            </a:r>
            <a:r>
              <a:rPr lang="en-US" sz="1300" dirty="0" err="1">
                <a:latin typeface="Times New Roman" panose="02020603050405020304" pitchFamily="18" charset="0"/>
                <a:cs typeface="Times New Roman" panose="02020603050405020304" pitchFamily="18" charset="0"/>
              </a:rPr>
              <a:t>sánh</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3: </a:t>
            </a:r>
            <a:r>
              <a:rPr lang="vi-VN" sz="1300" dirty="0">
                <a:latin typeface="Times New Roman" panose="02020603050405020304" pitchFamily="18" charset="0"/>
                <a:cs typeface="Times New Roman" panose="02020603050405020304" pitchFamily="18" charset="0"/>
              </a:rPr>
              <a:t>Duyệt qua từng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của ảnh gốc và ảnh giải nén, và kiểm tra xem hai giá trị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tương ứng có khác nhau </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hay không. Nếu hai giá trị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khác nhau, tăng giá trị biến "</a:t>
            </a:r>
            <a:r>
              <a:rPr lang="vi-VN" sz="1300" dirty="0" err="1">
                <a:latin typeface="Times New Roman" panose="02020603050405020304" pitchFamily="18" charset="0"/>
                <a:cs typeface="Times New Roman" panose="02020603050405020304" pitchFamily="18" charset="0"/>
              </a:rPr>
              <a:t>different</a:t>
            </a:r>
            <a:r>
              <a:rPr lang="vi-VN" sz="1300" dirty="0">
                <a:latin typeface="Times New Roman" panose="02020603050405020304" pitchFamily="18" charset="0"/>
                <a:cs typeface="Times New Roman" panose="02020603050405020304" pitchFamily="18" charset="0"/>
              </a:rPr>
              <a:t>" lên một đơn vị.</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Bước</a:t>
            </a:r>
            <a:r>
              <a:rPr lang="en-US" sz="1300" dirty="0">
                <a:latin typeface="Times New Roman" panose="02020603050405020304" pitchFamily="18" charset="0"/>
                <a:cs typeface="Times New Roman" panose="02020603050405020304" pitchFamily="18" charset="0"/>
              </a:rPr>
              <a:t> 4: </a:t>
            </a:r>
            <a:r>
              <a:rPr lang="vi-VN" sz="1300" dirty="0">
                <a:latin typeface="Times New Roman" panose="02020603050405020304" pitchFamily="18" charset="0"/>
                <a:cs typeface="Times New Roman" panose="02020603050405020304" pitchFamily="18" charset="0"/>
              </a:rPr>
              <a:t>Trả về giá trị biến "</a:t>
            </a:r>
            <a:r>
              <a:rPr lang="vi-VN" sz="1300" dirty="0" err="1">
                <a:latin typeface="Times New Roman" panose="02020603050405020304" pitchFamily="18" charset="0"/>
                <a:cs typeface="Times New Roman" panose="02020603050405020304" pitchFamily="18" charset="0"/>
              </a:rPr>
              <a:t>different</a:t>
            </a:r>
            <a:r>
              <a:rPr lang="vi-VN" sz="1300" dirty="0">
                <a:latin typeface="Times New Roman" panose="02020603050405020304" pitchFamily="18" charset="0"/>
                <a:cs typeface="Times New Roman" panose="02020603050405020304" pitchFamily="18" charset="0"/>
              </a:rPr>
              <a:t>", đại diện cho số lượng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khác nhau giữa hai ảnh.</a:t>
            </a:r>
            <a:r>
              <a:rPr lang="en-US" sz="1300" dirty="0">
                <a:latin typeface="Times New Roman" panose="02020603050405020304" pitchFamily="18" charset="0"/>
                <a:cs typeface="Times New Roman" panose="02020603050405020304" pitchFamily="18" charset="0"/>
              </a:rPr>
              <a:t>	</a:t>
            </a:r>
          </a:p>
          <a:p>
            <a:r>
              <a:rPr lang="vi-VN" sz="1300" dirty="0">
                <a:latin typeface="Times New Roman" panose="02020603050405020304" pitchFamily="18" charset="0"/>
                <a:cs typeface="Times New Roman" panose="02020603050405020304" pitchFamily="18" charset="0"/>
              </a:rPr>
              <a:t>Quá trình này sẽ giúp đánh giá chất lượng kết quả nén bằng cách đếm số lượng ký tự hoặc </a:t>
            </a:r>
            <a:r>
              <a:rPr lang="vi-VN" sz="1300" dirty="0" err="1">
                <a:latin typeface="Times New Roman" panose="02020603050405020304" pitchFamily="18" charset="0"/>
                <a:cs typeface="Times New Roman" panose="02020603050405020304" pitchFamily="18" charset="0"/>
              </a:rPr>
              <a:t>pixel</a:t>
            </a:r>
            <a:r>
              <a:rPr lang="vi-VN" sz="1300" dirty="0">
                <a:latin typeface="Times New Roman" panose="02020603050405020304" pitchFamily="18" charset="0"/>
                <a:cs typeface="Times New Roman" panose="02020603050405020304" pitchFamily="18" charset="0"/>
              </a:rPr>
              <a:t> khác nhau giữa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gốc và </a:t>
            </a:r>
            <a:r>
              <a:rPr lang="vi-VN" sz="1300" dirty="0" err="1">
                <a:latin typeface="Times New Roman" panose="02020603050405020304" pitchFamily="18" charset="0"/>
                <a:cs typeface="Times New Roman" panose="02020603050405020304" pitchFamily="18" charset="0"/>
              </a:rPr>
              <a:t>file</a:t>
            </a:r>
            <a:r>
              <a:rPr lang="vi-VN" sz="1300" dirty="0">
                <a:latin typeface="Times New Roman" panose="02020603050405020304" pitchFamily="18" charset="0"/>
                <a:cs typeface="Times New Roman" panose="02020603050405020304" pitchFamily="18" charset="0"/>
              </a:rPr>
              <a:t> giải nén. Kết quả càng gần 0, tức là ít khác biệt, thì thuật toán nén càng hiệu quả.</a:t>
            </a:r>
          </a:p>
          <a:p>
            <a:endParaRPr lang="vi-VN" sz="1300" dirty="0">
              <a:latin typeface="Times New Roman" panose="02020603050405020304" pitchFamily="18" charset="0"/>
              <a:cs typeface="Times New Roman" panose="02020603050405020304" pitchFamily="18" charset="0"/>
            </a:endParaRPr>
          </a:p>
          <a:p>
            <a:endParaRPr lang="vi-VN" sz="1300" dirty="0">
              <a:latin typeface="Times New Roman" panose="02020603050405020304" pitchFamily="18" charset="0"/>
              <a:cs typeface="Times New Roman" panose="02020603050405020304" pitchFamily="18" charset="0"/>
            </a:endParaRPr>
          </a:p>
          <a:p>
            <a:endParaRPr lang="vi-VN" sz="1300" dirty="0">
              <a:latin typeface="Times New Roman" panose="02020603050405020304" pitchFamily="18" charset="0"/>
              <a:cs typeface="Times New Roman" panose="02020603050405020304" pitchFamily="18" charset="0"/>
            </a:endParaRPr>
          </a:p>
          <a:p>
            <a:endParaRPr lang="vi-VN"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29395E8-4FB8-DBA2-5C29-FCB58DC3897F}"/>
              </a:ext>
            </a:extLst>
          </p:cNvPr>
          <p:cNvSpPr>
            <a:spLocks noGrp="1"/>
          </p:cNvSpPr>
          <p:nvPr>
            <p:ph type="sldNum" idx="12"/>
          </p:nvPr>
        </p:nvSpPr>
        <p:spPr/>
        <p:txBody>
          <a:bodyPr/>
          <a:lstStyle/>
          <a:p>
            <a:fld id="{00000000-1234-1234-1234-123412341234}" type="slidenum">
              <a:rPr lang="en-US" smtClean="0"/>
              <a:pPr/>
              <a:t>30</a:t>
            </a:fld>
            <a:endParaRPr lang="en-US" dirty="0"/>
          </a:p>
        </p:txBody>
      </p:sp>
    </p:spTree>
    <p:extLst>
      <p:ext uri="{BB962C8B-B14F-4D97-AF65-F5344CB8AC3E}">
        <p14:creationId xmlns:p14="http://schemas.microsoft.com/office/powerpoint/2010/main" val="2216386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3"/>
          <p:cNvSpPr txBox="1">
            <a:spLocks noGrp="1"/>
          </p:cNvSpPr>
          <p:nvPr>
            <p:ph type="ctrTitle"/>
          </p:nvPr>
        </p:nvSpPr>
        <p:spPr>
          <a:xfrm>
            <a:off x="1607343" y="2914469"/>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dirty="0">
                <a:latin typeface="Times New Roman"/>
                <a:ea typeface="Times New Roman"/>
                <a:cs typeface="Times New Roman"/>
                <a:sym typeface="Times New Roman"/>
              </a:rPr>
              <a:t>LZW</a:t>
            </a:r>
            <a:endParaRPr dirty="0">
              <a:latin typeface="Times New Roman"/>
              <a:ea typeface="Times New Roman"/>
              <a:cs typeface="Times New Roman"/>
              <a:sym typeface="Times New Roman"/>
            </a:endParaRPr>
          </a:p>
        </p:txBody>
      </p:sp>
      <p:sp>
        <p:nvSpPr>
          <p:cNvPr id="585" name="Google Shape;585;p2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rPr>
              <a:t>3</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06333C1C-2195-3B86-01ED-F372B0C70478}"/>
              </a:ext>
            </a:extLst>
          </p:cNvPr>
          <p:cNvSpPr>
            <a:spLocks noGrp="1"/>
          </p:cNvSpPr>
          <p:nvPr>
            <p:ph type="sldNum" idx="12"/>
          </p:nvPr>
        </p:nvSpPr>
        <p:spPr/>
        <p:txBody>
          <a:bodyPr/>
          <a:lstStyle/>
          <a:p>
            <a:fld id="{00000000-1234-1234-1234-123412341234}" type="slidenum">
              <a:rPr lang="en-US" smtClean="0"/>
              <a:pPr/>
              <a:t>31</a:t>
            </a:fld>
            <a:endParaRPr lang="en-US" dirty="0"/>
          </a:p>
        </p:txBody>
      </p:sp>
    </p:spTree>
    <p:extLst>
      <p:ext uri="{BB962C8B-B14F-4D97-AF65-F5344CB8AC3E}">
        <p14:creationId xmlns:p14="http://schemas.microsoft.com/office/powerpoint/2010/main" val="1343713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02170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3.1 </a:t>
            </a:r>
            <a:r>
              <a:rPr lang="en-US" sz="2400" b="1" dirty="0" err="1">
                <a:latin typeface="Times New Roman" panose="02020603050405020304" pitchFamily="18" charset="0"/>
                <a:cs typeface="Times New Roman" panose="02020603050405020304" pitchFamily="18" charset="0"/>
              </a:rPr>
              <a:t>Khái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niệm</a:t>
            </a:r>
            <a:endParaRPr lang="en-US" sz="2400" b="1" dirty="0">
              <a:latin typeface="Times New Roman" panose="02020603050405020304" pitchFamily="18" charset="0"/>
              <a:cs typeface="Times New Roman" panose="02020603050405020304" pitchFamily="18" charset="0"/>
            </a:endParaRPr>
          </a:p>
        </p:txBody>
      </p:sp>
      <p:sp>
        <p:nvSpPr>
          <p:cNvPr id="2" name="TextBox 4">
            <a:extLst>
              <a:ext uri="{FF2B5EF4-FFF2-40B4-BE49-F238E27FC236}">
                <a16:creationId xmlns:a16="http://schemas.microsoft.com/office/drawing/2014/main" id="{90DDCDFB-AB86-D8BD-6EB3-896055BACA52}"/>
              </a:ext>
            </a:extLst>
          </p:cNvPr>
          <p:cNvSpPr txBox="1"/>
          <p:nvPr/>
        </p:nvSpPr>
        <p:spPr>
          <a:xfrm>
            <a:off x="480647" y="1501935"/>
            <a:ext cx="8042030" cy="2308324"/>
          </a:xfrm>
          <a:prstGeom prst="rect">
            <a:avLst/>
          </a:prstGeom>
          <a:noFill/>
        </p:spPr>
        <p:txBody>
          <a:bodyPr wrap="square" rtlCol="0">
            <a:spAutoFit/>
          </a:bodyPr>
          <a:lstStyle/>
          <a:p>
            <a:pPr marL="285750" indent="-285750">
              <a:buFontTx/>
              <a:buChar char="-"/>
            </a:pPr>
            <a:r>
              <a:rPr lang="vi-VN" sz="1600" dirty="0">
                <a:latin typeface="Times New Roman" panose="02020603050405020304" pitchFamily="18" charset="0"/>
                <a:cs typeface="Times New Roman" panose="02020603050405020304" pitchFamily="18" charset="0"/>
              </a:rPr>
              <a:t>Khái niệm nén từ điển được </a:t>
            </a:r>
            <a:r>
              <a:rPr lang="vi-VN" sz="1600" dirty="0" err="1">
                <a:latin typeface="Times New Roman" panose="02020603050405020304" pitchFamily="18" charset="0"/>
                <a:cs typeface="Times New Roman" panose="02020603050405020304" pitchFamily="18" charset="0"/>
              </a:rPr>
              <a:t>Jacob</a:t>
            </a:r>
            <a:r>
              <a:rPr lang="vi-VN" sz="1600" dirty="0">
                <a:latin typeface="Times New Roman" panose="02020603050405020304" pitchFamily="18" charset="0"/>
                <a:cs typeface="Times New Roman" panose="02020603050405020304" pitchFamily="18" charset="0"/>
              </a:rPr>
              <a:t> </a:t>
            </a:r>
            <a:r>
              <a:rPr lang="vi-VN" sz="1600" b="1" dirty="0" err="1">
                <a:latin typeface="Times New Roman" panose="02020603050405020304" pitchFamily="18" charset="0"/>
                <a:cs typeface="Times New Roman" panose="02020603050405020304" pitchFamily="18" charset="0"/>
              </a:rPr>
              <a:t>L</a:t>
            </a:r>
            <a:r>
              <a:rPr lang="vi-VN" sz="1600" dirty="0" err="1">
                <a:latin typeface="Times New Roman" panose="02020603050405020304" pitchFamily="18" charset="0"/>
                <a:cs typeface="Times New Roman" panose="02020603050405020304" pitchFamily="18" charset="0"/>
              </a:rPr>
              <a:t>ampel</a:t>
            </a:r>
            <a:r>
              <a:rPr lang="vi-VN" sz="1600" dirty="0">
                <a:latin typeface="Times New Roman" panose="02020603050405020304" pitchFamily="18" charset="0"/>
                <a:cs typeface="Times New Roman" panose="02020603050405020304" pitchFamily="18" charset="0"/>
              </a:rPr>
              <a:t> và </a:t>
            </a:r>
            <a:r>
              <a:rPr lang="vi-VN" sz="1600" dirty="0" err="1">
                <a:latin typeface="Times New Roman" panose="02020603050405020304" pitchFamily="18" charset="0"/>
                <a:cs typeface="Times New Roman" panose="02020603050405020304" pitchFamily="18" charset="0"/>
              </a:rPr>
              <a:t>Abraham</a:t>
            </a:r>
            <a:r>
              <a:rPr lang="vi-VN" sz="1600" dirty="0">
                <a:latin typeface="Times New Roman" panose="02020603050405020304" pitchFamily="18" charset="0"/>
                <a:cs typeface="Times New Roman" panose="02020603050405020304" pitchFamily="18" charset="0"/>
              </a:rPr>
              <a:t> </a:t>
            </a:r>
            <a:r>
              <a:rPr lang="vi-VN" sz="1600" b="1" dirty="0" err="1">
                <a:latin typeface="Times New Roman" panose="02020603050405020304" pitchFamily="18" charset="0"/>
                <a:cs typeface="Times New Roman" panose="02020603050405020304" pitchFamily="18" charset="0"/>
              </a:rPr>
              <a:t>Z</a:t>
            </a:r>
            <a:r>
              <a:rPr lang="vi-VN" sz="1600" dirty="0" err="1">
                <a:latin typeface="Times New Roman" panose="02020603050405020304" pitchFamily="18" charset="0"/>
                <a:cs typeface="Times New Roman" panose="02020603050405020304" pitchFamily="18" charset="0"/>
              </a:rPr>
              <a:t>iv</a:t>
            </a:r>
            <a:r>
              <a:rPr lang="vi-VN" sz="1600" dirty="0">
                <a:latin typeface="Times New Roman" panose="02020603050405020304" pitchFamily="18" charset="0"/>
                <a:cs typeface="Times New Roman" panose="02020603050405020304" pitchFamily="18" charset="0"/>
              </a:rPr>
              <a:t> đưa ra lần đầu</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tiên vào năm 1977. Sau đó phát triển thành một họ giải thuật nén từ điển LZ. Năm1984</a:t>
            </a:r>
            <a:r>
              <a:rPr lang="en-US" sz="1600" dirty="0">
                <a:latin typeface="Times New Roman" panose="02020603050405020304" pitchFamily="18" charset="0"/>
                <a:cs typeface="Times New Roman" panose="02020603050405020304" pitchFamily="18" charset="0"/>
              </a:rPr>
              <a:t>,</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Terry</a:t>
            </a:r>
            <a:r>
              <a:rPr lang="vi-VN" sz="1600" dirty="0">
                <a:latin typeface="Times New Roman" panose="02020603050405020304" pitchFamily="18" charset="0"/>
                <a:cs typeface="Times New Roman" panose="02020603050405020304" pitchFamily="18" charset="0"/>
              </a:rPr>
              <a:t> </a:t>
            </a:r>
            <a:r>
              <a:rPr lang="vi-VN" sz="1600" b="1" dirty="0" err="1">
                <a:latin typeface="Times New Roman" panose="02020603050405020304" pitchFamily="18" charset="0"/>
                <a:cs typeface="Times New Roman" panose="02020603050405020304" pitchFamily="18" charset="0"/>
              </a:rPr>
              <a:t>W</a:t>
            </a:r>
            <a:r>
              <a:rPr lang="vi-VN" sz="1600" dirty="0" err="1">
                <a:latin typeface="Times New Roman" panose="02020603050405020304" pitchFamily="18" charset="0"/>
                <a:cs typeface="Times New Roman" panose="02020603050405020304" pitchFamily="18" charset="0"/>
              </a:rPr>
              <a:t>elch</a:t>
            </a:r>
            <a:r>
              <a:rPr lang="vi-VN" sz="1600" dirty="0">
                <a:latin typeface="Times New Roman" panose="02020603050405020304" pitchFamily="18" charset="0"/>
                <a:cs typeface="Times New Roman" panose="02020603050405020304" pitchFamily="18" charset="0"/>
              </a:rPr>
              <a:t> đã cải tiến thuật giải LZ thành một họ giải thuật mới hiệu </a:t>
            </a:r>
            <a:r>
              <a:rPr lang="vi-VN" sz="1600" dirty="0" err="1">
                <a:latin typeface="Times New Roman" panose="02020603050405020304" pitchFamily="18" charset="0"/>
                <a:cs typeface="Times New Roman" panose="02020603050405020304" pitchFamily="18" charset="0"/>
              </a:rPr>
              <a:t>quảhơn</a:t>
            </a:r>
            <a:r>
              <a:rPr lang="vi-VN" sz="1600" dirty="0">
                <a:latin typeface="Times New Roman" panose="02020603050405020304" pitchFamily="18" charset="0"/>
                <a:cs typeface="Times New Roman" panose="02020603050405020304" pitchFamily="18" charset="0"/>
              </a:rPr>
              <a:t> và đặt tên là </a:t>
            </a:r>
            <a:r>
              <a:rPr lang="vi-VN" sz="1600" b="1" dirty="0">
                <a:latin typeface="Times New Roman" panose="02020603050405020304" pitchFamily="18" charset="0"/>
                <a:cs typeface="Times New Roman" panose="02020603050405020304" pitchFamily="18" charset="0"/>
              </a:rPr>
              <a:t>LZW</a:t>
            </a:r>
            <a:r>
              <a:rPr lang="vi-V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pPr marL="285750" indent="-285750">
              <a:buFontTx/>
              <a:buChar char="-"/>
            </a:pPr>
            <a:r>
              <a:rPr lang="vi-VN" sz="1600" dirty="0">
                <a:latin typeface="Times New Roman" panose="02020603050405020304" pitchFamily="18" charset="0"/>
                <a:cs typeface="Times New Roman" panose="02020603050405020304" pitchFamily="18" charset="0"/>
              </a:rPr>
              <a:t>Ý tưởng chính</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LZW xây dựng một từ điển lưu các </a:t>
            </a:r>
            <a:r>
              <a:rPr lang="en-US" sz="1600" dirty="0" err="1">
                <a:latin typeface="Times New Roman" panose="02020603050405020304" pitchFamily="18" charset="0"/>
                <a:cs typeface="Times New Roman" panose="02020603050405020304" pitchFamily="18" charset="0"/>
              </a:rPr>
              <a:t>chuỗi</a:t>
            </a:r>
            <a:r>
              <a:rPr lang="vi-VN" sz="1600" dirty="0">
                <a:latin typeface="Times New Roman" panose="02020603050405020304" pitchFamily="18" charset="0"/>
                <a:cs typeface="Times New Roman" panose="02020603050405020304" pitchFamily="18" charset="0"/>
              </a:rPr>
              <a:t> có tần suất xuất hiện</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cao trong dữ liệu. Từ điển là tập hợp những cặp </a:t>
            </a:r>
            <a:r>
              <a:rPr lang="en-US" sz="1600" dirty="0" err="1">
                <a:latin typeface="Times New Roman" panose="02020603050405020304" pitchFamily="18" charset="0"/>
                <a:cs typeface="Times New Roman" panose="02020603050405020304" pitchFamily="18" charset="0"/>
              </a:rPr>
              <a:t>mã</a:t>
            </a:r>
            <a:r>
              <a:rPr lang="vi-VN" sz="1600" dirty="0">
                <a:latin typeface="Times New Roman" panose="02020603050405020304" pitchFamily="18" charset="0"/>
                <a:cs typeface="Times New Roman" panose="02020603050405020304" pitchFamily="18" charset="0"/>
              </a:rPr>
              <a:t> và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vi-VN" sz="1600" dirty="0">
                <a:latin typeface="Times New Roman" panose="02020603050405020304" pitchFamily="18" charset="0"/>
                <a:cs typeface="Times New Roman" panose="02020603050405020304" pitchFamily="18" charset="0"/>
              </a:rPr>
              <a:t> của </a:t>
            </a:r>
            <a:r>
              <a:rPr lang="en-US" sz="1600" dirty="0" err="1">
                <a:latin typeface="Times New Roman" panose="02020603050405020304" pitchFamily="18" charset="0"/>
                <a:cs typeface="Times New Roman" panose="02020603050405020304" pitchFamily="18" charset="0"/>
              </a:rPr>
              <a:t>chuỗi</a:t>
            </a:r>
            <a:r>
              <a:rPr lang="vi-V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biệt</a:t>
            </a:r>
            <a:r>
              <a:rPr lang="en-US" sz="1600" dirty="0">
                <a:latin typeface="Times New Roman" panose="02020603050405020304" pitchFamily="18" charset="0"/>
                <a:cs typeface="Times New Roman" panose="02020603050405020304" pitchFamily="18" charset="0"/>
              </a:rPr>
              <a:t> LZW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hóa</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pPr marL="285750" indent="-285750">
              <a:buFontTx/>
              <a:buChar char="-"/>
            </a:pP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F7D857B-F218-44E2-35D6-502E33A70758}"/>
              </a:ext>
            </a:extLst>
          </p:cNvPr>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3073495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195919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3.1.1 Ý </a:t>
            </a:r>
            <a:r>
              <a:rPr lang="en-US" sz="2400" b="1" dirty="0" err="1">
                <a:latin typeface="Times New Roman" panose="02020603050405020304" pitchFamily="18" charset="0"/>
                <a:cs typeface="Times New Roman" panose="02020603050405020304" pitchFamily="18" charset="0"/>
              </a:rPr>
              <a:t>tưởng</a:t>
            </a:r>
            <a:endParaRPr lang="en-US" sz="2400" b="1" dirty="0">
              <a:latin typeface="Times New Roman" panose="02020603050405020304" pitchFamily="18" charset="0"/>
              <a:cs typeface="Times New Roman" panose="02020603050405020304" pitchFamily="18" charset="0"/>
            </a:endParaRPr>
          </a:p>
        </p:txBody>
      </p:sp>
      <p:sp>
        <p:nvSpPr>
          <p:cNvPr id="2" name="TextBox 4">
            <a:extLst>
              <a:ext uri="{FF2B5EF4-FFF2-40B4-BE49-F238E27FC236}">
                <a16:creationId xmlns:a16="http://schemas.microsoft.com/office/drawing/2014/main" id="{90DDCDFB-AB86-D8BD-6EB3-896055BACA52}"/>
              </a:ext>
            </a:extLst>
          </p:cNvPr>
          <p:cNvSpPr txBox="1"/>
          <p:nvPr/>
        </p:nvSpPr>
        <p:spPr>
          <a:xfrm>
            <a:off x="480647" y="1501935"/>
            <a:ext cx="8042030"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 </a:t>
            </a:r>
            <a:r>
              <a:rPr lang="vi-VN" sz="1600" dirty="0">
                <a:latin typeface="Times New Roman" panose="02020603050405020304" pitchFamily="18" charset="0"/>
                <a:cs typeface="Times New Roman" panose="02020603050405020304" pitchFamily="18" charset="0"/>
              </a:rPr>
              <a:t>Mã từ 0 đến 255 miêu tả 1 dãy ký tự thay thế cho ký tự 8-bit</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tương ứng.</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a:t>
            </a:r>
            <a:r>
              <a:rPr lang="vi-VN" sz="1600" dirty="0">
                <a:latin typeface="Times New Roman" panose="02020603050405020304" pitchFamily="18" charset="0"/>
                <a:cs typeface="Times New Roman" panose="02020603050405020304" pitchFamily="18" charset="0"/>
              </a:rPr>
              <a:t>Mã từ 256 được tạo bên trong từ điển cho trường</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hợp lặp chuỗi trong dữ liệu</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a:t>
            </a:r>
            <a:r>
              <a:rPr lang="vi-VN" sz="1600" dirty="0">
                <a:latin typeface="Times New Roman" panose="02020603050405020304" pitchFamily="18" charset="0"/>
                <a:cs typeface="Times New Roman" panose="02020603050405020304" pitchFamily="18" charset="0"/>
              </a:rPr>
              <a:t>Mỗi bước trong khi nén,</a:t>
            </a:r>
            <a:r>
              <a:rPr lang="en-US"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byte</a:t>
            </a:r>
            <a:r>
              <a:rPr lang="vi-VN" sz="1600" dirty="0">
                <a:latin typeface="Times New Roman" panose="02020603050405020304" pitchFamily="18" charset="0"/>
                <a:cs typeface="Times New Roman" panose="02020603050405020304" pitchFamily="18" charset="0"/>
              </a:rPr>
              <a:t> nhập vào được tập hợp lại thành chuỗi cho đến khi ký tự tiếp theo sẽ tạo thành chuỗi chưa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trong từ điển,</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và 1 mã mới cho chuỗi được tạo sẽ được</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thêm vào từ </a:t>
            </a:r>
            <a:r>
              <a:rPr lang="vi-VN" sz="1600" dirty="0" err="1">
                <a:latin typeface="Times New Roman" panose="02020603050405020304" pitchFamily="18" charset="0"/>
                <a:cs typeface="Times New Roman" panose="02020603050405020304" pitchFamily="18" charset="0"/>
              </a:rPr>
              <a:t>điển,và</a:t>
            </a:r>
            <a:r>
              <a:rPr lang="vi-VN" sz="1600" dirty="0">
                <a:latin typeface="Times New Roman" panose="02020603050405020304" pitchFamily="18" charset="0"/>
                <a:cs typeface="Times New Roman" panose="02020603050405020304" pitchFamily="18" charset="0"/>
              </a:rPr>
              <a:t> mã ấy sẽ được xuất ra</a:t>
            </a:r>
            <a:r>
              <a:rPr lang="en-US" sz="1600" dirty="0">
                <a:latin typeface="Times New Roman" panose="02020603050405020304" pitchFamily="18" charset="0"/>
                <a:cs typeface="Times New Roman" panose="02020603050405020304" pitchFamily="18" charset="0"/>
              </a:rPr>
              <a:t> output.</a:t>
            </a:r>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pPr marL="285750" indent="-285750">
              <a:buFontTx/>
              <a:buChar char="-"/>
            </a:pP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E7C1282-3FCE-E57C-0E3F-D105618B358A}"/>
              </a:ext>
            </a:extLst>
          </p:cNvPr>
          <p:cNvSpPr>
            <a:spLocks noGrp="1"/>
          </p:cNvSpPr>
          <p:nvPr>
            <p:ph type="sldNum" idx="12"/>
          </p:nvPr>
        </p:nvSpPr>
        <p:spPr/>
        <p:txBody>
          <a:bodyPr/>
          <a:lstStyle/>
          <a:p>
            <a:fld id="{00000000-1234-1234-1234-123412341234}" type="slidenum">
              <a:rPr lang="en-US" smtClean="0"/>
              <a:pPr/>
              <a:t>33</a:t>
            </a:fld>
            <a:endParaRPr lang="en-US" dirty="0"/>
          </a:p>
        </p:txBody>
      </p:sp>
    </p:spTree>
    <p:extLst>
      <p:ext uri="{BB962C8B-B14F-4D97-AF65-F5344CB8AC3E}">
        <p14:creationId xmlns:p14="http://schemas.microsoft.com/office/powerpoint/2010/main" val="3958541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34711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3.2 LZW encode</a:t>
            </a:r>
          </a:p>
        </p:txBody>
      </p:sp>
      <p:sp>
        <p:nvSpPr>
          <p:cNvPr id="2" name="TextBox 4">
            <a:extLst>
              <a:ext uri="{FF2B5EF4-FFF2-40B4-BE49-F238E27FC236}">
                <a16:creationId xmlns:a16="http://schemas.microsoft.com/office/drawing/2014/main" id="{90DDCDFB-AB86-D8BD-6EB3-896055BACA52}"/>
              </a:ext>
            </a:extLst>
          </p:cNvPr>
          <p:cNvSpPr txBox="1"/>
          <p:nvPr/>
        </p:nvSpPr>
        <p:spPr>
          <a:xfrm>
            <a:off x="2408488" y="925145"/>
            <a:ext cx="4327023"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PSEUDOCODE</a:t>
            </a:r>
          </a:p>
          <a:p>
            <a:r>
              <a:rPr lang="en-US" sz="1600" dirty="0">
                <a:latin typeface="Times New Roman" panose="02020603050405020304" pitchFamily="18" charset="0"/>
                <a:cs typeface="Times New Roman" panose="02020603050405020304" pitchFamily="18" charset="0"/>
              </a:rPr>
              <a:t>  1     Initialize table with single character strings</a:t>
            </a:r>
          </a:p>
          <a:p>
            <a:r>
              <a:rPr lang="en-US" sz="1600" dirty="0">
                <a:latin typeface="Times New Roman" panose="02020603050405020304" pitchFamily="18" charset="0"/>
                <a:cs typeface="Times New Roman" panose="02020603050405020304" pitchFamily="18" charset="0"/>
              </a:rPr>
              <a:t>  2     P = first input character</a:t>
            </a:r>
          </a:p>
          <a:p>
            <a:r>
              <a:rPr lang="en-US" sz="1600" dirty="0">
                <a:latin typeface="Times New Roman" panose="02020603050405020304" pitchFamily="18" charset="0"/>
                <a:cs typeface="Times New Roman" panose="02020603050405020304" pitchFamily="18" charset="0"/>
              </a:rPr>
              <a:t>  3     WHILE not end of input stream</a:t>
            </a:r>
          </a:p>
          <a:p>
            <a:r>
              <a:rPr lang="en-US" sz="1600" dirty="0">
                <a:latin typeface="Times New Roman" panose="02020603050405020304" pitchFamily="18" charset="0"/>
                <a:cs typeface="Times New Roman" panose="02020603050405020304" pitchFamily="18" charset="0"/>
              </a:rPr>
              <a:t>  4          C = next input character</a:t>
            </a:r>
          </a:p>
          <a:p>
            <a:r>
              <a:rPr lang="en-US" sz="1600" dirty="0">
                <a:latin typeface="Times New Roman" panose="02020603050405020304" pitchFamily="18" charset="0"/>
                <a:cs typeface="Times New Roman" panose="02020603050405020304" pitchFamily="18" charset="0"/>
              </a:rPr>
              <a:t>  5          IF P + C is in the string table</a:t>
            </a:r>
          </a:p>
          <a:p>
            <a:r>
              <a:rPr lang="en-US" sz="1600" dirty="0">
                <a:latin typeface="Times New Roman" panose="02020603050405020304" pitchFamily="18" charset="0"/>
                <a:cs typeface="Times New Roman" panose="02020603050405020304" pitchFamily="18" charset="0"/>
              </a:rPr>
              <a:t>  6            P = P + C</a:t>
            </a:r>
          </a:p>
          <a:p>
            <a:r>
              <a:rPr lang="en-US" sz="1600" dirty="0">
                <a:latin typeface="Times New Roman" panose="02020603050405020304" pitchFamily="18" charset="0"/>
                <a:cs typeface="Times New Roman" panose="02020603050405020304" pitchFamily="18" charset="0"/>
              </a:rPr>
              <a:t>  7          ELSE</a:t>
            </a:r>
          </a:p>
          <a:p>
            <a:r>
              <a:rPr lang="en-US" sz="1600" dirty="0">
                <a:latin typeface="Times New Roman" panose="02020603050405020304" pitchFamily="18" charset="0"/>
                <a:cs typeface="Times New Roman" panose="02020603050405020304" pitchFamily="18" charset="0"/>
              </a:rPr>
              <a:t>  8            output the code for P</a:t>
            </a:r>
          </a:p>
          <a:p>
            <a:r>
              <a:rPr lang="en-US" sz="1600" dirty="0">
                <a:latin typeface="Times New Roman" panose="02020603050405020304" pitchFamily="18" charset="0"/>
                <a:cs typeface="Times New Roman" panose="02020603050405020304" pitchFamily="18" charset="0"/>
              </a:rPr>
              <a:t>  9          add P + C to the string table</a:t>
            </a:r>
          </a:p>
          <a:p>
            <a:r>
              <a:rPr lang="en-US" sz="1600" dirty="0">
                <a:latin typeface="Times New Roman" panose="02020603050405020304" pitchFamily="18" charset="0"/>
                <a:cs typeface="Times New Roman" panose="02020603050405020304" pitchFamily="18" charset="0"/>
              </a:rPr>
              <a:t>  10           P = C</a:t>
            </a:r>
          </a:p>
          <a:p>
            <a:r>
              <a:rPr lang="en-US" sz="1600" dirty="0">
                <a:latin typeface="Times New Roman" panose="02020603050405020304" pitchFamily="18" charset="0"/>
                <a:cs typeface="Times New Roman" panose="02020603050405020304" pitchFamily="18" charset="0"/>
              </a:rPr>
              <a:t>  11         END WHILE</a:t>
            </a:r>
          </a:p>
          <a:p>
            <a:r>
              <a:rPr lang="en-US" sz="1600" dirty="0">
                <a:latin typeface="Times New Roman" panose="02020603050405020304" pitchFamily="18" charset="0"/>
                <a:cs typeface="Times New Roman" panose="02020603050405020304" pitchFamily="18" charset="0"/>
              </a:rPr>
              <a:t>  12    output code for P</a:t>
            </a: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C03D335-F182-B200-E20A-A36EF08B506A}"/>
              </a:ext>
            </a:extLst>
          </p:cNvPr>
          <p:cNvSpPr>
            <a:spLocks noGrp="1"/>
          </p:cNvSpPr>
          <p:nvPr>
            <p:ph type="sldNum" idx="12"/>
          </p:nvPr>
        </p:nvSpPr>
        <p:spPr/>
        <p:txBody>
          <a:bodyPr/>
          <a:lstStyle/>
          <a:p>
            <a:fld id="{00000000-1234-1234-1234-123412341234}" type="slidenum">
              <a:rPr lang="en-US" smtClean="0"/>
              <a:pPr/>
              <a:t>34</a:t>
            </a:fld>
            <a:endParaRPr lang="en-US" dirty="0"/>
          </a:p>
        </p:txBody>
      </p:sp>
    </p:spTree>
    <p:extLst>
      <p:ext uri="{BB962C8B-B14F-4D97-AF65-F5344CB8AC3E}">
        <p14:creationId xmlns:p14="http://schemas.microsoft.com/office/powerpoint/2010/main" val="1652094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2406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decode</a:t>
            </a:r>
          </a:p>
        </p:txBody>
      </p:sp>
      <p:sp>
        <p:nvSpPr>
          <p:cNvPr id="2" name="TextBox 4">
            <a:extLst>
              <a:ext uri="{FF2B5EF4-FFF2-40B4-BE49-F238E27FC236}">
                <a16:creationId xmlns:a16="http://schemas.microsoft.com/office/drawing/2014/main" id="{90DDCDFB-AB86-D8BD-6EB3-896055BACA52}"/>
              </a:ext>
            </a:extLst>
          </p:cNvPr>
          <p:cNvSpPr txBox="1"/>
          <p:nvPr/>
        </p:nvSpPr>
        <p:spPr>
          <a:xfrm>
            <a:off x="2408488" y="958869"/>
            <a:ext cx="4327023" cy="40318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PSEUDOCODE</a:t>
            </a:r>
          </a:p>
          <a:p>
            <a:r>
              <a:rPr lang="en-US" sz="1600" dirty="0">
                <a:latin typeface="Times New Roman" panose="02020603050405020304" pitchFamily="18" charset="0"/>
                <a:cs typeface="Times New Roman" panose="02020603050405020304" pitchFamily="18" charset="0"/>
              </a:rPr>
              <a:t>1    Initialize table with single character strings</a:t>
            </a:r>
          </a:p>
          <a:p>
            <a:r>
              <a:rPr lang="en-US" sz="1600" dirty="0">
                <a:latin typeface="Times New Roman" panose="02020603050405020304" pitchFamily="18" charset="0"/>
                <a:cs typeface="Times New Roman" panose="02020603050405020304" pitchFamily="18" charset="0"/>
              </a:rPr>
              <a:t>2    OLD = first input code</a:t>
            </a:r>
          </a:p>
          <a:p>
            <a:r>
              <a:rPr lang="en-US" sz="1600" dirty="0">
                <a:latin typeface="Times New Roman" panose="02020603050405020304" pitchFamily="18" charset="0"/>
                <a:cs typeface="Times New Roman" panose="02020603050405020304" pitchFamily="18" charset="0"/>
              </a:rPr>
              <a:t>3    output translation of OLD</a:t>
            </a:r>
          </a:p>
          <a:p>
            <a:r>
              <a:rPr lang="en-US" sz="1600" dirty="0">
                <a:latin typeface="Times New Roman" panose="02020603050405020304" pitchFamily="18" charset="0"/>
                <a:cs typeface="Times New Roman" panose="02020603050405020304" pitchFamily="18" charset="0"/>
              </a:rPr>
              <a:t>4    WHILE not end of input stream</a:t>
            </a:r>
          </a:p>
          <a:p>
            <a:r>
              <a:rPr lang="en-US" sz="1600" dirty="0">
                <a:latin typeface="Times New Roman" panose="02020603050405020304" pitchFamily="18" charset="0"/>
                <a:cs typeface="Times New Roman" panose="02020603050405020304" pitchFamily="18" charset="0"/>
              </a:rPr>
              <a:t>5        NEW = next input code</a:t>
            </a:r>
          </a:p>
          <a:p>
            <a:r>
              <a:rPr lang="en-US" sz="1600" dirty="0">
                <a:latin typeface="Times New Roman" panose="02020603050405020304" pitchFamily="18" charset="0"/>
                <a:cs typeface="Times New Roman" panose="02020603050405020304" pitchFamily="18" charset="0"/>
              </a:rPr>
              <a:t>6        IF NEW is not in the string table</a:t>
            </a:r>
          </a:p>
          <a:p>
            <a:r>
              <a:rPr lang="en-US" sz="1600" dirty="0">
                <a:latin typeface="Times New Roman" panose="02020603050405020304" pitchFamily="18" charset="0"/>
                <a:cs typeface="Times New Roman" panose="02020603050405020304" pitchFamily="18" charset="0"/>
              </a:rPr>
              <a:t>7               S = translation of OLD</a:t>
            </a:r>
          </a:p>
          <a:p>
            <a:r>
              <a:rPr lang="en-US" sz="1600" dirty="0">
                <a:latin typeface="Times New Roman" panose="02020603050405020304" pitchFamily="18" charset="0"/>
                <a:cs typeface="Times New Roman" panose="02020603050405020304" pitchFamily="18" charset="0"/>
              </a:rPr>
              <a:t>8               S = S + C</a:t>
            </a:r>
          </a:p>
          <a:p>
            <a:r>
              <a:rPr lang="en-US" sz="1600" dirty="0">
                <a:latin typeface="Times New Roman" panose="02020603050405020304" pitchFamily="18" charset="0"/>
                <a:cs typeface="Times New Roman" panose="02020603050405020304" pitchFamily="18" charset="0"/>
              </a:rPr>
              <a:t>9       ELSE</a:t>
            </a:r>
          </a:p>
          <a:p>
            <a:r>
              <a:rPr lang="en-US" sz="1600" dirty="0">
                <a:latin typeface="Times New Roman" panose="02020603050405020304" pitchFamily="18" charset="0"/>
                <a:cs typeface="Times New Roman" panose="02020603050405020304" pitchFamily="18" charset="0"/>
              </a:rPr>
              <a:t>10              S = translation of NEW</a:t>
            </a:r>
          </a:p>
          <a:p>
            <a:r>
              <a:rPr lang="en-US" sz="1600" dirty="0">
                <a:latin typeface="Times New Roman" panose="02020603050405020304" pitchFamily="18" charset="0"/>
                <a:cs typeface="Times New Roman" panose="02020603050405020304" pitchFamily="18" charset="0"/>
              </a:rPr>
              <a:t>11       output S</a:t>
            </a:r>
          </a:p>
          <a:p>
            <a:r>
              <a:rPr lang="en-US" sz="1600" dirty="0">
                <a:latin typeface="Times New Roman" panose="02020603050405020304" pitchFamily="18" charset="0"/>
                <a:cs typeface="Times New Roman" panose="02020603050405020304" pitchFamily="18" charset="0"/>
              </a:rPr>
              <a:t>12       C = first character of S</a:t>
            </a:r>
          </a:p>
          <a:p>
            <a:r>
              <a:rPr lang="en-US" sz="1600" dirty="0">
                <a:latin typeface="Times New Roman" panose="02020603050405020304" pitchFamily="18" charset="0"/>
                <a:cs typeface="Times New Roman" panose="02020603050405020304" pitchFamily="18" charset="0"/>
              </a:rPr>
              <a:t>13       OLD + C to the string table</a:t>
            </a:r>
          </a:p>
          <a:p>
            <a:r>
              <a:rPr lang="en-US" sz="1600" dirty="0">
                <a:latin typeface="Times New Roman" panose="02020603050405020304" pitchFamily="18" charset="0"/>
                <a:cs typeface="Times New Roman" panose="02020603050405020304" pitchFamily="18" charset="0"/>
              </a:rPr>
              <a:t>14       OLD = NEW</a:t>
            </a:r>
          </a:p>
          <a:p>
            <a:r>
              <a:rPr lang="en-US" sz="1600" dirty="0">
                <a:latin typeface="Times New Roman" panose="02020603050405020304" pitchFamily="18" charset="0"/>
                <a:cs typeface="Times New Roman" panose="02020603050405020304" pitchFamily="18" charset="0"/>
              </a:rPr>
              <a:t>15   END WHILE</a:t>
            </a: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0494DEE-2C83-A092-4440-CA8DA7628EFB}"/>
              </a:ext>
            </a:extLst>
          </p:cNvPr>
          <p:cNvSpPr>
            <a:spLocks noGrp="1"/>
          </p:cNvSpPr>
          <p:nvPr>
            <p:ph type="sldNum" idx="12"/>
          </p:nvPr>
        </p:nvSpPr>
        <p:spPr/>
        <p:txBody>
          <a:bodyPr/>
          <a:lstStyle/>
          <a:p>
            <a:fld id="{00000000-1234-1234-1234-123412341234}" type="slidenum">
              <a:rPr lang="en-US" smtClean="0"/>
              <a:pPr/>
              <a:t>35</a:t>
            </a:fld>
            <a:endParaRPr lang="en-US" dirty="0"/>
          </a:p>
        </p:txBody>
      </p:sp>
    </p:spTree>
    <p:extLst>
      <p:ext uri="{BB962C8B-B14F-4D97-AF65-F5344CB8AC3E}">
        <p14:creationId xmlns:p14="http://schemas.microsoft.com/office/powerpoint/2010/main" val="714376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8" name="Hình ảnh 7">
            <a:extLst>
              <a:ext uri="{FF2B5EF4-FFF2-40B4-BE49-F238E27FC236}">
                <a16:creationId xmlns:a16="http://schemas.microsoft.com/office/drawing/2014/main" id="{63049834-B567-C9F5-482B-B08B185B865A}"/>
              </a:ext>
            </a:extLst>
          </p:cNvPr>
          <p:cNvPicPr>
            <a:picLocks noChangeAspect="1"/>
          </p:cNvPicPr>
          <p:nvPr/>
        </p:nvPicPr>
        <p:blipFill>
          <a:blip r:embed="rId3"/>
          <a:stretch>
            <a:fillRect/>
          </a:stretch>
        </p:blipFill>
        <p:spPr>
          <a:xfrm>
            <a:off x="5269585" y="1246908"/>
            <a:ext cx="3525624" cy="3335734"/>
          </a:xfrm>
          <a:prstGeom prst="rect">
            <a:avLst/>
          </a:prstGeom>
        </p:spPr>
      </p:pic>
      <p:sp>
        <p:nvSpPr>
          <p:cNvPr id="9" name="TextBox 4">
            <a:extLst>
              <a:ext uri="{FF2B5EF4-FFF2-40B4-BE49-F238E27FC236}">
                <a16:creationId xmlns:a16="http://schemas.microsoft.com/office/drawing/2014/main" id="{629B6E1D-EE1E-A858-B079-BE2FF2EE308B}"/>
              </a:ext>
            </a:extLst>
          </p:cNvPr>
          <p:cNvSpPr txBox="1"/>
          <p:nvPr/>
        </p:nvSpPr>
        <p:spPr>
          <a:xfrm>
            <a:off x="2681442" y="908354"/>
            <a:ext cx="378111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LZW encode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“BABAABAAA”</a:t>
            </a:r>
            <a:endParaRPr lang="vi-VN" sz="1600" dirty="0">
              <a:latin typeface="Times New Roman" panose="02020603050405020304" pitchFamily="18" charset="0"/>
              <a:cs typeface="Times New Roman" panose="02020603050405020304" pitchFamily="18" charset="0"/>
            </a:endParaRPr>
          </a:p>
        </p:txBody>
      </p:sp>
      <p:pic>
        <p:nvPicPr>
          <p:cNvPr id="1028" name="Picture 4" descr="Unicode, UTF8 &amp; Character Sets: The Ultimate Guide — Smashing Magazine">
            <a:extLst>
              <a:ext uri="{FF2B5EF4-FFF2-40B4-BE49-F238E27FC236}">
                <a16:creationId xmlns:a16="http://schemas.microsoft.com/office/drawing/2014/main" id="{D210CE29-6DCB-398A-1C89-781C1609D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365" y="1246908"/>
            <a:ext cx="2889136" cy="2899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a:extLst>
              <a:ext uri="{FF2B5EF4-FFF2-40B4-BE49-F238E27FC236}">
                <a16:creationId xmlns:a16="http://schemas.microsoft.com/office/drawing/2014/main" id="{01321822-B6F2-1CDB-E377-13AF6414A8A6}"/>
              </a:ext>
            </a:extLst>
          </p:cNvPr>
          <p:cNvSpPr txBox="1"/>
          <p:nvPr/>
        </p:nvSpPr>
        <p:spPr>
          <a:xfrm>
            <a:off x="1991654" y="4235146"/>
            <a:ext cx="1890558"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điển</a:t>
            </a:r>
            <a:r>
              <a:rPr lang="en-US" sz="1600" dirty="0">
                <a:latin typeface="Times New Roman" panose="02020603050405020304" pitchFamily="18" charset="0"/>
                <a:cs typeface="Times New Roman" panose="02020603050405020304" pitchFamily="18" charset="0"/>
              </a:rPr>
              <a:t> ban </a:t>
            </a:r>
            <a:r>
              <a:rPr lang="en-US" sz="1600" dirty="0" err="1">
                <a:latin typeface="Times New Roman" panose="02020603050405020304" pitchFamily="18" charset="0"/>
                <a:cs typeface="Times New Roman" panose="02020603050405020304" pitchFamily="18" charset="0"/>
              </a:rPr>
              <a:t>đầu</a:t>
            </a: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4E9448C-2F99-897B-7CCF-9BAE1332A0CD}"/>
              </a:ext>
            </a:extLst>
          </p:cNvPr>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1212210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3" name="Hình ảnh 2">
            <a:extLst>
              <a:ext uri="{FF2B5EF4-FFF2-40B4-BE49-F238E27FC236}">
                <a16:creationId xmlns:a16="http://schemas.microsoft.com/office/drawing/2014/main" id="{7991C55E-7B05-69DE-08C8-53CBD6719C01}"/>
              </a:ext>
            </a:extLst>
          </p:cNvPr>
          <p:cNvPicPr>
            <a:picLocks noChangeAspect="1"/>
          </p:cNvPicPr>
          <p:nvPr/>
        </p:nvPicPr>
        <p:blipFill>
          <a:blip r:embed="rId3"/>
          <a:stretch>
            <a:fillRect/>
          </a:stretch>
        </p:blipFill>
        <p:spPr>
          <a:xfrm>
            <a:off x="2780907" y="1084609"/>
            <a:ext cx="3582186" cy="3407916"/>
          </a:xfrm>
          <a:prstGeom prst="rect">
            <a:avLst/>
          </a:prstGeom>
        </p:spPr>
      </p:pic>
      <p:sp>
        <p:nvSpPr>
          <p:cNvPr id="2" name="Slide Number Placeholder 1">
            <a:extLst>
              <a:ext uri="{FF2B5EF4-FFF2-40B4-BE49-F238E27FC236}">
                <a16:creationId xmlns:a16="http://schemas.microsoft.com/office/drawing/2014/main" id="{495CDF25-C260-46F8-E424-F7426D77001D}"/>
              </a:ext>
            </a:extLst>
          </p:cNvPr>
          <p:cNvSpPr>
            <a:spLocks noGrp="1"/>
          </p:cNvSpPr>
          <p:nvPr>
            <p:ph type="sldNum" idx="12"/>
          </p:nvPr>
        </p:nvSpPr>
        <p:spPr/>
        <p:txBody>
          <a:bodyPr/>
          <a:lstStyle/>
          <a:p>
            <a:fld id="{00000000-1234-1234-1234-123412341234}" type="slidenum">
              <a:rPr lang="en-US" smtClean="0"/>
              <a:pPr/>
              <a:t>37</a:t>
            </a:fld>
            <a:endParaRPr lang="en-US" dirty="0"/>
          </a:p>
        </p:txBody>
      </p:sp>
    </p:spTree>
    <p:extLst>
      <p:ext uri="{BB962C8B-B14F-4D97-AF65-F5344CB8AC3E}">
        <p14:creationId xmlns:p14="http://schemas.microsoft.com/office/powerpoint/2010/main" val="1946815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9" name="Hình ảnh 8">
            <a:extLst>
              <a:ext uri="{FF2B5EF4-FFF2-40B4-BE49-F238E27FC236}">
                <a16:creationId xmlns:a16="http://schemas.microsoft.com/office/drawing/2014/main" id="{ACCBEB07-7B04-B37C-ECC2-4AF025CD2A63}"/>
              </a:ext>
            </a:extLst>
          </p:cNvPr>
          <p:cNvPicPr>
            <a:picLocks noChangeAspect="1"/>
          </p:cNvPicPr>
          <p:nvPr/>
        </p:nvPicPr>
        <p:blipFill>
          <a:blip r:embed="rId3"/>
          <a:stretch>
            <a:fillRect/>
          </a:stretch>
        </p:blipFill>
        <p:spPr>
          <a:xfrm>
            <a:off x="2988297" y="970117"/>
            <a:ext cx="3167406" cy="3726694"/>
          </a:xfrm>
          <a:prstGeom prst="rect">
            <a:avLst/>
          </a:prstGeom>
        </p:spPr>
      </p:pic>
      <p:sp>
        <p:nvSpPr>
          <p:cNvPr id="2" name="Slide Number Placeholder 1">
            <a:extLst>
              <a:ext uri="{FF2B5EF4-FFF2-40B4-BE49-F238E27FC236}">
                <a16:creationId xmlns:a16="http://schemas.microsoft.com/office/drawing/2014/main" id="{CD0AD614-7FDA-7B7A-68FC-E14277114C57}"/>
              </a:ext>
            </a:extLst>
          </p:cNvPr>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65617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3" name="Hình ảnh 2">
            <a:extLst>
              <a:ext uri="{FF2B5EF4-FFF2-40B4-BE49-F238E27FC236}">
                <a16:creationId xmlns:a16="http://schemas.microsoft.com/office/drawing/2014/main" id="{3095E071-B144-254D-3CEB-E78FAE4196FF}"/>
              </a:ext>
            </a:extLst>
          </p:cNvPr>
          <p:cNvPicPr>
            <a:picLocks noChangeAspect="1"/>
          </p:cNvPicPr>
          <p:nvPr/>
        </p:nvPicPr>
        <p:blipFill>
          <a:blip r:embed="rId3"/>
          <a:stretch>
            <a:fillRect/>
          </a:stretch>
        </p:blipFill>
        <p:spPr>
          <a:xfrm>
            <a:off x="3073138" y="908354"/>
            <a:ext cx="2997724" cy="3646772"/>
          </a:xfrm>
          <a:prstGeom prst="rect">
            <a:avLst/>
          </a:prstGeom>
        </p:spPr>
      </p:pic>
      <p:sp>
        <p:nvSpPr>
          <p:cNvPr id="2" name="Slide Number Placeholder 1">
            <a:extLst>
              <a:ext uri="{FF2B5EF4-FFF2-40B4-BE49-F238E27FC236}">
                <a16:creationId xmlns:a16="http://schemas.microsoft.com/office/drawing/2014/main" id="{8078914F-4925-E2FD-9C10-E8CB96691CFF}"/>
              </a:ext>
            </a:extLst>
          </p:cNvPr>
          <p:cNvSpPr>
            <a:spLocks noGrp="1"/>
          </p:cNvSpPr>
          <p:nvPr>
            <p:ph type="sldNum" idx="12"/>
          </p:nvPr>
        </p:nvSpPr>
        <p:spPr/>
        <p:txBody>
          <a:bodyPr/>
          <a:lstStyle/>
          <a:p>
            <a:fld id="{00000000-1234-1234-1234-123412341234}" type="slidenum">
              <a:rPr lang="en-US" smtClean="0"/>
              <a:pPr/>
              <a:t>39</a:t>
            </a:fld>
            <a:endParaRPr lang="en-US" dirty="0"/>
          </a:p>
        </p:txBody>
      </p:sp>
    </p:spTree>
    <p:extLst>
      <p:ext uri="{BB962C8B-B14F-4D97-AF65-F5344CB8AC3E}">
        <p14:creationId xmlns:p14="http://schemas.microsoft.com/office/powerpoint/2010/main" val="30162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346B1-40D5-C6E0-9150-CA6141D32B7C}"/>
              </a:ext>
            </a:extLst>
          </p:cNvPr>
          <p:cNvSpPr txBox="1"/>
          <p:nvPr/>
        </p:nvSpPr>
        <p:spPr>
          <a:xfrm>
            <a:off x="558799" y="1724881"/>
            <a:ext cx="8389815" cy="1323439"/>
          </a:xfrm>
          <a:prstGeom prst="rect">
            <a:avLst/>
          </a:prstGeom>
          <a:noFill/>
        </p:spPr>
        <p:txBody>
          <a:bodyPr wrap="square" rtlCol="0">
            <a:spAutoFit/>
          </a:bodyPr>
          <a:lstStyle/>
          <a:p>
            <a:pPr marL="285750" indent="-285750">
              <a:buFontTx/>
              <a:buChar char="-"/>
            </a:pPr>
            <a:r>
              <a:rPr lang="vi-VN" sz="2000" dirty="0">
                <a:latin typeface="Times New Roman" panose="02020603050405020304" pitchFamily="18" charset="0"/>
                <a:cs typeface="Times New Roman" panose="02020603050405020304" pitchFamily="18" charset="0"/>
              </a:rPr>
              <a:t>Trong máy tính, có nhiều loại dữ liệu khác nhau được sử dụng để lưu trữ và xử lý thông tin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video,…</a:t>
            </a:r>
          </a:p>
          <a:p>
            <a:pPr marL="285750" indent="-285750">
              <a:buFontTx/>
              <a:buChar char="-"/>
            </a:pPr>
            <a:r>
              <a:rPr lang="en-US" sz="2000" dirty="0">
                <a:latin typeface="Times New Roman" panose="02020603050405020304" pitchFamily="18" charset="0"/>
                <a:cs typeface="Times New Roman" panose="02020603050405020304" pitchFamily="18" charset="0"/>
              </a:rPr>
              <a:t>Trong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9EE3E532-A384-8D94-6F4D-7FC2F7AE84F8}"/>
              </a:ext>
            </a:extLst>
          </p:cNvPr>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1485319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pic>
        <p:nvPicPr>
          <p:cNvPr id="5" name="Hình ảnh 4">
            <a:extLst>
              <a:ext uri="{FF2B5EF4-FFF2-40B4-BE49-F238E27FC236}">
                <a16:creationId xmlns:a16="http://schemas.microsoft.com/office/drawing/2014/main" id="{EBD3881B-8D60-EB39-771F-7EC83D576186}"/>
              </a:ext>
            </a:extLst>
          </p:cNvPr>
          <p:cNvPicPr>
            <a:picLocks noChangeAspect="1"/>
          </p:cNvPicPr>
          <p:nvPr/>
        </p:nvPicPr>
        <p:blipFill>
          <a:blip r:embed="rId3"/>
          <a:stretch>
            <a:fillRect/>
          </a:stretch>
        </p:blipFill>
        <p:spPr>
          <a:xfrm>
            <a:off x="3176832" y="985685"/>
            <a:ext cx="2790336" cy="3513164"/>
          </a:xfrm>
          <a:prstGeom prst="rect">
            <a:avLst/>
          </a:prstGeom>
        </p:spPr>
      </p:pic>
      <p:sp>
        <p:nvSpPr>
          <p:cNvPr id="2" name="Slide Number Placeholder 1">
            <a:extLst>
              <a:ext uri="{FF2B5EF4-FFF2-40B4-BE49-F238E27FC236}">
                <a16:creationId xmlns:a16="http://schemas.microsoft.com/office/drawing/2014/main" id="{DA188D72-BEC2-9387-7A63-088ABF62DF32}"/>
              </a:ext>
            </a:extLst>
          </p:cNvPr>
          <p:cNvSpPr>
            <a:spLocks noGrp="1"/>
          </p:cNvSpPr>
          <p:nvPr>
            <p:ph type="sldNum" idx="12"/>
          </p:nvPr>
        </p:nvSpPr>
        <p:spPr/>
        <p:txBody>
          <a:bodyPr/>
          <a:lstStyle/>
          <a:p>
            <a:fld id="{00000000-1234-1234-1234-123412341234}" type="slidenum">
              <a:rPr lang="en-US" smtClean="0"/>
              <a:pPr/>
              <a:t>40</a:t>
            </a:fld>
            <a:endParaRPr lang="en-US" dirty="0"/>
          </a:p>
        </p:txBody>
      </p:sp>
    </p:spTree>
    <p:extLst>
      <p:ext uri="{BB962C8B-B14F-4D97-AF65-F5344CB8AC3E}">
        <p14:creationId xmlns:p14="http://schemas.microsoft.com/office/powerpoint/2010/main" val="762158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53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3.3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text</a:t>
            </a:r>
          </a:p>
        </p:txBody>
      </p:sp>
      <p:sp>
        <p:nvSpPr>
          <p:cNvPr id="8" name="TextBox 4">
            <a:extLst>
              <a:ext uri="{FF2B5EF4-FFF2-40B4-BE49-F238E27FC236}">
                <a16:creationId xmlns:a16="http://schemas.microsoft.com/office/drawing/2014/main" id="{523B6653-FAC5-07FD-0402-2DAD8642B2C9}"/>
              </a:ext>
            </a:extLst>
          </p:cNvPr>
          <p:cNvSpPr txBox="1"/>
          <p:nvPr/>
        </p:nvSpPr>
        <p:spPr>
          <a:xfrm>
            <a:off x="1166812" y="908354"/>
            <a:ext cx="6810375"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LZW encode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“BABAABAAA”: [66, 65, 256, 257, 65, 260]</a:t>
            </a:r>
            <a:endParaRPr lang="vi-VN" sz="1600" dirty="0">
              <a:latin typeface="Times New Roman" panose="02020603050405020304" pitchFamily="18" charset="0"/>
              <a:cs typeface="Times New Roman" panose="02020603050405020304" pitchFamily="18" charset="0"/>
            </a:endParaRPr>
          </a:p>
        </p:txBody>
      </p:sp>
      <p:sp>
        <p:nvSpPr>
          <p:cNvPr id="9" name="Mũi tên: Xuống 8">
            <a:extLst>
              <a:ext uri="{FF2B5EF4-FFF2-40B4-BE49-F238E27FC236}">
                <a16:creationId xmlns:a16="http://schemas.microsoft.com/office/drawing/2014/main" id="{D5CF3B7B-F897-1886-02A5-7E00D6429EE3}"/>
              </a:ext>
            </a:extLst>
          </p:cNvPr>
          <p:cNvSpPr/>
          <p:nvPr/>
        </p:nvSpPr>
        <p:spPr>
          <a:xfrm>
            <a:off x="4151789" y="1294236"/>
            <a:ext cx="285751" cy="658390"/>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
            <a:extLst>
              <a:ext uri="{FF2B5EF4-FFF2-40B4-BE49-F238E27FC236}">
                <a16:creationId xmlns:a16="http://schemas.microsoft.com/office/drawing/2014/main" id="{1FF30EDA-047D-57E2-B9C6-2B79ACEB7892}"/>
              </a:ext>
            </a:extLst>
          </p:cNvPr>
          <p:cNvSpPr txBox="1"/>
          <p:nvPr/>
        </p:nvSpPr>
        <p:spPr>
          <a:xfrm>
            <a:off x="3301584" y="1229615"/>
            <a:ext cx="966786"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Lưu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trữ</a:t>
            </a:r>
            <a:endParaRPr lang="vi-VN" sz="1600" dirty="0">
              <a:latin typeface="Times New Roman" panose="02020603050405020304" pitchFamily="18" charset="0"/>
              <a:cs typeface="Times New Roman" panose="02020603050405020304" pitchFamily="18" charset="0"/>
            </a:endParaRPr>
          </a:p>
        </p:txBody>
      </p:sp>
      <p:sp>
        <p:nvSpPr>
          <p:cNvPr id="11" name="Mũi tên: Xuống 10">
            <a:extLst>
              <a:ext uri="{FF2B5EF4-FFF2-40B4-BE49-F238E27FC236}">
                <a16:creationId xmlns:a16="http://schemas.microsoft.com/office/drawing/2014/main" id="{53FD5397-02C1-5F66-6105-F2F85B36BB2C}"/>
              </a:ext>
            </a:extLst>
          </p:cNvPr>
          <p:cNvSpPr/>
          <p:nvPr/>
        </p:nvSpPr>
        <p:spPr>
          <a:xfrm rot="4786669">
            <a:off x="2860354" y="902185"/>
            <a:ext cx="285751" cy="174474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4">
            <a:extLst>
              <a:ext uri="{FF2B5EF4-FFF2-40B4-BE49-F238E27FC236}">
                <a16:creationId xmlns:a16="http://schemas.microsoft.com/office/drawing/2014/main" id="{9085DEFB-AEC8-6622-CF22-8B4713DD3FB2}"/>
              </a:ext>
            </a:extLst>
          </p:cNvPr>
          <p:cNvSpPr txBox="1"/>
          <p:nvPr/>
        </p:nvSpPr>
        <p:spPr>
          <a:xfrm>
            <a:off x="691663" y="1961488"/>
            <a:ext cx="3609941"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numpy.save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encode.pny</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p:txBody>
      </p:sp>
      <p:sp>
        <p:nvSpPr>
          <p:cNvPr id="13" name="TextBox 4">
            <a:extLst>
              <a:ext uri="{FF2B5EF4-FFF2-40B4-BE49-F238E27FC236}">
                <a16:creationId xmlns:a16="http://schemas.microsoft.com/office/drawing/2014/main" id="{6FB756BD-9408-DE35-26CD-0FDC6446AFF7}"/>
              </a:ext>
            </a:extLst>
          </p:cNvPr>
          <p:cNvSpPr txBox="1"/>
          <p:nvPr/>
        </p:nvSpPr>
        <p:spPr>
          <a:xfrm>
            <a:off x="691663" y="2463301"/>
            <a:ext cx="3734876"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Nhanh</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Nhược</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thước</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lớn</a:t>
            </a:r>
            <a:r>
              <a:rPr lang="en-US" sz="1600" dirty="0">
                <a:latin typeface="Times New Roman" panose="02020603050405020304" pitchFamily="18" charset="0"/>
                <a:cs typeface="Times New Roman" panose="02020603050405020304" pitchFamily="18" charset="0"/>
              </a:rPr>
              <a:t> so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gốc</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Tốn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chi </a:t>
            </a:r>
            <a:r>
              <a:rPr lang="en-US" sz="1600" dirty="0" err="1">
                <a:latin typeface="Times New Roman" panose="02020603050405020304" pitchFamily="18" charset="0"/>
                <a:cs typeface="Times New Roman" panose="02020603050405020304" pitchFamily="18" charset="0"/>
              </a:rPr>
              <a:t>phí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encode </a:t>
            </a:r>
            <a:r>
              <a:rPr lang="en-US" sz="1600" dirty="0" err="1">
                <a:latin typeface="Times New Roman" panose="02020603050405020304" pitchFamily="18" charset="0"/>
                <a:cs typeface="Times New Roman" panose="02020603050405020304" pitchFamily="18" charset="0"/>
              </a:rPr>
              <a:t>lớn</a:t>
            </a:r>
            <a:endParaRPr lang="en-US" sz="1600" dirty="0">
              <a:latin typeface="Times New Roman" panose="02020603050405020304" pitchFamily="18" charset="0"/>
              <a:cs typeface="Times New Roman" panose="02020603050405020304" pitchFamily="18" charset="0"/>
            </a:endParaRPr>
          </a:p>
        </p:txBody>
      </p:sp>
      <p:sp>
        <p:nvSpPr>
          <p:cNvPr id="14" name="Mũi tên: Xuống 13">
            <a:extLst>
              <a:ext uri="{FF2B5EF4-FFF2-40B4-BE49-F238E27FC236}">
                <a16:creationId xmlns:a16="http://schemas.microsoft.com/office/drawing/2014/main" id="{0F1F1955-59E6-22C4-D164-034444F5EB61}"/>
              </a:ext>
            </a:extLst>
          </p:cNvPr>
          <p:cNvSpPr/>
          <p:nvPr/>
        </p:nvSpPr>
        <p:spPr>
          <a:xfrm rot="16748392">
            <a:off x="5443335" y="878171"/>
            <a:ext cx="285751" cy="174474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a:extLst>
              <a:ext uri="{FF2B5EF4-FFF2-40B4-BE49-F238E27FC236}">
                <a16:creationId xmlns:a16="http://schemas.microsoft.com/office/drawing/2014/main" id="{048DF9A0-338B-24DD-76D6-E4AE089ABE7E}"/>
              </a:ext>
            </a:extLst>
          </p:cNvPr>
          <p:cNvSpPr txBox="1"/>
          <p:nvPr/>
        </p:nvSpPr>
        <p:spPr>
          <a:xfrm>
            <a:off x="4702218" y="2030178"/>
            <a:ext cx="415400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B1: Decode sang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unsigned short C ++ (2 byte)</a:t>
            </a:r>
          </a:p>
          <a:p>
            <a:r>
              <a:rPr lang="en-US" sz="1600" dirty="0">
                <a:latin typeface="Times New Roman" panose="02020603050405020304" pitchFamily="18" charset="0"/>
                <a:cs typeface="Times New Roman" panose="02020603050405020304" pitchFamily="18" charset="0"/>
              </a:rPr>
              <a:t>B2: </a:t>
            </a:r>
            <a:r>
              <a:rPr lang="en-US" sz="1600" dirty="0" err="1">
                <a:latin typeface="Times New Roman" panose="02020603050405020304" pitchFamily="18" charset="0"/>
                <a:cs typeface="Times New Roman" panose="02020603050405020304" pitchFamily="18" charset="0"/>
              </a:rPr>
              <a:t>Lưu</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encode.bin</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p:txBody>
      </p:sp>
      <p:sp>
        <p:nvSpPr>
          <p:cNvPr id="16" name="TextBox 4">
            <a:extLst>
              <a:ext uri="{FF2B5EF4-FFF2-40B4-BE49-F238E27FC236}">
                <a16:creationId xmlns:a16="http://schemas.microsoft.com/office/drawing/2014/main" id="{89F0C5B7-A571-705D-65C6-34292475335E}"/>
              </a:ext>
            </a:extLst>
          </p:cNvPr>
          <p:cNvSpPr txBox="1"/>
          <p:nvPr/>
        </p:nvSpPr>
        <p:spPr>
          <a:xfrm>
            <a:off x="4702217" y="3021130"/>
            <a:ext cx="4154009"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thước</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hơn</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gốc</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Nhược</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max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unsigned short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65535 -&gt; </a:t>
            </a: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file </a:t>
            </a:r>
            <a:r>
              <a:rPr lang="en-US" sz="1600" dirty="0" err="1">
                <a:latin typeface="Times New Roman" panose="02020603050405020304" pitchFamily="18" charset="0"/>
                <a:cs typeface="Times New Roman" panose="02020603050405020304" pitchFamily="18" charset="0"/>
              </a:rPr>
              <a:t>gốc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lớn</a:t>
            </a:r>
            <a:endParaRPr lang="vi-VN"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BF58991-D31F-A873-9578-324687FAC29C}"/>
              </a:ext>
            </a:extLst>
          </p:cNvPr>
          <p:cNvSpPr>
            <a:spLocks noGrp="1"/>
          </p:cNvSpPr>
          <p:nvPr>
            <p:ph type="sldNum" idx="12"/>
          </p:nvPr>
        </p:nvSpPr>
        <p:spPr/>
        <p:txBody>
          <a:bodyPr/>
          <a:lstStyle/>
          <a:p>
            <a:fld id="{00000000-1234-1234-1234-123412341234}" type="slidenum">
              <a:rPr lang="en-US" smtClean="0"/>
              <a:pPr/>
              <a:t>41</a:t>
            </a:fld>
            <a:endParaRPr lang="en-US" dirty="0"/>
          </a:p>
        </p:txBody>
      </p:sp>
    </p:spTree>
    <p:extLst>
      <p:ext uri="{BB962C8B-B14F-4D97-AF65-F5344CB8AC3E}">
        <p14:creationId xmlns:p14="http://schemas.microsoft.com/office/powerpoint/2010/main" val="1958543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55390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3.4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2" name="TextBox 4">
            <a:extLst>
              <a:ext uri="{FF2B5EF4-FFF2-40B4-BE49-F238E27FC236}">
                <a16:creationId xmlns:a16="http://schemas.microsoft.com/office/drawing/2014/main" id="{2B56956F-0B2D-F2D3-0E97-BDA2EA80187C}"/>
              </a:ext>
            </a:extLst>
          </p:cNvPr>
          <p:cNvSpPr txBox="1"/>
          <p:nvPr/>
        </p:nvSpPr>
        <p:spPr>
          <a:xfrm>
            <a:off x="862012" y="1463827"/>
            <a:ext cx="402431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B1: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sang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bytes </a:t>
            </a:r>
            <a:endParaRPr lang="vi-VN" sz="1600" dirty="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7CEF3286-36AA-CCDD-7834-BC421FE22732}"/>
              </a:ext>
            </a:extLst>
          </p:cNvPr>
          <p:cNvPicPr>
            <a:picLocks noChangeAspect="1"/>
          </p:cNvPicPr>
          <p:nvPr/>
        </p:nvPicPr>
        <p:blipFill>
          <a:blip r:embed="rId3"/>
          <a:stretch>
            <a:fillRect/>
          </a:stretch>
        </p:blipFill>
        <p:spPr>
          <a:xfrm>
            <a:off x="862012" y="1866900"/>
            <a:ext cx="3576090" cy="1885950"/>
          </a:xfrm>
          <a:prstGeom prst="rect">
            <a:avLst/>
          </a:prstGeom>
        </p:spPr>
      </p:pic>
      <p:sp>
        <p:nvSpPr>
          <p:cNvPr id="8" name="TextBox 4">
            <a:extLst>
              <a:ext uri="{FF2B5EF4-FFF2-40B4-BE49-F238E27FC236}">
                <a16:creationId xmlns:a16="http://schemas.microsoft.com/office/drawing/2014/main" id="{2C65876A-899B-0AB6-5EF4-EE1852D48716}"/>
              </a:ext>
            </a:extLst>
          </p:cNvPr>
          <p:cNvSpPr txBox="1"/>
          <p:nvPr/>
        </p:nvSpPr>
        <p:spPr>
          <a:xfrm>
            <a:off x="938213" y="908354"/>
            <a:ext cx="2109788" cy="338554"/>
          </a:xfrm>
          <a:prstGeom prst="rect">
            <a:avLst/>
          </a:prstGeom>
          <a:noFill/>
        </p:spPr>
        <p:txBody>
          <a:bodyPr wrap="square" rtlCol="0">
            <a:spAutoFit/>
          </a:bodyPr>
          <a:lstStyle/>
          <a:p>
            <a:r>
              <a:rPr lang="en-US" sz="1600" b="1" dirty="0" err="1">
                <a:latin typeface="Times New Roman" panose="02020603050405020304" pitchFamily="18" charset="0"/>
                <a:cs typeface="Times New Roman" panose="02020603050405020304" pitchFamily="18" charset="0"/>
              </a:rPr>
              <a:t>Phương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1:</a:t>
            </a:r>
            <a:endParaRPr lang="vi-VN" sz="1600" b="1" dirty="0">
              <a:latin typeface="Times New Roman" panose="02020603050405020304" pitchFamily="18" charset="0"/>
              <a:cs typeface="Times New Roman" panose="02020603050405020304" pitchFamily="18" charset="0"/>
            </a:endParaRPr>
          </a:p>
        </p:txBody>
      </p:sp>
      <p:pic>
        <p:nvPicPr>
          <p:cNvPr id="9" name="Picture 4" descr="Unicode, UTF8 &amp; Character Sets: The Ultimate Guide — Smashing Magazine">
            <a:extLst>
              <a:ext uri="{FF2B5EF4-FFF2-40B4-BE49-F238E27FC236}">
                <a16:creationId xmlns:a16="http://schemas.microsoft.com/office/drawing/2014/main" id="{CBE7F06F-C36F-3B42-1026-92D5B909D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140" y="908354"/>
            <a:ext cx="2889136" cy="28998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4">
            <a:extLst>
              <a:ext uri="{FF2B5EF4-FFF2-40B4-BE49-F238E27FC236}">
                <a16:creationId xmlns:a16="http://schemas.microsoft.com/office/drawing/2014/main" id="{1DE699E5-F7A5-0E61-6DE4-0229228F68C2}"/>
              </a:ext>
            </a:extLst>
          </p:cNvPr>
          <p:cNvSpPr txBox="1"/>
          <p:nvPr/>
        </p:nvSpPr>
        <p:spPr>
          <a:xfrm>
            <a:off x="5525429" y="3896592"/>
            <a:ext cx="1890558"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điển</a:t>
            </a:r>
            <a:r>
              <a:rPr lang="en-US" sz="1600" dirty="0">
                <a:latin typeface="Times New Roman" panose="02020603050405020304" pitchFamily="18" charset="0"/>
                <a:cs typeface="Times New Roman" panose="02020603050405020304" pitchFamily="18" charset="0"/>
              </a:rPr>
              <a:t> ban </a:t>
            </a:r>
            <a:r>
              <a:rPr lang="en-US" sz="1600" dirty="0" err="1">
                <a:latin typeface="Times New Roman" panose="02020603050405020304" pitchFamily="18" charset="0"/>
                <a:cs typeface="Times New Roman" panose="02020603050405020304" pitchFamily="18" charset="0"/>
              </a:rPr>
              <a:t>đầu</a:t>
            </a:r>
            <a:endParaRPr lang="vi-V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4090619-1EEB-1D8D-2929-66087591D5B3}"/>
              </a:ext>
            </a:extLst>
          </p:cNvPr>
          <p:cNvSpPr>
            <a:spLocks noGrp="1"/>
          </p:cNvSpPr>
          <p:nvPr>
            <p:ph type="sldNum" idx="12"/>
          </p:nvPr>
        </p:nvSpPr>
        <p:spPr/>
        <p:txBody>
          <a:bodyPr/>
          <a:lstStyle/>
          <a:p>
            <a:fld id="{00000000-1234-1234-1234-123412341234}" type="slidenum">
              <a:rPr lang="en-US" smtClean="0"/>
              <a:pPr/>
              <a:t>42</a:t>
            </a:fld>
            <a:endParaRPr lang="en-US" dirty="0"/>
          </a:p>
        </p:txBody>
      </p:sp>
    </p:spTree>
    <p:extLst>
      <p:ext uri="{BB962C8B-B14F-4D97-AF65-F5344CB8AC3E}">
        <p14:creationId xmlns:p14="http://schemas.microsoft.com/office/powerpoint/2010/main" val="215766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47696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3.4 LZW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8" name="TextBox 4">
            <a:extLst>
              <a:ext uri="{FF2B5EF4-FFF2-40B4-BE49-F238E27FC236}">
                <a16:creationId xmlns:a16="http://schemas.microsoft.com/office/drawing/2014/main" id="{2C65876A-899B-0AB6-5EF4-EE1852D48716}"/>
              </a:ext>
            </a:extLst>
          </p:cNvPr>
          <p:cNvSpPr txBox="1"/>
          <p:nvPr/>
        </p:nvSpPr>
        <p:spPr>
          <a:xfrm>
            <a:off x="902142" y="908354"/>
            <a:ext cx="4100512" cy="338554"/>
          </a:xfrm>
          <a:prstGeom prst="rect">
            <a:avLst/>
          </a:prstGeom>
          <a:noFill/>
        </p:spPr>
        <p:txBody>
          <a:bodyPr wrap="square" rtlCol="0">
            <a:spAutoFit/>
          </a:bodyPr>
          <a:lstStyle/>
          <a:p>
            <a:r>
              <a:rPr lang="en-US" sz="1600" b="1" dirty="0" err="1">
                <a:latin typeface="Times New Roman" panose="02020603050405020304" pitchFamily="18" charset="0"/>
                <a:cs typeface="Times New Roman" panose="02020603050405020304" pitchFamily="18" charset="0"/>
              </a:rPr>
              <a:t>Phương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2: </a:t>
            </a:r>
            <a:r>
              <a:rPr lang="en-US" sz="1600" b="1" dirty="0" err="1">
                <a:latin typeface="Times New Roman" panose="02020603050405020304" pitchFamily="18" charset="0"/>
                <a:cs typeface="Times New Roman" panose="02020603050405020304" pitchFamily="18" charset="0"/>
              </a:rPr>
              <a:t>Nén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từng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kênh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màu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của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ảnh</a:t>
            </a:r>
            <a:endParaRPr lang="vi-VN" sz="1600" b="1" dirty="0">
              <a:latin typeface="Times New Roman" panose="02020603050405020304" pitchFamily="18" charset="0"/>
              <a:cs typeface="Times New Roman" panose="02020603050405020304" pitchFamily="18" charset="0"/>
            </a:endParaRPr>
          </a:p>
        </p:txBody>
      </p:sp>
      <p:sp>
        <p:nvSpPr>
          <p:cNvPr id="10" name="TextBox 4">
            <a:extLst>
              <a:ext uri="{FF2B5EF4-FFF2-40B4-BE49-F238E27FC236}">
                <a16:creationId xmlns:a16="http://schemas.microsoft.com/office/drawing/2014/main" id="{1DE699E5-F7A5-0E61-6DE4-0229228F68C2}"/>
              </a:ext>
            </a:extLst>
          </p:cNvPr>
          <p:cNvSpPr txBox="1"/>
          <p:nvPr/>
        </p:nvSpPr>
        <p:spPr>
          <a:xfrm>
            <a:off x="5004250" y="2634952"/>
            <a:ext cx="4139750" cy="830997"/>
          </a:xfrm>
          <a:prstGeom prst="rect">
            <a:avLst/>
          </a:prstGeom>
          <a:noFill/>
        </p:spPr>
        <p:txBody>
          <a:bodyPr wrap="square" rtlCol="0">
            <a:spAutoFit/>
          </a:bodyPr>
          <a:lstStyle/>
          <a:p>
            <a:pPr algn="ct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điển</a:t>
            </a:r>
            <a:r>
              <a:rPr lang="en-US" sz="1600" dirty="0">
                <a:latin typeface="Times New Roman" panose="02020603050405020304" pitchFamily="18" charset="0"/>
                <a:cs typeface="Times New Roman" panose="02020603050405020304" pitchFamily="18" charset="0"/>
              </a:rPr>
              <a:t> ban </a:t>
            </a:r>
            <a:r>
              <a:rPr lang="en-US" sz="1600" dirty="0" err="1">
                <a:latin typeface="Times New Roman" panose="02020603050405020304" pitchFamily="18" charset="0"/>
                <a:cs typeface="Times New Roman" panose="02020603050405020304" pitchFamily="18" charset="0"/>
              </a:rPr>
              <a:t>đầu</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Bao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256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mã</a:t>
            </a:r>
            <a:r>
              <a:rPr lang="en-US" sz="1600" dirty="0">
                <a:latin typeface="Times New Roman" panose="02020603050405020304" pitchFamily="18" charset="0"/>
                <a:cs typeface="Times New Roman" panose="02020603050405020304" pitchFamily="18" charset="0"/>
              </a:rPr>
              <a:t>:</a:t>
            </a:r>
          </a:p>
          <a:p>
            <a:pPr algn="ctr"/>
            <a:r>
              <a:rPr lang="en-US" sz="1600" dirty="0" err="1">
                <a:latin typeface="Times New Roman" panose="02020603050405020304" pitchFamily="18" charset="0"/>
                <a:cs typeface="Times New Roman" panose="02020603050405020304" pitchFamily="18" charset="0"/>
              </a:rPr>
              <a:t>Vd</a:t>
            </a:r>
            <a:r>
              <a:rPr lang="en-US" sz="1600" dirty="0">
                <a:latin typeface="Times New Roman" panose="02020603050405020304" pitchFamily="18" charset="0"/>
                <a:cs typeface="Times New Roman" panose="02020603050405020304" pitchFamily="18" charset="0"/>
              </a:rPr>
              <a:t>: ‘0’:0, ‘1’:1</a:t>
            </a:r>
          </a:p>
        </p:txBody>
      </p:sp>
      <p:pic>
        <p:nvPicPr>
          <p:cNvPr id="4098" name="Picture 2" descr="Understanding Channels in Photoshop - Part One">
            <a:extLst>
              <a:ext uri="{FF2B5EF4-FFF2-40B4-BE49-F238E27FC236}">
                <a16:creationId xmlns:a16="http://schemas.microsoft.com/office/drawing/2014/main" id="{5F5877A7-6AB0-5AB8-505E-9C49AB615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38" y="1685925"/>
            <a:ext cx="286366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umpy.ndarray.flatten() in Python | np.ndarray.flatten() in Python">
            <a:extLst>
              <a:ext uri="{FF2B5EF4-FFF2-40B4-BE49-F238E27FC236}">
                <a16:creationId xmlns:a16="http://schemas.microsoft.com/office/drawing/2014/main" id="{C5F8FFC6-FD71-A522-48A3-9FA793D27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623" y="1952626"/>
            <a:ext cx="1545268" cy="10208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4">
            <a:extLst>
              <a:ext uri="{FF2B5EF4-FFF2-40B4-BE49-F238E27FC236}">
                <a16:creationId xmlns:a16="http://schemas.microsoft.com/office/drawing/2014/main" id="{B127FB27-E46F-C96B-DBDC-629E4D8D7A34}"/>
              </a:ext>
            </a:extLst>
          </p:cNvPr>
          <p:cNvSpPr txBox="1"/>
          <p:nvPr/>
        </p:nvSpPr>
        <p:spPr>
          <a:xfrm>
            <a:off x="691663" y="1297139"/>
            <a:ext cx="402431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B1: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3 </a:t>
            </a:r>
            <a:r>
              <a:rPr lang="en-US" sz="1600" dirty="0" err="1">
                <a:latin typeface="Times New Roman" panose="02020603050405020304" pitchFamily="18" charset="0"/>
                <a:cs typeface="Times New Roman" panose="02020603050405020304" pitchFamily="18" charset="0"/>
              </a:rPr>
              <a:t>kênh</a:t>
            </a:r>
            <a:r>
              <a:rPr lang="en-US" sz="1600" dirty="0">
                <a:latin typeface="Times New Roman" panose="02020603050405020304" pitchFamily="18" charset="0"/>
                <a:cs typeface="Times New Roman" panose="02020603050405020304" pitchFamily="18" charset="0"/>
              </a:rPr>
              <a:t> R, G, B</a:t>
            </a:r>
            <a:endParaRPr lang="vi-VN" sz="1600" dirty="0">
              <a:latin typeface="Times New Roman" panose="02020603050405020304" pitchFamily="18" charset="0"/>
              <a:cs typeface="Times New Roman" panose="02020603050405020304" pitchFamily="18" charset="0"/>
            </a:endParaRPr>
          </a:p>
        </p:txBody>
      </p:sp>
      <p:sp>
        <p:nvSpPr>
          <p:cNvPr id="6" name="TextBox 4">
            <a:extLst>
              <a:ext uri="{FF2B5EF4-FFF2-40B4-BE49-F238E27FC236}">
                <a16:creationId xmlns:a16="http://schemas.microsoft.com/office/drawing/2014/main" id="{F861D7C1-8D10-0169-67A2-93FF6E85D346}"/>
              </a:ext>
            </a:extLst>
          </p:cNvPr>
          <p:cNvSpPr txBox="1"/>
          <p:nvPr/>
        </p:nvSpPr>
        <p:spPr>
          <a:xfrm>
            <a:off x="2760052" y="3256219"/>
            <a:ext cx="236240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B2: Flatten </a:t>
            </a:r>
            <a:r>
              <a:rPr lang="en-US" sz="1600" dirty="0" err="1">
                <a:latin typeface="Times New Roman" panose="02020603050405020304" pitchFamily="18" charset="0"/>
                <a:cs typeface="Times New Roman" panose="02020603050405020304" pitchFamily="18" charset="0"/>
              </a:rPr>
              <a:t>từng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kênh</a:t>
            </a:r>
            <a:r>
              <a:rPr lang="en-US" sz="1600" dirty="0">
                <a:latin typeface="Times New Roman" panose="02020603050405020304" pitchFamily="18" charset="0"/>
                <a:cs typeface="Times New Roman" panose="02020603050405020304" pitchFamily="18" charset="0"/>
              </a:rPr>
              <a:t> (R)</a:t>
            </a:r>
            <a:endParaRPr lang="vi-VN" sz="1600" dirty="0">
              <a:latin typeface="Times New Roman" panose="02020603050405020304" pitchFamily="18" charset="0"/>
              <a:cs typeface="Times New Roman" panose="02020603050405020304" pitchFamily="18" charset="0"/>
            </a:endParaRPr>
          </a:p>
        </p:txBody>
      </p:sp>
      <p:sp>
        <p:nvSpPr>
          <p:cNvPr id="7" name="Mũi tên: Xuống 6">
            <a:extLst>
              <a:ext uri="{FF2B5EF4-FFF2-40B4-BE49-F238E27FC236}">
                <a16:creationId xmlns:a16="http://schemas.microsoft.com/office/drawing/2014/main" id="{4B6E0F4C-A982-8DDB-2430-F1E31921000A}"/>
              </a:ext>
            </a:extLst>
          </p:cNvPr>
          <p:cNvSpPr/>
          <p:nvPr/>
        </p:nvSpPr>
        <p:spPr>
          <a:xfrm rot="16200000">
            <a:off x="3074812" y="2312294"/>
            <a:ext cx="187622" cy="364176"/>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Hình ảnh 11">
            <a:extLst>
              <a:ext uri="{FF2B5EF4-FFF2-40B4-BE49-F238E27FC236}">
                <a16:creationId xmlns:a16="http://schemas.microsoft.com/office/drawing/2014/main" id="{AD4AC57E-3D30-86B9-E033-DBE1385E3959}"/>
              </a:ext>
            </a:extLst>
          </p:cNvPr>
          <p:cNvPicPr>
            <a:picLocks noChangeAspect="1"/>
          </p:cNvPicPr>
          <p:nvPr/>
        </p:nvPicPr>
        <p:blipFill>
          <a:blip r:embed="rId5"/>
          <a:stretch>
            <a:fillRect/>
          </a:stretch>
        </p:blipFill>
        <p:spPr>
          <a:xfrm>
            <a:off x="5424132" y="1373372"/>
            <a:ext cx="3574863" cy="1238248"/>
          </a:xfrm>
          <a:prstGeom prst="rect">
            <a:avLst/>
          </a:prstGeom>
        </p:spPr>
      </p:pic>
      <p:sp>
        <p:nvSpPr>
          <p:cNvPr id="2" name="Slide Number Placeholder 1">
            <a:extLst>
              <a:ext uri="{FF2B5EF4-FFF2-40B4-BE49-F238E27FC236}">
                <a16:creationId xmlns:a16="http://schemas.microsoft.com/office/drawing/2014/main" id="{91773D9E-4B65-9889-3940-076E27B47C77}"/>
              </a:ext>
            </a:extLst>
          </p:cNvPr>
          <p:cNvSpPr>
            <a:spLocks noGrp="1"/>
          </p:cNvSpPr>
          <p:nvPr>
            <p:ph type="sldNum" idx="12"/>
          </p:nvPr>
        </p:nvSpPr>
        <p:spPr/>
        <p:txBody>
          <a:bodyPr/>
          <a:lstStyle/>
          <a:p>
            <a:fld id="{00000000-1234-1234-1234-123412341234}" type="slidenum">
              <a:rPr lang="en-US" smtClean="0"/>
              <a:pPr/>
              <a:t>43</a:t>
            </a:fld>
            <a:endParaRPr lang="en-US" dirty="0"/>
          </a:p>
        </p:txBody>
      </p:sp>
    </p:spTree>
    <p:extLst>
      <p:ext uri="{BB962C8B-B14F-4D97-AF65-F5344CB8AC3E}">
        <p14:creationId xmlns:p14="http://schemas.microsoft.com/office/powerpoint/2010/main" val="305792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34711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3.5 LZW decode</a:t>
            </a:r>
          </a:p>
        </p:txBody>
      </p:sp>
      <p:sp>
        <p:nvSpPr>
          <p:cNvPr id="8" name="TextBox 4">
            <a:extLst>
              <a:ext uri="{FF2B5EF4-FFF2-40B4-BE49-F238E27FC236}">
                <a16:creationId xmlns:a16="http://schemas.microsoft.com/office/drawing/2014/main" id="{523B6653-FAC5-07FD-0402-2DAD8642B2C9}"/>
              </a:ext>
            </a:extLst>
          </p:cNvPr>
          <p:cNvSpPr txBox="1"/>
          <p:nvPr/>
        </p:nvSpPr>
        <p:spPr>
          <a:xfrm>
            <a:off x="1166812" y="908354"/>
            <a:ext cx="681037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File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b“\x01\x00\x07\x00\x01\x01\x05\x00X\x00\x04\x01”</a:t>
            </a:r>
            <a:endParaRPr lang="vi-VN" sz="1600" dirty="0">
              <a:latin typeface="Times New Roman" panose="02020603050405020304" pitchFamily="18" charset="0"/>
              <a:cs typeface="Times New Roman" panose="02020603050405020304" pitchFamily="18" charset="0"/>
            </a:endParaRPr>
          </a:p>
        </p:txBody>
      </p:sp>
      <p:sp>
        <p:nvSpPr>
          <p:cNvPr id="14" name="Mũi tên: Xuống 13">
            <a:extLst>
              <a:ext uri="{FF2B5EF4-FFF2-40B4-BE49-F238E27FC236}">
                <a16:creationId xmlns:a16="http://schemas.microsoft.com/office/drawing/2014/main" id="{0F1F1955-59E6-22C4-D164-034444F5EB61}"/>
              </a:ext>
            </a:extLst>
          </p:cNvPr>
          <p:cNvSpPr/>
          <p:nvPr/>
        </p:nvSpPr>
        <p:spPr>
          <a:xfrm rot="3937142">
            <a:off x="2569129" y="1011433"/>
            <a:ext cx="115895" cy="174474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goặc móc Phải 1">
            <a:extLst>
              <a:ext uri="{FF2B5EF4-FFF2-40B4-BE49-F238E27FC236}">
                <a16:creationId xmlns:a16="http://schemas.microsoft.com/office/drawing/2014/main" id="{20C771E4-A1DA-FC69-15A5-90B4A0C647D9}"/>
              </a:ext>
            </a:extLst>
          </p:cNvPr>
          <p:cNvSpPr/>
          <p:nvPr/>
        </p:nvSpPr>
        <p:spPr>
          <a:xfrm rot="5400000">
            <a:off x="3379674" y="992957"/>
            <a:ext cx="224001" cy="7319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4">
            <a:extLst>
              <a:ext uri="{FF2B5EF4-FFF2-40B4-BE49-F238E27FC236}">
                <a16:creationId xmlns:a16="http://schemas.microsoft.com/office/drawing/2014/main" id="{FA6F50DF-B8B7-5CD3-CBF5-628E153E218B}"/>
              </a:ext>
            </a:extLst>
          </p:cNvPr>
          <p:cNvSpPr txBox="1"/>
          <p:nvPr/>
        </p:nvSpPr>
        <p:spPr>
          <a:xfrm rot="20042695">
            <a:off x="2046664" y="1487470"/>
            <a:ext cx="96678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Decode</a:t>
            </a:r>
            <a:endParaRPr lang="vi-V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35CF41-83F7-821C-C0BA-90ABA53E2A1C}"/>
              </a:ext>
            </a:extLst>
          </p:cNvPr>
          <p:cNvSpPr txBox="1"/>
          <p:nvPr/>
        </p:nvSpPr>
        <p:spPr>
          <a:xfrm>
            <a:off x="1479840" y="2276256"/>
            <a:ext cx="25082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[66, 65, 256, 257, 65, 260]</a:t>
            </a:r>
            <a:endParaRPr lang="vi-VN" sz="1600" dirty="0">
              <a:latin typeface="Times New Roman" panose="02020603050405020304" pitchFamily="18" charset="0"/>
              <a:cs typeface="Times New Roman" panose="02020603050405020304" pitchFamily="18" charset="0"/>
            </a:endParaRPr>
          </a:p>
        </p:txBody>
      </p:sp>
      <p:sp>
        <p:nvSpPr>
          <p:cNvPr id="6" name="Ngoặc móc Phải 5">
            <a:extLst>
              <a:ext uri="{FF2B5EF4-FFF2-40B4-BE49-F238E27FC236}">
                <a16:creationId xmlns:a16="http://schemas.microsoft.com/office/drawing/2014/main" id="{08043A02-F889-5377-CD16-82AA018EC7AB}"/>
              </a:ext>
            </a:extLst>
          </p:cNvPr>
          <p:cNvSpPr/>
          <p:nvPr/>
        </p:nvSpPr>
        <p:spPr>
          <a:xfrm rot="5400000">
            <a:off x="2513743" y="1582411"/>
            <a:ext cx="338554" cy="234921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Mũi tên: Xuống 6">
            <a:extLst>
              <a:ext uri="{FF2B5EF4-FFF2-40B4-BE49-F238E27FC236}">
                <a16:creationId xmlns:a16="http://schemas.microsoft.com/office/drawing/2014/main" id="{109E6C67-B180-2788-847C-2CB3D45932B0}"/>
              </a:ext>
            </a:extLst>
          </p:cNvPr>
          <p:cNvSpPr/>
          <p:nvPr/>
        </p:nvSpPr>
        <p:spPr>
          <a:xfrm rot="16200000">
            <a:off x="4084387" y="2229678"/>
            <a:ext cx="115895" cy="174474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4">
            <a:extLst>
              <a:ext uri="{FF2B5EF4-FFF2-40B4-BE49-F238E27FC236}">
                <a16:creationId xmlns:a16="http://schemas.microsoft.com/office/drawing/2014/main" id="{8FD7E640-005B-417B-59AF-0591DEA50CD9}"/>
              </a:ext>
            </a:extLst>
          </p:cNvPr>
          <p:cNvSpPr txBox="1"/>
          <p:nvPr/>
        </p:nvSpPr>
        <p:spPr>
          <a:xfrm>
            <a:off x="2021333" y="2933365"/>
            <a:ext cx="168789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LZW decode</a:t>
            </a:r>
            <a:endParaRPr lang="vi-VN" sz="1600" dirty="0">
              <a:latin typeface="Times New Roman" panose="02020603050405020304" pitchFamily="18" charset="0"/>
              <a:cs typeface="Times New Roman" panose="02020603050405020304" pitchFamily="18" charset="0"/>
            </a:endParaRPr>
          </a:p>
        </p:txBody>
      </p:sp>
      <p:sp>
        <p:nvSpPr>
          <p:cNvPr id="19" name="Hộp Văn bản 18">
            <a:extLst>
              <a:ext uri="{FF2B5EF4-FFF2-40B4-BE49-F238E27FC236}">
                <a16:creationId xmlns:a16="http://schemas.microsoft.com/office/drawing/2014/main" id="{3BB61C05-E32C-2E2F-A325-B71929D56936}"/>
              </a:ext>
            </a:extLst>
          </p:cNvPr>
          <p:cNvSpPr txBox="1"/>
          <p:nvPr/>
        </p:nvSpPr>
        <p:spPr>
          <a:xfrm>
            <a:off x="5148911" y="2926294"/>
            <a:ext cx="474345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“BABAABAAA”</a:t>
            </a:r>
            <a:endParaRPr lang="en-US" dirty="0"/>
          </a:p>
        </p:txBody>
      </p:sp>
      <p:sp>
        <p:nvSpPr>
          <p:cNvPr id="9" name="Slide Number Placeholder 8">
            <a:extLst>
              <a:ext uri="{FF2B5EF4-FFF2-40B4-BE49-F238E27FC236}">
                <a16:creationId xmlns:a16="http://schemas.microsoft.com/office/drawing/2014/main" id="{88B2500A-5C55-3FA9-79D2-EDCE180C4889}"/>
              </a:ext>
            </a:extLst>
          </p:cNvPr>
          <p:cNvSpPr>
            <a:spLocks noGrp="1"/>
          </p:cNvSpPr>
          <p:nvPr>
            <p:ph type="sldNum" idx="12"/>
          </p:nvPr>
        </p:nvSpPr>
        <p:spPr/>
        <p:txBody>
          <a:bodyPr/>
          <a:lstStyle/>
          <a:p>
            <a:fld id="{00000000-1234-1234-1234-123412341234}" type="slidenum">
              <a:rPr lang="en-US" smtClean="0"/>
              <a:pPr/>
              <a:t>44</a:t>
            </a:fld>
            <a:endParaRPr lang="en-US" dirty="0"/>
          </a:p>
        </p:txBody>
      </p:sp>
    </p:spTree>
    <p:extLst>
      <p:ext uri="{BB962C8B-B14F-4D97-AF65-F5344CB8AC3E}">
        <p14:creationId xmlns:p14="http://schemas.microsoft.com/office/powerpoint/2010/main" val="2129025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5106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3.6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p:txBody>
      </p:sp>
      <p:sp>
        <p:nvSpPr>
          <p:cNvPr id="6" name="TextBox 4">
            <a:extLst>
              <a:ext uri="{FF2B5EF4-FFF2-40B4-BE49-F238E27FC236}">
                <a16:creationId xmlns:a16="http://schemas.microsoft.com/office/drawing/2014/main" id="{F861D7C1-8D10-0169-67A2-93FF6E85D346}"/>
              </a:ext>
            </a:extLst>
          </p:cNvPr>
          <p:cNvSpPr txBox="1"/>
          <p:nvPr/>
        </p:nvSpPr>
        <p:spPr>
          <a:xfrm>
            <a:off x="1762020" y="2248435"/>
            <a:ext cx="624880"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Ảnh</a:t>
            </a:r>
            <a:endParaRPr lang="vi-VN" sz="1600" dirty="0">
              <a:latin typeface="Times New Roman" panose="02020603050405020304" pitchFamily="18" charset="0"/>
              <a:cs typeface="Times New Roman" panose="02020603050405020304" pitchFamily="18" charset="0"/>
            </a:endParaRPr>
          </a:p>
        </p:txBody>
      </p:sp>
      <p:sp>
        <p:nvSpPr>
          <p:cNvPr id="9" name="TextBox 4">
            <a:extLst>
              <a:ext uri="{FF2B5EF4-FFF2-40B4-BE49-F238E27FC236}">
                <a16:creationId xmlns:a16="http://schemas.microsoft.com/office/drawing/2014/main" id="{60984409-6907-7B0F-9481-909669F358FE}"/>
              </a:ext>
            </a:extLst>
          </p:cNvPr>
          <p:cNvSpPr txBox="1"/>
          <p:nvPr/>
        </p:nvSpPr>
        <p:spPr>
          <a:xfrm>
            <a:off x="5404442" y="1596389"/>
            <a:ext cx="1872657"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flatten</a:t>
            </a:r>
            <a:endParaRPr lang="vi-VN" sz="1600" dirty="0">
              <a:latin typeface="Times New Roman" panose="02020603050405020304" pitchFamily="18" charset="0"/>
              <a:cs typeface="Times New Roman" panose="02020603050405020304" pitchFamily="18" charset="0"/>
            </a:endParaRPr>
          </a:p>
        </p:txBody>
      </p:sp>
      <p:graphicFrame>
        <p:nvGraphicFramePr>
          <p:cNvPr id="11" name="Bảng 12">
            <a:extLst>
              <a:ext uri="{FF2B5EF4-FFF2-40B4-BE49-F238E27FC236}">
                <a16:creationId xmlns:a16="http://schemas.microsoft.com/office/drawing/2014/main" id="{08DE8855-C45B-8227-FF65-BEBA90892963}"/>
              </a:ext>
            </a:extLst>
          </p:cNvPr>
          <p:cNvGraphicFramePr>
            <a:graphicFrameLocks noGrp="1"/>
          </p:cNvGraphicFramePr>
          <p:nvPr>
            <p:extLst>
              <p:ext uri="{D42A27DB-BD31-4B8C-83A1-F6EECF244321}">
                <p14:modId xmlns:p14="http://schemas.microsoft.com/office/powerpoint/2010/main" val="3457282345"/>
              </p:ext>
            </p:extLst>
          </p:nvPr>
        </p:nvGraphicFramePr>
        <p:xfrm>
          <a:off x="598085" y="986789"/>
          <a:ext cx="2952750" cy="1219200"/>
        </p:xfrm>
        <a:graphic>
          <a:graphicData uri="http://schemas.openxmlformats.org/drawingml/2006/table">
            <a:tbl>
              <a:tblPr firstRow="1" bandRow="1">
                <a:tableStyleId>{284E427A-3D55-4303-BF80-6455036E1DE7}</a:tableStyleId>
              </a:tblPr>
              <a:tblGrid>
                <a:gridCol w="984250">
                  <a:extLst>
                    <a:ext uri="{9D8B030D-6E8A-4147-A177-3AD203B41FA5}">
                      <a16:colId xmlns:a16="http://schemas.microsoft.com/office/drawing/2014/main" val="3705926041"/>
                    </a:ext>
                  </a:extLst>
                </a:gridCol>
                <a:gridCol w="984250">
                  <a:extLst>
                    <a:ext uri="{9D8B030D-6E8A-4147-A177-3AD203B41FA5}">
                      <a16:colId xmlns:a16="http://schemas.microsoft.com/office/drawing/2014/main" val="2577746085"/>
                    </a:ext>
                  </a:extLst>
                </a:gridCol>
                <a:gridCol w="984250">
                  <a:extLst>
                    <a:ext uri="{9D8B030D-6E8A-4147-A177-3AD203B41FA5}">
                      <a16:colId xmlns:a16="http://schemas.microsoft.com/office/drawing/2014/main" val="1579698556"/>
                    </a:ext>
                  </a:extLst>
                </a:gridCol>
              </a:tblGrid>
              <a:tr h="186538">
                <a:tc>
                  <a:txBody>
                    <a:bodyPr/>
                    <a:lstStyle/>
                    <a:p>
                      <a:r>
                        <a:rPr lang="en-US" dirty="0"/>
                        <a:t>1</a:t>
                      </a:r>
                    </a:p>
                  </a:txBody>
                  <a:tcPr/>
                </a:tc>
                <a:tc>
                  <a:txBody>
                    <a:bodyPr/>
                    <a:lstStyle/>
                    <a:p>
                      <a:r>
                        <a:rPr lang="en-US" dirty="0"/>
                        <a:t>7</a:t>
                      </a:r>
                    </a:p>
                  </a:txBody>
                  <a:tcPr/>
                </a:tc>
                <a:tc>
                  <a:txBody>
                    <a:bodyPr/>
                    <a:lstStyle/>
                    <a:p>
                      <a:r>
                        <a:rPr lang="en-US" dirty="0"/>
                        <a:t>7</a:t>
                      </a:r>
                    </a:p>
                  </a:txBody>
                  <a:tcPr/>
                </a:tc>
                <a:extLst>
                  <a:ext uri="{0D108BD9-81ED-4DB2-BD59-A6C34878D82A}">
                    <a16:rowId xmlns:a16="http://schemas.microsoft.com/office/drawing/2014/main" val="601523608"/>
                  </a:ext>
                </a:extLst>
              </a:tr>
              <a:tr h="186538">
                <a:tc>
                  <a:txBody>
                    <a:bodyPr/>
                    <a:lstStyle/>
                    <a:p>
                      <a:r>
                        <a:rPr lang="en-US" dirty="0"/>
                        <a:t>7</a:t>
                      </a:r>
                    </a:p>
                  </a:txBody>
                  <a:tcPr/>
                </a:tc>
                <a:tc>
                  <a:txBody>
                    <a:bodyPr/>
                    <a:lstStyle/>
                    <a:p>
                      <a:r>
                        <a:rPr lang="en-US" dirty="0"/>
                        <a:t>5</a:t>
                      </a:r>
                    </a:p>
                  </a:txBody>
                  <a:tcPr/>
                </a:tc>
                <a:tc>
                  <a:txBody>
                    <a:bodyPr/>
                    <a:lstStyle/>
                    <a:p>
                      <a:r>
                        <a:rPr lang="en-US" dirty="0"/>
                        <a:t>88</a:t>
                      </a:r>
                    </a:p>
                  </a:txBody>
                  <a:tcPr/>
                </a:tc>
                <a:extLst>
                  <a:ext uri="{0D108BD9-81ED-4DB2-BD59-A6C34878D82A}">
                    <a16:rowId xmlns:a16="http://schemas.microsoft.com/office/drawing/2014/main" val="2861624331"/>
                  </a:ext>
                </a:extLst>
              </a:tr>
              <a:tr h="186538">
                <a:tc>
                  <a:txBody>
                    <a:bodyPr/>
                    <a:lstStyle/>
                    <a:p>
                      <a:r>
                        <a:rPr lang="en-US" dirty="0"/>
                        <a:t>88</a:t>
                      </a:r>
                    </a:p>
                  </a:txBody>
                  <a:tcPr/>
                </a:tc>
                <a:tc>
                  <a:txBody>
                    <a:bodyPr/>
                    <a:lstStyle/>
                    <a:p>
                      <a:r>
                        <a:rPr lang="en-US" dirty="0"/>
                        <a:t>88</a:t>
                      </a:r>
                    </a:p>
                  </a:txBody>
                  <a:tcPr/>
                </a:tc>
                <a:tc>
                  <a:txBody>
                    <a:bodyPr/>
                    <a:lstStyle/>
                    <a:p>
                      <a:r>
                        <a:rPr lang="en-US" dirty="0"/>
                        <a:t>88</a:t>
                      </a:r>
                    </a:p>
                  </a:txBody>
                  <a:tcPr/>
                </a:tc>
                <a:extLst>
                  <a:ext uri="{0D108BD9-81ED-4DB2-BD59-A6C34878D82A}">
                    <a16:rowId xmlns:a16="http://schemas.microsoft.com/office/drawing/2014/main" val="3730346189"/>
                  </a:ext>
                </a:extLst>
              </a:tr>
              <a:tr h="186538">
                <a:tc>
                  <a:txBody>
                    <a:bodyPr/>
                    <a:lstStyle/>
                    <a:p>
                      <a:r>
                        <a:rPr lang="en-US" dirty="0"/>
                        <a:t>88</a:t>
                      </a:r>
                    </a:p>
                  </a:txBody>
                  <a:tcPr/>
                </a:tc>
                <a:tc>
                  <a:txBody>
                    <a:bodyPr/>
                    <a:lstStyle/>
                    <a:p>
                      <a:r>
                        <a:rPr lang="en-US" dirty="0"/>
                        <a:t>88</a:t>
                      </a:r>
                    </a:p>
                  </a:txBody>
                  <a:tcPr/>
                </a:tc>
                <a:tc>
                  <a:txBody>
                    <a:bodyPr/>
                    <a:lstStyle/>
                    <a:p>
                      <a:r>
                        <a:rPr lang="en-US" dirty="0"/>
                        <a:t>9</a:t>
                      </a:r>
                    </a:p>
                  </a:txBody>
                  <a:tcPr/>
                </a:tc>
                <a:extLst>
                  <a:ext uri="{0D108BD9-81ED-4DB2-BD59-A6C34878D82A}">
                    <a16:rowId xmlns:a16="http://schemas.microsoft.com/office/drawing/2014/main" val="2513604647"/>
                  </a:ext>
                </a:extLst>
              </a:tr>
            </a:tbl>
          </a:graphicData>
        </a:graphic>
      </p:graphicFrame>
      <p:graphicFrame>
        <p:nvGraphicFramePr>
          <p:cNvPr id="13" name="Bảng 13">
            <a:extLst>
              <a:ext uri="{FF2B5EF4-FFF2-40B4-BE49-F238E27FC236}">
                <a16:creationId xmlns:a16="http://schemas.microsoft.com/office/drawing/2014/main" id="{E331BF1E-5087-2442-50BE-B4FF89493813}"/>
              </a:ext>
            </a:extLst>
          </p:cNvPr>
          <p:cNvGraphicFramePr>
            <a:graphicFrameLocks noGrp="1"/>
          </p:cNvGraphicFramePr>
          <p:nvPr>
            <p:extLst>
              <p:ext uri="{D42A27DB-BD31-4B8C-83A1-F6EECF244321}">
                <p14:modId xmlns:p14="http://schemas.microsoft.com/office/powerpoint/2010/main" val="406402820"/>
              </p:ext>
            </p:extLst>
          </p:nvPr>
        </p:nvGraphicFramePr>
        <p:xfrm>
          <a:off x="3930943" y="1190625"/>
          <a:ext cx="4819656" cy="304800"/>
        </p:xfrm>
        <a:graphic>
          <a:graphicData uri="http://schemas.openxmlformats.org/drawingml/2006/table">
            <a:tbl>
              <a:tblPr firstRow="1" bandRow="1">
                <a:tableStyleId>{69C7853C-536D-4A76-A0AE-DD22124D55A5}</a:tableStyleId>
              </a:tblPr>
              <a:tblGrid>
                <a:gridCol w="401638">
                  <a:extLst>
                    <a:ext uri="{9D8B030D-6E8A-4147-A177-3AD203B41FA5}">
                      <a16:colId xmlns:a16="http://schemas.microsoft.com/office/drawing/2014/main" val="1429600666"/>
                    </a:ext>
                  </a:extLst>
                </a:gridCol>
                <a:gridCol w="401638">
                  <a:extLst>
                    <a:ext uri="{9D8B030D-6E8A-4147-A177-3AD203B41FA5}">
                      <a16:colId xmlns:a16="http://schemas.microsoft.com/office/drawing/2014/main" val="2717577426"/>
                    </a:ext>
                  </a:extLst>
                </a:gridCol>
                <a:gridCol w="401638">
                  <a:extLst>
                    <a:ext uri="{9D8B030D-6E8A-4147-A177-3AD203B41FA5}">
                      <a16:colId xmlns:a16="http://schemas.microsoft.com/office/drawing/2014/main" val="350534832"/>
                    </a:ext>
                  </a:extLst>
                </a:gridCol>
                <a:gridCol w="401638">
                  <a:extLst>
                    <a:ext uri="{9D8B030D-6E8A-4147-A177-3AD203B41FA5}">
                      <a16:colId xmlns:a16="http://schemas.microsoft.com/office/drawing/2014/main" val="3211281614"/>
                    </a:ext>
                  </a:extLst>
                </a:gridCol>
                <a:gridCol w="401638">
                  <a:extLst>
                    <a:ext uri="{9D8B030D-6E8A-4147-A177-3AD203B41FA5}">
                      <a16:colId xmlns:a16="http://schemas.microsoft.com/office/drawing/2014/main" val="1941848507"/>
                    </a:ext>
                  </a:extLst>
                </a:gridCol>
                <a:gridCol w="401638">
                  <a:extLst>
                    <a:ext uri="{9D8B030D-6E8A-4147-A177-3AD203B41FA5}">
                      <a16:colId xmlns:a16="http://schemas.microsoft.com/office/drawing/2014/main" val="178851435"/>
                    </a:ext>
                  </a:extLst>
                </a:gridCol>
                <a:gridCol w="401638">
                  <a:extLst>
                    <a:ext uri="{9D8B030D-6E8A-4147-A177-3AD203B41FA5}">
                      <a16:colId xmlns:a16="http://schemas.microsoft.com/office/drawing/2014/main" val="1220799427"/>
                    </a:ext>
                  </a:extLst>
                </a:gridCol>
                <a:gridCol w="401638">
                  <a:extLst>
                    <a:ext uri="{9D8B030D-6E8A-4147-A177-3AD203B41FA5}">
                      <a16:colId xmlns:a16="http://schemas.microsoft.com/office/drawing/2014/main" val="3560714658"/>
                    </a:ext>
                  </a:extLst>
                </a:gridCol>
                <a:gridCol w="401638">
                  <a:extLst>
                    <a:ext uri="{9D8B030D-6E8A-4147-A177-3AD203B41FA5}">
                      <a16:colId xmlns:a16="http://schemas.microsoft.com/office/drawing/2014/main" val="1842926595"/>
                    </a:ext>
                  </a:extLst>
                </a:gridCol>
                <a:gridCol w="401638">
                  <a:extLst>
                    <a:ext uri="{9D8B030D-6E8A-4147-A177-3AD203B41FA5}">
                      <a16:colId xmlns:a16="http://schemas.microsoft.com/office/drawing/2014/main" val="4222501"/>
                    </a:ext>
                  </a:extLst>
                </a:gridCol>
                <a:gridCol w="401638">
                  <a:extLst>
                    <a:ext uri="{9D8B030D-6E8A-4147-A177-3AD203B41FA5}">
                      <a16:colId xmlns:a16="http://schemas.microsoft.com/office/drawing/2014/main" val="218248644"/>
                    </a:ext>
                  </a:extLst>
                </a:gridCol>
                <a:gridCol w="401638">
                  <a:extLst>
                    <a:ext uri="{9D8B030D-6E8A-4147-A177-3AD203B41FA5}">
                      <a16:colId xmlns:a16="http://schemas.microsoft.com/office/drawing/2014/main" val="2132171912"/>
                    </a:ext>
                  </a:extLst>
                </a:gridCol>
              </a:tblGrid>
              <a:tr h="142756">
                <a:tc>
                  <a:txBody>
                    <a:bodyPr/>
                    <a:lstStyle/>
                    <a:p>
                      <a:r>
                        <a:rPr lang="en-US" dirty="0"/>
                        <a:t>1</a:t>
                      </a:r>
                    </a:p>
                  </a:txBody>
                  <a:tcPr/>
                </a:tc>
                <a:tc>
                  <a:txBody>
                    <a:bodyPr/>
                    <a:lstStyle/>
                    <a:p>
                      <a:r>
                        <a:rPr lang="en-US" dirty="0"/>
                        <a:t>7</a:t>
                      </a:r>
                    </a:p>
                  </a:txBody>
                  <a:tcPr/>
                </a:tc>
                <a:tc>
                  <a:txBody>
                    <a:bodyPr/>
                    <a:lstStyle/>
                    <a:p>
                      <a:r>
                        <a:rPr lang="en-US" dirty="0"/>
                        <a:t>7</a:t>
                      </a:r>
                    </a:p>
                  </a:txBody>
                  <a:tcPr/>
                </a:tc>
                <a:tc>
                  <a:txBody>
                    <a:bodyPr/>
                    <a:lstStyle/>
                    <a:p>
                      <a:r>
                        <a:rPr lang="en-US" dirty="0"/>
                        <a:t>7</a:t>
                      </a:r>
                    </a:p>
                  </a:txBody>
                  <a:tcPr/>
                </a:tc>
                <a:tc>
                  <a:txBody>
                    <a:bodyPr/>
                    <a:lstStyle/>
                    <a:p>
                      <a:r>
                        <a:rPr lang="en-US" dirty="0"/>
                        <a:t>5</a:t>
                      </a:r>
                    </a:p>
                  </a:txBody>
                  <a:tcPr/>
                </a:tc>
                <a:tc>
                  <a:txBody>
                    <a:bodyPr/>
                    <a:lstStyle/>
                    <a:p>
                      <a:r>
                        <a:rPr lang="en-US" dirty="0"/>
                        <a:t>88</a:t>
                      </a:r>
                    </a:p>
                  </a:txBody>
                  <a:tcPr/>
                </a:tc>
                <a:tc>
                  <a:txBody>
                    <a:bodyPr/>
                    <a:lstStyle/>
                    <a:p>
                      <a:r>
                        <a:rPr lang="en-US" dirty="0"/>
                        <a:t>88</a:t>
                      </a:r>
                    </a:p>
                  </a:txBody>
                  <a:tcPr/>
                </a:tc>
                <a:tc>
                  <a:txBody>
                    <a:bodyPr/>
                    <a:lstStyle/>
                    <a:p>
                      <a:r>
                        <a:rPr lang="en-US" dirty="0"/>
                        <a:t>88</a:t>
                      </a:r>
                    </a:p>
                  </a:txBody>
                  <a:tcPr/>
                </a:tc>
                <a:tc>
                  <a:txBody>
                    <a:bodyPr/>
                    <a:lstStyle/>
                    <a:p>
                      <a:r>
                        <a:rPr lang="en-US" dirty="0"/>
                        <a:t>88</a:t>
                      </a:r>
                    </a:p>
                  </a:txBody>
                  <a:tcPr/>
                </a:tc>
                <a:tc>
                  <a:txBody>
                    <a:bodyPr/>
                    <a:lstStyle/>
                    <a:p>
                      <a:r>
                        <a:rPr lang="en-US" dirty="0"/>
                        <a:t>88</a:t>
                      </a:r>
                    </a:p>
                  </a:txBody>
                  <a:tcPr/>
                </a:tc>
                <a:tc>
                  <a:txBody>
                    <a:bodyPr/>
                    <a:lstStyle/>
                    <a:p>
                      <a:r>
                        <a:rPr lang="en-US" dirty="0"/>
                        <a:t>88</a:t>
                      </a:r>
                    </a:p>
                  </a:txBody>
                  <a:tcPr/>
                </a:tc>
                <a:tc>
                  <a:txBody>
                    <a:bodyPr/>
                    <a:lstStyle/>
                    <a:p>
                      <a:r>
                        <a:rPr lang="en-US" dirty="0"/>
                        <a:t>9</a:t>
                      </a:r>
                    </a:p>
                  </a:txBody>
                  <a:tcPr/>
                </a:tc>
                <a:extLst>
                  <a:ext uri="{0D108BD9-81ED-4DB2-BD59-A6C34878D82A}">
                    <a16:rowId xmlns:a16="http://schemas.microsoft.com/office/drawing/2014/main" val="3314645771"/>
                  </a:ext>
                </a:extLst>
              </a:tr>
            </a:tbl>
          </a:graphicData>
        </a:graphic>
      </p:graphicFrame>
      <p:sp>
        <p:nvSpPr>
          <p:cNvPr id="18" name="TextBox 4">
            <a:extLst>
              <a:ext uri="{FF2B5EF4-FFF2-40B4-BE49-F238E27FC236}">
                <a16:creationId xmlns:a16="http://schemas.microsoft.com/office/drawing/2014/main" id="{0DCD6544-3736-5B8C-2BEF-DB9535840774}"/>
              </a:ext>
            </a:extLst>
          </p:cNvPr>
          <p:cNvSpPr txBox="1"/>
          <p:nvPr/>
        </p:nvSpPr>
        <p:spPr>
          <a:xfrm>
            <a:off x="5404443" y="2457715"/>
            <a:ext cx="1453558"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encode</a:t>
            </a:r>
            <a:endParaRPr lang="vi-VN" sz="1600" dirty="0">
              <a:latin typeface="Times New Roman" panose="02020603050405020304" pitchFamily="18" charset="0"/>
              <a:cs typeface="Times New Roman" panose="02020603050405020304" pitchFamily="18" charset="0"/>
            </a:endParaRPr>
          </a:p>
        </p:txBody>
      </p:sp>
      <p:graphicFrame>
        <p:nvGraphicFramePr>
          <p:cNvPr id="19" name="Bảng 13">
            <a:extLst>
              <a:ext uri="{FF2B5EF4-FFF2-40B4-BE49-F238E27FC236}">
                <a16:creationId xmlns:a16="http://schemas.microsoft.com/office/drawing/2014/main" id="{9559050A-F85B-0BAE-C786-E99404882F2B}"/>
              </a:ext>
            </a:extLst>
          </p:cNvPr>
          <p:cNvGraphicFramePr>
            <a:graphicFrameLocks noGrp="1"/>
          </p:cNvGraphicFramePr>
          <p:nvPr>
            <p:extLst>
              <p:ext uri="{D42A27DB-BD31-4B8C-83A1-F6EECF244321}">
                <p14:modId xmlns:p14="http://schemas.microsoft.com/office/powerpoint/2010/main" val="2940601673"/>
              </p:ext>
            </p:extLst>
          </p:nvPr>
        </p:nvGraphicFramePr>
        <p:xfrm>
          <a:off x="4286690" y="2096035"/>
          <a:ext cx="4108160" cy="304800"/>
        </p:xfrm>
        <a:graphic>
          <a:graphicData uri="http://schemas.openxmlformats.org/drawingml/2006/table">
            <a:tbl>
              <a:tblPr firstRow="1" bandRow="1">
                <a:tableStyleId>{775DCB02-9BB8-47FD-8907-85C794F793BA}</a:tableStyleId>
              </a:tblPr>
              <a:tblGrid>
                <a:gridCol w="513520">
                  <a:extLst>
                    <a:ext uri="{9D8B030D-6E8A-4147-A177-3AD203B41FA5}">
                      <a16:colId xmlns:a16="http://schemas.microsoft.com/office/drawing/2014/main" val="1429600666"/>
                    </a:ext>
                  </a:extLst>
                </a:gridCol>
                <a:gridCol w="513520">
                  <a:extLst>
                    <a:ext uri="{9D8B030D-6E8A-4147-A177-3AD203B41FA5}">
                      <a16:colId xmlns:a16="http://schemas.microsoft.com/office/drawing/2014/main" val="2717577426"/>
                    </a:ext>
                  </a:extLst>
                </a:gridCol>
                <a:gridCol w="513520">
                  <a:extLst>
                    <a:ext uri="{9D8B030D-6E8A-4147-A177-3AD203B41FA5}">
                      <a16:colId xmlns:a16="http://schemas.microsoft.com/office/drawing/2014/main" val="350534832"/>
                    </a:ext>
                  </a:extLst>
                </a:gridCol>
                <a:gridCol w="513520">
                  <a:extLst>
                    <a:ext uri="{9D8B030D-6E8A-4147-A177-3AD203B41FA5}">
                      <a16:colId xmlns:a16="http://schemas.microsoft.com/office/drawing/2014/main" val="3211281614"/>
                    </a:ext>
                  </a:extLst>
                </a:gridCol>
                <a:gridCol w="513520">
                  <a:extLst>
                    <a:ext uri="{9D8B030D-6E8A-4147-A177-3AD203B41FA5}">
                      <a16:colId xmlns:a16="http://schemas.microsoft.com/office/drawing/2014/main" val="1941848507"/>
                    </a:ext>
                  </a:extLst>
                </a:gridCol>
                <a:gridCol w="513520">
                  <a:extLst>
                    <a:ext uri="{9D8B030D-6E8A-4147-A177-3AD203B41FA5}">
                      <a16:colId xmlns:a16="http://schemas.microsoft.com/office/drawing/2014/main" val="178851435"/>
                    </a:ext>
                  </a:extLst>
                </a:gridCol>
                <a:gridCol w="513520">
                  <a:extLst>
                    <a:ext uri="{9D8B030D-6E8A-4147-A177-3AD203B41FA5}">
                      <a16:colId xmlns:a16="http://schemas.microsoft.com/office/drawing/2014/main" val="1220799427"/>
                    </a:ext>
                  </a:extLst>
                </a:gridCol>
                <a:gridCol w="513520">
                  <a:extLst>
                    <a:ext uri="{9D8B030D-6E8A-4147-A177-3AD203B41FA5}">
                      <a16:colId xmlns:a16="http://schemas.microsoft.com/office/drawing/2014/main" val="3560714658"/>
                    </a:ext>
                  </a:extLst>
                </a:gridCol>
              </a:tblGrid>
              <a:tr h="142756">
                <a:tc>
                  <a:txBody>
                    <a:bodyPr/>
                    <a:lstStyle/>
                    <a:p>
                      <a:r>
                        <a:rPr lang="en-US" dirty="0"/>
                        <a:t>1</a:t>
                      </a:r>
                    </a:p>
                  </a:txBody>
                  <a:tcPr/>
                </a:tc>
                <a:tc>
                  <a:txBody>
                    <a:bodyPr/>
                    <a:lstStyle/>
                    <a:p>
                      <a:r>
                        <a:rPr lang="en-US" dirty="0"/>
                        <a:t>7</a:t>
                      </a:r>
                    </a:p>
                  </a:txBody>
                  <a:tcPr/>
                </a:tc>
                <a:tc>
                  <a:txBody>
                    <a:bodyPr/>
                    <a:lstStyle/>
                    <a:p>
                      <a:r>
                        <a:rPr lang="en-US" dirty="0"/>
                        <a:t>257</a:t>
                      </a:r>
                    </a:p>
                  </a:txBody>
                  <a:tcPr/>
                </a:tc>
                <a:tc>
                  <a:txBody>
                    <a:bodyPr/>
                    <a:lstStyle/>
                    <a:p>
                      <a:r>
                        <a:rPr lang="en-US" dirty="0"/>
                        <a:t>5</a:t>
                      </a:r>
                    </a:p>
                  </a:txBody>
                  <a:tcPr/>
                </a:tc>
                <a:tc>
                  <a:txBody>
                    <a:bodyPr/>
                    <a:lstStyle/>
                    <a:p>
                      <a:r>
                        <a:rPr lang="en-US" dirty="0"/>
                        <a:t>88</a:t>
                      </a:r>
                    </a:p>
                  </a:txBody>
                  <a:tcPr/>
                </a:tc>
                <a:tc>
                  <a:txBody>
                    <a:bodyPr/>
                    <a:lstStyle/>
                    <a:p>
                      <a:r>
                        <a:rPr lang="en-US" dirty="0"/>
                        <a:t>260</a:t>
                      </a:r>
                    </a:p>
                  </a:txBody>
                  <a:tcPr/>
                </a:tc>
                <a:tc>
                  <a:txBody>
                    <a:bodyPr/>
                    <a:lstStyle/>
                    <a:p>
                      <a:r>
                        <a:rPr lang="en-US" dirty="0"/>
                        <a:t>261</a:t>
                      </a:r>
                    </a:p>
                  </a:txBody>
                  <a:tcPr/>
                </a:tc>
                <a:tc>
                  <a:txBody>
                    <a:bodyPr/>
                    <a:lstStyle/>
                    <a:p>
                      <a:r>
                        <a:rPr lang="en-US" dirty="0"/>
                        <a:t>9</a:t>
                      </a:r>
                    </a:p>
                  </a:txBody>
                  <a:tcPr/>
                </a:tc>
                <a:extLst>
                  <a:ext uri="{0D108BD9-81ED-4DB2-BD59-A6C34878D82A}">
                    <a16:rowId xmlns:a16="http://schemas.microsoft.com/office/drawing/2014/main" val="3314645771"/>
                  </a:ext>
                </a:extLst>
              </a:tr>
            </a:tbl>
          </a:graphicData>
        </a:graphic>
      </p:graphicFrame>
      <p:sp>
        <p:nvSpPr>
          <p:cNvPr id="20" name="TextBox 4">
            <a:extLst>
              <a:ext uri="{FF2B5EF4-FFF2-40B4-BE49-F238E27FC236}">
                <a16:creationId xmlns:a16="http://schemas.microsoft.com/office/drawing/2014/main" id="{C115FC4A-253A-E5A8-63FD-70F75DE2A7E0}"/>
              </a:ext>
            </a:extLst>
          </p:cNvPr>
          <p:cNvSpPr txBox="1"/>
          <p:nvPr/>
        </p:nvSpPr>
        <p:spPr>
          <a:xfrm>
            <a:off x="1010646" y="2768235"/>
            <a:ext cx="30660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Dung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N1: 8 * 3 * 4 = 96 bits</a:t>
            </a:r>
            <a:endParaRPr lang="vi-VN" sz="1600" dirty="0">
              <a:latin typeface="Times New Roman" panose="02020603050405020304" pitchFamily="18" charset="0"/>
              <a:cs typeface="Times New Roman" panose="02020603050405020304" pitchFamily="18" charset="0"/>
            </a:endParaRPr>
          </a:p>
        </p:txBody>
      </p:sp>
      <p:sp>
        <p:nvSpPr>
          <p:cNvPr id="21" name="TextBox 4">
            <a:extLst>
              <a:ext uri="{FF2B5EF4-FFF2-40B4-BE49-F238E27FC236}">
                <a16:creationId xmlns:a16="http://schemas.microsoft.com/office/drawing/2014/main" id="{C58E43C9-028D-ECBF-A47F-164D58BF55B8}"/>
              </a:ext>
            </a:extLst>
          </p:cNvPr>
          <p:cNvSpPr txBox="1"/>
          <p:nvPr/>
        </p:nvSpPr>
        <p:spPr>
          <a:xfrm>
            <a:off x="1010646" y="3402660"/>
            <a:ext cx="30660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Dung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N2: 8 * 5 + 9 * 3 = 67 bits</a:t>
            </a:r>
            <a:endParaRPr lang="vi-V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4">
                <a:extLst>
                  <a:ext uri="{FF2B5EF4-FFF2-40B4-BE49-F238E27FC236}">
                    <a16:creationId xmlns:a16="http://schemas.microsoft.com/office/drawing/2014/main" id="{A735DE3B-FB3B-D8A7-D62E-415FEDBADA33}"/>
                  </a:ext>
                </a:extLst>
              </p:cNvPr>
              <p:cNvSpPr txBox="1"/>
              <p:nvPr/>
            </p:nvSpPr>
            <p:spPr>
              <a:xfrm>
                <a:off x="4807743" y="3001445"/>
                <a:ext cx="30660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Tỉ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Cr = 96/67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1,43</m:t>
                    </m:r>
                  </m:oMath>
                </a14:m>
                <a:endParaRPr lang="vi-VN" sz="1600" dirty="0">
                  <a:latin typeface="Times New Roman" panose="02020603050405020304" pitchFamily="18" charset="0"/>
                  <a:cs typeface="Times New Roman" panose="02020603050405020304" pitchFamily="18" charset="0"/>
                </a:endParaRPr>
              </a:p>
            </p:txBody>
          </p:sp>
        </mc:Choice>
        <mc:Fallback xmlns="">
          <p:sp>
            <p:nvSpPr>
              <p:cNvPr id="22" name="TextBox 4">
                <a:extLst>
                  <a:ext uri="{FF2B5EF4-FFF2-40B4-BE49-F238E27FC236}">
                    <a16:creationId xmlns:a16="http://schemas.microsoft.com/office/drawing/2014/main" id="{A735DE3B-FB3B-D8A7-D62E-415FEDBADA33}"/>
                  </a:ext>
                </a:extLst>
              </p:cNvPr>
              <p:cNvSpPr txBox="1">
                <a:spLocks noRot="1" noChangeAspect="1" noMove="1" noResize="1" noEditPoints="1" noAdjustHandles="1" noChangeArrowheads="1" noChangeShapeType="1" noTextEdit="1"/>
              </p:cNvSpPr>
              <p:nvPr/>
            </p:nvSpPr>
            <p:spPr>
              <a:xfrm>
                <a:off x="4807743" y="3001445"/>
                <a:ext cx="3066054" cy="584775"/>
              </a:xfrm>
              <a:prstGeom prst="rect">
                <a:avLst/>
              </a:prstGeom>
              <a:blipFill>
                <a:blip r:embed="rId3"/>
                <a:stretch>
                  <a:fillRect l="-1193" t="-3125" b="-1250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64E6F2A7-6BF1-DD94-5F47-EF561398F00F}"/>
              </a:ext>
            </a:extLst>
          </p:cNvPr>
          <p:cNvSpPr>
            <a:spLocks noGrp="1"/>
          </p:cNvSpPr>
          <p:nvPr>
            <p:ph type="sldNum" idx="12"/>
          </p:nvPr>
        </p:nvSpPr>
        <p:spPr/>
        <p:txBody>
          <a:bodyPr/>
          <a:lstStyle/>
          <a:p>
            <a:fld id="{00000000-1234-1234-1234-123412341234}" type="slidenum">
              <a:rPr lang="en-US" smtClean="0"/>
              <a:pPr/>
              <a:t>45</a:t>
            </a:fld>
            <a:endParaRPr lang="en-US" dirty="0"/>
          </a:p>
        </p:txBody>
      </p:sp>
    </p:spTree>
    <p:extLst>
      <p:ext uri="{BB962C8B-B14F-4D97-AF65-F5344CB8AC3E}">
        <p14:creationId xmlns:p14="http://schemas.microsoft.com/office/powerpoint/2010/main" val="875750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3"/>
          <p:cNvSpPr txBox="1">
            <a:spLocks noGrp="1"/>
          </p:cNvSpPr>
          <p:nvPr>
            <p:ph type="ctrTitle"/>
          </p:nvPr>
        </p:nvSpPr>
        <p:spPr>
          <a:xfrm>
            <a:off x="1607343" y="2914469"/>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dirty="0" err="1">
                <a:latin typeface="Times New Roman"/>
                <a:ea typeface="Times New Roman"/>
                <a:cs typeface="Times New Roman"/>
                <a:sym typeface="Times New Roman"/>
              </a:rPr>
              <a:t>Thiết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kế</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hệ</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thống</a:t>
            </a:r>
            <a:endParaRPr dirty="0">
              <a:latin typeface="Times New Roman"/>
              <a:ea typeface="Times New Roman"/>
              <a:cs typeface="Times New Roman"/>
              <a:sym typeface="Times New Roman"/>
            </a:endParaRPr>
          </a:p>
        </p:txBody>
      </p:sp>
      <p:sp>
        <p:nvSpPr>
          <p:cNvPr id="585" name="Google Shape;585;p2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dirty="0">
                <a:solidFill>
                  <a:srgbClr val="00ACC3"/>
                </a:solidFill>
                <a:latin typeface="Times New Roman" panose="02020603050405020304" pitchFamily="18" charset="0"/>
                <a:ea typeface="Varela Round"/>
                <a:cs typeface="Times New Roman" panose="02020603050405020304" pitchFamily="18" charset="0"/>
                <a:sym typeface="Varela Round"/>
              </a:rPr>
              <a:t>4</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3818091A-B56A-1043-443D-6E50C25FA5B1}"/>
              </a:ext>
            </a:extLst>
          </p:cNvPr>
          <p:cNvSpPr>
            <a:spLocks noGrp="1"/>
          </p:cNvSpPr>
          <p:nvPr>
            <p:ph type="sldNum" idx="12"/>
          </p:nvPr>
        </p:nvSpPr>
        <p:spPr/>
        <p:txBody>
          <a:bodyPr/>
          <a:lstStyle/>
          <a:p>
            <a:fld id="{00000000-1234-1234-1234-123412341234}" type="slidenum">
              <a:rPr lang="en-US" smtClean="0"/>
              <a:pPr/>
              <a:t>46</a:t>
            </a:fld>
            <a:endParaRPr lang="en-US" dirty="0"/>
          </a:p>
        </p:txBody>
      </p:sp>
    </p:spTree>
    <p:extLst>
      <p:ext uri="{BB962C8B-B14F-4D97-AF65-F5344CB8AC3E}">
        <p14:creationId xmlns:p14="http://schemas.microsoft.com/office/powerpoint/2010/main" val="1675143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165462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4.1 </a:t>
            </a:r>
            <a:r>
              <a:rPr lang="en-US" sz="2400" b="1" dirty="0" err="1">
                <a:latin typeface="Times New Roman" panose="02020603050405020304" pitchFamily="18" charset="0"/>
                <a:cs typeface="Times New Roman" panose="02020603050405020304" pitchFamily="18" charset="0"/>
              </a:rPr>
              <a:t>Tkinter</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B6EE20-256C-57E0-8213-D1B63402860B}"/>
              </a:ext>
            </a:extLst>
          </p:cNvPr>
          <p:cNvSpPr txBox="1"/>
          <p:nvPr/>
        </p:nvSpPr>
        <p:spPr>
          <a:xfrm>
            <a:off x="452072" y="908354"/>
            <a:ext cx="8042030" cy="830997"/>
          </a:xfrm>
          <a:prstGeom prst="rect">
            <a:avLst/>
          </a:prstGeom>
          <a:noFill/>
        </p:spPr>
        <p:txBody>
          <a:bodyPr wrap="square" rtlCol="0">
            <a:spAutoFit/>
          </a:bodyPr>
          <a:lstStyle/>
          <a:p>
            <a:r>
              <a:rPr lang="vi-VN" sz="1600" dirty="0" err="1">
                <a:latin typeface="Times New Roman" panose="02020603050405020304" pitchFamily="18" charset="0"/>
                <a:cs typeface="Times New Roman" panose="02020603050405020304" pitchFamily="18" charset="0"/>
              </a:rPr>
              <a:t>Tkinter</a:t>
            </a:r>
            <a:r>
              <a:rPr lang="vi-VN" sz="1600" dirty="0">
                <a:latin typeface="Times New Roman" panose="02020603050405020304" pitchFamily="18" charset="0"/>
                <a:cs typeface="Times New Roman" panose="02020603050405020304" pitchFamily="18" charset="0"/>
              </a:rPr>
              <a:t> là thư viện GUI tiêu chuẩn cho </a:t>
            </a:r>
            <a:r>
              <a:rPr lang="vi-VN" sz="1600" dirty="0" err="1">
                <a:latin typeface="Times New Roman" panose="02020603050405020304" pitchFamily="18" charset="0"/>
                <a:cs typeface="Times New Roman" panose="02020603050405020304" pitchFamily="18" charset="0"/>
              </a:rPr>
              <a:t>Python</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Tkinter</a:t>
            </a:r>
            <a:r>
              <a:rPr lang="vi-VN" sz="1600" dirty="0">
                <a:latin typeface="Times New Roman" panose="02020603050405020304" pitchFamily="18" charset="0"/>
                <a:cs typeface="Times New Roman" panose="02020603050405020304" pitchFamily="18" charset="0"/>
              </a:rPr>
              <a:t> trong </a:t>
            </a:r>
            <a:r>
              <a:rPr lang="vi-VN" sz="1600" dirty="0" err="1">
                <a:latin typeface="Times New Roman" panose="02020603050405020304" pitchFamily="18" charset="0"/>
                <a:cs typeface="Times New Roman" panose="02020603050405020304" pitchFamily="18" charset="0"/>
              </a:rPr>
              <a:t>Python</a:t>
            </a:r>
            <a:r>
              <a:rPr lang="vi-VN" sz="1600" dirty="0">
                <a:latin typeface="Times New Roman" panose="02020603050405020304" pitchFamily="18" charset="0"/>
                <a:cs typeface="Times New Roman" panose="02020603050405020304" pitchFamily="18" charset="0"/>
              </a:rPr>
              <a:t> cung cấp một cách nhanh chóng và dễ dàng để tạo các ứng dụng GUI. </a:t>
            </a:r>
            <a:r>
              <a:rPr lang="vi-VN" sz="1600" dirty="0" err="1">
                <a:latin typeface="Times New Roman" panose="02020603050405020304" pitchFamily="18" charset="0"/>
                <a:cs typeface="Times New Roman" panose="02020603050405020304" pitchFamily="18" charset="0"/>
              </a:rPr>
              <a:t>Tkinter</a:t>
            </a:r>
            <a:r>
              <a:rPr lang="vi-VN" sz="1600" dirty="0">
                <a:latin typeface="Times New Roman" panose="02020603050405020304" pitchFamily="18" charset="0"/>
                <a:cs typeface="Times New Roman" panose="02020603050405020304" pitchFamily="18" charset="0"/>
              </a:rPr>
              <a:t> cung cấp giao diện hướng đối tượng cho bộ công cụ </a:t>
            </a:r>
            <a:r>
              <a:rPr lang="vi-VN" sz="1600" dirty="0" err="1">
                <a:latin typeface="Times New Roman" panose="02020603050405020304" pitchFamily="18" charset="0"/>
                <a:cs typeface="Times New Roman" panose="02020603050405020304" pitchFamily="18" charset="0"/>
              </a:rPr>
              <a:t>Tk</a:t>
            </a:r>
            <a:r>
              <a:rPr lang="vi-VN" sz="1600" dirty="0">
                <a:latin typeface="Times New Roman" panose="02020603050405020304" pitchFamily="18" charset="0"/>
                <a:cs typeface="Times New Roman" panose="02020603050405020304" pitchFamily="18" charset="0"/>
              </a:rPr>
              <a:t> GUI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Python</a:t>
            </a:r>
            <a:endParaRPr lang="vi-VN" sz="1600" dirty="0">
              <a:latin typeface="Times New Roman" panose="02020603050405020304" pitchFamily="18" charset="0"/>
              <a:cs typeface="Times New Roman" panose="02020603050405020304" pitchFamily="18" charset="0"/>
            </a:endParaRPr>
          </a:p>
        </p:txBody>
      </p:sp>
      <p:pic>
        <p:nvPicPr>
          <p:cNvPr id="5122" name="Picture 2" descr="i0.wp.com/iot4beginners.com/wp-content/uploads/202...">
            <a:extLst>
              <a:ext uri="{FF2B5EF4-FFF2-40B4-BE49-F238E27FC236}">
                <a16:creationId xmlns:a16="http://schemas.microsoft.com/office/drawing/2014/main" id="{FBDF6C6D-3455-30BB-FBF2-A62561650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76" y="2350141"/>
            <a:ext cx="673142" cy="7588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tHub - TomSchimansky/CustomTkinter: A modern and customizable python  UI-library based on Tkinter">
            <a:extLst>
              <a:ext uri="{FF2B5EF4-FFF2-40B4-BE49-F238E27FC236}">
                <a16:creationId xmlns:a16="http://schemas.microsoft.com/office/drawing/2014/main" id="{2AF5AC0B-363B-662F-3DF8-D196B6A00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5061" y="1821608"/>
            <a:ext cx="3631764" cy="18158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a:extLst>
              <a:ext uri="{FF2B5EF4-FFF2-40B4-BE49-F238E27FC236}">
                <a16:creationId xmlns:a16="http://schemas.microsoft.com/office/drawing/2014/main" id="{2F18C978-1F0E-C4D6-5F6A-744A14B26DC6}"/>
              </a:ext>
            </a:extLst>
          </p:cNvPr>
          <p:cNvSpPr txBox="1"/>
          <p:nvPr/>
        </p:nvSpPr>
        <p:spPr>
          <a:xfrm>
            <a:off x="5247468" y="1739351"/>
            <a:ext cx="3734876" cy="181588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Có nhiều </a:t>
            </a:r>
            <a:r>
              <a:rPr lang="vi-VN" sz="1600" dirty="0" err="1">
                <a:latin typeface="Times New Roman" panose="02020603050405020304" pitchFamily="18" charset="0"/>
                <a:cs typeface="Times New Roman" panose="02020603050405020304" pitchFamily="18" charset="0"/>
              </a:rPr>
              <a:t>widget</a:t>
            </a:r>
            <a:r>
              <a:rPr lang="vi-VN" sz="1600" dirty="0">
                <a:latin typeface="Times New Roman" panose="02020603050405020304" pitchFamily="18" charset="0"/>
                <a:cs typeface="Times New Roman" panose="02020603050405020304" pitchFamily="18" charset="0"/>
              </a:rPr>
              <a:t> khác nhau như </a:t>
            </a:r>
            <a:r>
              <a:rPr lang="vi-VN" sz="1600" dirty="0" err="1">
                <a:latin typeface="Times New Roman" panose="02020603050405020304" pitchFamily="18" charset="0"/>
                <a:cs typeface="Times New Roman" panose="02020603050405020304" pitchFamily="18" charset="0"/>
              </a:rPr>
              <a:t>button</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canvas</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checkbutton</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entry</a:t>
            </a:r>
            <a:r>
              <a:rPr lang="vi-VN" sz="1600" dirty="0">
                <a:latin typeface="Times New Roman" panose="02020603050405020304" pitchFamily="18" charset="0"/>
                <a:cs typeface="Times New Roman" panose="02020603050405020304" pitchFamily="18" charset="0"/>
              </a:rPr>
              <a:t>, ... chúng được sử dụng để xây dụng các ứng dụng GUI </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chóng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deploy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Python.</a:t>
            </a:r>
          </a:p>
        </p:txBody>
      </p:sp>
      <p:sp>
        <p:nvSpPr>
          <p:cNvPr id="2" name="Slide Number Placeholder 1">
            <a:extLst>
              <a:ext uri="{FF2B5EF4-FFF2-40B4-BE49-F238E27FC236}">
                <a16:creationId xmlns:a16="http://schemas.microsoft.com/office/drawing/2014/main" id="{06662F71-8358-FD9A-8AD0-1C8AB3AF668A}"/>
              </a:ext>
            </a:extLst>
          </p:cNvPr>
          <p:cNvSpPr>
            <a:spLocks noGrp="1"/>
          </p:cNvSpPr>
          <p:nvPr>
            <p:ph type="sldNum" idx="12"/>
          </p:nvPr>
        </p:nvSpPr>
        <p:spPr/>
        <p:txBody>
          <a:bodyPr/>
          <a:lstStyle/>
          <a:p>
            <a:fld id="{00000000-1234-1234-1234-123412341234}" type="slidenum">
              <a:rPr lang="en-US" smtClean="0"/>
              <a:pPr/>
              <a:t>47</a:t>
            </a:fld>
            <a:endParaRPr lang="en-US" dirty="0"/>
          </a:p>
        </p:txBody>
      </p:sp>
    </p:spTree>
    <p:extLst>
      <p:ext uri="{BB962C8B-B14F-4D97-AF65-F5344CB8AC3E}">
        <p14:creationId xmlns:p14="http://schemas.microsoft.com/office/powerpoint/2010/main" val="2350952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91663" y="446689"/>
            <a:ext cx="206338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4.1 </a:t>
            </a:r>
            <a:r>
              <a:rPr lang="en-US" sz="2400" b="1" dirty="0" err="1">
                <a:latin typeface="Times New Roman" panose="02020603050405020304" pitchFamily="18" charset="0"/>
                <a:cs typeface="Times New Roman" panose="02020603050405020304" pitchFamily="18" charset="0"/>
              </a:rPr>
              <a:t>Pyinstaller</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B6EE20-256C-57E0-8213-D1B63402860B}"/>
              </a:ext>
            </a:extLst>
          </p:cNvPr>
          <p:cNvSpPr txBox="1"/>
          <p:nvPr/>
        </p:nvSpPr>
        <p:spPr>
          <a:xfrm>
            <a:off x="691663" y="908354"/>
            <a:ext cx="8042030"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PyInstaller</a:t>
            </a:r>
            <a:r>
              <a:rPr lang="vi-VN" sz="1600" dirty="0">
                <a:latin typeface="Times New Roman" panose="02020603050405020304" pitchFamily="18" charset="0"/>
                <a:cs typeface="Times New Roman" panose="02020603050405020304" pitchFamily="18" charset="0"/>
              </a:rPr>
              <a:t> – một công cụ đóng gói chương trình </a:t>
            </a:r>
            <a:r>
              <a:rPr lang="vi-VN" sz="1600" dirty="0" err="1">
                <a:latin typeface="Times New Roman" panose="02020603050405020304" pitchFamily="18" charset="0"/>
                <a:cs typeface="Times New Roman" panose="02020603050405020304" pitchFamily="18" charset="0"/>
              </a:rPr>
              <a:t>Python</a:t>
            </a:r>
            <a:r>
              <a:rPr lang="vi-VN" sz="1600" dirty="0">
                <a:latin typeface="Times New Roman" panose="02020603050405020304" pitchFamily="18" charset="0"/>
                <a:cs typeface="Times New Roman" panose="02020603050405020304" pitchFamily="18" charset="0"/>
              </a:rPr>
              <a:t> thành “</a:t>
            </a:r>
            <a:r>
              <a:rPr lang="vi-VN" sz="1600" dirty="0" err="1">
                <a:latin typeface="Times New Roman" panose="02020603050405020304" pitchFamily="18" charset="0"/>
                <a:cs typeface="Times New Roman" panose="02020603050405020304" pitchFamily="18" charset="0"/>
              </a:rPr>
              <a:t>stand-alone</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executable</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file</a:t>
            </a:r>
            <a:r>
              <a:rPr lang="vi-VN" sz="1600" dirty="0">
                <a:latin typeface="Times New Roman" panose="02020603050405020304" pitchFamily="18" charset="0"/>
                <a:cs typeface="Times New Roman" panose="02020603050405020304" pitchFamily="18" charset="0"/>
              </a:rPr>
              <a:t>” có thể thực thi trong các môi trường Windows, </a:t>
            </a:r>
            <a:r>
              <a:rPr lang="vi-VN" sz="1600" dirty="0" err="1">
                <a:latin typeface="Times New Roman" panose="02020603050405020304" pitchFamily="18" charset="0"/>
                <a:cs typeface="Times New Roman" panose="02020603050405020304" pitchFamily="18" charset="0"/>
              </a:rPr>
              <a:t>Linux</a:t>
            </a:r>
            <a:r>
              <a:rPr lang="vi-VN" sz="1600" dirty="0">
                <a:latin typeface="Times New Roman" panose="02020603050405020304" pitchFamily="18" charset="0"/>
                <a:cs typeface="Times New Roman" panose="02020603050405020304" pitchFamily="18" charset="0"/>
              </a:rPr>
              <a:t>, MAC OS, </a:t>
            </a:r>
            <a:r>
              <a:rPr lang="vi-VN" sz="1600" dirty="0" err="1">
                <a:latin typeface="Times New Roman" panose="02020603050405020304" pitchFamily="18" charset="0"/>
                <a:cs typeface="Times New Roman" panose="02020603050405020304" pitchFamily="18" charset="0"/>
              </a:rPr>
              <a:t>v.v</a:t>
            </a:r>
            <a:r>
              <a:rPr lang="vi-VN" sz="1600" dirty="0">
                <a:latin typeface="Times New Roman" panose="02020603050405020304" pitchFamily="18" charset="0"/>
                <a:cs typeface="Times New Roman" panose="02020603050405020304" pitchFamily="18" charset="0"/>
              </a:rPr>
              <a:t>.. mà không cần cài đặt </a:t>
            </a:r>
            <a:r>
              <a:rPr lang="vi-VN" sz="1600" dirty="0" err="1">
                <a:latin typeface="Times New Roman" panose="02020603050405020304" pitchFamily="18" charset="0"/>
                <a:cs typeface="Times New Roman" panose="02020603050405020304" pitchFamily="18" charset="0"/>
              </a:rPr>
              <a:t>Python</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Interprete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Pyinstaller</a:t>
            </a:r>
            <a:r>
              <a:rPr lang="vi-VN" sz="1600" dirty="0">
                <a:latin typeface="Times New Roman" panose="02020603050405020304" pitchFamily="18" charset="0"/>
                <a:cs typeface="Times New Roman" panose="02020603050405020304" pitchFamily="18" charset="0"/>
              </a:rPr>
              <a:t> cung cấp khả năng tạo một thư mục hoặc tệp thực thi mà người dùng có thể chạy ngay lập tức mà không cần cài đặt thêm</a:t>
            </a:r>
          </a:p>
        </p:txBody>
      </p:sp>
      <p:sp>
        <p:nvSpPr>
          <p:cNvPr id="9" name="TextBox 4">
            <a:extLst>
              <a:ext uri="{FF2B5EF4-FFF2-40B4-BE49-F238E27FC236}">
                <a16:creationId xmlns:a16="http://schemas.microsoft.com/office/drawing/2014/main" id="{2F18C978-1F0E-C4D6-5F6A-744A14B26DC6}"/>
              </a:ext>
            </a:extLst>
          </p:cNvPr>
          <p:cNvSpPr txBox="1"/>
          <p:nvPr/>
        </p:nvSpPr>
        <p:spPr>
          <a:xfrm>
            <a:off x="4807080" y="2043466"/>
            <a:ext cx="3645257"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Câu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Dễ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endParaRPr lang="en-US" sz="1600" dirty="0">
              <a:latin typeface="Times New Roman" panose="02020603050405020304" pitchFamily="18" charset="0"/>
              <a:cs typeface="Times New Roman" panose="02020603050405020304" pitchFamily="18" charset="0"/>
            </a:endParaRPr>
          </a:p>
        </p:txBody>
      </p:sp>
      <p:pic>
        <p:nvPicPr>
          <p:cNvPr id="7170" name="Picture 2" descr="Sử dụng PyInstaller để dễ dàng phân phối các ứng dụng Python">
            <a:extLst>
              <a:ext uri="{FF2B5EF4-FFF2-40B4-BE49-F238E27FC236}">
                <a16:creationId xmlns:a16="http://schemas.microsoft.com/office/drawing/2014/main" id="{668D230C-8232-9D4A-A861-63BDCEB2A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753" y="2231793"/>
            <a:ext cx="3259238" cy="183332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F514A6C-ED37-8A16-7926-2B3EAAAC9BE6}"/>
              </a:ext>
            </a:extLst>
          </p:cNvPr>
          <p:cNvSpPr>
            <a:spLocks noGrp="1"/>
          </p:cNvSpPr>
          <p:nvPr>
            <p:ph type="sldNum" idx="12"/>
          </p:nvPr>
        </p:nvSpPr>
        <p:spPr/>
        <p:txBody>
          <a:bodyPr/>
          <a:lstStyle/>
          <a:p>
            <a:fld id="{00000000-1234-1234-1234-123412341234}" type="slidenum">
              <a:rPr lang="en-US" smtClean="0"/>
              <a:pPr/>
              <a:t>48</a:t>
            </a:fld>
            <a:endParaRPr lang="en-US" dirty="0"/>
          </a:p>
        </p:txBody>
      </p:sp>
    </p:spTree>
    <p:extLst>
      <p:ext uri="{BB962C8B-B14F-4D97-AF65-F5344CB8AC3E}">
        <p14:creationId xmlns:p14="http://schemas.microsoft.com/office/powerpoint/2010/main" val="689775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3"/>
          <p:cNvSpPr txBox="1">
            <a:spLocks noGrp="1"/>
          </p:cNvSpPr>
          <p:nvPr>
            <p:ph type="ctrTitle"/>
          </p:nvPr>
        </p:nvSpPr>
        <p:spPr>
          <a:xfrm>
            <a:off x="1607343" y="2914469"/>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dirty="0">
                <a:latin typeface="Times New Roman"/>
                <a:ea typeface="Times New Roman"/>
                <a:cs typeface="Times New Roman"/>
                <a:sym typeface="Times New Roman"/>
              </a:rPr>
              <a:t>Demo</a:t>
            </a:r>
            <a:endParaRPr dirty="0">
              <a:latin typeface="Times New Roman"/>
              <a:ea typeface="Times New Roman"/>
              <a:cs typeface="Times New Roman"/>
              <a:sym typeface="Times New Roman"/>
            </a:endParaRPr>
          </a:p>
        </p:txBody>
      </p:sp>
      <p:sp>
        <p:nvSpPr>
          <p:cNvPr id="585" name="Google Shape;585;p2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dirty="0">
                <a:solidFill>
                  <a:srgbClr val="00ACC3"/>
                </a:solidFill>
                <a:latin typeface="Times New Roman" panose="02020603050405020304" pitchFamily="18" charset="0"/>
                <a:ea typeface="Varela Round"/>
                <a:cs typeface="Times New Roman" panose="02020603050405020304" pitchFamily="18" charset="0"/>
                <a:sym typeface="Varela Round"/>
              </a:rPr>
              <a:t>5</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310FBA54-A7B3-D3B4-9522-2659748C639C}"/>
              </a:ext>
            </a:extLst>
          </p:cNvPr>
          <p:cNvSpPr>
            <a:spLocks noGrp="1"/>
          </p:cNvSpPr>
          <p:nvPr>
            <p:ph type="sldNum" idx="12"/>
          </p:nvPr>
        </p:nvSpPr>
        <p:spPr/>
        <p:txBody>
          <a:bodyPr/>
          <a:lstStyle/>
          <a:p>
            <a:fld id="{00000000-1234-1234-1234-123412341234}" type="slidenum">
              <a:rPr lang="en-US" smtClean="0"/>
              <a:pPr/>
              <a:t>49</a:t>
            </a:fld>
            <a:endParaRPr lang="en-US" dirty="0"/>
          </a:p>
        </p:txBody>
      </p:sp>
    </p:spTree>
    <p:extLst>
      <p:ext uri="{BB962C8B-B14F-4D97-AF65-F5344CB8AC3E}">
        <p14:creationId xmlns:p14="http://schemas.microsoft.com/office/powerpoint/2010/main" val="157460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25232" y="494031"/>
            <a:ext cx="273825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1.1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625232" y="955696"/>
            <a:ext cx="8042030" cy="2246769"/>
          </a:xfrm>
          <a:prstGeom prst="rect">
            <a:avLst/>
          </a:prstGeom>
          <a:noFill/>
        </p:spPr>
        <p:txBody>
          <a:bodyPr wrap="square" rtlCol="0">
            <a:spAutoFit/>
          </a:bodyPr>
          <a:lstStyle/>
          <a:p>
            <a:pPr marL="285750" indent="-285750">
              <a:buFontTx/>
              <a:buChar char="-"/>
            </a:pPr>
            <a:r>
              <a:rPr lang="vi-VN" dirty="0">
                <a:latin typeface="Times New Roman" panose="02020603050405020304" pitchFamily="18" charset="0"/>
                <a:cs typeface="Times New Roman" panose="02020603050405020304" pitchFamily="18" charset="0"/>
              </a:rPr>
              <a:t>Dữ liệu văn bản là thông tin được biểu diễn bằng văn bản và ký tự chữ viết. Nó bao gồm tài liệu, bài viết, </a:t>
            </a:r>
            <a:r>
              <a:rPr lang="vi-VN" dirty="0" err="1">
                <a:latin typeface="Times New Roman" panose="02020603050405020304" pitchFamily="18" charset="0"/>
                <a:cs typeface="Times New Roman" panose="02020603050405020304" pitchFamily="18" charset="0"/>
              </a:rPr>
              <a:t>email</a:t>
            </a:r>
            <a:r>
              <a:rPr lang="vi-VN" dirty="0">
                <a:latin typeface="Times New Roman" panose="02020603050405020304" pitchFamily="18" charset="0"/>
                <a:cs typeface="Times New Roman" panose="02020603050405020304" pitchFamily="18" charset="0"/>
              </a:rPr>
              <a:t>, tin nhắn, trang </a:t>
            </a:r>
            <a:r>
              <a:rPr lang="vi-VN" dirty="0" err="1">
                <a:latin typeface="Times New Roman" panose="02020603050405020304" pitchFamily="18" charset="0"/>
                <a:cs typeface="Times New Roman" panose="02020603050405020304" pitchFamily="18" charset="0"/>
              </a:rPr>
              <a:t>web</a:t>
            </a:r>
            <a:r>
              <a:rPr lang="vi-VN" dirty="0">
                <a:latin typeface="Times New Roman" panose="02020603050405020304" pitchFamily="18" charset="0"/>
                <a:cs typeface="Times New Roman" panose="02020603050405020304" pitchFamily="18" charset="0"/>
              </a:rPr>
              <a:t>, sách và nhiều hơn nữa. Dữ liệu văn bản là nguồn thông tin quan trọng và phổ biến trong thế giới số ngày nay. </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vi-VN" dirty="0">
                <a:latin typeface="Times New Roman" panose="02020603050405020304" pitchFamily="18" charset="0"/>
                <a:cs typeface="Times New Roman" panose="02020603050405020304" pitchFamily="18" charset="0"/>
              </a:rPr>
              <a:t>Trên máy tính, dữ liệu văn bản được biểu diễn bằng chuỗi ký tự, với mỗi ký tự tương ứng với một mã </a:t>
            </a:r>
            <a:r>
              <a:rPr lang="vi-VN" dirty="0" err="1">
                <a:latin typeface="Times New Roman" panose="02020603050405020304" pitchFamily="18" charset="0"/>
                <a:cs typeface="Times New Roman" panose="02020603050405020304" pitchFamily="18" charset="0"/>
              </a:rPr>
              <a:t>Unicode</a:t>
            </a:r>
            <a:r>
              <a:rPr lang="vi-VN" dirty="0">
                <a:latin typeface="Times New Roman" panose="02020603050405020304" pitchFamily="18" charset="0"/>
                <a:cs typeface="Times New Roman" panose="02020603050405020304" pitchFamily="18" charset="0"/>
              </a:rPr>
              <a:t> hoặc ASCII. Nó có thể được lưu trữ dưới dạng tệp văn bản như TXT hoặc định dạng tài liệu khác như DOC, PDF.</a:t>
            </a:r>
          </a:p>
          <a:p>
            <a:pPr marL="285750" indent="-285750">
              <a:buFontTx/>
              <a:buChar char="-"/>
            </a:pPr>
            <a:endParaRPr lang="vi-VN" dirty="0">
              <a:latin typeface="Times New Roman" panose="02020603050405020304" pitchFamily="18" charset="0"/>
              <a:cs typeface="Times New Roman" panose="02020603050405020304" pitchFamily="18" charset="0"/>
            </a:endParaRPr>
          </a:p>
          <a:p>
            <a:pPr marL="285750" indent="-285750">
              <a:buFontTx/>
              <a:buChar char="-"/>
            </a:pPr>
            <a:endParaRPr lang="vi-VN" dirty="0">
              <a:latin typeface="Times New Roman" panose="02020603050405020304" pitchFamily="18" charset="0"/>
              <a:cs typeface="Times New Roman" panose="02020603050405020304" pitchFamily="18" charset="0"/>
            </a:endParaRPr>
          </a:p>
          <a:p>
            <a:pPr marL="285750" indent="-285750">
              <a:buFontTx/>
              <a:buChar char="-"/>
            </a:pPr>
            <a:endParaRPr lang="vi-VN" dirty="0">
              <a:latin typeface="Times New Roman" panose="02020603050405020304" pitchFamily="18" charset="0"/>
              <a:cs typeface="Times New Roman" panose="02020603050405020304" pitchFamily="18" charset="0"/>
            </a:endParaRPr>
          </a:p>
          <a:p>
            <a:pPr marL="285750" indent="-285750">
              <a:buFontTx/>
              <a:buChar char="-"/>
            </a:pPr>
            <a:endParaRPr lang="vi-V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A6906B1-94BD-A257-D253-E79CBC174D9F}"/>
              </a:ext>
            </a:extLst>
          </p:cNvPr>
          <p:cNvSpPr>
            <a:spLocks noGrp="1"/>
          </p:cNvSpPr>
          <p:nvPr>
            <p:ph type="sldNum" idx="12"/>
          </p:nvPr>
        </p:nvSpPr>
        <p:spPr/>
        <p:txBody>
          <a:bodyPr/>
          <a:lstStyle/>
          <a:p>
            <a:fld id="{00000000-1234-1234-1234-123412341234}" type="slidenum">
              <a:rPr lang="en-US" smtClean="0"/>
              <a:pPr/>
              <a:t>5</a:t>
            </a:fld>
            <a:endParaRPr lang="en-US" dirty="0"/>
          </a:p>
        </p:txBody>
      </p:sp>
      <p:pic>
        <p:nvPicPr>
          <p:cNvPr id="6" name="Picture 5">
            <a:extLst>
              <a:ext uri="{FF2B5EF4-FFF2-40B4-BE49-F238E27FC236}">
                <a16:creationId xmlns:a16="http://schemas.microsoft.com/office/drawing/2014/main" id="{734C74A4-D595-66ED-36B4-3E931A51D0ED}"/>
              </a:ext>
            </a:extLst>
          </p:cNvPr>
          <p:cNvPicPr>
            <a:picLocks noChangeAspect="1"/>
          </p:cNvPicPr>
          <p:nvPr/>
        </p:nvPicPr>
        <p:blipFill>
          <a:blip r:embed="rId3"/>
          <a:stretch>
            <a:fillRect/>
          </a:stretch>
        </p:blipFill>
        <p:spPr>
          <a:xfrm>
            <a:off x="1057586" y="2337754"/>
            <a:ext cx="2305896" cy="1729422"/>
          </a:xfrm>
          <a:prstGeom prst="rect">
            <a:avLst/>
          </a:prstGeom>
        </p:spPr>
      </p:pic>
      <p:sp>
        <p:nvSpPr>
          <p:cNvPr id="7" name="TextBox 6">
            <a:extLst>
              <a:ext uri="{FF2B5EF4-FFF2-40B4-BE49-F238E27FC236}">
                <a16:creationId xmlns:a16="http://schemas.microsoft.com/office/drawing/2014/main" id="{91C6D705-68B1-82AF-2B3C-F79F5CA57E63}"/>
              </a:ext>
            </a:extLst>
          </p:cNvPr>
          <p:cNvSpPr txBox="1"/>
          <p:nvPr/>
        </p:nvSpPr>
        <p:spPr>
          <a:xfrm>
            <a:off x="1374987" y="4187804"/>
            <a:ext cx="140775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Văn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endParaRPr lang="en-US" dirty="0">
              <a:latin typeface="Times New Roman" panose="02020603050405020304" pitchFamily="18" charset="0"/>
              <a:cs typeface="Times New Roman" panose="02020603050405020304" pitchFamily="18" charset="0"/>
            </a:endParaRPr>
          </a:p>
        </p:txBody>
      </p:sp>
      <p:pic>
        <p:nvPicPr>
          <p:cNvPr id="1028" name="Picture 4" descr="How to Write HTML Code: 7 Steps (with Pictures) - wikiHow">
            <a:extLst>
              <a:ext uri="{FF2B5EF4-FFF2-40B4-BE49-F238E27FC236}">
                <a16:creationId xmlns:a16="http://schemas.microsoft.com/office/drawing/2014/main" id="{77CE5E08-69C0-89E9-9A7C-E743F0D2F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5836" y="2356752"/>
            <a:ext cx="2305896" cy="17294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07B901-D483-753E-E632-94E77456D5B7}"/>
              </a:ext>
            </a:extLst>
          </p:cNvPr>
          <p:cNvSpPr txBox="1"/>
          <p:nvPr/>
        </p:nvSpPr>
        <p:spPr>
          <a:xfrm>
            <a:off x="4092620" y="4186785"/>
            <a:ext cx="171232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Văn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endParaRPr lang="en-US" dirty="0">
              <a:latin typeface="Times New Roman" panose="02020603050405020304" pitchFamily="18" charset="0"/>
              <a:cs typeface="Times New Roman" panose="02020603050405020304" pitchFamily="18" charset="0"/>
            </a:endParaRPr>
          </a:p>
        </p:txBody>
      </p:sp>
      <p:pic>
        <p:nvPicPr>
          <p:cNvPr id="1030" name="Picture 6" descr="Text Emma hospital scam will leave you £20 out of pocket - Liverpool Echo">
            <a:extLst>
              <a:ext uri="{FF2B5EF4-FFF2-40B4-BE49-F238E27FC236}">
                <a16:creationId xmlns:a16="http://schemas.microsoft.com/office/drawing/2014/main" id="{BC3E060D-9CD4-F39A-B76A-D94CD8CC29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33" y="2470404"/>
            <a:ext cx="2614501" cy="14641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D4CCD-6ADE-7BE3-78F4-82495E187C1E}"/>
              </a:ext>
            </a:extLst>
          </p:cNvPr>
          <p:cNvSpPr txBox="1"/>
          <p:nvPr/>
        </p:nvSpPr>
        <p:spPr>
          <a:xfrm>
            <a:off x="6535374" y="4164464"/>
            <a:ext cx="2037737" cy="307777"/>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Văn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cấu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2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3"/>
          <p:cNvSpPr txBox="1">
            <a:spLocks noGrp="1"/>
          </p:cNvSpPr>
          <p:nvPr>
            <p:ph type="ctrTitle"/>
          </p:nvPr>
        </p:nvSpPr>
        <p:spPr>
          <a:xfrm>
            <a:off x="1607343" y="2914469"/>
            <a:ext cx="5929313"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dirty="0" err="1">
                <a:latin typeface="Times New Roman"/>
                <a:ea typeface="Times New Roman"/>
                <a:cs typeface="Times New Roman"/>
                <a:sym typeface="Times New Roman"/>
              </a:rPr>
              <a:t>Kết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luận</a:t>
            </a:r>
            <a:endParaRPr dirty="0">
              <a:latin typeface="Times New Roman"/>
              <a:ea typeface="Times New Roman"/>
              <a:cs typeface="Times New Roman"/>
              <a:sym typeface="Times New Roman"/>
            </a:endParaRPr>
          </a:p>
        </p:txBody>
      </p:sp>
      <p:sp>
        <p:nvSpPr>
          <p:cNvPr id="585" name="Google Shape;585;p23"/>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dirty="0">
                <a:solidFill>
                  <a:srgbClr val="00ACC3"/>
                </a:solidFill>
                <a:latin typeface="Times New Roman" panose="02020603050405020304" pitchFamily="18" charset="0"/>
                <a:ea typeface="Varela Round"/>
                <a:cs typeface="Times New Roman" panose="02020603050405020304" pitchFamily="18" charset="0"/>
                <a:sym typeface="Varela Round"/>
              </a:rPr>
              <a:t>6</a:t>
            </a:r>
            <a:endParaRPr sz="9600" b="1" i="0" u="none" strike="noStrike" cap="none" dirty="0">
              <a:solidFill>
                <a:srgbClr val="00ACC3"/>
              </a:solidFill>
              <a:latin typeface="Times New Roman" panose="02020603050405020304" pitchFamily="18" charset="0"/>
              <a:ea typeface="Varela Round"/>
              <a:cs typeface="Times New Roman" panose="02020603050405020304" pitchFamily="18" charset="0"/>
              <a:sym typeface="Varela Round"/>
            </a:endParaRPr>
          </a:p>
        </p:txBody>
      </p:sp>
      <p:sp>
        <p:nvSpPr>
          <p:cNvPr id="2" name="Slide Number Placeholder 1">
            <a:extLst>
              <a:ext uri="{FF2B5EF4-FFF2-40B4-BE49-F238E27FC236}">
                <a16:creationId xmlns:a16="http://schemas.microsoft.com/office/drawing/2014/main" id="{841B39BD-1549-75E3-1211-B2980D4BC5C8}"/>
              </a:ext>
            </a:extLst>
          </p:cNvPr>
          <p:cNvSpPr>
            <a:spLocks noGrp="1"/>
          </p:cNvSpPr>
          <p:nvPr>
            <p:ph type="sldNum" idx="12"/>
          </p:nvPr>
        </p:nvSpPr>
        <p:spPr/>
        <p:txBody>
          <a:bodyPr/>
          <a:lstStyle/>
          <a:p>
            <a:fld id="{00000000-1234-1234-1234-123412341234}" type="slidenum">
              <a:rPr lang="en-US" smtClean="0"/>
              <a:pPr/>
              <a:t>50</a:t>
            </a:fld>
            <a:endParaRPr lang="en-US" dirty="0"/>
          </a:p>
        </p:txBody>
      </p:sp>
    </p:spTree>
    <p:extLst>
      <p:ext uri="{BB962C8B-B14F-4D97-AF65-F5344CB8AC3E}">
        <p14:creationId xmlns:p14="http://schemas.microsoft.com/office/powerpoint/2010/main" val="3974891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1A7BF8D-122E-436C-A0E6-59149B498FA9}"/>
              </a:ext>
            </a:extLst>
          </p:cNvPr>
          <p:cNvGraphicFramePr>
            <a:graphicFrameLocks noGrp="1"/>
          </p:cNvGraphicFramePr>
          <p:nvPr>
            <p:extLst>
              <p:ext uri="{D42A27DB-BD31-4B8C-83A1-F6EECF244321}">
                <p14:modId xmlns:p14="http://schemas.microsoft.com/office/powerpoint/2010/main" val="2554046578"/>
              </p:ext>
            </p:extLst>
          </p:nvPr>
        </p:nvGraphicFramePr>
        <p:xfrm>
          <a:off x="902676" y="217150"/>
          <a:ext cx="7338647" cy="4709200"/>
        </p:xfrm>
        <a:graphic>
          <a:graphicData uri="http://schemas.openxmlformats.org/drawingml/2006/table">
            <a:tbl>
              <a:tblPr firstRow="1" bandRow="1">
                <a:tableStyleId>{5C22544A-7EE6-4342-B048-85BDC9FD1C3A}</a:tableStyleId>
              </a:tblPr>
              <a:tblGrid>
                <a:gridCol w="1662367">
                  <a:extLst>
                    <a:ext uri="{9D8B030D-6E8A-4147-A177-3AD203B41FA5}">
                      <a16:colId xmlns:a16="http://schemas.microsoft.com/office/drawing/2014/main" val="2457433904"/>
                    </a:ext>
                  </a:extLst>
                </a:gridCol>
                <a:gridCol w="2915795">
                  <a:extLst>
                    <a:ext uri="{9D8B030D-6E8A-4147-A177-3AD203B41FA5}">
                      <a16:colId xmlns:a16="http://schemas.microsoft.com/office/drawing/2014/main" val="4081065163"/>
                    </a:ext>
                  </a:extLst>
                </a:gridCol>
                <a:gridCol w="2760485">
                  <a:extLst>
                    <a:ext uri="{9D8B030D-6E8A-4147-A177-3AD203B41FA5}">
                      <a16:colId xmlns:a16="http://schemas.microsoft.com/office/drawing/2014/main" val="240231997"/>
                    </a:ext>
                  </a:extLst>
                </a:gridCol>
              </a:tblGrid>
              <a:tr h="337900">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Huffman</a:t>
                      </a:r>
                    </a:p>
                  </a:txBody>
                  <a:tcPr/>
                </a:tc>
                <a:tc>
                  <a:txBody>
                    <a:bodyPr/>
                    <a:lstStyle/>
                    <a:p>
                      <a:pPr algn="ctr"/>
                      <a:r>
                        <a:rPr lang="en-US" sz="1400" dirty="0">
                          <a:latin typeface="Times New Roman" panose="02020603050405020304" pitchFamily="18" charset="0"/>
                          <a:cs typeface="Times New Roman" panose="02020603050405020304" pitchFamily="18" charset="0"/>
                        </a:rPr>
                        <a:t>LZW</a:t>
                      </a:r>
                    </a:p>
                  </a:txBody>
                  <a:tcPr/>
                </a:tc>
                <a:extLst>
                  <a:ext uri="{0D108BD9-81ED-4DB2-BD59-A6C34878D82A}">
                    <a16:rowId xmlns:a16="http://schemas.microsoft.com/office/drawing/2014/main" val="2007326381"/>
                  </a:ext>
                </a:extLst>
              </a:tr>
              <a:tr h="1197930">
                <a:tc>
                  <a:txBody>
                    <a:bodyPr/>
                    <a:lstStyle/>
                    <a:p>
                      <a:pPr algn="ctr"/>
                      <a:r>
                        <a:rPr lang="en-US" sz="1400" dirty="0" err="1">
                          <a:latin typeface="Times New Roman" panose="02020603050405020304" pitchFamily="18" charset="0"/>
                          <a:cs typeface="Times New Roman" panose="02020603050405020304" pitchFamily="18" charset="0"/>
                        </a:rPr>
                        <a:t>Hiệu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nén</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vi-VN" sz="1400" dirty="0">
                          <a:latin typeface="Times New Roman" panose="02020603050405020304" pitchFamily="18" charset="0"/>
                          <a:cs typeface="Times New Roman" panose="02020603050405020304" pitchFamily="18" charset="0"/>
                        </a:rPr>
                        <a:t>Thuật toán </a:t>
                      </a:r>
                      <a:r>
                        <a:rPr lang="vi-VN" sz="1400" dirty="0" err="1">
                          <a:latin typeface="Times New Roman" panose="02020603050405020304" pitchFamily="18" charset="0"/>
                          <a:cs typeface="Times New Roman" panose="02020603050405020304" pitchFamily="18" charset="0"/>
                        </a:rPr>
                        <a:t>Huffman</a:t>
                      </a:r>
                      <a:r>
                        <a:rPr lang="vi-VN" sz="1400" dirty="0">
                          <a:latin typeface="Times New Roman" panose="02020603050405020304" pitchFamily="18" charset="0"/>
                          <a:cs typeface="Times New Roman" panose="02020603050405020304" pitchFamily="18" charset="0"/>
                        </a:rPr>
                        <a:t> có thể đạt được mức nén tốt cho các tập dữ liệu có tần số xuất hiện của ký tự không đồng đều. Tuy nhiên, nó không hiệu quả cho việc nén chuỗi các ký tự lặp lại.</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vi-VN" sz="1400" dirty="0">
                          <a:latin typeface="Times New Roman" panose="02020603050405020304" pitchFamily="18" charset="0"/>
                          <a:cs typeface="Times New Roman" panose="02020603050405020304" pitchFamily="18" charset="0"/>
                        </a:rPr>
                        <a:t> Thuật toán nén LZW có ưu điểm là hệ số nén tương đối cao, trong tập tin</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nén không cần phải chứa bảng mã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chuỗi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lặp</a:t>
                      </a:r>
                      <a:r>
                        <a:rPr lang="vi-VN"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nó</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là tốn nhiều bộ</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nhớ, khó thực hiện dựa trên các mảng đơn giản (bé hơn 64KB)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6463017"/>
                  </a:ext>
                </a:extLst>
              </a:tr>
              <a:tr h="1201380">
                <a:tc>
                  <a:txBody>
                    <a:bodyPr/>
                    <a:lstStyle/>
                    <a:p>
                      <a:pPr algn="ctr"/>
                      <a:r>
                        <a:rPr lang="en-US" sz="1400" dirty="0" err="1">
                          <a:latin typeface="Times New Roman" panose="02020603050405020304" pitchFamily="18" charset="0"/>
                          <a:cs typeface="Times New Roman" panose="02020603050405020304" pitchFamily="18" charset="0"/>
                        </a:rPr>
                        <a:t>Độ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tạp</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vi-VN" sz="1400" dirty="0">
                          <a:latin typeface="Times New Roman" panose="02020603050405020304" pitchFamily="18" charset="0"/>
                          <a:cs typeface="Times New Roman" panose="02020603050405020304" pitchFamily="18" charset="0"/>
                        </a:rPr>
                        <a:t>Thuật toán </a:t>
                      </a:r>
                      <a:r>
                        <a:rPr lang="vi-VN" sz="1400" dirty="0" err="1">
                          <a:latin typeface="Times New Roman" panose="02020603050405020304" pitchFamily="18" charset="0"/>
                          <a:cs typeface="Times New Roman" panose="02020603050405020304" pitchFamily="18" charset="0"/>
                        </a:rPr>
                        <a:t>Huffman</a:t>
                      </a:r>
                      <a:r>
                        <a:rPr lang="vi-VN" sz="1400" dirty="0">
                          <a:latin typeface="Times New Roman" panose="02020603050405020304" pitchFamily="18" charset="0"/>
                          <a:cs typeface="Times New Roman" panose="02020603050405020304" pitchFamily="18" charset="0"/>
                        </a:rPr>
                        <a:t> có độ phức tạp thời gian O(</a:t>
                      </a:r>
                      <a:r>
                        <a:rPr lang="vi-VN" sz="1400" dirty="0" err="1">
                          <a:latin typeface="Times New Roman" panose="02020603050405020304" pitchFamily="18" charset="0"/>
                          <a:cs typeface="Times New Roman" panose="02020603050405020304" pitchFamily="18" charset="0"/>
                        </a:rPr>
                        <a:t>nlogn</a:t>
                      </a:r>
                      <a:r>
                        <a:rPr lang="vi-VN" sz="1400" dirty="0">
                          <a:latin typeface="Times New Roman" panose="02020603050405020304" pitchFamily="18" charset="0"/>
                          <a:cs typeface="Times New Roman" panose="02020603050405020304" pitchFamily="18" charset="0"/>
                        </a:rPr>
                        <a:t>) trong việc xây dựng cây </a:t>
                      </a:r>
                      <a:r>
                        <a:rPr lang="vi-VN" sz="1400" dirty="0" err="1">
                          <a:latin typeface="Times New Roman" panose="02020603050405020304" pitchFamily="18" charset="0"/>
                          <a:cs typeface="Times New Roman" panose="02020603050405020304" pitchFamily="18" charset="0"/>
                        </a:rPr>
                        <a:t>Huffman</a:t>
                      </a:r>
                      <a:r>
                        <a:rPr lang="vi-VN" sz="1400" dirty="0">
                          <a:latin typeface="Times New Roman" panose="02020603050405020304" pitchFamily="18" charset="0"/>
                          <a:cs typeface="Times New Roman" panose="02020603050405020304" pitchFamily="18" charset="0"/>
                        </a:rPr>
                        <a:t> và O(n) trong việc nén và giải nén dữ liệu, trong đó n là số lượng ký tự trong tập dữ liệu.</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dirty="0">
                          <a:latin typeface="Times New Roman" panose="02020603050405020304" pitchFamily="18" charset="0"/>
                          <a:cs typeface="Times New Roman" panose="02020603050405020304" pitchFamily="18" charset="0"/>
                        </a:rPr>
                        <a:t>Thuật toán </a:t>
                      </a:r>
                      <a:r>
                        <a:rPr lang="en-US" sz="1400" dirty="0">
                          <a:latin typeface="Times New Roman" panose="02020603050405020304" pitchFamily="18" charset="0"/>
                          <a:cs typeface="Times New Roman" panose="02020603050405020304" pitchFamily="18" charset="0"/>
                        </a:rPr>
                        <a:t>LZW</a:t>
                      </a:r>
                      <a:r>
                        <a:rPr lang="vi-VN" sz="1400" dirty="0">
                          <a:latin typeface="Times New Roman" panose="02020603050405020304" pitchFamily="18" charset="0"/>
                          <a:cs typeface="Times New Roman" panose="02020603050405020304" pitchFamily="18" charset="0"/>
                        </a:rPr>
                        <a:t> có độ phức tạp thời gian O(n) trong việc nén và </a:t>
                      </a:r>
                      <a:r>
                        <a:rPr lang="en-US" sz="1400" dirty="0" err="1">
                          <a:latin typeface="Times New Roman" panose="02020603050405020304" pitchFamily="18" charset="0"/>
                          <a:cs typeface="Times New Roman" panose="02020603050405020304" pitchFamily="18" charset="0"/>
                        </a:rPr>
                        <a:t>cả</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giải nén dữ liệu, trong đó n là số lượng ký tự trong tập dữ liệu.</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014793"/>
                  </a:ext>
                </a:extLst>
              </a:tr>
              <a:tr h="337900">
                <a:tc>
                  <a:txBody>
                    <a:bodyPr/>
                    <a:lstStyle/>
                    <a:p>
                      <a:pPr algn="ctr"/>
                      <a:r>
                        <a:rPr lang="en-US" sz="1400" dirty="0" err="1">
                          <a:latin typeface="Times New Roman" panose="02020603050405020304" pitchFamily="18" charset="0"/>
                          <a:cs typeface="Times New Roman" panose="02020603050405020304" pitchFamily="18" charset="0"/>
                        </a:rPr>
                        <a:t>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vi-VN" sz="1400" dirty="0" err="1">
                          <a:latin typeface="Times New Roman" panose="02020603050405020304" pitchFamily="18" charset="0"/>
                          <a:cs typeface="Times New Roman" panose="02020603050405020304" pitchFamily="18" charset="0"/>
                        </a:rPr>
                        <a:t>Huffman</a:t>
                      </a:r>
                      <a:r>
                        <a:rPr lang="vi-VN" sz="1400" dirty="0">
                          <a:latin typeface="Times New Roman" panose="02020603050405020304" pitchFamily="18" charset="0"/>
                          <a:cs typeface="Times New Roman" panose="02020603050405020304" pitchFamily="18" charset="0"/>
                        </a:rPr>
                        <a:t> thường được sử dụng cho việc nén dữ liệu nhỏ và không có sự thay đổi thường xuyên. Ví dụ, nó phổ biến trong nén dữ liệu văn bản hoặc dữ liệu hình ảnh tĩnh.</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vi-VN" sz="1400" dirty="0">
                          <a:latin typeface="Times New Roman" panose="02020603050405020304" pitchFamily="18" charset="0"/>
                          <a:cs typeface="Times New Roman" panose="02020603050405020304" pitchFamily="18" charset="0"/>
                        </a:rPr>
                        <a:t>LZW đã được sử dụng trong phần mềm nén mã</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nguồn m</a:t>
                      </a:r>
                      <a:r>
                        <a:rPr lang="en-US" sz="1400" dirty="0">
                          <a:latin typeface="Times New Roman" panose="02020603050405020304" pitchFamily="18" charset="0"/>
                          <a:cs typeface="Times New Roman" panose="02020603050405020304" pitchFamily="18" charset="0"/>
                        </a:rPr>
                        <a:t>ở</a:t>
                      </a:r>
                      <a:r>
                        <a:rPr lang="vi-V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LZW đã trở nên phổ biến khi nó được s</a:t>
                      </a:r>
                      <a:r>
                        <a:rPr lang="en-US" sz="1400" dirty="0">
                          <a:latin typeface="Times New Roman" panose="02020603050405020304" pitchFamily="18" charset="0"/>
                          <a:cs typeface="Times New Roman" panose="02020603050405020304" pitchFamily="18" charset="0"/>
                        </a:rPr>
                        <a:t>ử </a:t>
                      </a:r>
                      <a:r>
                        <a:rPr lang="vi-VN" sz="1400" dirty="0">
                          <a:latin typeface="Times New Roman" panose="02020603050405020304" pitchFamily="18" charset="0"/>
                          <a:cs typeface="Times New Roman" panose="02020603050405020304" pitchFamily="18" charset="0"/>
                        </a:rPr>
                        <a:t>dụng làm 1</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phẩn của </a:t>
                      </a:r>
                      <a:r>
                        <a:rPr lang="vi-VN" sz="1400" dirty="0" err="1">
                          <a:latin typeface="Times New Roman" panose="02020603050405020304" pitchFamily="18" charset="0"/>
                          <a:cs typeface="Times New Roman" panose="02020603050405020304" pitchFamily="18" charset="0"/>
                        </a:rPr>
                        <a:t>file</a:t>
                      </a:r>
                      <a:r>
                        <a:rPr lang="vi-VN" sz="1400" dirty="0">
                          <a:latin typeface="Times New Roman" panose="02020603050405020304" pitchFamily="18" charset="0"/>
                          <a:cs typeface="Times New Roman" panose="02020603050405020304" pitchFamily="18" charset="0"/>
                        </a:rPr>
                        <a:t> GIF năm 1987.</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Nó cũng có thể được sử</a:t>
                      </a:r>
                    </a:p>
                    <a:p>
                      <a:pPr algn="l"/>
                      <a:r>
                        <a:rPr lang="vi-VN" sz="1400" dirty="0">
                          <a:latin typeface="Times New Roman" panose="02020603050405020304" pitchFamily="18" charset="0"/>
                          <a:cs typeface="Times New Roman" panose="02020603050405020304" pitchFamily="18" charset="0"/>
                        </a:rPr>
                        <a:t>dụng trong TIFF và PDF </a:t>
                      </a:r>
                      <a:r>
                        <a:rPr lang="vi-VN" sz="1400" dirty="0" err="1">
                          <a:latin typeface="Times New Roman" panose="02020603050405020304" pitchFamily="18" charset="0"/>
                          <a:cs typeface="Times New Roman" panose="02020603050405020304" pitchFamily="18" charset="0"/>
                        </a:rPr>
                        <a:t>file</a:t>
                      </a:r>
                      <a:r>
                        <a:rPr lang="en-US" sz="1400" dirty="0">
                          <a:latin typeface="Times New Roman" panose="02020603050405020304" pitchFamily="18" charset="0"/>
                          <a:cs typeface="Times New Roman" panose="02020603050405020304" pitchFamily="18" charset="0"/>
                        </a:rPr>
                        <a:t>.</a:t>
                      </a:r>
                    </a:p>
                    <a:p>
                      <a:pPr algn="l"/>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0671900"/>
                  </a:ext>
                </a:extLst>
              </a:tr>
            </a:tbl>
          </a:graphicData>
        </a:graphic>
      </p:graphicFrame>
      <p:sp>
        <p:nvSpPr>
          <p:cNvPr id="2" name="Slide Number Placeholder 1">
            <a:extLst>
              <a:ext uri="{FF2B5EF4-FFF2-40B4-BE49-F238E27FC236}">
                <a16:creationId xmlns:a16="http://schemas.microsoft.com/office/drawing/2014/main" id="{4B694C54-BAD5-BA2D-43EF-838AEE56C5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extLst>
      <p:ext uri="{BB962C8B-B14F-4D97-AF65-F5344CB8AC3E}">
        <p14:creationId xmlns:p14="http://schemas.microsoft.com/office/powerpoint/2010/main" val="404910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5"/>
          <p:cNvSpPr txBox="1">
            <a:spLocks noGrp="1"/>
          </p:cNvSpPr>
          <p:nvPr>
            <p:ph type="ctrTitle" idx="4294967295"/>
          </p:nvPr>
        </p:nvSpPr>
        <p:spPr>
          <a:xfrm>
            <a:off x="685800" y="668942"/>
            <a:ext cx="777240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617A86"/>
              </a:buClr>
              <a:buSzPts val="1800"/>
              <a:buFont typeface="Nixie One"/>
              <a:buNone/>
            </a:pPr>
            <a:r>
              <a:rPr lang="en-US" sz="4800" b="0" i="0" u="none" strike="noStrike" cap="none" dirty="0">
                <a:solidFill>
                  <a:srgbClr val="617A86"/>
                </a:solidFill>
                <a:latin typeface="Times New Roman" panose="02020603050405020304" pitchFamily="18" charset="0"/>
                <a:cs typeface="Times New Roman" panose="02020603050405020304" pitchFamily="18" charset="0"/>
                <a:sym typeface="Nixie One"/>
              </a:rPr>
              <a:t>Thanks!</a:t>
            </a:r>
            <a:endParaRPr sz="4800" b="0" i="0" u="none" strike="noStrike" cap="none" dirty="0">
              <a:solidFill>
                <a:srgbClr val="617A86"/>
              </a:solidFill>
              <a:latin typeface="Times New Roman" panose="02020603050405020304" pitchFamily="18" charset="0"/>
              <a:cs typeface="Times New Roman" panose="02020603050405020304" pitchFamily="18" charset="0"/>
              <a:sym typeface="Nixie One"/>
            </a:endParaRPr>
          </a:p>
        </p:txBody>
      </p:sp>
      <p:sp>
        <p:nvSpPr>
          <p:cNvPr id="965" name="Google Shape;965;p55"/>
          <p:cNvSpPr txBox="1">
            <a:spLocks noGrp="1"/>
          </p:cNvSpPr>
          <p:nvPr>
            <p:ph type="subTitle" idx="4294967295"/>
          </p:nvPr>
        </p:nvSpPr>
        <p:spPr>
          <a:xfrm>
            <a:off x="1275150" y="3229400"/>
            <a:ext cx="6593700"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rgbClr val="A1BECC"/>
              </a:buClr>
              <a:buSzPts val="2400"/>
              <a:buFont typeface="Varela Round"/>
              <a:buNone/>
            </a:pPr>
            <a:r>
              <a:rPr lang="en-US" sz="3600" b="1" i="0" u="none" strike="noStrike" cap="none" dirty="0">
                <a:solidFill>
                  <a:srgbClr val="00ACC3"/>
                </a:solidFill>
                <a:latin typeface="Times New Roman" panose="02020603050405020304" pitchFamily="18" charset="0"/>
                <a:cs typeface="Times New Roman" panose="02020603050405020304" pitchFamily="18" charset="0"/>
                <a:sym typeface="Varela Round"/>
              </a:rPr>
              <a:t>Any questions?</a:t>
            </a:r>
            <a:endParaRPr sz="3600" b="1" i="0" u="none" strike="noStrike" cap="none" dirty="0">
              <a:solidFill>
                <a:srgbClr val="00ACC3"/>
              </a:solidFill>
              <a:latin typeface="Times New Roman" panose="02020603050405020304" pitchFamily="18" charset="0"/>
              <a:cs typeface="Times New Roman" panose="02020603050405020304" pitchFamily="18" charset="0"/>
              <a:sym typeface="Varela Round"/>
            </a:endParaRPr>
          </a:p>
        </p:txBody>
      </p:sp>
      <p:sp>
        <p:nvSpPr>
          <p:cNvPr id="967" name="Google Shape;967;p55"/>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Slide Number Placeholder 1">
            <a:extLst>
              <a:ext uri="{FF2B5EF4-FFF2-40B4-BE49-F238E27FC236}">
                <a16:creationId xmlns:a16="http://schemas.microsoft.com/office/drawing/2014/main" id="{3BA390DC-8C5E-5B43-034D-B3C7A6292015}"/>
              </a:ext>
            </a:extLst>
          </p:cNvPr>
          <p:cNvSpPr>
            <a:spLocks noGrp="1"/>
          </p:cNvSpPr>
          <p:nvPr>
            <p:ph type="sldNum" idx="12"/>
          </p:nvPr>
        </p:nvSpPr>
        <p:spPr/>
        <p:txBody>
          <a:bodyPr/>
          <a:lstStyle/>
          <a:p>
            <a:fld id="{00000000-1234-1234-1234-123412341234}" type="slidenum">
              <a:rPr lang="en-US" smtClean="0"/>
              <a:pPr/>
              <a:t>52</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679940" y="414216"/>
            <a:ext cx="285847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1.2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550985" y="950388"/>
            <a:ext cx="8042030" cy="2400657"/>
          </a:xfrm>
          <a:prstGeom prst="rect">
            <a:avLst/>
          </a:prstGeom>
          <a:noFill/>
        </p:spPr>
        <p:txBody>
          <a:bodyPr wrap="square" rtlCol="0">
            <a:spAutoFit/>
          </a:bodyPr>
          <a:lstStyle/>
          <a:p>
            <a:r>
              <a:rPr lang="vi-VN" sz="1500" dirty="0">
                <a:latin typeface="Times New Roman" panose="02020603050405020304" pitchFamily="18" charset="0"/>
                <a:cs typeface="Times New Roman" panose="02020603050405020304" pitchFamily="18" charset="0"/>
              </a:rPr>
              <a:t>Dữ liệu hình ảnh là thông tin hình ảnh hoặc hình ảnh kỹ thuật số. Nó bao gồm ảnh từ máy ảnh hoặc được tạo bằng công cụ đồ họa. Trên máy tính, dữ liệu hình ảnh được biểu diễn và xử lý bằng các phương pháp đặc biệt và lưu dưới dạng tệp hình ảnh kỹ thuật số như JPEG, PNG, GIF, BMP, TIFF và các định dạng khác. Hình ảnh màu được biểu diễn theo mô hình màu RGB, trong đó mỗi </a:t>
            </a:r>
            <a:r>
              <a:rPr lang="vi-VN" sz="1500" dirty="0" err="1">
                <a:latin typeface="Times New Roman" panose="02020603050405020304" pitchFamily="18" charset="0"/>
                <a:cs typeface="Times New Roman" panose="02020603050405020304" pitchFamily="18" charset="0"/>
              </a:rPr>
              <a:t>pixel</a:t>
            </a:r>
            <a:r>
              <a:rPr lang="vi-VN" sz="1500" dirty="0">
                <a:latin typeface="Times New Roman" panose="02020603050405020304" pitchFamily="18" charset="0"/>
                <a:cs typeface="Times New Roman" panose="02020603050405020304" pitchFamily="18" charset="0"/>
              </a:rPr>
              <a:t> chứa thông tin về mức độ đỏ, xanh lá cây và xanh dương. Hình ảnh đơn sắc được biểu diễn bằng một kênh duy nhất, thể hiện mức độ ánh sáng của </a:t>
            </a:r>
            <a:r>
              <a:rPr lang="vi-VN" sz="1500" dirty="0" err="1">
                <a:latin typeface="Times New Roman" panose="02020603050405020304" pitchFamily="18" charset="0"/>
                <a:cs typeface="Times New Roman" panose="02020603050405020304" pitchFamily="18" charset="0"/>
              </a:rPr>
              <a:t>pixel</a:t>
            </a:r>
            <a:r>
              <a:rPr lang="vi-VN" sz="1500" dirty="0">
                <a:latin typeface="Times New Roman" panose="02020603050405020304" pitchFamily="18" charset="0"/>
                <a:cs typeface="Times New Roman" panose="02020603050405020304" pitchFamily="18" charset="0"/>
              </a:rPr>
              <a:t>.</a:t>
            </a:r>
          </a:p>
          <a:p>
            <a:pPr marL="285750" indent="-285750">
              <a:buFontTx/>
              <a:buChar char="-"/>
            </a:pPr>
            <a:endParaRPr lang="vi-VN" sz="1500" dirty="0">
              <a:latin typeface="Times New Roman" panose="02020603050405020304" pitchFamily="18" charset="0"/>
              <a:cs typeface="Times New Roman" panose="02020603050405020304" pitchFamily="18" charset="0"/>
            </a:endParaRPr>
          </a:p>
          <a:p>
            <a:pPr marL="285750" indent="-285750">
              <a:buFontTx/>
              <a:buChar char="-"/>
            </a:pPr>
            <a:endParaRPr lang="vi-VN" sz="1500" dirty="0">
              <a:latin typeface="Times New Roman" panose="02020603050405020304" pitchFamily="18" charset="0"/>
              <a:cs typeface="Times New Roman" panose="02020603050405020304" pitchFamily="18" charset="0"/>
            </a:endParaRPr>
          </a:p>
          <a:p>
            <a:pPr marL="285750" indent="-285750">
              <a:buFontTx/>
              <a:buChar char="-"/>
            </a:pPr>
            <a:endParaRPr lang="vi-VN" sz="1500" dirty="0">
              <a:latin typeface="Times New Roman" panose="02020603050405020304" pitchFamily="18" charset="0"/>
              <a:cs typeface="Times New Roman" panose="02020603050405020304" pitchFamily="18" charset="0"/>
            </a:endParaRPr>
          </a:p>
          <a:p>
            <a:pPr marL="285750" indent="-285750">
              <a:buFontTx/>
              <a:buChar char="-"/>
            </a:pPr>
            <a:endParaRPr lang="vi-VN" sz="15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9CE0237-ABD1-51A8-950B-68BBC205EFD2}"/>
              </a:ext>
            </a:extLst>
          </p:cNvPr>
          <p:cNvSpPr>
            <a:spLocks noGrp="1"/>
          </p:cNvSpPr>
          <p:nvPr>
            <p:ph type="sldNum" idx="12"/>
          </p:nvPr>
        </p:nvSpPr>
        <p:spPr/>
        <p:txBody>
          <a:bodyPr/>
          <a:lstStyle/>
          <a:p>
            <a:fld id="{00000000-1234-1234-1234-123412341234}" type="slidenum">
              <a:rPr lang="en-US" smtClean="0"/>
              <a:pPr/>
              <a:t>6</a:t>
            </a:fld>
            <a:endParaRPr lang="en-US" dirty="0"/>
          </a:p>
        </p:txBody>
      </p:sp>
      <p:pic>
        <p:nvPicPr>
          <p:cNvPr id="3" name="Picture 2">
            <a:extLst>
              <a:ext uri="{FF2B5EF4-FFF2-40B4-BE49-F238E27FC236}">
                <a16:creationId xmlns:a16="http://schemas.microsoft.com/office/drawing/2014/main" id="{69E24F7B-30B2-CF96-E20E-E7AEC52EB083}"/>
              </a:ext>
            </a:extLst>
          </p:cNvPr>
          <p:cNvPicPr>
            <a:picLocks noChangeAspect="1"/>
          </p:cNvPicPr>
          <p:nvPr/>
        </p:nvPicPr>
        <p:blipFill>
          <a:blip r:embed="rId3"/>
          <a:stretch>
            <a:fillRect/>
          </a:stretch>
        </p:blipFill>
        <p:spPr>
          <a:xfrm>
            <a:off x="1568614" y="2433534"/>
            <a:ext cx="1969801" cy="1828728"/>
          </a:xfrm>
          <a:prstGeom prst="rect">
            <a:avLst/>
          </a:prstGeom>
        </p:spPr>
      </p:pic>
      <p:sp>
        <p:nvSpPr>
          <p:cNvPr id="6" name="TextBox 5">
            <a:extLst>
              <a:ext uri="{FF2B5EF4-FFF2-40B4-BE49-F238E27FC236}">
                <a16:creationId xmlns:a16="http://schemas.microsoft.com/office/drawing/2014/main" id="{32C78CD0-9AAD-0118-AABA-7B18F89CAD65}"/>
              </a:ext>
            </a:extLst>
          </p:cNvPr>
          <p:cNvSpPr txBox="1"/>
          <p:nvPr/>
        </p:nvSpPr>
        <p:spPr>
          <a:xfrm>
            <a:off x="1672046" y="4262262"/>
            <a:ext cx="2125903" cy="307777"/>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bitmap(Raster)</a:t>
            </a:r>
          </a:p>
        </p:txBody>
      </p:sp>
      <p:pic>
        <p:nvPicPr>
          <p:cNvPr id="8" name="Picture 7">
            <a:extLst>
              <a:ext uri="{FF2B5EF4-FFF2-40B4-BE49-F238E27FC236}">
                <a16:creationId xmlns:a16="http://schemas.microsoft.com/office/drawing/2014/main" id="{AE4AA34F-8A15-05B9-8662-DF8DA3AA0F8F}"/>
              </a:ext>
            </a:extLst>
          </p:cNvPr>
          <p:cNvPicPr>
            <a:picLocks noChangeAspect="1"/>
          </p:cNvPicPr>
          <p:nvPr/>
        </p:nvPicPr>
        <p:blipFill>
          <a:blip r:embed="rId4"/>
          <a:stretch>
            <a:fillRect/>
          </a:stretch>
        </p:blipFill>
        <p:spPr>
          <a:xfrm>
            <a:off x="3905258" y="2646264"/>
            <a:ext cx="4320914" cy="1226926"/>
          </a:xfrm>
          <a:prstGeom prst="rect">
            <a:avLst/>
          </a:prstGeom>
        </p:spPr>
      </p:pic>
      <p:sp>
        <p:nvSpPr>
          <p:cNvPr id="9" name="TextBox 8">
            <a:extLst>
              <a:ext uri="{FF2B5EF4-FFF2-40B4-BE49-F238E27FC236}">
                <a16:creationId xmlns:a16="http://schemas.microsoft.com/office/drawing/2014/main" id="{8DA5A858-FC92-DF70-7713-A573B39C9B45}"/>
              </a:ext>
            </a:extLst>
          </p:cNvPr>
          <p:cNvSpPr txBox="1"/>
          <p:nvPr/>
        </p:nvSpPr>
        <p:spPr>
          <a:xfrm>
            <a:off x="5501545" y="4262261"/>
            <a:ext cx="1382110"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Vector</a:t>
            </a:r>
          </a:p>
        </p:txBody>
      </p:sp>
    </p:spTree>
    <p:extLst>
      <p:ext uri="{BB962C8B-B14F-4D97-AF65-F5344CB8AC3E}">
        <p14:creationId xmlns:p14="http://schemas.microsoft.com/office/powerpoint/2010/main" val="160127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578340" y="661044"/>
            <a:ext cx="216437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1.3 </a:t>
            </a:r>
            <a:r>
              <a:rPr lang="en-US" sz="2400" b="1" dirty="0" err="1">
                <a:latin typeface="Times New Roman" panose="02020603050405020304" pitchFamily="18" charset="0"/>
                <a:cs typeface="Times New Roman" panose="02020603050405020304" pitchFamily="18" charset="0"/>
              </a:rPr>
              <a:t>Nén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57201" y="1204635"/>
            <a:ext cx="8042030" cy="2062103"/>
          </a:xfrm>
          <a:prstGeom prst="rect">
            <a:avLst/>
          </a:prstGeom>
          <a:noFill/>
        </p:spPr>
        <p:txBody>
          <a:bodyPr wrap="square" rtlCol="0">
            <a:spAutoFit/>
          </a:bodyPr>
          <a:lstStyle/>
          <a:p>
            <a:pPr marL="285750" indent="-285750">
              <a:buFontTx/>
              <a:buChar char="-"/>
            </a:pPr>
            <a:r>
              <a:rPr lang="vi-VN" sz="1600" dirty="0">
                <a:latin typeface="Times New Roman" panose="02020603050405020304" pitchFamily="18" charset="0"/>
                <a:cs typeface="Times New Roman" panose="02020603050405020304" pitchFamily="18" charset="0"/>
              </a:rPr>
              <a:t>Nén dữ liệu</a:t>
            </a:r>
            <a:r>
              <a:rPr lang="en-US" sz="1600" dirty="0">
                <a:latin typeface="Times New Roman" panose="02020603050405020304" pitchFamily="18" charset="0"/>
                <a:cs typeface="Times New Roman" panose="02020603050405020304" pitchFamily="18" charset="0"/>
              </a:rPr>
              <a:t> (Data compression)</a:t>
            </a:r>
            <a:r>
              <a:rPr lang="vi-VN" sz="1600" dirty="0">
                <a:latin typeface="Times New Roman" panose="02020603050405020304" pitchFamily="18" charset="0"/>
                <a:cs typeface="Times New Roman" panose="02020603050405020304" pitchFamily="18" charset="0"/>
              </a:rPr>
              <a:t> là quá trình giảm kích thước dữ liệu để tiết kiệm không gian lưu trữ hoặc băng thông mạng mà không mất đi thông tin quan trọng.</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loại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a:t>
            </a:r>
          </a:p>
          <a:p>
            <a:pPr lvl="2"/>
            <a:r>
              <a:rPr lang="en-US" sz="1600" dirty="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Nén không mất mát (</a:t>
            </a:r>
            <a:r>
              <a:rPr lang="vi-VN" sz="1600" dirty="0" err="1">
                <a:latin typeface="Times New Roman" panose="02020603050405020304" pitchFamily="18" charset="0"/>
                <a:cs typeface="Times New Roman" panose="02020603050405020304" pitchFamily="18" charset="0"/>
              </a:rPr>
              <a:t>lossless</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vi-VN" sz="1600" dirty="0">
                <a:latin typeface="Times New Roman" panose="02020603050405020304" pitchFamily="18" charset="0"/>
                <a:cs typeface="Times New Roman" panose="02020603050405020304" pitchFamily="18" charset="0"/>
              </a:rPr>
              <a:t>): Giữ lại toàn bộ thông tin và cho phép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tái tạo dữ liệu gốc một cách chính xác.</a:t>
            </a:r>
            <a:r>
              <a:rPr lang="en-US" sz="1600" dirty="0">
                <a:latin typeface="Times New Roman" panose="02020603050405020304" pitchFamily="18" charset="0"/>
                <a:cs typeface="Times New Roman" panose="02020603050405020304" pitchFamily="18" charset="0"/>
              </a:rPr>
              <a:t>	</a:t>
            </a:r>
          </a:p>
          <a:p>
            <a:pPr lvl="2"/>
            <a:r>
              <a:rPr lang="en-US" sz="1600" dirty="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Nén mất mát (</a:t>
            </a:r>
            <a:r>
              <a:rPr lang="vi-VN" sz="1600" dirty="0" err="1">
                <a:latin typeface="Times New Roman" panose="02020603050405020304" pitchFamily="18" charset="0"/>
                <a:cs typeface="Times New Roman" panose="02020603050405020304" pitchFamily="18" charset="0"/>
              </a:rPr>
              <a:t>lossy</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vi-VN" sz="1600" dirty="0">
                <a:latin typeface="Times New Roman" panose="02020603050405020304" pitchFamily="18" charset="0"/>
                <a:cs typeface="Times New Roman" panose="02020603050405020304" pitchFamily="18" charset="0"/>
              </a:rPr>
              <a:t>):  Loại bỏ một phần thông tin không quan trọng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để giảm kích thước dữ liệu. Khi giải nén, dữ liệu được khôi phục lại nhưng có thể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không giống với dữ liệu gốc hoàn toàn.</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2C00C32-F362-16E7-B1A8-695C8B3CDEBD}"/>
              </a:ext>
            </a:extLst>
          </p:cNvPr>
          <p:cNvSpPr>
            <a:spLocks noGrp="1"/>
          </p:cNvSpPr>
          <p:nvPr>
            <p:ph type="sldNum" idx="12"/>
          </p:nvPr>
        </p:nvSpPr>
        <p:spPr/>
        <p:txBody>
          <a:bodyPr/>
          <a:lstStyle/>
          <a:p>
            <a:fld id="{00000000-1234-1234-1234-123412341234}" type="slidenum">
              <a:rPr lang="en-US" smtClean="0"/>
              <a:pPr/>
              <a:t>7</a:t>
            </a:fld>
            <a:endParaRPr lang="en-US" dirty="0"/>
          </a:p>
        </p:txBody>
      </p:sp>
      <p:pic>
        <p:nvPicPr>
          <p:cNvPr id="3" name="Picture 4">
            <a:extLst>
              <a:ext uri="{FF2B5EF4-FFF2-40B4-BE49-F238E27FC236}">
                <a16:creationId xmlns:a16="http://schemas.microsoft.com/office/drawing/2014/main" id="{78B5A2A8-F93E-AF0C-0811-E513BAFB5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441" y="3348664"/>
            <a:ext cx="2957798" cy="12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1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ED490-0F43-C190-CF5D-FFC0A695C6CB}"/>
              </a:ext>
            </a:extLst>
          </p:cNvPr>
          <p:cNvSpPr txBox="1"/>
          <p:nvPr/>
        </p:nvSpPr>
        <p:spPr>
          <a:xfrm>
            <a:off x="480647" y="840798"/>
            <a:ext cx="275267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1.4 </a:t>
            </a: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6346B1-40D5-C6E0-9150-CA6141D32B7C}"/>
              </a:ext>
            </a:extLst>
          </p:cNvPr>
          <p:cNvSpPr txBox="1"/>
          <p:nvPr/>
        </p:nvSpPr>
        <p:spPr>
          <a:xfrm>
            <a:off x="480647" y="1407835"/>
            <a:ext cx="8042030" cy="2062103"/>
          </a:xfrm>
          <a:prstGeom prst="rect">
            <a:avLst/>
          </a:prstGeom>
          <a:noFill/>
        </p:spPr>
        <p:txBody>
          <a:bodyPr wrap="square" rtlCol="0">
            <a:spAutoFit/>
          </a:bodyPr>
          <a:lstStyle/>
          <a:p>
            <a:pPr marL="285750" indent="-285750">
              <a:buFontTx/>
              <a:buChar char="-"/>
            </a:pP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n</a:t>
            </a:r>
            <a:r>
              <a:rPr lang="vi-VN" sz="1600" dirty="0">
                <a:latin typeface="Times New Roman" panose="02020603050405020304" pitchFamily="18" charset="0"/>
                <a:cs typeface="Times New Roman" panose="02020603050405020304" pitchFamily="18" charset="0"/>
              </a:rPr>
              <a:t>én dữ liệu</a:t>
            </a:r>
            <a:r>
              <a:rPr lang="en-US" sz="1600" dirty="0">
                <a:latin typeface="Times New Roman" panose="02020603050405020304" pitchFamily="18" charset="0"/>
                <a:cs typeface="Times New Roman" panose="02020603050405020304" pitchFamily="18" charset="0"/>
              </a:rPr>
              <a:t> (Data decompression)</a:t>
            </a:r>
            <a:r>
              <a:rPr lang="vi-VN" sz="1600" dirty="0">
                <a:latin typeface="Times New Roman" panose="02020603050405020304" pitchFamily="18" charset="0"/>
                <a:cs typeface="Times New Roman" panose="02020603050405020304" pitchFamily="18" charset="0"/>
              </a:rPr>
              <a:t> là quá trình khôi phục dữ liệu từ tập tin đã được nén trước đó bằng một thuật toán nén. Kích thước dữ liệu đã được giảm xuống trong quá trình nén để tiết kiệm không gian lưu trữ hoặc băng thông mạng</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vi-VN" sz="1600" dirty="0">
                <a:latin typeface="Times New Roman" panose="02020603050405020304" pitchFamily="18" charset="0"/>
                <a:cs typeface="Times New Roman" panose="02020603050405020304" pitchFamily="18" charset="0"/>
              </a:rPr>
              <a:t>Quá trình giải nén được thực hiện bởi công cụ và phần mềm hỗ trợ, áp dụng thuật toán giải nén tương ứng với thuật toán nén đã được sử dụng. Nếu dữ liệu được nén mà không mất mát (</a:t>
            </a:r>
            <a:r>
              <a:rPr lang="vi-VN" sz="1600" dirty="0" err="1">
                <a:latin typeface="Times New Roman" panose="02020603050405020304" pitchFamily="18" charset="0"/>
                <a:cs typeface="Times New Roman" panose="02020603050405020304" pitchFamily="18" charset="0"/>
              </a:rPr>
              <a:t>lossless</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vi-VN" sz="1600" dirty="0">
                <a:latin typeface="Times New Roman" panose="02020603050405020304" pitchFamily="18" charset="0"/>
                <a:cs typeface="Times New Roman" panose="02020603050405020304" pitchFamily="18" charset="0"/>
              </a:rPr>
              <a:t>), quá trình giải nén sẽ khôi phục dữ liệu ban đầu hoàn toàn. Tuy nhiên, nếu dữ liệu đã được nén mất mát (</a:t>
            </a:r>
            <a:r>
              <a:rPr lang="vi-VN" sz="1600" dirty="0" err="1">
                <a:latin typeface="Times New Roman" panose="02020603050405020304" pitchFamily="18" charset="0"/>
                <a:cs typeface="Times New Roman" panose="02020603050405020304" pitchFamily="18" charset="0"/>
              </a:rPr>
              <a:t>lossy</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vi-VN" sz="1600" dirty="0">
                <a:latin typeface="Times New Roman" panose="02020603050405020304" pitchFamily="18" charset="0"/>
                <a:cs typeface="Times New Roman" panose="02020603050405020304" pitchFamily="18" charset="0"/>
              </a:rPr>
              <a:t>), quá trình giải nén sẽ có mất mát và dữ liệu khôi phục không giống hoàn toàn với dữ liệu ban đầu.</a:t>
            </a:r>
          </a:p>
        </p:txBody>
      </p:sp>
      <p:sp>
        <p:nvSpPr>
          <p:cNvPr id="2" name="Slide Number Placeholder 1">
            <a:extLst>
              <a:ext uri="{FF2B5EF4-FFF2-40B4-BE49-F238E27FC236}">
                <a16:creationId xmlns:a16="http://schemas.microsoft.com/office/drawing/2014/main" id="{9BC40078-7659-0710-FC76-A06B4F90F249}"/>
              </a:ext>
            </a:extLst>
          </p:cNvPr>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97650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346B1-40D5-C6E0-9150-CA6141D32B7C}"/>
              </a:ext>
            </a:extLst>
          </p:cNvPr>
          <p:cNvSpPr txBox="1"/>
          <p:nvPr/>
        </p:nvSpPr>
        <p:spPr>
          <a:xfrm>
            <a:off x="535353" y="1506050"/>
            <a:ext cx="8389815" cy="1815882"/>
          </a:xfrm>
          <a:prstGeom prst="rect">
            <a:avLst/>
          </a:prstGeom>
          <a:noFill/>
        </p:spPr>
        <p:txBody>
          <a:bodyPr wrap="square" rtlCol="0">
            <a:spAutoFit/>
          </a:bodyPr>
          <a:lstStyle/>
          <a:p>
            <a:pPr marL="285750" indent="-285750">
              <a:buFontTx/>
              <a:buChar char="-"/>
            </a:pPr>
            <a:r>
              <a:rPr lang="en-US" sz="1600" dirty="0" err="1">
                <a:latin typeface="Times New Roman" panose="02020603050405020304" pitchFamily="18" charset="0"/>
                <a:cs typeface="Times New Roman" panose="02020603050405020304" pitchFamily="18" charset="0"/>
              </a:rPr>
              <a:t>Tụi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nén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lossless</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compression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do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Đảm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vẹn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trọng</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Đảm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Khả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gốc</a:t>
            </a:r>
            <a:r>
              <a:rPr lang="en-US" sz="1600" dirty="0">
                <a:latin typeface="Times New Roman" panose="02020603050405020304" pitchFamily="18" charset="0"/>
                <a:cs typeface="Times New Roman" panose="02020603050405020304" pitchFamily="18" charset="0"/>
              </a:rPr>
              <a:t>: Khi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lệch</a:t>
            </a:r>
            <a:r>
              <a:rPr lang="en-US" sz="16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92002311-1DC8-95DC-DBCA-7662EA5CEBA6}"/>
              </a:ext>
            </a:extLst>
          </p:cNvPr>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4222841736"/>
      </p:ext>
    </p:extLst>
  </p:cSld>
  <p:clrMapOvr>
    <a:masterClrMapping/>
  </p:clrMapOvr>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5933</Words>
  <Application>Microsoft Office PowerPoint</Application>
  <PresentationFormat>On-screen Show (16:9)</PresentationFormat>
  <Paragraphs>711</Paragraphs>
  <Slides>52</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9" baseType="lpstr">
      <vt:lpstr>Arial</vt:lpstr>
      <vt:lpstr>Cambria Math</vt:lpstr>
      <vt:lpstr>Nixie One</vt:lpstr>
      <vt:lpstr>Times New Roman</vt:lpstr>
      <vt:lpstr>Varela Round</vt:lpstr>
      <vt:lpstr>Puck template</vt:lpstr>
      <vt:lpstr>Equation</vt:lpstr>
      <vt:lpstr>PowerPoint Presentation</vt:lpstr>
      <vt:lpstr>Nội dung thuyết trình</vt:lpstr>
      <vt:lpstr>Giới thiệu</vt:lpstr>
      <vt:lpstr>PowerPoint Presentation</vt:lpstr>
      <vt:lpstr>PowerPoint Presentation</vt:lpstr>
      <vt:lpstr>PowerPoint Presentation</vt:lpstr>
      <vt:lpstr>PowerPoint Presentation</vt:lpstr>
      <vt:lpstr>PowerPoint Presentation</vt:lpstr>
      <vt:lpstr>PowerPoint Presentation</vt:lpstr>
      <vt:lpstr>Huffman</vt:lpstr>
      <vt:lpstr>PowerPoint Presentation</vt:lpstr>
      <vt:lpstr>PowerPoint Presentation</vt:lpstr>
      <vt:lpstr>PowerPoint Presentation</vt:lpstr>
      <vt:lpstr>PowerPoint Presentation</vt:lpstr>
      <vt:lpstr>PowerPoint Presentation</vt:lpstr>
      <vt:lpstr>Trường hợp “Difference” tốt hơn “Standard”</vt:lpstr>
      <vt:lpstr>PowerPoint Presentation</vt:lpstr>
      <vt:lpstr>PowerPoint Presentation</vt:lpstr>
      <vt:lpstr>Trường hợp “Standard” tốt hơn “Difference”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LZW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Thiết kế hệ thống</vt:lpstr>
      <vt:lpstr>PowerPoint Presentation</vt:lpstr>
      <vt:lpstr>PowerPoint Presentation</vt:lpstr>
      <vt:lpstr>Demo</vt:lpstr>
      <vt:lpstr>Kết luận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Nguyen Vu Duong</dc:creator>
  <cp:lastModifiedBy>Nguyen Vu Duong</cp:lastModifiedBy>
  <cp:revision>63</cp:revision>
  <dcterms:modified xsi:type="dcterms:W3CDTF">2023-06-08T06:01:51Z</dcterms:modified>
</cp:coreProperties>
</file>