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88"/>
  </p:notesMasterIdLst>
  <p:sldIdLst>
    <p:sldId id="256" r:id="rId2"/>
    <p:sldId id="257" r:id="rId3"/>
    <p:sldId id="259" r:id="rId4"/>
    <p:sldId id="262" r:id="rId5"/>
    <p:sldId id="261" r:id="rId6"/>
    <p:sldId id="272" r:id="rId7"/>
    <p:sldId id="296" r:id="rId8"/>
    <p:sldId id="295" r:id="rId9"/>
    <p:sldId id="263" r:id="rId10"/>
    <p:sldId id="378" r:id="rId11"/>
    <p:sldId id="332" r:id="rId12"/>
    <p:sldId id="348" r:id="rId13"/>
    <p:sldId id="333" r:id="rId14"/>
    <p:sldId id="336" r:id="rId15"/>
    <p:sldId id="349" r:id="rId16"/>
    <p:sldId id="337" r:id="rId17"/>
    <p:sldId id="334" r:id="rId18"/>
    <p:sldId id="350" r:id="rId19"/>
    <p:sldId id="338" r:id="rId20"/>
    <p:sldId id="339" r:id="rId21"/>
    <p:sldId id="340" r:id="rId22"/>
    <p:sldId id="342" r:id="rId23"/>
    <p:sldId id="343" r:id="rId24"/>
    <p:sldId id="344" r:id="rId25"/>
    <p:sldId id="346" r:id="rId26"/>
    <p:sldId id="345" r:id="rId27"/>
    <p:sldId id="362" r:id="rId28"/>
    <p:sldId id="352" r:id="rId29"/>
    <p:sldId id="353" r:id="rId30"/>
    <p:sldId id="354" r:id="rId31"/>
    <p:sldId id="355" r:id="rId32"/>
    <p:sldId id="356" r:id="rId33"/>
    <p:sldId id="358" r:id="rId34"/>
    <p:sldId id="359" r:id="rId35"/>
    <p:sldId id="357" r:id="rId36"/>
    <p:sldId id="360" r:id="rId37"/>
    <p:sldId id="361" r:id="rId38"/>
    <p:sldId id="363" r:id="rId39"/>
    <p:sldId id="260" r:id="rId40"/>
    <p:sldId id="301" r:id="rId41"/>
    <p:sldId id="366" r:id="rId42"/>
    <p:sldId id="324" r:id="rId43"/>
    <p:sldId id="370" r:id="rId44"/>
    <p:sldId id="307" r:id="rId45"/>
    <p:sldId id="371" r:id="rId46"/>
    <p:sldId id="372" r:id="rId47"/>
    <p:sldId id="368" r:id="rId48"/>
    <p:sldId id="315" r:id="rId49"/>
    <p:sldId id="316" r:id="rId50"/>
    <p:sldId id="367" r:id="rId51"/>
    <p:sldId id="320" r:id="rId52"/>
    <p:sldId id="313" r:id="rId53"/>
    <p:sldId id="279" r:id="rId54"/>
    <p:sldId id="365" r:id="rId55"/>
    <p:sldId id="317" r:id="rId56"/>
    <p:sldId id="373" r:id="rId57"/>
    <p:sldId id="325" r:id="rId58"/>
    <p:sldId id="326" r:id="rId59"/>
    <p:sldId id="302" r:id="rId60"/>
    <p:sldId id="364" r:id="rId61"/>
    <p:sldId id="321" r:id="rId62"/>
    <p:sldId id="322" r:id="rId63"/>
    <p:sldId id="323" r:id="rId64"/>
    <p:sldId id="374" r:id="rId65"/>
    <p:sldId id="306" r:id="rId66"/>
    <p:sldId id="375" r:id="rId67"/>
    <p:sldId id="376" r:id="rId68"/>
    <p:sldId id="369" r:id="rId69"/>
    <p:sldId id="264" r:id="rId70"/>
    <p:sldId id="309" r:id="rId71"/>
    <p:sldId id="311" r:id="rId72"/>
    <p:sldId id="327" r:id="rId73"/>
    <p:sldId id="328" r:id="rId74"/>
    <p:sldId id="329" r:id="rId75"/>
    <p:sldId id="330" r:id="rId76"/>
    <p:sldId id="331" r:id="rId77"/>
    <p:sldId id="299" r:id="rId78"/>
    <p:sldId id="285" r:id="rId79"/>
    <p:sldId id="281" r:id="rId80"/>
    <p:sldId id="297" r:id="rId81"/>
    <p:sldId id="377" r:id="rId82"/>
    <p:sldId id="379" r:id="rId83"/>
    <p:sldId id="380" r:id="rId84"/>
    <p:sldId id="381" r:id="rId85"/>
    <p:sldId id="382" r:id="rId86"/>
    <p:sldId id="278" r:id="rId8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34343"/>
    <a:srgbClr val="FFCEB0"/>
    <a:srgbClr val="FFD871"/>
    <a:srgbClr val="FFEBAC"/>
    <a:srgbClr val="232323"/>
    <a:srgbClr val="575757"/>
    <a:srgbClr val="FF8534"/>
    <a:srgbClr val="FFD366"/>
    <a:srgbClr val="796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75696D-C934-48B2-875F-71344F1D16F1}">
  <a:tblStyle styleId="{4B75696D-C934-48B2-875F-71344F1D16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24841B-82CB-41FC-B057-81BC91395D4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660"/>
  </p:normalViewPr>
  <p:slideViewPr>
    <p:cSldViewPr snapToGrid="0">
      <p:cViewPr varScale="1">
        <p:scale>
          <a:sx n="89" d="100"/>
          <a:sy n="89"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258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80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349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54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721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776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544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777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23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942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67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961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473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512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14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298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693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26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667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548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845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94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368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083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793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787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023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052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7066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0300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6001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1981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4587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332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5173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655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a:solidFill>
                  <a:srgbClr val="000000"/>
                </a:solidFill>
                <a:effectLst/>
                <a:latin typeface="Raleway" pitchFamily="2" charset="0"/>
                <a:ea typeface="Calibri" panose="020F0502020204030204" pitchFamily="34" charset="0"/>
                <a:cs typeface="Times New Roman" panose="02020603050405020304" pitchFamily="18" charset="0"/>
              </a:rPr>
              <a:t>Regular expressions are </a:t>
            </a:r>
            <a:r>
              <a:rPr lang="en-US" sz="1100" b="1" dirty="0">
                <a:solidFill>
                  <a:srgbClr val="000000"/>
                </a:solidFill>
                <a:effectLst/>
                <a:latin typeface="Raleway" pitchFamily="2" charset="0"/>
                <a:ea typeface="Calibri" panose="020F0502020204030204" pitchFamily="34" charset="0"/>
                <a:cs typeface="Times New Roman" panose="02020603050405020304" pitchFamily="18" charset="0"/>
              </a:rPr>
              <a:t>case sensitive</a:t>
            </a:r>
            <a:r>
              <a:rPr lang="en-US" sz="1100" dirty="0">
                <a:solidFill>
                  <a:srgbClr val="000000"/>
                </a:solidFill>
                <a:effectLst/>
                <a:latin typeface="Raleway" pitchFamily="2" charset="0"/>
                <a:ea typeface="Calibri" panose="020F0502020204030204" pitchFamily="34" charset="0"/>
                <a:cs typeface="Times New Roman" panose="02020603050405020304" pitchFamily="18" charset="0"/>
              </a:rPr>
              <a:t>; lower case /s/ is distinct from upper case /S/ (/s/ matches a lower case </a:t>
            </a:r>
            <a:r>
              <a:rPr lang="en-US" sz="1100" i="1" dirty="0">
                <a:solidFill>
                  <a:srgbClr val="000000"/>
                </a:solidFill>
                <a:effectLst/>
                <a:latin typeface="Raleway" pitchFamily="2" charset="0"/>
                <a:ea typeface="Calibri" panose="020F0502020204030204" pitchFamily="34" charset="0"/>
                <a:cs typeface="Times New Roman" panose="02020603050405020304" pitchFamily="18" charset="0"/>
              </a:rPr>
              <a:t>s </a:t>
            </a:r>
            <a:r>
              <a:rPr lang="en-US" sz="1100" dirty="0">
                <a:solidFill>
                  <a:srgbClr val="000000"/>
                </a:solidFill>
                <a:effectLst/>
                <a:latin typeface="Raleway" pitchFamily="2" charset="0"/>
                <a:ea typeface="Calibri" panose="020F0502020204030204" pitchFamily="34" charset="0"/>
                <a:cs typeface="Times New Roman" panose="02020603050405020304" pitchFamily="18" charset="0"/>
              </a:rPr>
              <a:t>but not an upper case </a:t>
            </a:r>
            <a:r>
              <a:rPr lang="en-US" sz="1100" i="1" dirty="0">
                <a:solidFill>
                  <a:srgbClr val="000000"/>
                </a:solidFill>
                <a:effectLst/>
                <a:latin typeface="Raleway" pitchFamily="2" charset="0"/>
                <a:ea typeface="Calibri" panose="020F0502020204030204" pitchFamily="34" charset="0"/>
                <a:cs typeface="Times New Roman" panose="02020603050405020304" pitchFamily="18" charset="0"/>
              </a:rPr>
              <a:t>S</a:t>
            </a:r>
            <a:r>
              <a:rPr lang="en-US" sz="1100" dirty="0">
                <a:solidFill>
                  <a:srgbClr val="000000"/>
                </a:solidFill>
                <a:effectLst/>
                <a:latin typeface="Raleway" pitchFamily="2" charset="0"/>
                <a:ea typeface="Calibri" panose="020F0502020204030204" pitchFamily="34" charset="0"/>
                <a:cs typeface="Times New Roman" panose="02020603050405020304" pitchFamily="18" charset="0"/>
              </a:rPr>
              <a:t>). This means that the pattern /woodchucks/ will not match the string </a:t>
            </a:r>
            <a:r>
              <a:rPr lang="en-US" sz="1100" i="1" dirty="0">
                <a:solidFill>
                  <a:srgbClr val="000000"/>
                </a:solidFill>
                <a:effectLst/>
                <a:latin typeface="Raleway" pitchFamily="2" charset="0"/>
                <a:ea typeface="Calibri" panose="020F0502020204030204" pitchFamily="34" charset="0"/>
                <a:cs typeface="Times New Roman" panose="02020603050405020304" pitchFamily="18" charset="0"/>
              </a:rPr>
              <a:t>Woodchucks</a:t>
            </a:r>
            <a:endParaRPr lang="en-US" sz="11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57106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82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0444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a:solidFill>
                  <a:srgbClr val="000000"/>
                </a:solidFill>
                <a:effectLst/>
                <a:latin typeface="Raleway" pitchFamily="2" charset="0"/>
                <a:ea typeface="Calibri" panose="020F0502020204030204" pitchFamily="34" charset="0"/>
                <a:cs typeface="Times New Roman" panose="02020603050405020304" pitchFamily="18" charset="0"/>
              </a:rPr>
              <a:t>The regular expression /[1234567890]/ specifies any single digit. While such classes of characters as digits or letters are important building blocks in expressions, they can get awkward (e.g., it’s inconvenient to specify /[ABCDEFGHIJKLMNOPQRSTUVWXYZ]/</a:t>
            </a:r>
          </a:p>
          <a:p>
            <a:pPr marL="0" indent="0">
              <a:buNone/>
            </a:pPr>
            <a:r>
              <a:rPr lang="en-US" sz="1100" dirty="0">
                <a:solidFill>
                  <a:srgbClr val="000000"/>
                </a:solidFill>
                <a:effectLst/>
                <a:latin typeface="Raleway" pitchFamily="2" charset="0"/>
                <a:ea typeface="Calibri" panose="020F0502020204030204" pitchFamily="34" charset="0"/>
                <a:cs typeface="Times New Roman" panose="02020603050405020304" pitchFamily="18" charset="0"/>
              </a:rPr>
              <a:t>to mean “any capital letter”). In cases where there is a well-defined sequence associated with a set of characters, the brackets can be used with the dash (-) to specify any one character in a range.</a:t>
            </a: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018298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580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0981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5534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37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5210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1837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9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5555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56318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20805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05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6160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3561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8705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1679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7149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8101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NimbusRomNo9L-Regu"/>
                <a:ea typeface="Calibri" panose="020F0502020204030204" pitchFamily="34" charset="0"/>
                <a:cs typeface="Times New Roman" panose="02020603050405020304" pitchFamily="18" charset="0"/>
              </a:rPr>
              <a:t>Since we can’t use the square brackets to search for “cat or dog” (why</a:t>
            </a:r>
            <a:r>
              <a:rPr lang="en-US" sz="1800" b="1" dirty="0">
                <a:solidFill>
                  <a:srgbClr val="0000FF"/>
                </a:solidFill>
                <a:effectLst/>
                <a:latin typeface="NimbusRomNo9L-Medi"/>
                <a:ea typeface="Calibri" panose="020F0502020204030204" pitchFamily="34" charset="0"/>
                <a:cs typeface="Times New Roman" panose="02020603050405020304" pitchFamily="18" charset="0"/>
              </a:rPr>
              <a:t> </a:t>
            </a:r>
            <a:r>
              <a:rPr lang="en-US" sz="1800" dirty="0">
                <a:solidFill>
                  <a:srgbClr val="000000"/>
                </a:solidFill>
                <a:effectLst/>
                <a:latin typeface="NimbusRomNo9L-Regu"/>
                <a:ea typeface="Calibri" panose="020F0502020204030204" pitchFamily="34" charset="0"/>
                <a:cs typeface="Times New Roman" panose="02020603050405020304" pitchFamily="18" charset="0"/>
              </a:rPr>
              <a:t>can’t we say </a:t>
            </a:r>
            <a:r>
              <a:rPr lang="en-US" sz="1800" dirty="0">
                <a:solidFill>
                  <a:srgbClr val="000000"/>
                </a:solidFill>
                <a:effectLst/>
                <a:latin typeface="txtt"/>
                <a:ea typeface="Calibri" panose="020F0502020204030204" pitchFamily="34" charset="0"/>
                <a:cs typeface="Times New Roman" panose="02020603050405020304" pitchFamily="18" charset="0"/>
              </a:rPr>
              <a:t>/[</a:t>
            </a:r>
            <a:r>
              <a:rPr lang="en-US" sz="1800" dirty="0" err="1">
                <a:solidFill>
                  <a:srgbClr val="000000"/>
                </a:solidFill>
                <a:effectLst/>
                <a:latin typeface="txtt"/>
                <a:ea typeface="Calibri" panose="020F0502020204030204" pitchFamily="34" charset="0"/>
                <a:cs typeface="Times New Roman" panose="02020603050405020304" pitchFamily="18" charset="0"/>
              </a:rPr>
              <a:t>catdog</a:t>
            </a:r>
            <a:r>
              <a:rPr lang="en-US" sz="1800" dirty="0">
                <a:solidFill>
                  <a:srgbClr val="000000"/>
                </a:solidFill>
                <a:effectLst/>
                <a:latin typeface="txtt"/>
                <a:ea typeface="Calibri" panose="020F0502020204030204" pitchFamily="34" charset="0"/>
                <a:cs typeface="Times New Roman" panose="02020603050405020304" pitchFamily="18" charset="0"/>
              </a:rPr>
              <a:t>]/</a:t>
            </a:r>
            <a:r>
              <a:rPr lang="en-US" sz="1800" dirty="0">
                <a:solidFill>
                  <a:srgbClr val="000000"/>
                </a:solidFill>
                <a:effectLst/>
                <a:latin typeface="NimbusRomNo9L-Regu"/>
                <a:ea typeface="Calibri" panose="020F0502020204030204" pitchFamily="34" charset="0"/>
                <a:cs typeface="Times New Roman" panose="02020603050405020304" pitchFamily="18" charset="0"/>
              </a:rPr>
              <a:t>?) (The PIPE symbol)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2453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2346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NimbusRomNo9L-Regu"/>
                <a:ea typeface="Calibri" panose="020F0502020204030204" pitchFamily="34" charset="0"/>
                <a:cs typeface="Times New Roman" panose="02020603050405020304" pitchFamily="18" charset="0"/>
              </a:rPr>
              <a:t>Since we can’t use the square brackets to search for “cat or dog” (why</a:t>
            </a:r>
            <a:r>
              <a:rPr lang="en-US" sz="1800" b="1" dirty="0">
                <a:solidFill>
                  <a:srgbClr val="0000FF"/>
                </a:solidFill>
                <a:effectLst/>
                <a:latin typeface="NimbusRomNo9L-Medi"/>
                <a:ea typeface="Calibri" panose="020F0502020204030204" pitchFamily="34" charset="0"/>
                <a:cs typeface="Times New Roman" panose="02020603050405020304" pitchFamily="18" charset="0"/>
              </a:rPr>
              <a:t> </a:t>
            </a:r>
            <a:r>
              <a:rPr lang="en-US" sz="1800" dirty="0">
                <a:solidFill>
                  <a:srgbClr val="000000"/>
                </a:solidFill>
                <a:effectLst/>
                <a:latin typeface="NimbusRomNo9L-Regu"/>
                <a:ea typeface="Calibri" panose="020F0502020204030204" pitchFamily="34" charset="0"/>
                <a:cs typeface="Times New Roman" panose="02020603050405020304" pitchFamily="18" charset="0"/>
              </a:rPr>
              <a:t>can’t we say </a:t>
            </a:r>
            <a:r>
              <a:rPr lang="en-US" sz="1800" dirty="0">
                <a:solidFill>
                  <a:srgbClr val="000000"/>
                </a:solidFill>
                <a:effectLst/>
                <a:latin typeface="txtt"/>
                <a:ea typeface="Calibri" panose="020F0502020204030204" pitchFamily="34" charset="0"/>
                <a:cs typeface="Times New Roman" panose="02020603050405020304" pitchFamily="18" charset="0"/>
              </a:rPr>
              <a:t>/[</a:t>
            </a:r>
            <a:r>
              <a:rPr lang="en-US" sz="1800" dirty="0" err="1">
                <a:solidFill>
                  <a:srgbClr val="000000"/>
                </a:solidFill>
                <a:effectLst/>
                <a:latin typeface="txtt"/>
                <a:ea typeface="Calibri" panose="020F0502020204030204" pitchFamily="34" charset="0"/>
                <a:cs typeface="Times New Roman" panose="02020603050405020304" pitchFamily="18" charset="0"/>
              </a:rPr>
              <a:t>catdog</a:t>
            </a:r>
            <a:r>
              <a:rPr lang="en-US" sz="1800" dirty="0">
                <a:solidFill>
                  <a:srgbClr val="000000"/>
                </a:solidFill>
                <a:effectLst/>
                <a:latin typeface="txtt"/>
                <a:ea typeface="Calibri" panose="020F0502020204030204" pitchFamily="34" charset="0"/>
                <a:cs typeface="Times New Roman" panose="02020603050405020304" pitchFamily="18" charset="0"/>
              </a:rPr>
              <a:t>]/</a:t>
            </a:r>
            <a:r>
              <a:rPr lang="en-US" sz="1800" dirty="0">
                <a:solidFill>
                  <a:srgbClr val="000000"/>
                </a:solidFill>
                <a:effectLst/>
                <a:latin typeface="NimbusRomNo9L-Regu"/>
                <a:ea typeface="Calibri" panose="020F0502020204030204" pitchFamily="34" charset="0"/>
                <a:cs typeface="Times New Roman" panose="02020603050405020304" pitchFamily="18" charset="0"/>
              </a:rPr>
              <a:t>?) (The PIPE symbol)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25068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8558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99763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83924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40072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07407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9eea3ace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9eea3ace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1398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d9eea3ace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d9eea3ace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33333"/>
                </a:solidFill>
                <a:effectLst/>
                <a:latin typeface="Source Sans Pro" panose="020B0503030403020204" pitchFamily="34" charset="0"/>
              </a:rPr>
              <a:t>Applications:</a:t>
            </a:r>
            <a:endParaRPr lang="en-US" b="0" i="0" dirty="0">
              <a:solidFill>
                <a:srgbClr val="333333"/>
              </a:solidFill>
              <a:effectLst/>
              <a:latin typeface="Source Sans Pro" panose="020B0503030403020204" pitchFamily="34" charset="0"/>
            </a:endParaRPr>
          </a:p>
          <a:p>
            <a:pPr algn="l">
              <a:buFont typeface="Arial" panose="020B0604020202020204" pitchFamily="34" charset="0"/>
              <a:buChar char="•"/>
            </a:pPr>
            <a:r>
              <a:rPr lang="en-US" b="0" i="0" dirty="0">
                <a:solidFill>
                  <a:srgbClr val="333333"/>
                </a:solidFill>
                <a:effectLst/>
                <a:latin typeface="Source Sans Pro" panose="020B0503030403020204" pitchFamily="34" charset="0"/>
              </a:rPr>
              <a:t>Regular expressions are useful in a wide variety of text processing tasks, and more generally string processing, where the data need not be textual. Common applications include data validation, data scraping (especially web scraping), data wrangling, simple parsing, the production of syntax highlighting systems, and many other tasks.</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EX: Check data validity: Email, URL is valid, check Vietnamese phone number. Or check if the length of the sentence is within an interval (x, y), ...</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While </a:t>
            </a:r>
            <a:r>
              <a:rPr lang="en-US" b="0" i="0" dirty="0" err="1">
                <a:solidFill>
                  <a:srgbClr val="333333"/>
                </a:solidFill>
                <a:effectLst/>
                <a:latin typeface="Source Sans Pro" panose="020B0503030403020204" pitchFamily="34" charset="0"/>
              </a:rPr>
              <a:t>regexps</a:t>
            </a:r>
            <a:r>
              <a:rPr lang="en-US" b="0" i="0" dirty="0">
                <a:solidFill>
                  <a:srgbClr val="333333"/>
                </a:solidFill>
                <a:effectLst/>
                <a:latin typeface="Source Sans Pro" panose="020B0503030403020204" pitchFamily="34" charset="0"/>
              </a:rPr>
              <a:t> would be useful on Internet search engines, processing them across the entire database could consume excessive computer resources depending on the complexity and design of the regex.</a:t>
            </a:r>
          </a:p>
          <a:p>
            <a:pPr marL="0" lvl="0" indent="0" algn="l" rtl="0">
              <a:spcBef>
                <a:spcPts val="0"/>
              </a:spcBef>
              <a:spcAft>
                <a:spcPts val="0"/>
              </a:spcAft>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9eea3ace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9eea3ace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9577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 regular expression works like a string match, returns if the data is a match, so we only need to write an expression that can be used as a template that can check to ensure that the input data is a series of data cases. valid. Therefore, regular expressions help reduce time and effort when programming.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Cons: Hard to grasp because it's quite abstract and confusing. Regular expression requires a bit of logical thinking and concentration. As it is supported by most of the current programming languages. However, the drawback is that each language is supported with different expressions. Otherwise you may end up with an expression that doesn't match the result you want.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48918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d9eea3ace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9eea3ace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0330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36660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23506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7020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93911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B600"/>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74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hyperlink" Target="https://tr-ex.me/d%E1%BB%8Bch/ti%E1%BA%BFng+anh-ti%E1%BA%BFng+vi%E1%BB%87t/guppies" TargetMode="External"/><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85800" y="150470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REGULAR </a:t>
            </a:r>
            <a:r>
              <a:rPr lang="en" dirty="0">
                <a:solidFill>
                  <a:schemeClr val="dk1"/>
                </a:solidFill>
              </a:rPr>
              <a:t>EXPRESSION</a:t>
            </a:r>
            <a:endParaRPr dirty="0"/>
          </a:p>
        </p:txBody>
      </p:sp>
      <p:grpSp>
        <p:nvGrpSpPr>
          <p:cNvPr id="62" name="Google Shape;62;p13"/>
          <p:cNvGrpSpPr/>
          <p:nvPr/>
        </p:nvGrpSpPr>
        <p:grpSpPr>
          <a:xfrm>
            <a:off x="7752884" y="462411"/>
            <a:ext cx="896264" cy="896314"/>
            <a:chOff x="570875" y="4322250"/>
            <a:chExt cx="443300" cy="443325"/>
          </a:xfrm>
        </p:grpSpPr>
        <p:sp>
          <p:nvSpPr>
            <p:cNvPr id="63" name="Google Shape;63;p1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Oval 12">
            <a:extLst>
              <a:ext uri="{FF2B5EF4-FFF2-40B4-BE49-F238E27FC236}">
                <a16:creationId xmlns:a16="http://schemas.microsoft.com/office/drawing/2014/main" id="{79AFD14E-6C57-9864-BBE3-4B2FC1055F37}"/>
              </a:ext>
            </a:extLst>
          </p:cNvPr>
          <p:cNvSpPr/>
          <p:nvPr/>
        </p:nvSpPr>
        <p:spPr>
          <a:xfrm>
            <a:off x="3775934" y="3067442"/>
            <a:ext cx="4873214" cy="1613647"/>
          </a:xfrm>
          <a:prstGeom prst="ellipse">
            <a:avLst/>
          </a:prstGeom>
          <a:solidFill>
            <a:schemeClr val="bg1"/>
          </a:solidFill>
          <a:ln>
            <a:noFill/>
          </a:ln>
          <a:effectLst>
            <a:glow rad="139700">
              <a:schemeClr val="accent2">
                <a:satMod val="175000"/>
                <a:alpha val="4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F017590-2E7F-21A9-2997-B2C36AF02866}"/>
              </a:ext>
            </a:extLst>
          </p:cNvPr>
          <p:cNvSpPr txBox="1"/>
          <p:nvPr/>
        </p:nvSpPr>
        <p:spPr>
          <a:xfrm>
            <a:off x="4674058" y="3546322"/>
            <a:ext cx="3281309" cy="1036181"/>
          </a:xfrm>
          <a:prstGeom prst="rect">
            <a:avLst/>
          </a:prstGeom>
          <a:noFill/>
        </p:spPr>
        <p:txBody>
          <a:bodyPr wrap="square" rtlCol="0">
            <a:spAutoFit/>
          </a:bodyPr>
          <a:lstStyle/>
          <a:p>
            <a:endParaRPr lang="en-US" sz="1400" dirty="0">
              <a:solidFill>
                <a:srgbClr val="FFB600"/>
              </a:solidFill>
            </a:endParaRPr>
          </a:p>
          <a:p>
            <a:pPr algn="ctr">
              <a:spcBef>
                <a:spcPts val="200"/>
              </a:spcBef>
            </a:pPr>
            <a:r>
              <a:rPr lang="en-US" sz="1500" b="1" dirty="0">
                <a:solidFill>
                  <a:srgbClr val="FFB600"/>
                </a:solidFill>
              </a:rPr>
              <a:t>Lê </a:t>
            </a:r>
            <a:r>
              <a:rPr lang="en-US" sz="1500" b="1" dirty="0" err="1">
                <a:solidFill>
                  <a:srgbClr val="FFB600"/>
                </a:solidFill>
              </a:rPr>
              <a:t>Trần</a:t>
            </a:r>
            <a:r>
              <a:rPr lang="en-US" sz="1500" b="1" dirty="0">
                <a:solidFill>
                  <a:srgbClr val="FFB600"/>
                </a:solidFill>
              </a:rPr>
              <a:t> </a:t>
            </a:r>
            <a:r>
              <a:rPr lang="en-US" sz="1500" b="1" dirty="0" err="1">
                <a:solidFill>
                  <a:srgbClr val="FFB600"/>
                </a:solidFill>
              </a:rPr>
              <a:t>Quốc</a:t>
            </a:r>
            <a:r>
              <a:rPr lang="en-US" sz="1500" b="1" dirty="0">
                <a:solidFill>
                  <a:srgbClr val="FFB600"/>
                </a:solidFill>
              </a:rPr>
              <a:t> </a:t>
            </a:r>
            <a:r>
              <a:rPr lang="en-US" sz="1500" b="1" dirty="0" err="1">
                <a:solidFill>
                  <a:srgbClr val="FFB600"/>
                </a:solidFill>
              </a:rPr>
              <a:t>Khánh</a:t>
            </a:r>
            <a:r>
              <a:rPr lang="en-US" sz="1500" b="1" dirty="0">
                <a:solidFill>
                  <a:srgbClr val="FFB600"/>
                </a:solidFill>
              </a:rPr>
              <a:t> - 20520574</a:t>
            </a:r>
          </a:p>
          <a:p>
            <a:pPr algn="ctr">
              <a:spcBef>
                <a:spcPts val="200"/>
              </a:spcBef>
            </a:pPr>
            <a:r>
              <a:rPr lang="en-US" sz="1500" b="1" dirty="0" err="1">
                <a:solidFill>
                  <a:srgbClr val="FFB600"/>
                </a:solidFill>
              </a:rPr>
              <a:t>Phùng</a:t>
            </a:r>
            <a:r>
              <a:rPr lang="en-US" sz="1500" b="1" dirty="0">
                <a:solidFill>
                  <a:srgbClr val="FFB600"/>
                </a:solidFill>
              </a:rPr>
              <a:t> </a:t>
            </a:r>
            <a:r>
              <a:rPr lang="en-US" sz="1500" b="1" dirty="0" err="1">
                <a:solidFill>
                  <a:srgbClr val="FFB600"/>
                </a:solidFill>
              </a:rPr>
              <a:t>Trần</a:t>
            </a:r>
            <a:r>
              <a:rPr lang="en-US" sz="1500" b="1" dirty="0">
                <a:solidFill>
                  <a:srgbClr val="FFB600"/>
                </a:solidFill>
              </a:rPr>
              <a:t> </a:t>
            </a:r>
            <a:r>
              <a:rPr lang="en-US" sz="1500" b="1" dirty="0" err="1">
                <a:solidFill>
                  <a:srgbClr val="FFB600"/>
                </a:solidFill>
              </a:rPr>
              <a:t>Đăng</a:t>
            </a:r>
            <a:r>
              <a:rPr lang="en-US" sz="1500" b="1" dirty="0">
                <a:solidFill>
                  <a:srgbClr val="FFB600"/>
                </a:solidFill>
              </a:rPr>
              <a:t> </a:t>
            </a:r>
            <a:r>
              <a:rPr lang="en-US" sz="1500" b="1" dirty="0" err="1">
                <a:solidFill>
                  <a:srgbClr val="FFB600"/>
                </a:solidFill>
              </a:rPr>
              <a:t>Khôi</a:t>
            </a:r>
            <a:r>
              <a:rPr lang="en-US" sz="1500" b="1" dirty="0">
                <a:solidFill>
                  <a:srgbClr val="FFB600"/>
                </a:solidFill>
              </a:rPr>
              <a:t> - 20520150</a:t>
            </a:r>
          </a:p>
          <a:p>
            <a:endParaRPr lang="en-US" dirty="0"/>
          </a:p>
        </p:txBody>
      </p:sp>
      <p:sp>
        <p:nvSpPr>
          <p:cNvPr id="15" name="TextBox 14">
            <a:extLst>
              <a:ext uri="{FF2B5EF4-FFF2-40B4-BE49-F238E27FC236}">
                <a16:creationId xmlns:a16="http://schemas.microsoft.com/office/drawing/2014/main" id="{6AB818C4-3460-44EC-4C63-3640C4E43D42}"/>
              </a:ext>
            </a:extLst>
          </p:cNvPr>
          <p:cNvSpPr txBox="1"/>
          <p:nvPr/>
        </p:nvSpPr>
        <p:spPr>
          <a:xfrm>
            <a:off x="5605912" y="3238545"/>
            <a:ext cx="1269402" cy="369332"/>
          </a:xfrm>
          <a:prstGeom prst="rect">
            <a:avLst/>
          </a:prstGeom>
          <a:noFill/>
        </p:spPr>
        <p:txBody>
          <a:bodyPr wrap="square" rtlCol="0">
            <a:spAutoFit/>
          </a:bodyPr>
          <a:lstStyle/>
          <a:p>
            <a:pPr algn="ctr"/>
            <a:r>
              <a:rPr lang="en-US" sz="1800" b="1" dirty="0">
                <a:solidFill>
                  <a:srgbClr val="FFB600"/>
                </a:solidFill>
              </a:rPr>
              <a:t>Group 10</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472856" y="1492695"/>
            <a:ext cx="8198287" cy="1584600"/>
          </a:xfrm>
          <a:prstGeom prst="rect">
            <a:avLst/>
          </a:prstGeom>
        </p:spPr>
        <p:txBody>
          <a:bodyPr spcFirstLastPara="1" wrap="square" lIns="91425" tIns="91425" rIns="91425" bIns="91425" anchor="t" anchorCtr="0">
            <a:noAutofit/>
          </a:bodyPr>
          <a:lstStyle/>
          <a:p>
            <a:r>
              <a:rPr lang="en-US" dirty="0">
                <a:solidFill>
                  <a:srgbClr val="232323"/>
                </a:solidFill>
                <a:latin typeface="Raleway" pitchFamily="2" charset="0"/>
              </a:rPr>
              <a:t>What is "Matches“ ?</a:t>
            </a:r>
          </a:p>
          <a:p>
            <a:pPr marL="114300" indent="0">
              <a:buNone/>
            </a:pPr>
            <a:endParaRPr lang="en-US" dirty="0">
              <a:solidFill>
                <a:srgbClr val="232323"/>
              </a:solidFill>
              <a:latin typeface="Raleway" pitchFamily="2" charset="0"/>
            </a:endParaRPr>
          </a:p>
          <a:p>
            <a:pPr>
              <a:buFont typeface="Wingdings" panose="05000000000000000000" pitchFamily="2" charset="2"/>
              <a:buChar char="Ø"/>
            </a:pPr>
            <a:r>
              <a:rPr lang="en-US" dirty="0">
                <a:solidFill>
                  <a:srgbClr val="232323"/>
                </a:solidFill>
                <a:latin typeface="Raleway" pitchFamily="2" charset="0"/>
              </a:rPr>
              <a:t>A text matches a regular expression if it is correctly described by the regex</a:t>
            </a:r>
          </a:p>
          <a:p>
            <a:pPr>
              <a:buFont typeface="Wingdings" panose="05000000000000000000" pitchFamily="2" charset="2"/>
              <a:buChar char="Ø"/>
            </a:pPr>
            <a:endParaRPr lang="en-US" dirty="0">
              <a:solidFill>
                <a:srgbClr val="232323"/>
              </a:solidFill>
              <a:latin typeface="Raleway" pitchFamily="2" charset="0"/>
            </a:endParaRPr>
          </a:p>
          <a:p>
            <a:pPr marL="114300" indent="0">
              <a:buNone/>
            </a:pPr>
            <a:endParaRPr lang="en-US" dirty="0">
              <a:solidFill>
                <a:srgbClr val="232323"/>
              </a:solidFill>
              <a:latin typeface="Raleway" pitchFamily="2" charset="0"/>
            </a:endParaRPr>
          </a:p>
          <a:p>
            <a:pPr marL="0" marR="0" indent="0">
              <a:lnSpc>
                <a:spcPct val="107000"/>
              </a:lnSpc>
              <a:spcBef>
                <a:spcPts val="0"/>
              </a:spcBef>
              <a:spcAft>
                <a:spcPts val="800"/>
              </a:spcAft>
              <a:buNone/>
            </a:pPr>
            <a:endParaRPr lang="en-US" sz="1800" dirty="0">
              <a:effectLst/>
              <a:latin typeface="Raleway" pitchFamily="2" charset="0"/>
              <a:ea typeface="Calibri" panose="020F0502020204030204" pitchFamily="34" charset="0"/>
              <a:cs typeface="Times New Roman" panose="02020603050405020304" pitchFamily="18" charset="0"/>
            </a:endParaRP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36406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2" end="2"/>
                                            </p:txEl>
                                          </p:spTgt>
                                        </p:tgtEl>
                                        <p:attrNameLst>
                                          <p:attrName>style.visibility</p:attrName>
                                        </p:attrNameLst>
                                      </p:cBhvr>
                                      <p:to>
                                        <p:strVal val="visible"/>
                                      </p:to>
                                    </p:set>
                                    <p:animEffect transition="in" filter="fade">
                                      <p:cBhvr>
                                        <p:cTn id="12" dur="500"/>
                                        <p:tgtEl>
                                          <p:spTgt spid="1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10000"/>
                  </a:schemeClr>
                </a:solidFill>
                <a:latin typeface="Raleway ExtraBold" pitchFamily="2" charset="0"/>
              </a:rPr>
              <a:t>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1">
                    <a:lumMod val="50000"/>
                  </a:schemeClr>
                </a:solidFill>
                <a:latin typeface="Raleway ExtraBold" pitchFamily="2" charset="0"/>
              </a:rPr>
              <a:t>He captured a catfish for his cat</a:t>
            </a:r>
          </a:p>
        </p:txBody>
      </p:sp>
    </p:spTree>
    <p:extLst>
      <p:ext uri="{BB962C8B-B14F-4D97-AF65-F5344CB8AC3E}">
        <p14:creationId xmlns:p14="http://schemas.microsoft.com/office/powerpoint/2010/main" val="1192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1">
                    <a:lumMod val="50000"/>
                  </a:schemeClr>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1">
                    <a:lumMod val="50000"/>
                  </a:schemeClr>
                </a:solidFill>
                <a:latin typeface="Raleway ExtraBold" pitchFamily="2" charset="0"/>
              </a:rPr>
              <a:t>H</a:t>
            </a:r>
            <a:r>
              <a:rPr lang="en-US" sz="2800" dirty="0">
                <a:solidFill>
                  <a:schemeClr val="accent1">
                    <a:lumMod val="60000"/>
                    <a:lumOff val="40000"/>
                  </a:schemeClr>
                </a:solidFill>
                <a:latin typeface="Raleway ExtraBold" pitchFamily="2" charset="0"/>
              </a:rPr>
              <a:t>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captured a catfish for his cat</a:t>
            </a:r>
          </a:p>
        </p:txBody>
      </p:sp>
    </p:spTree>
    <p:extLst>
      <p:ext uri="{BB962C8B-B14F-4D97-AF65-F5344CB8AC3E}">
        <p14:creationId xmlns:p14="http://schemas.microsoft.com/office/powerpoint/2010/main" val="84938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Raleway ExtraBold" pitchFamily="2" charset="0"/>
              </a:rPr>
              <a:t>H</a:t>
            </a:r>
            <a:r>
              <a:rPr lang="en-US" sz="2800" dirty="0">
                <a:solidFill>
                  <a:schemeClr val="accent1">
                    <a:lumMod val="60000"/>
                    <a:lumOff val="40000"/>
                  </a:schemeClr>
                </a:solidFill>
                <a:latin typeface="Raleway ExtraBold" pitchFamily="2" charset="0"/>
              </a:rPr>
              <a:t>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captured a catfish for his cat</a:t>
            </a:r>
          </a:p>
        </p:txBody>
      </p:sp>
    </p:spTree>
    <p:extLst>
      <p:ext uri="{BB962C8B-B14F-4D97-AF65-F5344CB8AC3E}">
        <p14:creationId xmlns:p14="http://schemas.microsoft.com/office/powerpoint/2010/main" val="319360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10000"/>
                  </a:schemeClr>
                </a:solidFill>
                <a:latin typeface="Raleway ExtraBold" pitchFamily="2" charset="0"/>
              </a:rPr>
              <a:t>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1">
                    <a:lumMod val="60000"/>
                    <a:lumOff val="40000"/>
                  </a:schemeClr>
                </a:solidFill>
                <a:latin typeface="Raleway ExtraBold" pitchFamily="2" charset="0"/>
              </a:rPr>
              <a:t>H</a:t>
            </a:r>
            <a:r>
              <a:rPr lang="en-US" sz="2800" dirty="0">
                <a:solidFill>
                  <a:schemeClr val="accent1">
                    <a:lumMod val="50000"/>
                  </a:schemeClr>
                </a:solidFill>
                <a:latin typeface="Raleway ExtraBold" pitchFamily="2" charset="0"/>
              </a:rPr>
              <a:t>e captured a catfish for his cat</a:t>
            </a:r>
          </a:p>
        </p:txBody>
      </p:sp>
    </p:spTree>
    <p:extLst>
      <p:ext uri="{BB962C8B-B14F-4D97-AF65-F5344CB8AC3E}">
        <p14:creationId xmlns:p14="http://schemas.microsoft.com/office/powerpoint/2010/main" val="20038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816 -3.7037E-7 L 0.02865 -0.00031 " pathEditMode="relative" rAng="0" ptsTypes="AA">
                                      <p:cBhvr>
                                        <p:cTn id="6" dur="750" fill="hold"/>
                                        <p:tgtEl>
                                          <p:spTgt spid="7">
                                            <p:txEl>
                                              <p:pRg st="0" end="0"/>
                                            </p:txEl>
                                          </p:spTgt>
                                        </p:tgtEl>
                                        <p:attrNameLst>
                                          <p:attrName>ppt_x</p:attrName>
                                          <p:attrName>ppt_y</p:attrName>
                                        </p:attrNameLst>
                                      </p:cBhvr>
                                      <p:rCtr x="102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Raleway ExtraBold" pitchFamily="2" charset="0"/>
              </a:rPr>
              <a:t>   </a:t>
            </a:r>
            <a:r>
              <a:rPr lang="en-US" sz="2800" dirty="0">
                <a:solidFill>
                  <a:schemeClr val="accent1">
                    <a:lumMod val="50000"/>
                  </a:schemeClr>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a:t>
            </a:r>
            <a:r>
              <a:rPr lang="en-US" sz="2800" dirty="0">
                <a:solidFill>
                  <a:schemeClr val="accent1">
                    <a:lumMod val="50000"/>
                  </a:schemeClr>
                </a:solidFill>
                <a:latin typeface="Raleway ExtraBold" pitchFamily="2" charset="0"/>
              </a:rPr>
              <a:t>e </a:t>
            </a:r>
            <a:r>
              <a:rPr lang="en-US" sz="2800" dirty="0">
                <a:solidFill>
                  <a:schemeClr val="accent1">
                    <a:lumMod val="60000"/>
                    <a:lumOff val="40000"/>
                  </a:schemeClr>
                </a:solidFill>
                <a:latin typeface="Raleway ExtraBold" pitchFamily="2" charset="0"/>
              </a:rPr>
              <a:t>captured a catfish for his cat</a:t>
            </a:r>
          </a:p>
        </p:txBody>
      </p:sp>
    </p:spTree>
    <p:extLst>
      <p:ext uri="{BB962C8B-B14F-4D97-AF65-F5344CB8AC3E}">
        <p14:creationId xmlns:p14="http://schemas.microsoft.com/office/powerpoint/2010/main" val="267845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Raleway ExtraBold" pitchFamily="2" charset="0"/>
              </a:rPr>
              <a:t>   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a:t>
            </a:r>
            <a:r>
              <a:rPr lang="en-US" sz="2800" dirty="0">
                <a:solidFill>
                  <a:srgbClr val="FF0000"/>
                </a:solidFill>
                <a:latin typeface="Raleway ExtraBold" pitchFamily="2" charset="0"/>
              </a:rPr>
              <a:t>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captured a catfish for his cat</a:t>
            </a:r>
          </a:p>
        </p:txBody>
      </p:sp>
    </p:spTree>
    <p:extLst>
      <p:ext uri="{BB962C8B-B14F-4D97-AF65-F5344CB8AC3E}">
        <p14:creationId xmlns:p14="http://schemas.microsoft.com/office/powerpoint/2010/main" val="291329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10000"/>
                  </a:schemeClr>
                </a:solidFill>
                <a:latin typeface="Raleway ExtraBold" pitchFamily="2" charset="0"/>
              </a:rPr>
              <a:t>   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captured a catfish for his cat</a:t>
            </a:r>
          </a:p>
        </p:txBody>
      </p:sp>
    </p:spTree>
    <p:extLst>
      <p:ext uri="{BB962C8B-B14F-4D97-AF65-F5344CB8AC3E}">
        <p14:creationId xmlns:p14="http://schemas.microsoft.com/office/powerpoint/2010/main" val="161621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3.7037E-7 L 0.01857 0.00185 " pathEditMode="relative" rAng="0" ptsTypes="AA">
                                      <p:cBhvr>
                                        <p:cTn id="6" dur="750" fill="hold"/>
                                        <p:tgtEl>
                                          <p:spTgt spid="7">
                                            <p:txEl>
                                              <p:pRg st="0" end="0"/>
                                            </p:txEl>
                                          </p:spTgt>
                                        </p:tgtEl>
                                        <p:attrNameLst>
                                          <p:attrName>ppt_x</p:attrName>
                                          <p:attrName>ppt_y</p:attrName>
                                        </p:attrNameLst>
                                      </p:cBhvr>
                                      <p:rCtr x="92000" y="9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Raleway ExtraBold" pitchFamily="2" charset="0"/>
              </a:rPr>
              <a:t>     </a:t>
            </a:r>
            <a:r>
              <a:rPr lang="en-US" sz="2800" dirty="0">
                <a:solidFill>
                  <a:schemeClr val="accent1">
                    <a:lumMod val="50000"/>
                  </a:schemeClr>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captured a catfish for his cat</a:t>
            </a:r>
          </a:p>
        </p:txBody>
      </p:sp>
    </p:spTree>
    <p:extLst>
      <p:ext uri="{BB962C8B-B14F-4D97-AF65-F5344CB8AC3E}">
        <p14:creationId xmlns:p14="http://schemas.microsoft.com/office/powerpoint/2010/main" val="408293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Raleway ExtraBold" pitchFamily="2" charset="0"/>
              </a:rPr>
              <a:t>     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captured a catfish for his cat</a:t>
            </a:r>
          </a:p>
        </p:txBody>
      </p:sp>
    </p:spTree>
    <p:extLst>
      <p:ext uri="{BB962C8B-B14F-4D97-AF65-F5344CB8AC3E}">
        <p14:creationId xmlns:p14="http://schemas.microsoft.com/office/powerpoint/2010/main" val="155788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1220989" y="33051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solidFill>
                  <a:srgbClr val="434343"/>
                </a:solidFill>
              </a:rPr>
              <a:t>Regular </a:t>
            </a:r>
            <a:r>
              <a:rPr lang="en" sz="4800" dirty="0">
                <a:solidFill>
                  <a:srgbClr val="FFB600"/>
                </a:solidFill>
              </a:rPr>
              <a:t>expression</a:t>
            </a:r>
            <a:endParaRPr sz="4800" dirty="0">
              <a:solidFill>
                <a:srgbClr val="FFB600"/>
              </a:solidFill>
            </a:endParaRPr>
          </a:p>
        </p:txBody>
      </p:sp>
      <p:sp>
        <p:nvSpPr>
          <p:cNvPr id="73" name="Google Shape;73;p14"/>
          <p:cNvSpPr txBox="1">
            <a:spLocks noGrp="1"/>
          </p:cNvSpPr>
          <p:nvPr>
            <p:ph type="body" idx="1"/>
          </p:nvPr>
        </p:nvSpPr>
        <p:spPr>
          <a:xfrm>
            <a:off x="623944" y="1490469"/>
            <a:ext cx="4496696" cy="2153700"/>
          </a:xfrm>
          <a:prstGeom prst="rect">
            <a:avLst/>
          </a:prstGeom>
        </p:spPr>
        <p:txBody>
          <a:bodyPr spcFirstLastPara="1" wrap="square" lIns="91425" tIns="91425" rIns="91425" bIns="91425" anchor="t" anchorCtr="0">
            <a:noAutofit/>
          </a:bodyPr>
          <a:lstStyle/>
          <a:p>
            <a:pPr marL="0" lvl="0" indent="0" algn="l" rtl="0">
              <a:lnSpc>
                <a:spcPct val="200000"/>
              </a:lnSpc>
              <a:spcBef>
                <a:spcPts val="600"/>
              </a:spcBef>
              <a:spcAft>
                <a:spcPts val="0"/>
              </a:spcAft>
              <a:buClr>
                <a:schemeClr val="dk1"/>
              </a:buClr>
              <a:buSzPts val="1100"/>
              <a:buFont typeface="Arial"/>
              <a:buNone/>
            </a:pPr>
            <a:r>
              <a:rPr lang="en-US" b="1" dirty="0">
                <a:solidFill>
                  <a:srgbClr val="FF6600"/>
                </a:solidFill>
              </a:rPr>
              <a:t>1. Introduce regular expression</a:t>
            </a:r>
          </a:p>
          <a:p>
            <a:pPr marL="0" lvl="0" indent="0" algn="l" rtl="0">
              <a:lnSpc>
                <a:spcPct val="200000"/>
              </a:lnSpc>
              <a:spcBef>
                <a:spcPts val="600"/>
              </a:spcBef>
              <a:spcAft>
                <a:spcPts val="600"/>
              </a:spcAft>
              <a:buClr>
                <a:schemeClr val="dk1"/>
              </a:buClr>
              <a:buSzPts val="1100"/>
              <a:buFont typeface="Arial"/>
              <a:buNone/>
            </a:pPr>
            <a:r>
              <a:rPr lang="en-US" b="1" dirty="0"/>
              <a:t>2. Basic regular expression</a:t>
            </a:r>
          </a:p>
        </p:txBody>
      </p:sp>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6" name="Google Shape;76;p14"/>
          <p:cNvGrpSpPr/>
          <p:nvPr/>
        </p:nvGrpSpPr>
        <p:grpSpPr>
          <a:xfrm>
            <a:off x="8087089" y="356400"/>
            <a:ext cx="618316" cy="748360"/>
            <a:chOff x="584925" y="922575"/>
            <a:chExt cx="415200" cy="502525"/>
          </a:xfrm>
        </p:grpSpPr>
        <p:sp>
          <p:nvSpPr>
            <p:cNvPr id="77" name="Google Shape;77;p14"/>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5AD8B89E-D289-82FB-02F4-186C5303482E}"/>
              </a:ext>
            </a:extLst>
          </p:cNvPr>
          <p:cNvSpPr>
            <a:spLocks noGrp="1"/>
          </p:cNvSpPr>
          <p:nvPr>
            <p:ph type="body" idx="2"/>
          </p:nvPr>
        </p:nvSpPr>
        <p:spPr>
          <a:xfrm>
            <a:off x="4990673" y="1505403"/>
            <a:ext cx="4723483" cy="3027600"/>
          </a:xfrm>
        </p:spPr>
        <p:txBody>
          <a:bodyPr/>
          <a:lstStyle/>
          <a:p>
            <a:pPr marL="114300" indent="0">
              <a:lnSpc>
                <a:spcPct val="200000"/>
              </a:lnSpc>
              <a:buNone/>
            </a:pPr>
            <a:r>
              <a:rPr lang="en-US" b="1" dirty="0"/>
              <a:t>4. Applications</a:t>
            </a:r>
          </a:p>
          <a:p>
            <a:pPr marL="114300" indent="0">
              <a:lnSpc>
                <a:spcPct val="200000"/>
              </a:lnSpc>
              <a:buNone/>
            </a:pPr>
            <a:r>
              <a:rPr lang="en-US" b="1" dirty="0">
                <a:solidFill>
                  <a:srgbClr val="FF8534"/>
                </a:solidFill>
              </a:rPr>
              <a:t>5. Advantages and disadvantages</a:t>
            </a:r>
          </a:p>
          <a:p>
            <a:pPr marL="114300" indent="0">
              <a:lnSpc>
                <a:spcPct val="200000"/>
              </a:lnSpc>
              <a:buNone/>
            </a:pPr>
            <a:r>
              <a:rPr lang="en-US" b="1" dirty="0"/>
              <a:t>6. Summary</a:t>
            </a:r>
          </a:p>
          <a:p>
            <a:pPr marL="114300" indent="0">
              <a:lnSpc>
                <a:spcPct val="200000"/>
              </a:lnSpc>
              <a:buNone/>
            </a:pPr>
            <a:endParaRPr lang="en-US" b="1" dirty="0">
              <a:solidFill>
                <a:srgbClr val="FF8534"/>
              </a:solidFill>
            </a:endParaRPr>
          </a:p>
        </p:txBody>
      </p:sp>
      <p:sp>
        <p:nvSpPr>
          <p:cNvPr id="6" name="TextBox 5">
            <a:extLst>
              <a:ext uri="{FF2B5EF4-FFF2-40B4-BE49-F238E27FC236}">
                <a16:creationId xmlns:a16="http://schemas.microsoft.com/office/drawing/2014/main" id="{ECD53483-9941-1824-1F23-DF58C8C4A53C}"/>
              </a:ext>
            </a:extLst>
          </p:cNvPr>
          <p:cNvSpPr txBox="1"/>
          <p:nvPr/>
        </p:nvSpPr>
        <p:spPr>
          <a:xfrm>
            <a:off x="623944" y="3029961"/>
            <a:ext cx="3387784" cy="369332"/>
          </a:xfrm>
          <a:prstGeom prst="rect">
            <a:avLst/>
          </a:prstGeom>
          <a:noFill/>
        </p:spPr>
        <p:txBody>
          <a:bodyPr wrap="square" rtlCol="0">
            <a:spAutoFit/>
          </a:bodyPr>
          <a:lstStyle/>
          <a:p>
            <a:pPr marL="0" lvl="0" indent="0" algn="l" rtl="0">
              <a:spcBef>
                <a:spcPts val="0"/>
              </a:spcBef>
              <a:spcAft>
                <a:spcPts val="600"/>
              </a:spcAft>
              <a:buClr>
                <a:schemeClr val="dk1"/>
              </a:buClr>
              <a:buSzPts val="1100"/>
              <a:buFont typeface="Arial"/>
              <a:buNone/>
            </a:pPr>
            <a:r>
              <a:rPr lang="en-US" sz="1800" b="1" dirty="0">
                <a:solidFill>
                  <a:srgbClr val="FF6600"/>
                </a:solidFill>
                <a:latin typeface="Raleway Light" pitchFamily="2" charset="0"/>
              </a:rPr>
              <a:t>3. Advance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circle(in)">
                                      <p:cBhvr>
                                        <p:cTn id="7" dur="1000"/>
                                        <p:tgtEl>
                                          <p:spTgt spid="7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3">
                                            <p:txEl>
                                              <p:pRg st="1" end="1"/>
                                            </p:txEl>
                                          </p:spTgt>
                                        </p:tgtEl>
                                        <p:attrNameLst>
                                          <p:attrName>style.visibility</p:attrName>
                                        </p:attrNameLst>
                                      </p:cBhvr>
                                      <p:to>
                                        <p:strVal val="visible"/>
                                      </p:to>
                                    </p:set>
                                    <p:animEffect transition="in" filter="circle(in)">
                                      <p:cBhvr>
                                        <p:cTn id="10" dur="1000"/>
                                        <p:tgtEl>
                                          <p:spTgt spid="7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1000"/>
                                        <p:tgtEl>
                                          <p:spTgt spid="6"/>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ircle(in)">
                                      <p:cBhvr>
                                        <p:cTn id="16" dur="1000"/>
                                        <p:tgtEl>
                                          <p:spTgt spid="3">
                                            <p:txEl>
                                              <p:pRg st="0" end="0"/>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1000"/>
                                        <p:tgtEl>
                                          <p:spTgt spid="3">
                                            <p:txEl>
                                              <p:pRg st="1" end="1"/>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10000"/>
                  </a:schemeClr>
                </a:solidFill>
                <a:latin typeface="Raleway ExtraBold" pitchFamily="2" charset="0"/>
              </a:rPr>
              <a:t>     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captured a catfish for his cat</a:t>
            </a:r>
          </a:p>
        </p:txBody>
      </p:sp>
    </p:spTree>
    <p:extLst>
      <p:ext uri="{BB962C8B-B14F-4D97-AF65-F5344CB8AC3E}">
        <p14:creationId xmlns:p14="http://schemas.microsoft.com/office/powerpoint/2010/main" val="5531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3.7037E-7 L 0.01858 0.00185 " pathEditMode="relative" rAng="0" ptsTypes="AA">
                                      <p:cBhvr>
                                        <p:cTn id="6" dur="1000" fill="hold"/>
                                        <p:tgtEl>
                                          <p:spTgt spid="7">
                                            <p:txEl>
                                              <p:pRg st="0" end="0"/>
                                            </p:txEl>
                                          </p:spTgt>
                                        </p:tgtEl>
                                        <p:attrNameLst>
                                          <p:attrName>ppt_x</p:attrName>
                                          <p:attrName>ppt_y</p:attrName>
                                        </p:attrNameLst>
                                      </p:cBhvr>
                                      <p:rCtr x="92000" y="9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chemeClr val="accent1">
                    <a:lumMod val="50000"/>
                  </a:schemeClr>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c</a:t>
            </a:r>
            <a:r>
              <a:rPr lang="en-US" sz="2800" dirty="0">
                <a:solidFill>
                  <a:schemeClr val="accent1">
                    <a:lumMod val="60000"/>
                    <a:lumOff val="40000"/>
                  </a:schemeClr>
                </a:solidFill>
                <a:latin typeface="Raleway ExtraBold" pitchFamily="2" charset="0"/>
              </a:rPr>
              <a:t>aptured a catfish for his cat</a:t>
            </a:r>
          </a:p>
        </p:txBody>
      </p:sp>
    </p:spTree>
    <p:extLst>
      <p:ext uri="{BB962C8B-B14F-4D97-AF65-F5344CB8AC3E}">
        <p14:creationId xmlns:p14="http://schemas.microsoft.com/office/powerpoint/2010/main" val="182354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rgbClr val="00B050"/>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00B050"/>
                </a:solidFill>
                <a:latin typeface="Raleway ExtraBold" pitchFamily="2" charset="0"/>
              </a:rPr>
              <a:t>c</a:t>
            </a:r>
            <a:r>
              <a:rPr lang="en-US" sz="2800" dirty="0">
                <a:solidFill>
                  <a:schemeClr val="accent1">
                    <a:lumMod val="60000"/>
                    <a:lumOff val="40000"/>
                  </a:schemeClr>
                </a:solidFill>
                <a:latin typeface="Raleway ExtraBold" pitchFamily="2" charset="0"/>
              </a:rPr>
              <a:t>aptured a catfish for his cat</a:t>
            </a:r>
          </a:p>
        </p:txBody>
      </p:sp>
    </p:spTree>
    <p:extLst>
      <p:ext uri="{BB962C8B-B14F-4D97-AF65-F5344CB8AC3E}">
        <p14:creationId xmlns:p14="http://schemas.microsoft.com/office/powerpoint/2010/main" val="40982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rgbClr val="00B050"/>
                </a:solidFill>
                <a:latin typeface="Raleway ExtraBold" pitchFamily="2" charset="0"/>
              </a:rPr>
              <a:t>c</a:t>
            </a:r>
            <a:r>
              <a:rPr lang="en-US" sz="2800" dirty="0">
                <a:solidFill>
                  <a:schemeClr val="accent1">
                    <a:lumMod val="50000"/>
                  </a:schemeClr>
                </a:solidFill>
                <a:latin typeface="Raleway ExtraBold" pitchFamily="2" charset="0"/>
              </a:rPr>
              <a:t>a</a:t>
            </a:r>
            <a:r>
              <a:rPr lang="en-US" sz="2800" dirty="0">
                <a:solidFill>
                  <a:schemeClr val="bg2">
                    <a:lumMod val="60000"/>
                    <a:lumOff val="40000"/>
                  </a:schemeClr>
                </a:solidFill>
                <a:latin typeface="Raleway ExtraBold" pitchFamily="2" charset="0"/>
              </a:rPr>
              <a:t>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00B050"/>
                </a:solidFill>
                <a:latin typeface="Raleway ExtraBold" pitchFamily="2" charset="0"/>
              </a:rPr>
              <a:t>c</a:t>
            </a:r>
            <a:r>
              <a:rPr lang="en-US" sz="2800" dirty="0">
                <a:solidFill>
                  <a:schemeClr val="accent1">
                    <a:lumMod val="50000"/>
                  </a:schemeClr>
                </a:solidFill>
                <a:latin typeface="Raleway ExtraBold" pitchFamily="2" charset="0"/>
              </a:rPr>
              <a:t>a</a:t>
            </a:r>
            <a:r>
              <a:rPr lang="en-US" sz="2800" dirty="0">
                <a:solidFill>
                  <a:schemeClr val="accent1">
                    <a:lumMod val="60000"/>
                    <a:lumOff val="40000"/>
                  </a:schemeClr>
                </a:solidFill>
                <a:latin typeface="Raleway ExtraBold" pitchFamily="2" charset="0"/>
              </a:rPr>
              <a:t>ptured a catfish for his cat</a:t>
            </a:r>
          </a:p>
        </p:txBody>
      </p:sp>
    </p:spTree>
    <p:extLst>
      <p:ext uri="{BB962C8B-B14F-4D97-AF65-F5344CB8AC3E}">
        <p14:creationId xmlns:p14="http://schemas.microsoft.com/office/powerpoint/2010/main" val="17962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rgbClr val="00B050"/>
                </a:solidFill>
                <a:latin typeface="Raleway ExtraBold" pitchFamily="2" charset="0"/>
              </a:rPr>
              <a:t>ca</a:t>
            </a:r>
            <a:r>
              <a:rPr lang="en-US" sz="2800" dirty="0">
                <a:solidFill>
                  <a:schemeClr val="bg2">
                    <a:lumMod val="60000"/>
                    <a:lumOff val="40000"/>
                  </a:schemeClr>
                </a:solidFill>
                <a:latin typeface="Raleway ExtraBold" pitchFamily="2" charset="0"/>
              </a:rPr>
              <a:t>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00B050"/>
                </a:solidFill>
                <a:latin typeface="Raleway ExtraBold" pitchFamily="2" charset="0"/>
              </a:rPr>
              <a:t>ca</a:t>
            </a:r>
            <a:r>
              <a:rPr lang="en-US" sz="2800" dirty="0">
                <a:solidFill>
                  <a:schemeClr val="accent1">
                    <a:lumMod val="60000"/>
                    <a:lumOff val="40000"/>
                  </a:schemeClr>
                </a:solidFill>
                <a:latin typeface="Raleway ExtraBold" pitchFamily="2" charset="0"/>
              </a:rPr>
              <a:t>ptured a catfish for his cat</a:t>
            </a:r>
          </a:p>
        </p:txBody>
      </p:sp>
    </p:spTree>
    <p:extLst>
      <p:ext uri="{BB962C8B-B14F-4D97-AF65-F5344CB8AC3E}">
        <p14:creationId xmlns:p14="http://schemas.microsoft.com/office/powerpoint/2010/main" val="376405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rgbClr val="00B050"/>
                </a:solidFill>
                <a:latin typeface="Raleway ExtraBold" pitchFamily="2" charset="0"/>
              </a:rPr>
              <a:t>ca</a:t>
            </a:r>
            <a:r>
              <a:rPr lang="en-US" sz="2800" dirty="0">
                <a:solidFill>
                  <a:schemeClr val="accent1">
                    <a:lumMod val="50000"/>
                  </a:schemeClr>
                </a:solidFill>
                <a:latin typeface="Raleway ExtraBold" pitchFamily="2" charset="0"/>
              </a:rPr>
              <a:t>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00B050"/>
                </a:solidFill>
                <a:latin typeface="Raleway ExtraBold" pitchFamily="2" charset="0"/>
              </a:rPr>
              <a:t>ca</a:t>
            </a:r>
            <a:r>
              <a:rPr lang="en-US" sz="2800" dirty="0">
                <a:solidFill>
                  <a:schemeClr val="accent1">
                    <a:lumMod val="50000"/>
                  </a:schemeClr>
                </a:solidFill>
                <a:latin typeface="Raleway ExtraBold" pitchFamily="2" charset="0"/>
              </a:rPr>
              <a:t>p</a:t>
            </a:r>
            <a:r>
              <a:rPr lang="en-US" sz="2800" dirty="0">
                <a:solidFill>
                  <a:schemeClr val="accent1">
                    <a:lumMod val="60000"/>
                    <a:lumOff val="40000"/>
                  </a:schemeClr>
                </a:solidFill>
                <a:latin typeface="Raleway ExtraBold" pitchFamily="2" charset="0"/>
              </a:rPr>
              <a:t>tured a catfish for his cat</a:t>
            </a:r>
          </a:p>
        </p:txBody>
      </p:sp>
    </p:spTree>
    <p:extLst>
      <p:ext uri="{BB962C8B-B14F-4D97-AF65-F5344CB8AC3E}">
        <p14:creationId xmlns:p14="http://schemas.microsoft.com/office/powerpoint/2010/main" val="154312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rgbClr val="00B050"/>
                </a:solidFill>
                <a:latin typeface="Raleway ExtraBold" pitchFamily="2" charset="0"/>
              </a:rPr>
              <a:t>ca</a:t>
            </a:r>
            <a:r>
              <a:rPr lang="en-US" sz="2800" dirty="0">
                <a:solidFill>
                  <a:srgbClr val="FF0000"/>
                </a:solidFill>
                <a:latin typeface="Raleway ExtraBold" pitchFamily="2" charset="0"/>
              </a:rPr>
              <a:t>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00B050"/>
                </a:solidFill>
                <a:latin typeface="Raleway ExtraBold" pitchFamily="2" charset="0"/>
              </a:rPr>
              <a:t>ca</a:t>
            </a:r>
            <a:r>
              <a:rPr lang="en-US" sz="2800" dirty="0">
                <a:solidFill>
                  <a:srgbClr val="FF0000"/>
                </a:solidFill>
                <a:latin typeface="Raleway ExtraBold" pitchFamily="2" charset="0"/>
              </a:rPr>
              <a:t>p</a:t>
            </a:r>
            <a:r>
              <a:rPr lang="en-US" sz="2800" dirty="0">
                <a:solidFill>
                  <a:schemeClr val="accent1">
                    <a:lumMod val="60000"/>
                    <a:lumOff val="40000"/>
                  </a:schemeClr>
                </a:solidFill>
                <a:latin typeface="Raleway ExtraBold" pitchFamily="2" charset="0"/>
              </a:rPr>
              <a:t>tured a catfish for his cat</a:t>
            </a:r>
          </a:p>
        </p:txBody>
      </p:sp>
    </p:spTree>
    <p:extLst>
      <p:ext uri="{BB962C8B-B14F-4D97-AF65-F5344CB8AC3E}">
        <p14:creationId xmlns:p14="http://schemas.microsoft.com/office/powerpoint/2010/main" val="26551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2">
                    <a:lumMod val="10000"/>
                  </a:schemeClr>
                </a:solidFill>
                <a:latin typeface="Raleway ExtraBold" pitchFamily="2" charset="0"/>
              </a:rPr>
              <a:t>       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t>
            </a:r>
            <a:r>
              <a:rPr lang="en-US" sz="2800" dirty="0">
                <a:solidFill>
                  <a:schemeClr val="accent1">
                    <a:lumMod val="50000"/>
                  </a:schemeClr>
                </a:solidFill>
                <a:latin typeface="Raleway ExtraBold" pitchFamily="2" charset="0"/>
              </a:rPr>
              <a:t>aptured a catfish for his cat</a:t>
            </a:r>
          </a:p>
        </p:txBody>
      </p:sp>
    </p:spTree>
    <p:extLst>
      <p:ext uri="{BB962C8B-B14F-4D97-AF65-F5344CB8AC3E}">
        <p14:creationId xmlns:p14="http://schemas.microsoft.com/office/powerpoint/2010/main" val="289964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11111E-6 -3.7037E-7 L 0.01858 0.00185 " pathEditMode="relative" rAng="0" ptsTypes="AA">
                                      <p:cBhvr>
                                        <p:cTn id="6" dur="1000" fill="hold"/>
                                        <p:tgtEl>
                                          <p:spTgt spid="7">
                                            <p:txEl>
                                              <p:pRg st="0" end="0"/>
                                            </p:txEl>
                                          </p:spTgt>
                                        </p:tgtEl>
                                        <p:attrNameLst>
                                          <p:attrName>ppt_x</p:attrName>
                                          <p:attrName>ppt_y</p:attrName>
                                        </p:attrNameLst>
                                      </p:cBhvr>
                                      <p:rCtr x="92000" y="9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chemeClr val="accent1">
                    <a:lumMod val="50000"/>
                  </a:schemeClr>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t>
            </a:r>
            <a:r>
              <a:rPr lang="en-US" sz="2800" dirty="0">
                <a:solidFill>
                  <a:schemeClr val="accent1">
                    <a:lumMod val="50000"/>
                  </a:schemeClr>
                </a:solidFill>
                <a:latin typeface="Raleway ExtraBold" pitchFamily="2" charset="0"/>
              </a:rPr>
              <a:t>a</a:t>
            </a:r>
            <a:r>
              <a:rPr lang="en-US" sz="2800" dirty="0">
                <a:solidFill>
                  <a:schemeClr val="accent1">
                    <a:lumMod val="60000"/>
                    <a:lumOff val="40000"/>
                  </a:schemeClr>
                </a:solidFill>
                <a:latin typeface="Raleway ExtraBold" pitchFamily="2" charset="0"/>
              </a:rPr>
              <a:t>ptured a catfish for his cat</a:t>
            </a:r>
          </a:p>
        </p:txBody>
      </p:sp>
    </p:spTree>
    <p:extLst>
      <p:ext uri="{BB962C8B-B14F-4D97-AF65-F5344CB8AC3E}">
        <p14:creationId xmlns:p14="http://schemas.microsoft.com/office/powerpoint/2010/main" val="34451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chemeClr val="accent3">
                    <a:lumMod val="75000"/>
                  </a:schemeClr>
                </a:solidFill>
                <a:latin typeface="Raleway ExtraBold" pitchFamily="2" charset="0"/>
              </a:rPr>
              <a:t>c</a:t>
            </a:r>
            <a:r>
              <a:rPr lang="en-US" sz="2800" dirty="0">
                <a:solidFill>
                  <a:schemeClr val="bg2">
                    <a:lumMod val="60000"/>
                    <a:lumOff val="4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t>
            </a:r>
            <a:r>
              <a:rPr lang="en-US" sz="2800" dirty="0">
                <a:solidFill>
                  <a:schemeClr val="accent3">
                    <a:lumMod val="75000"/>
                  </a:schemeClr>
                </a:solidFill>
                <a:latin typeface="Raleway ExtraBold" pitchFamily="2" charset="0"/>
              </a:rPr>
              <a:t>a</a:t>
            </a:r>
            <a:r>
              <a:rPr lang="en-US" sz="2800" dirty="0">
                <a:solidFill>
                  <a:schemeClr val="accent1">
                    <a:lumMod val="60000"/>
                    <a:lumOff val="40000"/>
                  </a:schemeClr>
                </a:solidFill>
                <a:latin typeface="Raleway ExtraBold" pitchFamily="2" charset="0"/>
              </a:rPr>
              <a:t>ptured a catfish for his cat</a:t>
            </a:r>
          </a:p>
        </p:txBody>
      </p:sp>
    </p:spTree>
    <p:extLst>
      <p:ext uri="{BB962C8B-B14F-4D97-AF65-F5344CB8AC3E}">
        <p14:creationId xmlns:p14="http://schemas.microsoft.com/office/powerpoint/2010/main" val="83961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317310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Introduce </a:t>
            </a:r>
            <a:br>
              <a:rPr lang="en-US" dirty="0"/>
            </a:br>
            <a:r>
              <a:rPr lang="en-US" dirty="0"/>
              <a:t>regular expression</a:t>
            </a:r>
            <a:endParaRPr dirty="0"/>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1</a:t>
            </a:r>
            <a:endParaRPr sz="9600" dirty="0">
              <a:solidFill>
                <a:schemeClr val="dk1"/>
              </a:solidFill>
              <a:latin typeface="Raleway ExtraBold"/>
              <a:ea typeface="Raleway ExtraBold"/>
              <a:cs typeface="Raleway ExtraBold"/>
              <a:sym typeface="Raleway ExtraBold"/>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a:t>
            </a:r>
            <a:r>
              <a:rPr lang="en-US" sz="2800" dirty="0">
                <a:solidFill>
                  <a:schemeClr val="tx2">
                    <a:lumMod val="10000"/>
                  </a:schemeClr>
                </a:solidFill>
                <a:latin typeface="Raleway ExtraBold" pitchFamily="2" charset="0"/>
              </a:rPr>
              <a:t>cat</a:t>
            </a:r>
          </a:p>
        </p:txBody>
      </p:sp>
      <p:sp>
        <p:nvSpPr>
          <p:cNvPr id="9" name="Rectangle: Rounded Corners 8">
            <a:extLst>
              <a:ext uri="{FF2B5EF4-FFF2-40B4-BE49-F238E27FC236}">
                <a16:creationId xmlns:a16="http://schemas.microsoft.com/office/drawing/2014/main" id="{B4D4A2E2-FD6F-925F-FFCF-8C016C074EC6}"/>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CD56B52-EB93-D586-D1F6-6FA005F8C566}"/>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11" name="Rectangle 10">
            <a:extLst>
              <a:ext uri="{FF2B5EF4-FFF2-40B4-BE49-F238E27FC236}">
                <a16:creationId xmlns:a16="http://schemas.microsoft.com/office/drawing/2014/main" id="{C4E2376D-C9BE-FAD7-7671-A40AEE268E7F}"/>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chemeClr val="accent1">
                    <a:lumMod val="60000"/>
                    <a:lumOff val="40000"/>
                  </a:schemeClr>
                </a:solidFill>
                <a:latin typeface="Raleway ExtraBold" pitchFamily="2" charset="0"/>
              </a:rPr>
              <a:t>c</a:t>
            </a:r>
            <a:r>
              <a:rPr lang="en-US" sz="2800" dirty="0">
                <a:solidFill>
                  <a:srgbClr val="FFD366"/>
                </a:solidFill>
                <a:latin typeface="Raleway ExtraBold" pitchFamily="2" charset="0"/>
              </a:rPr>
              <a:t>a                   </a:t>
            </a:r>
            <a:r>
              <a:rPr lang="en-US" sz="2800" dirty="0">
                <a:solidFill>
                  <a:schemeClr val="accent1">
                    <a:lumMod val="60000"/>
                    <a:lumOff val="40000"/>
                  </a:schemeClr>
                </a:solidFill>
                <a:latin typeface="Raleway ExtraBold" pitchFamily="2" charset="0"/>
              </a:rPr>
              <a:t>catfish for his cat</a:t>
            </a:r>
          </a:p>
        </p:txBody>
      </p:sp>
      <p:sp>
        <p:nvSpPr>
          <p:cNvPr id="12" name="TextBox 11">
            <a:extLst>
              <a:ext uri="{FF2B5EF4-FFF2-40B4-BE49-F238E27FC236}">
                <a16:creationId xmlns:a16="http://schemas.microsoft.com/office/drawing/2014/main" id="{6B291E58-198F-0141-BC87-378A62991FD8}"/>
              </a:ext>
            </a:extLst>
          </p:cNvPr>
          <p:cNvSpPr txBox="1"/>
          <p:nvPr/>
        </p:nvSpPr>
        <p:spPr>
          <a:xfrm>
            <a:off x="2807746" y="2719123"/>
            <a:ext cx="1764254" cy="523220"/>
          </a:xfrm>
          <a:prstGeom prst="rect">
            <a:avLst/>
          </a:prstGeom>
          <a:noFill/>
        </p:spPr>
        <p:txBody>
          <a:bodyPr wrap="square" rtlCol="0">
            <a:spAutoFit/>
          </a:bodyPr>
          <a:lstStyle/>
          <a:p>
            <a:r>
              <a:rPr lang="en-US" sz="2800" dirty="0" err="1">
                <a:solidFill>
                  <a:schemeClr val="accent1">
                    <a:lumMod val="60000"/>
                    <a:lumOff val="40000"/>
                  </a:schemeClr>
                </a:solidFill>
                <a:latin typeface="Raleway ExtraBold" pitchFamily="2" charset="0"/>
              </a:rPr>
              <a:t>ptured</a:t>
            </a:r>
            <a:r>
              <a:rPr lang="en-US" sz="2800" dirty="0">
                <a:solidFill>
                  <a:schemeClr val="accent1">
                    <a:lumMod val="60000"/>
                    <a:lumOff val="40000"/>
                  </a:schemeClr>
                </a:solidFill>
                <a:latin typeface="Raleway ExtraBold" pitchFamily="2" charset="0"/>
              </a:rPr>
              <a:t> a </a:t>
            </a:r>
            <a:endParaRPr lang="en-US" sz="2800" dirty="0"/>
          </a:p>
        </p:txBody>
      </p:sp>
    </p:spTree>
    <p:extLst>
      <p:ext uri="{BB962C8B-B14F-4D97-AF65-F5344CB8AC3E}">
        <p14:creationId xmlns:p14="http://schemas.microsoft.com/office/powerpoint/2010/main" val="246991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7037E-7 L 0.20174 -0.00031 " pathEditMode="relative" rAng="0" ptsTypes="AA">
                                      <p:cBhvr>
                                        <p:cTn id="6" dur="500" fill="hold"/>
                                        <p:tgtEl>
                                          <p:spTgt spid="7">
                                            <p:txEl>
                                              <p:pRg st="0" end="0"/>
                                            </p:txEl>
                                          </p:spTgt>
                                        </p:tgtEl>
                                        <p:attrNameLst>
                                          <p:attrName>ppt_x</p:attrName>
                                          <p:attrName>ppt_y</p:attrName>
                                        </p:attrNameLst>
                                      </p:cBhvr>
                                      <p:rCtr x="10087" y="-31"/>
                                    </p:animMotion>
                                  </p:childTnLst>
                                </p:cTn>
                              </p:par>
                              <p:par>
                                <p:cTn id="7" presetID="16" presetClass="emph" presetSubtype="0" fill="hold" nodeType="withEffect">
                                  <p:stCondLst>
                                    <p:cond delay="0"/>
                                  </p:stCondLst>
                                  <p:iterate type="lt">
                                    <p:tmPct val="4000"/>
                                  </p:iterate>
                                  <p:childTnLst>
                                    <p:set>
                                      <p:cBhvr override="childStyle">
                                        <p:cTn id="8" dur="500" fill="hold"/>
                                        <p:tgtEl>
                                          <p:spTgt spid="12">
                                            <p:txEl>
                                              <p:pRg st="0" end="0"/>
                                            </p:txEl>
                                          </p:spTgt>
                                        </p:tgtEl>
                                        <p:attrNameLst>
                                          <p:attrName>style.color</p:attrName>
                                        </p:attrNameLst>
                                      </p:cBhvr>
                                      <p:to>
                                        <p:clrVal>
                                          <a:srgbClr val="FF0000"/>
                                        </p:clrVal>
                                      </p:to>
                                    </p:set>
                                    <p:set>
                                      <p:cBhvr>
                                        <p:cTn id="9" dur="500" fill="hold"/>
                                        <p:tgtEl>
                                          <p:spTgt spid="12">
                                            <p:txEl>
                                              <p:pRg st="0" end="0"/>
                                            </p:txEl>
                                          </p:spTgt>
                                        </p:tgtEl>
                                        <p:attrNameLst>
                                          <p:attrName>fillcolor</p:attrName>
                                        </p:attrNameLst>
                                      </p:cBhvr>
                                      <p:to>
                                        <p:clrVal>
                                          <a:srgbClr val="FF0000"/>
                                        </p:clrVal>
                                      </p:to>
                                    </p:set>
                                    <p:set>
                                      <p:cBhvr>
                                        <p:cTn id="10" dur="500" fill="hold"/>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chemeClr val="tx2">
                    <a:lumMod val="10000"/>
                  </a:schemeClr>
                </a:solidFill>
                <a:latin typeface="Raleway ExtraBold" pitchFamily="2" charset="0"/>
              </a:rPr>
              <a:t>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chemeClr val="accent1">
                    <a:lumMod val="50000"/>
                  </a:schemeClr>
                </a:solidFill>
                <a:latin typeface="Raleway ExtraBold" pitchFamily="2" charset="0"/>
              </a:rPr>
              <a:t>catfish for his cat</a:t>
            </a:r>
          </a:p>
        </p:txBody>
      </p:sp>
    </p:spTree>
    <p:extLst>
      <p:ext uri="{BB962C8B-B14F-4D97-AF65-F5344CB8AC3E}">
        <p14:creationId xmlns:p14="http://schemas.microsoft.com/office/powerpoint/2010/main" val="130880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rgbClr val="79673A"/>
                </a:solidFill>
                <a:latin typeface="Raleway ExtraBold" pitchFamily="2" charset="0"/>
              </a:rPr>
              <a:t>c</a:t>
            </a:r>
            <a:r>
              <a:rPr lang="en-US" sz="2800" dirty="0">
                <a:solidFill>
                  <a:schemeClr val="tx2">
                    <a:lumMod val="1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chemeClr val="accent1">
                    <a:lumMod val="50000"/>
                  </a:schemeClr>
                </a:solidFill>
                <a:latin typeface="Raleway ExtraBold" pitchFamily="2" charset="0"/>
              </a:rPr>
              <a:t>c</a:t>
            </a:r>
            <a:r>
              <a:rPr lang="en-US" sz="2800" dirty="0">
                <a:solidFill>
                  <a:srgbClr val="FFD366"/>
                </a:solidFill>
                <a:latin typeface="Raleway ExtraBold" pitchFamily="2" charset="0"/>
              </a:rPr>
              <a:t>atfish for his cat</a:t>
            </a:r>
          </a:p>
        </p:txBody>
      </p:sp>
    </p:spTree>
    <p:extLst>
      <p:ext uri="{BB962C8B-B14F-4D97-AF65-F5344CB8AC3E}">
        <p14:creationId xmlns:p14="http://schemas.microsoft.com/office/powerpoint/2010/main" val="67433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rgbClr val="00B050"/>
                </a:solidFill>
                <a:latin typeface="Raleway ExtraBold" pitchFamily="2" charset="0"/>
              </a:rPr>
              <a:t>c</a:t>
            </a:r>
            <a:r>
              <a:rPr lang="en-US" sz="2800" dirty="0">
                <a:solidFill>
                  <a:schemeClr val="tx2">
                    <a:lumMod val="10000"/>
                  </a:schemeClr>
                </a:solidFill>
                <a:latin typeface="Raleway ExtraBold" pitchFamily="2" charset="0"/>
              </a:rPr>
              <a:t>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rgbClr val="00B050"/>
                </a:solidFill>
                <a:latin typeface="Raleway ExtraBold" pitchFamily="2" charset="0"/>
              </a:rPr>
              <a:t>c</a:t>
            </a:r>
            <a:r>
              <a:rPr lang="en-US" sz="2800" dirty="0">
                <a:solidFill>
                  <a:srgbClr val="FFD366"/>
                </a:solidFill>
                <a:latin typeface="Raleway ExtraBold" pitchFamily="2" charset="0"/>
              </a:rPr>
              <a:t>atfish for his cat</a:t>
            </a:r>
          </a:p>
        </p:txBody>
      </p:sp>
    </p:spTree>
    <p:extLst>
      <p:ext uri="{BB962C8B-B14F-4D97-AF65-F5344CB8AC3E}">
        <p14:creationId xmlns:p14="http://schemas.microsoft.com/office/powerpoint/2010/main" val="10509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rgbClr val="00B050"/>
                </a:solidFill>
                <a:latin typeface="Raleway ExtraBold" pitchFamily="2" charset="0"/>
              </a:rPr>
              <a:t>c</a:t>
            </a:r>
            <a:r>
              <a:rPr lang="en-US" sz="2800" dirty="0">
                <a:solidFill>
                  <a:srgbClr val="79673A"/>
                </a:solidFill>
                <a:latin typeface="Raleway ExtraBold" pitchFamily="2" charset="0"/>
              </a:rPr>
              <a:t>a</a:t>
            </a:r>
            <a:r>
              <a:rPr lang="en-US" sz="2800" dirty="0">
                <a:solidFill>
                  <a:schemeClr val="tx2">
                    <a:lumMod val="10000"/>
                  </a:schemeClr>
                </a:solidFill>
                <a:latin typeface="Raleway ExtraBold" pitchFamily="2" charset="0"/>
              </a:rPr>
              <a:t>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rgbClr val="00B050"/>
                </a:solidFill>
                <a:latin typeface="Raleway ExtraBold" pitchFamily="2" charset="0"/>
              </a:rPr>
              <a:t>c</a:t>
            </a:r>
            <a:r>
              <a:rPr lang="en-US" sz="2800" dirty="0">
                <a:solidFill>
                  <a:srgbClr val="79673A"/>
                </a:solidFill>
                <a:latin typeface="Raleway ExtraBold" pitchFamily="2" charset="0"/>
              </a:rPr>
              <a:t>a</a:t>
            </a:r>
            <a:r>
              <a:rPr lang="en-US" sz="2800" dirty="0">
                <a:solidFill>
                  <a:srgbClr val="FFD366"/>
                </a:solidFill>
                <a:latin typeface="Raleway ExtraBold" pitchFamily="2" charset="0"/>
              </a:rPr>
              <a:t>tfish for his cat</a:t>
            </a:r>
          </a:p>
        </p:txBody>
      </p:sp>
    </p:spTree>
    <p:extLst>
      <p:ext uri="{BB962C8B-B14F-4D97-AF65-F5344CB8AC3E}">
        <p14:creationId xmlns:p14="http://schemas.microsoft.com/office/powerpoint/2010/main" val="225139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rgbClr val="00B050"/>
                </a:solidFill>
                <a:latin typeface="Raleway ExtraBold" pitchFamily="2" charset="0"/>
              </a:rPr>
              <a:t>ca</a:t>
            </a:r>
            <a:r>
              <a:rPr lang="en-US" sz="2800" dirty="0">
                <a:solidFill>
                  <a:schemeClr val="tx2">
                    <a:lumMod val="10000"/>
                  </a:schemeClr>
                </a:solidFill>
                <a:latin typeface="Raleway ExtraBold" pitchFamily="2" charset="0"/>
              </a:rPr>
              <a:t>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rgbClr val="00B050"/>
                </a:solidFill>
                <a:latin typeface="Raleway ExtraBold" pitchFamily="2" charset="0"/>
              </a:rPr>
              <a:t>ca</a:t>
            </a:r>
            <a:r>
              <a:rPr lang="en-US" sz="2800" dirty="0">
                <a:solidFill>
                  <a:srgbClr val="FFD366"/>
                </a:solidFill>
                <a:latin typeface="Raleway ExtraBold" pitchFamily="2" charset="0"/>
              </a:rPr>
              <a:t>tfish for his cat</a:t>
            </a:r>
          </a:p>
        </p:txBody>
      </p:sp>
    </p:spTree>
    <p:extLst>
      <p:ext uri="{BB962C8B-B14F-4D97-AF65-F5344CB8AC3E}">
        <p14:creationId xmlns:p14="http://schemas.microsoft.com/office/powerpoint/2010/main" val="2683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rgbClr val="00B050"/>
                </a:solidFill>
                <a:latin typeface="Raleway ExtraBold" pitchFamily="2" charset="0"/>
              </a:rPr>
              <a:t>ca</a:t>
            </a:r>
            <a:r>
              <a:rPr lang="en-US" sz="2800" dirty="0">
                <a:solidFill>
                  <a:srgbClr val="FF0000"/>
                </a:solidFill>
                <a:latin typeface="Raleway ExtraBold" pitchFamily="2" charset="0"/>
              </a:rPr>
              <a:t>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rgbClr val="00B050"/>
                </a:solidFill>
                <a:latin typeface="Raleway ExtraBold" pitchFamily="2" charset="0"/>
              </a:rPr>
              <a:t>ca</a:t>
            </a:r>
            <a:r>
              <a:rPr lang="en-US" sz="2800" dirty="0">
                <a:solidFill>
                  <a:srgbClr val="FF0000"/>
                </a:solidFill>
                <a:latin typeface="Raleway ExtraBold" pitchFamily="2" charset="0"/>
              </a:rPr>
              <a:t>t</a:t>
            </a:r>
            <a:r>
              <a:rPr lang="en-US" sz="2800" dirty="0">
                <a:solidFill>
                  <a:srgbClr val="FFD366"/>
                </a:solidFill>
                <a:latin typeface="Raleway ExtraBold" pitchFamily="2" charset="0"/>
              </a:rPr>
              <a:t>fish for his cat</a:t>
            </a:r>
          </a:p>
        </p:txBody>
      </p:sp>
    </p:spTree>
    <p:extLst>
      <p:ext uri="{BB962C8B-B14F-4D97-AF65-F5344CB8AC3E}">
        <p14:creationId xmlns:p14="http://schemas.microsoft.com/office/powerpoint/2010/main" val="395316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rgbClr val="00B050"/>
                </a:solidFill>
                <a:latin typeface="Raleway ExtraBold" pitchFamily="2" charset="0"/>
              </a:rPr>
              <a:t>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rgbClr val="00B050"/>
                </a:solidFill>
                <a:latin typeface="Raleway ExtraBold" pitchFamily="2" charset="0"/>
              </a:rPr>
              <a:t>cat</a:t>
            </a:r>
            <a:r>
              <a:rPr lang="en-US" sz="2800" dirty="0">
                <a:solidFill>
                  <a:srgbClr val="FFD366"/>
                </a:solidFill>
                <a:latin typeface="Raleway ExtraBold" pitchFamily="2" charset="0"/>
              </a:rPr>
              <a:t>fish for his cat</a:t>
            </a:r>
          </a:p>
        </p:txBody>
      </p:sp>
      <p:sp>
        <p:nvSpPr>
          <p:cNvPr id="5" name="Rectangle: Rounded Corners 4">
            <a:extLst>
              <a:ext uri="{FF2B5EF4-FFF2-40B4-BE49-F238E27FC236}">
                <a16:creationId xmlns:a16="http://schemas.microsoft.com/office/drawing/2014/main" id="{6CEAE746-2ECC-DDB4-1ECD-A1279C241CAF}"/>
              </a:ext>
            </a:extLst>
          </p:cNvPr>
          <p:cNvSpPr/>
          <p:nvPr/>
        </p:nvSpPr>
        <p:spPr>
          <a:xfrm>
            <a:off x="6229245" y="3824484"/>
            <a:ext cx="2021870" cy="63470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10000"/>
                </a:schemeClr>
              </a:solidFill>
            </a:endParaRPr>
          </a:p>
        </p:txBody>
      </p:sp>
      <p:sp>
        <p:nvSpPr>
          <p:cNvPr id="9" name="TextBox 8">
            <a:extLst>
              <a:ext uri="{FF2B5EF4-FFF2-40B4-BE49-F238E27FC236}">
                <a16:creationId xmlns:a16="http://schemas.microsoft.com/office/drawing/2014/main" id="{3344D980-0108-3A95-3254-37369B591909}"/>
              </a:ext>
            </a:extLst>
          </p:cNvPr>
          <p:cNvSpPr txBox="1"/>
          <p:nvPr/>
        </p:nvSpPr>
        <p:spPr>
          <a:xfrm>
            <a:off x="6283179" y="3941780"/>
            <a:ext cx="1967936" cy="400110"/>
          </a:xfrm>
          <a:prstGeom prst="rect">
            <a:avLst/>
          </a:prstGeom>
          <a:noFill/>
        </p:spPr>
        <p:txBody>
          <a:bodyPr wrap="square" rtlCol="0">
            <a:spAutoFit/>
          </a:bodyPr>
          <a:lstStyle/>
          <a:p>
            <a:r>
              <a:rPr lang="en-US" sz="2000" dirty="0">
                <a:latin typeface="Raleway ExtraBold" pitchFamily="2" charset="0"/>
              </a:rPr>
              <a:t>1 match found</a:t>
            </a:r>
          </a:p>
        </p:txBody>
      </p:sp>
    </p:spTree>
    <p:extLst>
      <p:ext uri="{BB962C8B-B14F-4D97-AF65-F5344CB8AC3E}">
        <p14:creationId xmlns:p14="http://schemas.microsoft.com/office/powerpoint/2010/main" val="271383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10</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B1927078-5CE9-7CB9-6453-EDC454B17ED0}"/>
              </a:ext>
            </a:extLst>
          </p:cNvPr>
          <p:cNvSpPr/>
          <p:nvPr/>
        </p:nvSpPr>
        <p:spPr>
          <a:xfrm>
            <a:off x="677731" y="1549101"/>
            <a:ext cx="1110309" cy="688490"/>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100000" b="100000"/>
            </a:path>
            <a:tileRect t="-100000" r="-100000"/>
          </a:gra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C8C8285-759E-04A0-83BA-4B1109E79E1D}"/>
              </a:ext>
            </a:extLst>
          </p:cNvPr>
          <p:cNvSpPr/>
          <p:nvPr/>
        </p:nvSpPr>
        <p:spPr>
          <a:xfrm>
            <a:off x="677731" y="2636492"/>
            <a:ext cx="1110309" cy="68849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686B8FF-987E-DCAB-27DD-6A145238031B}"/>
              </a:ext>
            </a:extLst>
          </p:cNvPr>
          <p:cNvSpPr/>
          <p:nvPr/>
        </p:nvSpPr>
        <p:spPr>
          <a:xfrm>
            <a:off x="748791" y="1619026"/>
            <a:ext cx="968188" cy="54864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regex</a:t>
            </a:r>
          </a:p>
        </p:txBody>
      </p:sp>
      <p:sp>
        <p:nvSpPr>
          <p:cNvPr id="6" name="Rectangle: Rounded Corners 5">
            <a:extLst>
              <a:ext uri="{FF2B5EF4-FFF2-40B4-BE49-F238E27FC236}">
                <a16:creationId xmlns:a16="http://schemas.microsoft.com/office/drawing/2014/main" id="{2ED00072-8C8C-86F1-54B5-6B3B2D26FF59}"/>
              </a:ext>
            </a:extLst>
          </p:cNvPr>
          <p:cNvSpPr/>
          <p:nvPr/>
        </p:nvSpPr>
        <p:spPr>
          <a:xfrm>
            <a:off x="748791" y="2706417"/>
            <a:ext cx="968188" cy="54864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2">
                    <a:lumMod val="10000"/>
                  </a:schemeClr>
                </a:solidFill>
                <a:latin typeface="Raleway ExtraBold" pitchFamily="2" charset="0"/>
              </a:rPr>
              <a:t>string</a:t>
            </a:r>
          </a:p>
        </p:txBody>
      </p:sp>
      <p:sp>
        <p:nvSpPr>
          <p:cNvPr id="7" name="Rectangle 6">
            <a:extLst>
              <a:ext uri="{FF2B5EF4-FFF2-40B4-BE49-F238E27FC236}">
                <a16:creationId xmlns:a16="http://schemas.microsoft.com/office/drawing/2014/main" id="{7A3EBE35-4836-61F8-4091-36A797FF091C}"/>
              </a:ext>
            </a:extLst>
          </p:cNvPr>
          <p:cNvSpPr/>
          <p:nvPr/>
        </p:nvSpPr>
        <p:spPr>
          <a:xfrm>
            <a:off x="1803036" y="167440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D9D9D9"/>
                </a:solidFill>
                <a:latin typeface="Raleway ExtraBold" pitchFamily="2" charset="0"/>
              </a:rPr>
              <a:t>He captured a </a:t>
            </a:r>
            <a:r>
              <a:rPr lang="en-US" sz="2800" dirty="0">
                <a:solidFill>
                  <a:srgbClr val="00B050"/>
                </a:solidFill>
                <a:latin typeface="Raleway ExtraBold" pitchFamily="2" charset="0"/>
              </a:rPr>
              <a:t>cat</a:t>
            </a:r>
          </a:p>
        </p:txBody>
      </p:sp>
      <p:sp>
        <p:nvSpPr>
          <p:cNvPr id="8" name="Rectangle 7">
            <a:extLst>
              <a:ext uri="{FF2B5EF4-FFF2-40B4-BE49-F238E27FC236}">
                <a16:creationId xmlns:a16="http://schemas.microsoft.com/office/drawing/2014/main" id="{4627D897-9AF7-74E1-7D9F-BEC12B6ED466}"/>
              </a:ext>
            </a:extLst>
          </p:cNvPr>
          <p:cNvSpPr/>
          <p:nvPr/>
        </p:nvSpPr>
        <p:spPr>
          <a:xfrm>
            <a:off x="1803036" y="2749444"/>
            <a:ext cx="6607169" cy="46257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D366"/>
                </a:solidFill>
                <a:latin typeface="Raleway ExtraBold" pitchFamily="2" charset="0"/>
              </a:rPr>
              <a:t>He</a:t>
            </a:r>
            <a:r>
              <a:rPr lang="en-US" sz="2800" dirty="0">
                <a:solidFill>
                  <a:schemeClr val="accent1">
                    <a:lumMod val="50000"/>
                  </a:schemeClr>
                </a:solidFill>
                <a:latin typeface="Raleway ExtraBold" pitchFamily="2" charset="0"/>
              </a:rPr>
              <a:t> </a:t>
            </a:r>
            <a:r>
              <a:rPr lang="en-US" sz="2800" dirty="0">
                <a:solidFill>
                  <a:srgbClr val="FFD366"/>
                </a:solidFill>
                <a:latin typeface="Raleway ExtraBold" pitchFamily="2" charset="0"/>
              </a:rPr>
              <a:t>captured a </a:t>
            </a:r>
            <a:r>
              <a:rPr lang="en-US" sz="2800" dirty="0">
                <a:solidFill>
                  <a:srgbClr val="00B050"/>
                </a:solidFill>
                <a:latin typeface="Raleway ExtraBold" pitchFamily="2" charset="0"/>
              </a:rPr>
              <a:t>cat</a:t>
            </a:r>
            <a:r>
              <a:rPr lang="en-US" sz="2800" dirty="0">
                <a:solidFill>
                  <a:srgbClr val="FFD366"/>
                </a:solidFill>
                <a:latin typeface="Raleway ExtraBold" pitchFamily="2" charset="0"/>
              </a:rPr>
              <a:t>fish for his </a:t>
            </a:r>
            <a:r>
              <a:rPr lang="en-US" sz="2800" dirty="0">
                <a:solidFill>
                  <a:schemeClr val="accent1">
                    <a:lumMod val="50000"/>
                  </a:schemeClr>
                </a:solidFill>
                <a:latin typeface="Raleway ExtraBold" pitchFamily="2" charset="0"/>
              </a:rPr>
              <a:t>cat</a:t>
            </a:r>
          </a:p>
        </p:txBody>
      </p:sp>
      <p:sp>
        <p:nvSpPr>
          <p:cNvPr id="33" name="Rectangle: Rounded Corners 32">
            <a:extLst>
              <a:ext uri="{FF2B5EF4-FFF2-40B4-BE49-F238E27FC236}">
                <a16:creationId xmlns:a16="http://schemas.microsoft.com/office/drawing/2014/main" id="{67477ED9-DD1C-1DD9-35B4-255B82D47D19}"/>
              </a:ext>
            </a:extLst>
          </p:cNvPr>
          <p:cNvSpPr/>
          <p:nvPr/>
        </p:nvSpPr>
        <p:spPr>
          <a:xfrm>
            <a:off x="6766562" y="2661187"/>
            <a:ext cx="753034" cy="688490"/>
          </a:xfrm>
          <a:prstGeom prst="roundRect">
            <a:avLst/>
          </a:pr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4" name="TextBox 33">
            <a:extLst>
              <a:ext uri="{FF2B5EF4-FFF2-40B4-BE49-F238E27FC236}">
                <a16:creationId xmlns:a16="http://schemas.microsoft.com/office/drawing/2014/main" id="{161E01D5-9A7B-DEEE-4E36-B17E6D56FF3C}"/>
              </a:ext>
            </a:extLst>
          </p:cNvPr>
          <p:cNvSpPr txBox="1"/>
          <p:nvPr/>
        </p:nvSpPr>
        <p:spPr>
          <a:xfrm>
            <a:off x="6095066" y="3956540"/>
            <a:ext cx="2096025" cy="523220"/>
          </a:xfrm>
          <a:prstGeom prst="rect">
            <a:avLst/>
          </a:prstGeom>
          <a:noFill/>
        </p:spPr>
        <p:txBody>
          <a:bodyPr wrap="square" rtlCol="0">
            <a:spAutoFit/>
          </a:bodyPr>
          <a:lstStyle/>
          <a:p>
            <a:pPr algn="ctr"/>
            <a:r>
              <a:rPr lang="en-US" dirty="0">
                <a:latin typeface="Raleway ExtraBold" pitchFamily="2" charset="0"/>
              </a:rPr>
              <a:t>Possible match ignored</a:t>
            </a:r>
          </a:p>
        </p:txBody>
      </p:sp>
      <p:cxnSp>
        <p:nvCxnSpPr>
          <p:cNvPr id="36" name="Straight Connector 35">
            <a:extLst>
              <a:ext uri="{FF2B5EF4-FFF2-40B4-BE49-F238E27FC236}">
                <a16:creationId xmlns:a16="http://schemas.microsoft.com/office/drawing/2014/main" id="{1FEA1E1E-A9A7-48BE-670A-482A9A43E8C0}"/>
              </a:ext>
            </a:extLst>
          </p:cNvPr>
          <p:cNvCxnSpPr>
            <a:cxnSpLocks/>
            <a:stCxn id="33" idx="2"/>
            <a:endCxn id="34" idx="0"/>
          </p:cNvCxnSpPr>
          <p:nvPr/>
        </p:nvCxnSpPr>
        <p:spPr>
          <a:xfrm>
            <a:off x="7143079" y="3349677"/>
            <a:ext cx="0" cy="606863"/>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97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p>
            <a:pPr marL="38100" indent="0">
              <a:buNone/>
            </a:pPr>
            <a:r>
              <a:rPr lang="en-US" dirty="0">
                <a:solidFill>
                  <a:srgbClr val="000000"/>
                </a:solidFill>
                <a:latin typeface="Raleway" pitchFamily="2" charset="0"/>
                <a:ea typeface="Calibri" panose="020F0502020204030204" pitchFamily="34" charset="0"/>
                <a:cs typeface="Times New Roman" panose="02020603050405020304" pitchFamily="18" charset="0"/>
              </a:rPr>
              <a:t> A search can be designed to return every match on a line, if there are more than one, or just the first match</a:t>
            </a:r>
            <a:endParaRPr lang="en-US" dirty="0">
              <a:latin typeface="Raleway" pitchFamily="2" charset="0"/>
              <a:ea typeface="Calibri" panose="020F0502020204030204" pitchFamily="34" charset="0"/>
              <a:cs typeface="Times New Roman" panose="02020603050405020304" pitchFamily="18" charset="0"/>
            </a:endParaRPr>
          </a:p>
        </p:txBody>
      </p:sp>
      <p:sp>
        <p:nvSpPr>
          <p:cNvPr id="96" name="Google Shape;96;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762906" y="3099445"/>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chemeClr val="accent1"/>
                </a:solidFill>
              </a:rPr>
              <a:t>History</a:t>
            </a:r>
            <a:endParaRPr sz="72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509410">
            <a:off x="5756377" y="2078399"/>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1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fill="hold"/>
                                        <p:tgtEl>
                                          <p:spTgt spid="118"/>
                                        </p:tgtEl>
                                        <p:attrNameLst>
                                          <p:attrName>ppt_x</p:attrName>
                                        </p:attrNameLst>
                                      </p:cBhvr>
                                      <p:tavLst>
                                        <p:tav tm="0">
                                          <p:val>
                                            <p:strVal val="0-#ppt_w/2"/>
                                          </p:val>
                                        </p:tav>
                                        <p:tav tm="100000">
                                          <p:val>
                                            <p:strVal val="#ppt_x"/>
                                          </p:val>
                                        </p:tav>
                                      </p:tavLst>
                                    </p:anim>
                                    <p:anim calcmode="lin" valueType="num">
                                      <p:cBhvr additive="base">
                                        <p:cTn id="8" dur="500" fill="hold"/>
                                        <p:tgtEl>
                                          <p:spTgt spid="118"/>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24"/>
                                        </p:tgtEl>
                                        <p:attrNameLst>
                                          <p:attrName>style.visibility</p:attrName>
                                        </p:attrNameLst>
                                      </p:cBhvr>
                                      <p:to>
                                        <p:strVal val="visible"/>
                                      </p:to>
                                    </p:set>
                                    <p:anim calcmode="lin" valueType="num">
                                      <p:cBhvr additive="base">
                                        <p:cTn id="11" dur="500" fill="hold"/>
                                        <p:tgtEl>
                                          <p:spTgt spid="124"/>
                                        </p:tgtEl>
                                        <p:attrNameLst>
                                          <p:attrName>ppt_x</p:attrName>
                                        </p:attrNameLst>
                                      </p:cBhvr>
                                      <p:tavLst>
                                        <p:tav tm="0">
                                          <p:val>
                                            <p:strVal val="0-#ppt_w/2"/>
                                          </p:val>
                                        </p:tav>
                                        <p:tav tm="100000">
                                          <p:val>
                                            <p:strVal val="#ppt_x"/>
                                          </p:val>
                                        </p:tav>
                                      </p:tavLst>
                                    </p:anim>
                                    <p:anim calcmode="lin" valueType="num">
                                      <p:cBhvr additive="base">
                                        <p:cTn id="12"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317310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Basic</a:t>
            </a:r>
            <a:br>
              <a:rPr lang="en-US" dirty="0"/>
            </a:br>
            <a:r>
              <a:rPr lang="en-US" dirty="0"/>
              <a:t>regular expression</a:t>
            </a:r>
            <a:endParaRPr dirty="0"/>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2</a:t>
            </a:r>
            <a:endParaRPr sz="96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2327194290"/>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8" y="3314598"/>
            <a:ext cx="7635974"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5400" dirty="0">
                <a:solidFill>
                  <a:schemeClr val="accent1"/>
                </a:solidFill>
              </a:rPr>
              <a:t>The wildcard character</a:t>
            </a:r>
            <a:endParaRPr lang="en-US" sz="54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3017437570"/>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772758" y="1429743"/>
            <a:ext cx="7598484" cy="8574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800"/>
              </a:spcAft>
              <a:buClr>
                <a:srgbClr val="FFB600"/>
              </a:buClr>
              <a:buSzPts val="1000"/>
              <a:buFont typeface="Arial" panose="020B0604020202020204" pitchFamily="34" charset="0"/>
              <a:buChar char="•"/>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A </a:t>
            </a:r>
            <a:r>
              <a:rPr lang="en-US" sz="1800" b="1" dirty="0">
                <a:solidFill>
                  <a:srgbClr val="000000"/>
                </a:solidFill>
                <a:effectLst/>
                <a:latin typeface="Raleway" pitchFamily="2" charset="0"/>
                <a:ea typeface="Calibri" panose="020F0502020204030204" pitchFamily="34" charset="0"/>
                <a:cs typeface="Times New Roman" panose="02020603050405020304" pitchFamily="18" charset="0"/>
              </a:rPr>
              <a:t>wildcard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expression that matches any single character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except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a carriage return)</a:t>
            </a:r>
            <a:endParaRPr lang="en-US" sz="1800" dirty="0">
              <a:effectLst/>
              <a:latin typeface="Raleway" pitchFamily="2" charset="0"/>
              <a:ea typeface="Calibri" panose="020F0502020204030204" pitchFamily="34" charset="0"/>
              <a:cs typeface="Times New Roman" panose="02020603050405020304" pitchFamily="18" charset="0"/>
            </a:endParaRPr>
          </a:p>
          <a:p>
            <a:pPr marL="0" indent="0">
              <a:buNone/>
            </a:pPr>
            <a:endParaRPr lang="en-US" sz="18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r>
              <a:rPr lang="en" sz="1600" dirty="0"/>
              <a:t>.</a:t>
            </a: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The wildcard character</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4">
            <a:extLst>
              <a:ext uri="{FF2B5EF4-FFF2-40B4-BE49-F238E27FC236}">
                <a16:creationId xmlns:a16="http://schemas.microsoft.com/office/drawing/2014/main" id="{CCF7C0D2-B25A-DEDA-7BD9-FCE3444F8C9C}"/>
              </a:ext>
            </a:extLst>
          </p:cNvPr>
          <p:cNvGraphicFramePr>
            <a:graphicFrameLocks noGrp="1"/>
          </p:cNvGraphicFramePr>
          <p:nvPr>
            <p:extLst>
              <p:ext uri="{D42A27DB-BD31-4B8C-83A1-F6EECF244321}">
                <p14:modId xmlns:p14="http://schemas.microsoft.com/office/powerpoint/2010/main" val="2169146166"/>
              </p:ext>
            </p:extLst>
          </p:nvPr>
        </p:nvGraphicFramePr>
        <p:xfrm>
          <a:off x="854776" y="2855489"/>
          <a:ext cx="7321035" cy="1183767"/>
        </p:xfrm>
        <a:graphic>
          <a:graphicData uri="http://schemas.openxmlformats.org/drawingml/2006/table">
            <a:tbl>
              <a:tblPr firstRow="1" bandRow="1">
                <a:effectLst>
                  <a:outerShdw blurRad="50800" dist="38100" dir="8100000" algn="tr" rotWithShape="0">
                    <a:prstClr val="black">
                      <a:alpha val="40000"/>
                    </a:prstClr>
                  </a:outerShdw>
                </a:effectLst>
                <a:tableStyleId>{4B75696D-C934-48B2-875F-71344F1D16F1}</a:tableStyleId>
              </a:tblPr>
              <a:tblGrid>
                <a:gridCol w="1081600">
                  <a:extLst>
                    <a:ext uri="{9D8B030D-6E8A-4147-A177-3AD203B41FA5}">
                      <a16:colId xmlns:a16="http://schemas.microsoft.com/office/drawing/2014/main" val="610545632"/>
                    </a:ext>
                  </a:extLst>
                </a:gridCol>
                <a:gridCol w="2990626">
                  <a:extLst>
                    <a:ext uri="{9D8B030D-6E8A-4147-A177-3AD203B41FA5}">
                      <a16:colId xmlns:a16="http://schemas.microsoft.com/office/drawing/2014/main" val="3829923754"/>
                    </a:ext>
                  </a:extLst>
                </a:gridCol>
                <a:gridCol w="3248809">
                  <a:extLst>
                    <a:ext uri="{9D8B030D-6E8A-4147-A177-3AD203B41FA5}">
                      <a16:colId xmlns:a16="http://schemas.microsoft.com/office/drawing/2014/main" val="1186584891"/>
                    </a:ext>
                  </a:extLst>
                </a:gridCol>
              </a:tblGrid>
              <a:tr h="370840">
                <a:tc>
                  <a:txBody>
                    <a:bodyPr/>
                    <a:lstStyle/>
                    <a:p>
                      <a:pPr marL="0" marR="0">
                        <a:lnSpc>
                          <a:spcPct val="107000"/>
                        </a:lnSpc>
                        <a:spcBef>
                          <a:spcPts val="0"/>
                        </a:spcBef>
                        <a:spcAft>
                          <a:spcPts val="0"/>
                        </a:spcAft>
                      </a:pPr>
                      <a:r>
                        <a:rPr lang="en-US" sz="1400" b="1" dirty="0">
                          <a:solidFill>
                            <a:schemeClr val="bg1"/>
                          </a:solidFill>
                          <a:effectLst/>
                          <a:latin typeface="Raleway" pitchFamily="2" charset="0"/>
                          <a:ea typeface="Calibri" panose="020F0502020204030204" pitchFamily="34" charset="0"/>
                          <a:cs typeface="Times New Roman" panose="02020603050405020304" pitchFamily="18" charset="0"/>
                        </a:rPr>
                        <a:t>RE</a:t>
                      </a:r>
                    </a:p>
                  </a:txBody>
                  <a:tcPr marL="68580" marR="68580" marT="0" marB="0" anchor="ctr">
                    <a:solidFill>
                      <a:schemeClr val="accent1"/>
                    </a:solidFill>
                  </a:tcPr>
                </a:tc>
                <a:tc>
                  <a:txBody>
                    <a:bodyPr/>
                    <a:lstStyle/>
                    <a:p>
                      <a:pPr marL="0" marR="0">
                        <a:lnSpc>
                          <a:spcPct val="107000"/>
                        </a:lnSpc>
                        <a:spcBef>
                          <a:spcPts val="0"/>
                        </a:spcBef>
                        <a:spcAft>
                          <a:spcPts val="0"/>
                        </a:spcAft>
                      </a:pPr>
                      <a:r>
                        <a:rPr lang="en-US" sz="1400" b="1" dirty="0">
                          <a:solidFill>
                            <a:schemeClr val="bg1"/>
                          </a:solidFill>
                          <a:effectLst/>
                          <a:latin typeface="Raleway" pitchFamily="2" charset="0"/>
                          <a:ea typeface="Calibri" panose="020F0502020204030204" pitchFamily="34" charset="0"/>
                          <a:cs typeface="Times New Roman" panose="02020603050405020304" pitchFamily="18" charset="0"/>
                        </a:rPr>
                        <a:t>Match</a:t>
                      </a:r>
                    </a:p>
                  </a:txBody>
                  <a:tcPr marL="68580" marR="68580" marT="0" marB="0" anchor="ctr">
                    <a:solidFill>
                      <a:schemeClr val="accent1"/>
                    </a:solidFill>
                  </a:tcPr>
                </a:tc>
                <a:tc>
                  <a:txBody>
                    <a:bodyPr/>
                    <a:lstStyle/>
                    <a:p>
                      <a:pPr marL="0" marR="0">
                        <a:lnSpc>
                          <a:spcPct val="107000"/>
                        </a:lnSpc>
                        <a:spcBef>
                          <a:spcPts val="0"/>
                        </a:spcBef>
                        <a:spcAft>
                          <a:spcPts val="0"/>
                        </a:spcAft>
                      </a:pPr>
                      <a:r>
                        <a:rPr lang="en-US" sz="1400" b="1" dirty="0">
                          <a:solidFill>
                            <a:schemeClr val="bg1"/>
                          </a:solidFill>
                          <a:effectLst/>
                          <a:latin typeface="Raleway" pitchFamily="2" charset="0"/>
                          <a:ea typeface="Calibri" panose="020F0502020204030204" pitchFamily="34" charset="0"/>
                          <a:cs typeface="Times New Roman" panose="02020603050405020304" pitchFamily="18" charset="0"/>
                        </a:rPr>
                        <a:t>Example pattern matched</a:t>
                      </a:r>
                    </a:p>
                  </a:txBody>
                  <a:tcPr marL="68580" marR="68580" marT="0" marB="0" anchor="ctr">
                    <a:solidFill>
                      <a:schemeClr val="accent1"/>
                    </a:solidFill>
                  </a:tcPr>
                </a:tc>
                <a:extLst>
                  <a:ext uri="{0D108BD9-81ED-4DB2-BD59-A6C34878D82A}">
                    <a16:rowId xmlns:a16="http://schemas.microsoft.com/office/drawing/2014/main" val="2174510848"/>
                  </a:ext>
                </a:extLst>
              </a:tr>
              <a:tr h="370840">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t>
                      </a:r>
                      <a:r>
                        <a:rPr lang="en-US" sz="1400" dirty="0" err="1">
                          <a:effectLst/>
                          <a:latin typeface="Raleway" pitchFamily="2" charset="0"/>
                          <a:ea typeface="Calibri" panose="020F0502020204030204" pitchFamily="34" charset="0"/>
                          <a:cs typeface="Times New Roman" panose="02020603050405020304" pitchFamily="18" charset="0"/>
                        </a:rPr>
                        <a:t>beg.n</a:t>
                      </a:r>
                      <a:r>
                        <a:rPr lang="en-US" sz="1400" dirty="0">
                          <a:effectLst/>
                          <a:latin typeface="Raleway" pitchFamily="2" charset="0"/>
                          <a:ea typeface="Calibri" panose="020F0502020204030204" pitchFamily="34" charset="0"/>
                          <a:cs typeface="Times New Roman" panose="02020603050405020304" pitchFamily="18" charset="0"/>
                        </a:rPr>
                        <a:t>/</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Any character between beg and n</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  </a:t>
                      </a:r>
                      <a:r>
                        <a:rPr lang="en-US" sz="1400" u="sng" dirty="0">
                          <a:effectLst/>
                          <a:latin typeface="Raleway" pitchFamily="2" charset="0"/>
                          <a:ea typeface="Calibri" panose="020F0502020204030204" pitchFamily="34" charset="0"/>
                          <a:cs typeface="Times New Roman" panose="02020603050405020304" pitchFamily="18" charset="0"/>
                        </a:rPr>
                        <a:t>begin</a:t>
                      </a:r>
                      <a:r>
                        <a:rPr lang="en-US" sz="1400" dirty="0">
                          <a:effectLst/>
                          <a:latin typeface="Raleway" pitchFamily="2" charset="0"/>
                          <a:ea typeface="Calibri" panose="020F0502020204030204" pitchFamily="34" charset="0"/>
                          <a:cs typeface="Times New Roman" panose="02020603050405020304" pitchFamily="18" charset="0"/>
                        </a:rPr>
                        <a:t>, </a:t>
                      </a:r>
                      <a:r>
                        <a:rPr lang="en-US" sz="1400" u="sng" dirty="0">
                          <a:effectLst/>
                          <a:latin typeface="Raleway" pitchFamily="2" charset="0"/>
                          <a:ea typeface="Calibri" panose="020F0502020204030204" pitchFamily="34" charset="0"/>
                          <a:cs typeface="Times New Roman" panose="02020603050405020304" pitchFamily="18" charset="0"/>
                        </a:rPr>
                        <a:t>begun</a:t>
                      </a:r>
                      <a:r>
                        <a:rPr lang="en-US" sz="1400" dirty="0">
                          <a:effectLst/>
                          <a:latin typeface="Raleway" pitchFamily="2" charset="0"/>
                          <a:ea typeface="Calibri" panose="020F0502020204030204" pitchFamily="34" charset="0"/>
                          <a:cs typeface="Times New Roman" panose="02020603050405020304" pitchFamily="18" charset="0"/>
                        </a:rPr>
                        <a:t>, </a:t>
                      </a:r>
                      <a:r>
                        <a:rPr lang="en-US" sz="1400" u="sng" dirty="0" err="1">
                          <a:effectLst/>
                          <a:latin typeface="Raleway" pitchFamily="2" charset="0"/>
                          <a:ea typeface="Calibri" panose="020F0502020204030204" pitchFamily="34" charset="0"/>
                          <a:cs typeface="Times New Roman" panose="02020603050405020304" pitchFamily="18" charset="0"/>
                        </a:rPr>
                        <a:t>beg’n</a:t>
                      </a:r>
                      <a:endParaRPr lang="en-US" sz="1400" u="sng"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51411877"/>
                  </a:ext>
                </a:extLst>
              </a:tr>
              <a:tr h="370840">
                <a:tc>
                  <a:txBody>
                    <a:bodyPr/>
                    <a:lstStyle/>
                    <a:p>
                      <a:pPr marL="0" marR="0">
                        <a:lnSpc>
                          <a:spcPct val="107000"/>
                        </a:lnSpc>
                        <a:spcBef>
                          <a:spcPts val="0"/>
                        </a:spcBef>
                        <a:spcAft>
                          <a:spcPts val="0"/>
                        </a:spcAft>
                      </a:pP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/aardvark.*aardvark/</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aardvark</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 appears twice</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aardvark and aardvark’ or ‘aardvark </a:t>
                      </a:r>
                      <a:r>
                        <a:rPr lang="en-US" sz="1400" i="1" dirty="0" err="1">
                          <a:solidFill>
                            <a:srgbClr val="000000"/>
                          </a:solidFill>
                          <a:effectLst/>
                          <a:latin typeface="Raleway" pitchFamily="2" charset="0"/>
                          <a:ea typeface="Calibri" panose="020F0502020204030204" pitchFamily="34" charset="0"/>
                          <a:cs typeface="Times New Roman" panose="02020603050405020304" pitchFamily="18" charset="0"/>
                        </a:rPr>
                        <a:t>abcdef</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 aardvark’</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733594381"/>
                  </a:ext>
                </a:extLst>
              </a:tr>
            </a:tbl>
          </a:graphicData>
        </a:graphic>
      </p:graphicFrame>
    </p:spTree>
    <p:extLst>
      <p:ext uri="{BB962C8B-B14F-4D97-AF65-F5344CB8AC3E}">
        <p14:creationId xmlns:p14="http://schemas.microsoft.com/office/powerpoint/2010/main" val="4419041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anim calcmode="lin" valueType="num">
                                      <p:cBhvr>
                                        <p:cTn id="8"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406862" y="3420193"/>
            <a:ext cx="7543039"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5400" dirty="0">
                <a:solidFill>
                  <a:schemeClr val="accent1"/>
                </a:solidFill>
              </a:rPr>
              <a:t>Escaping metacharacter</a:t>
            </a:r>
            <a:endParaRPr lang="en-US" sz="54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1585894380"/>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59421" y="259242"/>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Escaping metacharacter</a:t>
            </a:r>
            <a:endParaRPr sz="3600" dirty="0"/>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grpSp>
        <p:nvGrpSpPr>
          <p:cNvPr id="400" name="Google Shape;400;p36"/>
          <p:cNvGrpSpPr/>
          <p:nvPr/>
        </p:nvGrpSpPr>
        <p:grpSpPr>
          <a:xfrm>
            <a:off x="8020981" y="291515"/>
            <a:ext cx="863978" cy="798681"/>
            <a:chOff x="5975075" y="2327500"/>
            <a:chExt cx="420100" cy="388350"/>
          </a:xfrm>
        </p:grpSpPr>
        <p:sp>
          <p:nvSpPr>
            <p:cNvPr id="401" name="Google Shape;401;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Google Shape;209;p25">
            <a:extLst>
              <a:ext uri="{FF2B5EF4-FFF2-40B4-BE49-F238E27FC236}">
                <a16:creationId xmlns:a16="http://schemas.microsoft.com/office/drawing/2014/main" id="{06A8BD58-BE69-A871-CDB1-7AF4D8F57893}"/>
              </a:ext>
            </a:extLst>
          </p:cNvPr>
          <p:cNvGraphicFramePr/>
          <p:nvPr>
            <p:extLst>
              <p:ext uri="{D42A27DB-BD31-4B8C-83A1-F6EECF244321}">
                <p14:modId xmlns:p14="http://schemas.microsoft.com/office/powerpoint/2010/main" val="870654234"/>
              </p:ext>
            </p:extLst>
          </p:nvPr>
        </p:nvGraphicFramePr>
        <p:xfrm>
          <a:off x="849854" y="2353771"/>
          <a:ext cx="7282992" cy="1949561"/>
        </p:xfrm>
        <a:graphic>
          <a:graphicData uri="http://schemas.openxmlformats.org/drawingml/2006/table">
            <a:tbl>
              <a:tblPr>
                <a:noFill/>
                <a:tableStyleId>{4B75696D-C934-48B2-875F-71344F1D16F1}</a:tableStyleId>
              </a:tblPr>
              <a:tblGrid>
                <a:gridCol w="1825917">
                  <a:extLst>
                    <a:ext uri="{9D8B030D-6E8A-4147-A177-3AD203B41FA5}">
                      <a16:colId xmlns:a16="http://schemas.microsoft.com/office/drawing/2014/main" val="20000"/>
                    </a:ext>
                  </a:extLst>
                </a:gridCol>
                <a:gridCol w="1819025">
                  <a:extLst>
                    <a:ext uri="{9D8B030D-6E8A-4147-A177-3AD203B41FA5}">
                      <a16:colId xmlns:a16="http://schemas.microsoft.com/office/drawing/2014/main" val="20001"/>
                    </a:ext>
                  </a:extLst>
                </a:gridCol>
                <a:gridCol w="1819025">
                  <a:extLst>
                    <a:ext uri="{9D8B030D-6E8A-4147-A177-3AD203B41FA5}">
                      <a16:colId xmlns:a16="http://schemas.microsoft.com/office/drawing/2014/main" val="20002"/>
                    </a:ext>
                  </a:extLst>
                </a:gridCol>
                <a:gridCol w="1819025">
                  <a:extLst>
                    <a:ext uri="{9D8B030D-6E8A-4147-A177-3AD203B41FA5}">
                      <a16:colId xmlns:a16="http://schemas.microsoft.com/office/drawing/2014/main" val="20003"/>
                    </a:ext>
                  </a:extLst>
                </a:gridCol>
              </a:tblGrid>
              <a:tr h="299827">
                <a:tc>
                  <a:txBody>
                    <a:bodyPr/>
                    <a:lstStyle/>
                    <a:p>
                      <a:pPr marL="0" lvl="0" indent="0" algn="l" rtl="0">
                        <a:spcBef>
                          <a:spcPts val="0"/>
                        </a:spcBef>
                        <a:spcAft>
                          <a:spcPts val="0"/>
                        </a:spcAft>
                        <a:buNone/>
                      </a:pPr>
                      <a:r>
                        <a:rPr lang="en-US" dirty="0">
                          <a:solidFill>
                            <a:schemeClr val="dk1"/>
                          </a:solidFill>
                          <a:latin typeface="Raleway Light"/>
                          <a:ea typeface="Raleway Light"/>
                          <a:cs typeface="Raleway Light"/>
                          <a:sym typeface="Raleway Light"/>
                        </a:rPr>
                        <a:t>RE</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609074">
                <a:tc>
                  <a:txBody>
                    <a:bodyPr/>
                    <a:lstStyle/>
                    <a:p>
                      <a:pPr marL="0" lvl="0" indent="0" algn="l" rtl="0">
                        <a:spcBef>
                          <a:spcPts val="0"/>
                        </a:spcBef>
                        <a:spcAft>
                          <a:spcPts val="0"/>
                        </a:spcAft>
                        <a:buNone/>
                      </a:pPr>
                      <a:r>
                        <a:rPr lang="en" sz="1800" dirty="0">
                          <a:solidFill>
                            <a:schemeClr val="dk1"/>
                          </a:solidFill>
                          <a:latin typeface="Raleway Light"/>
                          <a:ea typeface="Raleway Light"/>
                          <a:cs typeface="Raleway Light"/>
                          <a:sym typeface="Raleway Light"/>
                        </a:rPr>
                        <a:t>\</a:t>
                      </a:r>
                      <a:r>
                        <a:rPr lang="en" sz="2800" dirty="0">
                          <a:solidFill>
                            <a:schemeClr val="dk1"/>
                          </a:solidFill>
                          <a:latin typeface="Raleway Light"/>
                          <a:ea typeface="Raleway Light"/>
                          <a:cs typeface="Raleway Light"/>
                          <a:sym typeface="Raleway Light"/>
                        </a:rPr>
                        <a:t>*</a:t>
                      </a:r>
                      <a:endParaRPr sz="2800"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78507">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a:t>
                      </a:r>
                      <a:r>
                        <a:rPr lang="en" sz="2800" dirty="0">
                          <a:solidFill>
                            <a:schemeClr val="dk1"/>
                          </a:solidFill>
                          <a:latin typeface="Raleway Light"/>
                          <a:ea typeface="Raleway Light"/>
                          <a:cs typeface="Raleway Light"/>
                          <a:sym typeface="Raleway Light"/>
                        </a:rPr>
                        <a:t>.</a:t>
                      </a:r>
                      <a:endParaRPr sz="2800"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226610">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2" name="TextBox 21">
            <a:extLst>
              <a:ext uri="{FF2B5EF4-FFF2-40B4-BE49-F238E27FC236}">
                <a16:creationId xmlns:a16="http://schemas.microsoft.com/office/drawing/2014/main" id="{2C2D1736-4949-4B35-7775-6E9C13A52943}"/>
              </a:ext>
            </a:extLst>
          </p:cNvPr>
          <p:cNvSpPr txBox="1"/>
          <p:nvPr/>
        </p:nvSpPr>
        <p:spPr>
          <a:xfrm>
            <a:off x="2395578" y="2353260"/>
            <a:ext cx="978509" cy="523220"/>
          </a:xfrm>
          <a:prstGeom prst="rect">
            <a:avLst/>
          </a:prstGeom>
          <a:noFill/>
        </p:spPr>
        <p:txBody>
          <a:bodyPr wrap="square" rtlCol="0">
            <a:spAutoFit/>
          </a:bodyPr>
          <a:lstStyle/>
          <a:p>
            <a:r>
              <a:rPr lang="en-US" dirty="0">
                <a:solidFill>
                  <a:schemeClr val="dk1"/>
                </a:solidFill>
                <a:latin typeface="Raleway Light"/>
                <a:ea typeface="Raleway Light"/>
                <a:cs typeface="Raleway Light"/>
                <a:sym typeface="Raleway Light"/>
              </a:rPr>
              <a:t>Match</a:t>
            </a:r>
          </a:p>
          <a:p>
            <a:endParaRPr lang="en-US" dirty="0"/>
          </a:p>
        </p:txBody>
      </p:sp>
      <p:sp>
        <p:nvSpPr>
          <p:cNvPr id="23" name="TextBox 22">
            <a:extLst>
              <a:ext uri="{FF2B5EF4-FFF2-40B4-BE49-F238E27FC236}">
                <a16:creationId xmlns:a16="http://schemas.microsoft.com/office/drawing/2014/main" id="{1F1FBFC0-F504-8947-9A26-1641E3693B4C}"/>
              </a:ext>
            </a:extLst>
          </p:cNvPr>
          <p:cNvSpPr txBox="1"/>
          <p:nvPr/>
        </p:nvSpPr>
        <p:spPr>
          <a:xfrm>
            <a:off x="4979018" y="2337605"/>
            <a:ext cx="2094498" cy="307777"/>
          </a:xfrm>
          <a:prstGeom prst="rect">
            <a:avLst/>
          </a:prstGeom>
          <a:noFill/>
        </p:spPr>
        <p:txBody>
          <a:bodyPr wrap="square" rtlCol="0">
            <a:spAutoFit/>
          </a:bodyPr>
          <a:lstStyle/>
          <a:p>
            <a:pPr marL="0" lvl="0" indent="0" algn="ctr" rtl="0">
              <a:spcBef>
                <a:spcPts val="0"/>
              </a:spcBef>
              <a:spcAft>
                <a:spcPts val="0"/>
              </a:spcAft>
              <a:buNone/>
            </a:pPr>
            <a:r>
              <a:rPr lang="en-US" dirty="0">
                <a:solidFill>
                  <a:schemeClr val="dk1"/>
                </a:solidFill>
                <a:latin typeface="Raleway Light"/>
                <a:ea typeface="Raleway Light"/>
                <a:cs typeface="Raleway Light"/>
                <a:sym typeface="Raleway Light"/>
              </a:rPr>
              <a:t>First Patterns Matched</a:t>
            </a:r>
          </a:p>
        </p:txBody>
      </p:sp>
      <p:sp>
        <p:nvSpPr>
          <p:cNvPr id="24" name="TextBox 23">
            <a:extLst>
              <a:ext uri="{FF2B5EF4-FFF2-40B4-BE49-F238E27FC236}">
                <a16:creationId xmlns:a16="http://schemas.microsoft.com/office/drawing/2014/main" id="{088A9C26-018C-BFF3-048D-4C759F113767}"/>
              </a:ext>
            </a:extLst>
          </p:cNvPr>
          <p:cNvSpPr txBox="1"/>
          <p:nvPr/>
        </p:nvSpPr>
        <p:spPr>
          <a:xfrm>
            <a:off x="2381385" y="2769260"/>
            <a:ext cx="1543703" cy="400110"/>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an</a:t>
            </a:r>
            <a:r>
              <a:rPr lang="en-US" sz="1400" dirty="0">
                <a:solidFill>
                  <a:schemeClr val="dk1"/>
                </a:solidFill>
                <a:latin typeface="Raleway ExtraBold"/>
                <a:ea typeface="Raleway ExtraBold"/>
                <a:cs typeface="Raleway ExtraBold"/>
                <a:sym typeface="Raleway ExtraBold"/>
              </a:rPr>
              <a:t> asterisk “ </a:t>
            </a:r>
            <a:r>
              <a:rPr lang="en-US" sz="2000" dirty="0">
                <a:solidFill>
                  <a:schemeClr val="dk1"/>
                </a:solidFill>
                <a:latin typeface="Raleway ExtraBold"/>
                <a:ea typeface="Raleway ExtraBold"/>
                <a:cs typeface="Raleway ExtraBold"/>
                <a:sym typeface="Raleway ExtraBold"/>
              </a:rPr>
              <a:t>*</a:t>
            </a:r>
            <a:r>
              <a:rPr lang="en-US" sz="1400" dirty="0">
                <a:solidFill>
                  <a:schemeClr val="dk1"/>
                </a:solidFill>
                <a:latin typeface="Raleway ExtraBold"/>
                <a:ea typeface="Raleway ExtraBold"/>
                <a:cs typeface="Raleway ExtraBold"/>
                <a:sym typeface="Raleway ExtraBold"/>
              </a:rPr>
              <a:t> ”</a:t>
            </a:r>
          </a:p>
        </p:txBody>
      </p:sp>
      <p:sp>
        <p:nvSpPr>
          <p:cNvPr id="25" name="TextBox 24">
            <a:extLst>
              <a:ext uri="{FF2B5EF4-FFF2-40B4-BE49-F238E27FC236}">
                <a16:creationId xmlns:a16="http://schemas.microsoft.com/office/drawing/2014/main" id="{C069279B-B20C-6822-4162-308C0A49608F}"/>
              </a:ext>
            </a:extLst>
          </p:cNvPr>
          <p:cNvSpPr txBox="1"/>
          <p:nvPr/>
        </p:nvSpPr>
        <p:spPr>
          <a:xfrm>
            <a:off x="2381385" y="3436541"/>
            <a:ext cx="1543703"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a period “ . ”</a:t>
            </a:r>
            <a:endParaRPr lang="en-US" sz="1400" dirty="0">
              <a:solidFill>
                <a:schemeClr val="dk1"/>
              </a:solidFill>
              <a:latin typeface="Raleway ExtraBold"/>
              <a:ea typeface="Raleway ExtraBold"/>
              <a:cs typeface="Raleway ExtraBold"/>
              <a:sym typeface="Raleway ExtraBold"/>
            </a:endParaRPr>
          </a:p>
        </p:txBody>
      </p:sp>
      <p:sp>
        <p:nvSpPr>
          <p:cNvPr id="26" name="TextBox 25">
            <a:extLst>
              <a:ext uri="{FF2B5EF4-FFF2-40B4-BE49-F238E27FC236}">
                <a16:creationId xmlns:a16="http://schemas.microsoft.com/office/drawing/2014/main" id="{260BB34E-5A39-5D2B-8C58-BDAD7A1E7B88}"/>
              </a:ext>
            </a:extLst>
          </p:cNvPr>
          <p:cNvSpPr txBox="1"/>
          <p:nvPr/>
        </p:nvSpPr>
        <p:spPr>
          <a:xfrm>
            <a:off x="2381385" y="3934870"/>
            <a:ext cx="3001548"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a</a:t>
            </a:r>
            <a:r>
              <a:rPr lang="en-US" sz="1400" dirty="0">
                <a:solidFill>
                  <a:schemeClr val="dk1"/>
                </a:solidFill>
                <a:latin typeface="Raleway ExtraBold"/>
                <a:ea typeface="Raleway ExtraBold"/>
                <a:cs typeface="Raleway ExtraBold"/>
                <a:sym typeface="Raleway ExtraBold"/>
              </a:rPr>
              <a:t> question mark</a:t>
            </a:r>
          </a:p>
        </p:txBody>
      </p:sp>
      <p:sp>
        <p:nvSpPr>
          <p:cNvPr id="30" name="TextBox 29">
            <a:extLst>
              <a:ext uri="{FF2B5EF4-FFF2-40B4-BE49-F238E27FC236}">
                <a16:creationId xmlns:a16="http://schemas.microsoft.com/office/drawing/2014/main" id="{80ACCAFC-77BB-DD74-BC2D-AAF369675C29}"/>
              </a:ext>
            </a:extLst>
          </p:cNvPr>
          <p:cNvSpPr txBox="1"/>
          <p:nvPr/>
        </p:nvSpPr>
        <p:spPr>
          <a:xfrm>
            <a:off x="4919811" y="3953824"/>
            <a:ext cx="3477941"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“Why don’t they come a lend hand </a:t>
            </a:r>
            <a:r>
              <a:rPr lang="en-US" u="sng" dirty="0">
                <a:solidFill>
                  <a:schemeClr val="dk1"/>
                </a:solidFill>
                <a:latin typeface="Raleway ExtraBold"/>
                <a:ea typeface="Raleway ExtraBold"/>
                <a:cs typeface="Raleway ExtraBold"/>
                <a:sym typeface="Raleway ExtraBold"/>
              </a:rPr>
              <a:t>?</a:t>
            </a:r>
            <a:r>
              <a:rPr lang="en-US" dirty="0">
                <a:solidFill>
                  <a:schemeClr val="dk1"/>
                </a:solidFill>
                <a:latin typeface="Raleway ExtraBold"/>
                <a:ea typeface="Raleway ExtraBold"/>
                <a:cs typeface="Raleway ExtraBold"/>
                <a:sym typeface="Raleway ExtraBold"/>
              </a:rPr>
              <a:t>”</a:t>
            </a:r>
            <a:endParaRPr lang="en-US" sz="1400" dirty="0">
              <a:solidFill>
                <a:schemeClr val="dk1"/>
              </a:solidFill>
              <a:latin typeface="Raleway ExtraBold"/>
              <a:ea typeface="Raleway ExtraBold"/>
              <a:cs typeface="Raleway ExtraBold"/>
              <a:sym typeface="Raleway ExtraBold"/>
            </a:endParaRPr>
          </a:p>
        </p:txBody>
      </p:sp>
      <p:sp>
        <p:nvSpPr>
          <p:cNvPr id="33" name="TextBox 32">
            <a:extLst>
              <a:ext uri="{FF2B5EF4-FFF2-40B4-BE49-F238E27FC236}">
                <a16:creationId xmlns:a16="http://schemas.microsoft.com/office/drawing/2014/main" id="{43A6CA3A-3ACA-3AC7-6B7D-8E3FCF6D4399}"/>
              </a:ext>
            </a:extLst>
          </p:cNvPr>
          <p:cNvSpPr txBox="1"/>
          <p:nvPr/>
        </p:nvSpPr>
        <p:spPr>
          <a:xfrm>
            <a:off x="4919811" y="2773805"/>
            <a:ext cx="1543703" cy="400110"/>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“K</a:t>
            </a:r>
            <a:r>
              <a:rPr lang="en-US" sz="2000" u="sng" dirty="0">
                <a:solidFill>
                  <a:schemeClr val="dk1"/>
                </a:solidFill>
                <a:latin typeface="Raleway ExtraBold"/>
                <a:ea typeface="Raleway ExtraBold"/>
                <a:cs typeface="Raleway ExtraBold"/>
                <a:sym typeface="Raleway ExtraBold"/>
              </a:rPr>
              <a:t>*</a:t>
            </a:r>
            <a:r>
              <a:rPr lang="en-US" dirty="0">
                <a:solidFill>
                  <a:schemeClr val="dk1"/>
                </a:solidFill>
                <a:latin typeface="Raleway ExtraBold"/>
                <a:ea typeface="Raleway ExtraBold"/>
                <a:cs typeface="Raleway ExtraBold"/>
                <a:sym typeface="Raleway ExtraBold"/>
              </a:rPr>
              <a:t>A</a:t>
            </a:r>
            <a:r>
              <a:rPr lang="en-US" sz="2000" dirty="0">
                <a:solidFill>
                  <a:schemeClr val="dk1"/>
                </a:solidFill>
                <a:latin typeface="Raleway ExtraBold"/>
                <a:ea typeface="Raleway ExtraBold"/>
                <a:cs typeface="Raleway ExtraBold"/>
                <a:sym typeface="Raleway ExtraBold"/>
              </a:rPr>
              <a:t>*</a:t>
            </a:r>
            <a:r>
              <a:rPr lang="en-US" dirty="0">
                <a:solidFill>
                  <a:schemeClr val="dk1"/>
                </a:solidFill>
                <a:latin typeface="Raleway ExtraBold"/>
                <a:ea typeface="Raleway ExtraBold"/>
                <a:cs typeface="Raleway ExtraBold"/>
                <a:sym typeface="Raleway ExtraBold"/>
              </a:rPr>
              <a:t>P</a:t>
            </a:r>
            <a:r>
              <a:rPr lang="en-US" sz="2000" dirty="0">
                <a:solidFill>
                  <a:schemeClr val="dk1"/>
                </a:solidFill>
                <a:latin typeface="Raleway ExtraBold"/>
                <a:ea typeface="Raleway ExtraBold"/>
                <a:cs typeface="Raleway ExtraBold"/>
                <a:sym typeface="Raleway ExtraBold"/>
              </a:rPr>
              <a:t>*</a:t>
            </a:r>
            <a:r>
              <a:rPr lang="en-US" dirty="0">
                <a:solidFill>
                  <a:schemeClr val="dk1"/>
                </a:solidFill>
                <a:latin typeface="Raleway ExtraBold"/>
                <a:ea typeface="Raleway ExtraBold"/>
                <a:cs typeface="Raleway ExtraBold"/>
                <a:sym typeface="Raleway ExtraBold"/>
              </a:rPr>
              <a:t>L</a:t>
            </a:r>
            <a:r>
              <a:rPr lang="en-US" sz="2000" dirty="0">
                <a:solidFill>
                  <a:schemeClr val="dk1"/>
                </a:solidFill>
                <a:latin typeface="Raleway ExtraBold"/>
                <a:ea typeface="Raleway ExtraBold"/>
                <a:cs typeface="Raleway ExtraBold"/>
                <a:sym typeface="Raleway ExtraBold"/>
              </a:rPr>
              <a:t>*</a:t>
            </a:r>
            <a:r>
              <a:rPr lang="en-US" dirty="0">
                <a:solidFill>
                  <a:schemeClr val="dk1"/>
                </a:solidFill>
                <a:latin typeface="Raleway ExtraBold"/>
                <a:ea typeface="Raleway ExtraBold"/>
                <a:cs typeface="Raleway ExtraBold"/>
                <a:sym typeface="Raleway ExtraBold"/>
              </a:rPr>
              <a:t>A</a:t>
            </a:r>
            <a:r>
              <a:rPr lang="en-US" sz="2000" dirty="0">
                <a:solidFill>
                  <a:schemeClr val="dk1"/>
                </a:solidFill>
                <a:latin typeface="Raleway ExtraBold"/>
                <a:ea typeface="Raleway ExtraBold"/>
                <a:cs typeface="Raleway ExtraBold"/>
                <a:sym typeface="Raleway ExtraBold"/>
              </a:rPr>
              <a:t>*</a:t>
            </a:r>
            <a:r>
              <a:rPr lang="en-US" dirty="0">
                <a:solidFill>
                  <a:schemeClr val="dk1"/>
                </a:solidFill>
                <a:latin typeface="Raleway ExtraBold"/>
                <a:ea typeface="Raleway ExtraBold"/>
                <a:cs typeface="Raleway ExtraBold"/>
                <a:sym typeface="Raleway ExtraBold"/>
              </a:rPr>
              <a:t>N”</a:t>
            </a:r>
          </a:p>
        </p:txBody>
      </p:sp>
      <p:sp>
        <p:nvSpPr>
          <p:cNvPr id="36" name="TextBox 35">
            <a:extLst>
              <a:ext uri="{FF2B5EF4-FFF2-40B4-BE49-F238E27FC236}">
                <a16:creationId xmlns:a16="http://schemas.microsoft.com/office/drawing/2014/main" id="{AE36DD17-ADDA-A3AD-45A8-D5DEB2432629}"/>
              </a:ext>
            </a:extLst>
          </p:cNvPr>
          <p:cNvSpPr txBox="1"/>
          <p:nvPr/>
        </p:nvSpPr>
        <p:spPr>
          <a:xfrm>
            <a:off x="4919811" y="3344208"/>
            <a:ext cx="2704006" cy="400110"/>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“Dr</a:t>
            </a:r>
            <a:r>
              <a:rPr lang="en-US" sz="2000" u="sng" dirty="0">
                <a:solidFill>
                  <a:schemeClr val="dk1"/>
                </a:solidFill>
                <a:latin typeface="Raleway ExtraBold"/>
                <a:ea typeface="Raleway ExtraBold"/>
                <a:cs typeface="Raleway ExtraBold"/>
                <a:sym typeface="Raleway ExtraBold"/>
              </a:rPr>
              <a:t>.</a:t>
            </a:r>
            <a:r>
              <a:rPr lang="en-US" dirty="0">
                <a:solidFill>
                  <a:schemeClr val="dk1"/>
                </a:solidFill>
                <a:latin typeface="Raleway ExtraBold"/>
                <a:ea typeface="Raleway ExtraBold"/>
                <a:cs typeface="Raleway ExtraBold"/>
                <a:sym typeface="Raleway ExtraBold"/>
              </a:rPr>
              <a:t> Livingston, I presume”</a:t>
            </a:r>
          </a:p>
        </p:txBody>
      </p:sp>
      <p:sp>
        <p:nvSpPr>
          <p:cNvPr id="10" name="TextBox 9">
            <a:extLst>
              <a:ext uri="{FF2B5EF4-FFF2-40B4-BE49-F238E27FC236}">
                <a16:creationId xmlns:a16="http://schemas.microsoft.com/office/drawing/2014/main" id="{ABB1B600-5D35-9FA2-8378-16710E2D9AE2}"/>
              </a:ext>
            </a:extLst>
          </p:cNvPr>
          <p:cNvSpPr txBox="1"/>
          <p:nvPr/>
        </p:nvSpPr>
        <p:spPr>
          <a:xfrm>
            <a:off x="849854" y="1476189"/>
            <a:ext cx="3722146" cy="369332"/>
          </a:xfrm>
          <a:prstGeom prst="rect">
            <a:avLst/>
          </a:prstGeom>
          <a:noFill/>
        </p:spPr>
        <p:txBody>
          <a:bodyPr wrap="square" rtlCol="0">
            <a:spAutoFit/>
          </a:bodyPr>
          <a:lstStyle/>
          <a:p>
            <a:pPr marL="285750" indent="-285750">
              <a:buClr>
                <a:srgbClr val="FFD366"/>
              </a:buClr>
              <a:buFont typeface="Arial" panose="020B0604020202020204" pitchFamily="34" charset="0"/>
              <a:buChar char="•"/>
            </a:pPr>
            <a:r>
              <a:rPr lang="en-US" sz="1800" dirty="0">
                <a:latin typeface="Raleway" pitchFamily="2" charset="0"/>
              </a:rPr>
              <a:t>Escape the next character</a:t>
            </a:r>
          </a:p>
        </p:txBody>
      </p:sp>
    </p:spTree>
    <p:extLst>
      <p:ext uri="{BB962C8B-B14F-4D97-AF65-F5344CB8AC3E}">
        <p14:creationId xmlns:p14="http://schemas.microsoft.com/office/powerpoint/2010/main" val="131969610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fade">
                                      <p:cBhvr>
                                        <p:cTn id="26" dur="1000"/>
                                        <p:tgtEl>
                                          <p:spTgt spid="24">
                                            <p:txEl>
                                              <p:pRg st="0" end="0"/>
                                            </p:txEl>
                                          </p:spTgt>
                                        </p:tgtEl>
                                      </p:cBhvr>
                                    </p:animEffect>
                                    <p:anim calcmode="lin" valueType="num">
                                      <p:cBhvr>
                                        <p:cTn id="27"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4">
                                            <p:txEl>
                                              <p:pRg st="0" end="0"/>
                                            </p:txEl>
                                          </p:spTgt>
                                        </p:tgtEl>
                                        <p:attrNameLst>
                                          <p:attrName>ppt_y</p:attrName>
                                        </p:attrNameLst>
                                      </p:cBhvr>
                                      <p:tavLst>
                                        <p:tav tm="0">
                                          <p:val>
                                            <p:strVal val="#ppt_y+.1"/>
                                          </p:val>
                                        </p:tav>
                                        <p:tav tm="100000">
                                          <p:val>
                                            <p:strVal val="#ppt_y"/>
                                          </p:val>
                                        </p:tav>
                                      </p:tavLst>
                                    </p:anim>
                                  </p:childTnLst>
                                </p:cTn>
                              </p:par>
                              <p:par>
                                <p:cTn id="29" presetID="1" presetClass="entr" presetSubtype="0" fill="hold" nodeType="with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30"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359417" y="3536318"/>
            <a:ext cx="8244983"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5400" dirty="0">
                <a:solidFill>
                  <a:schemeClr val="accent1"/>
                </a:solidFill>
              </a:rPr>
              <a:t>Other </a:t>
            </a:r>
            <a:br>
              <a:rPr lang="en" sz="5400" dirty="0">
                <a:solidFill>
                  <a:schemeClr val="accent1"/>
                </a:solidFill>
              </a:rPr>
            </a:br>
            <a:r>
              <a:rPr lang="en" sz="5400" dirty="0">
                <a:solidFill>
                  <a:schemeClr val="accent1"/>
                </a:solidFill>
              </a:rPr>
              <a:t>special characters</a:t>
            </a:r>
            <a:endParaRPr lang="en-US" sz="54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3341382092"/>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59421" y="29151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Other special characters</a:t>
            </a:r>
            <a:endParaRPr sz="3600" dirty="0"/>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pSp>
        <p:nvGrpSpPr>
          <p:cNvPr id="400" name="Google Shape;400;p36"/>
          <p:cNvGrpSpPr/>
          <p:nvPr/>
        </p:nvGrpSpPr>
        <p:grpSpPr>
          <a:xfrm>
            <a:off x="8020981" y="291515"/>
            <a:ext cx="863978" cy="798681"/>
            <a:chOff x="5975075" y="2327500"/>
            <a:chExt cx="420100" cy="388350"/>
          </a:xfrm>
        </p:grpSpPr>
        <p:sp>
          <p:nvSpPr>
            <p:cNvPr id="401" name="Google Shape;401;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6C40E303-A6B1-2458-2E10-01762B1F3730}"/>
              </a:ext>
            </a:extLst>
          </p:cNvPr>
          <p:cNvSpPr txBox="1"/>
          <p:nvPr/>
        </p:nvSpPr>
        <p:spPr>
          <a:xfrm>
            <a:off x="901845" y="1936377"/>
            <a:ext cx="5981252" cy="1903598"/>
          </a:xfrm>
          <a:prstGeom prst="rect">
            <a:avLst/>
          </a:prstGeom>
          <a:noFill/>
        </p:spPr>
        <p:txBody>
          <a:bodyPr wrap="square" rtlCol="0">
            <a:spAutoFit/>
          </a:bodyPr>
          <a:lstStyle/>
          <a:p>
            <a:pPr marL="285750" marR="0" indent="-285750">
              <a:lnSpc>
                <a:spcPct val="107000"/>
              </a:lnSpc>
              <a:spcBef>
                <a:spcPts val="0"/>
              </a:spcBef>
              <a:spcAft>
                <a:spcPts val="800"/>
              </a:spcAft>
              <a:buClr>
                <a:srgbClr val="FFC000"/>
              </a:buClr>
              <a:buFont typeface="Arial" panose="020B0604020202020204" pitchFamily="34" charset="0"/>
              <a:buChar char="•"/>
            </a:pPr>
            <a:r>
              <a:rPr lang="en-US" sz="1800" dirty="0">
                <a:effectLst/>
                <a:latin typeface="Raleway" pitchFamily="2" charset="0"/>
                <a:ea typeface="NimbusRomNo9L-Regu"/>
                <a:cs typeface="NimbusRomNo9L-Regu"/>
              </a:rPr>
              <a:t>Tabs: \t</a:t>
            </a:r>
            <a:endParaRPr lang="en-US" sz="1800" dirty="0">
              <a:effectLst/>
              <a:latin typeface="Raleway" pitchFamily="2" charset="0"/>
              <a:ea typeface="Calibri" panose="020F0502020204030204" pitchFamily="34" charset="0"/>
            </a:endParaRPr>
          </a:p>
          <a:p>
            <a:pPr marL="285750" marR="0" indent="-285750">
              <a:lnSpc>
                <a:spcPct val="107000"/>
              </a:lnSpc>
              <a:spcBef>
                <a:spcPts val="0"/>
              </a:spcBef>
              <a:spcAft>
                <a:spcPts val="800"/>
              </a:spcAft>
              <a:buClr>
                <a:srgbClr val="FFC000"/>
              </a:buClr>
              <a:buFont typeface="Arial" panose="020B0604020202020204" pitchFamily="34" charset="0"/>
              <a:buChar char="•"/>
            </a:pPr>
            <a:r>
              <a:rPr lang="en-US" sz="1800" dirty="0">
                <a:effectLst/>
                <a:latin typeface="Raleway" pitchFamily="2" charset="0"/>
                <a:ea typeface="NimbusRomNo9L-Regu"/>
                <a:cs typeface="NimbusRomNo9L-Regu"/>
              </a:rPr>
              <a:t>Line returns: \r (line return), \n (newline), \r\n</a:t>
            </a:r>
            <a:endParaRPr lang="en-US" sz="1800" dirty="0">
              <a:effectLst/>
              <a:latin typeface="Raleway" pitchFamily="2" charset="0"/>
              <a:ea typeface="Calibri" panose="020F0502020204030204" pitchFamily="34" charset="0"/>
            </a:endParaRPr>
          </a:p>
          <a:p>
            <a:pPr marL="285750" marR="0" indent="-285750">
              <a:lnSpc>
                <a:spcPct val="107000"/>
              </a:lnSpc>
              <a:spcBef>
                <a:spcPts val="0"/>
              </a:spcBef>
              <a:spcAft>
                <a:spcPts val="800"/>
              </a:spcAft>
              <a:buClr>
                <a:srgbClr val="FFC000"/>
              </a:buClr>
              <a:buFont typeface="Arial" panose="020B0604020202020204" pitchFamily="34" charset="0"/>
              <a:buChar char="•"/>
            </a:pPr>
            <a:r>
              <a:rPr lang="en-US" sz="1800" dirty="0">
                <a:effectLst/>
                <a:latin typeface="Raleway" pitchFamily="2" charset="0"/>
                <a:ea typeface="NimbusRomNo9L-Regu"/>
                <a:cs typeface="NimbusRomNo9L-Regu"/>
              </a:rPr>
              <a:t>Unicode codes: \u00A9</a:t>
            </a:r>
            <a:endParaRPr lang="en-US" sz="1800" dirty="0">
              <a:effectLst/>
              <a:latin typeface="Raleway" pitchFamily="2" charset="0"/>
              <a:ea typeface="Calibri" panose="020F0502020204030204" pitchFamily="34" charset="0"/>
            </a:endParaRPr>
          </a:p>
          <a:p>
            <a:pPr marL="285750" marR="0" indent="-285750">
              <a:lnSpc>
                <a:spcPct val="107000"/>
              </a:lnSpc>
              <a:spcBef>
                <a:spcPts val="0"/>
              </a:spcBef>
              <a:spcAft>
                <a:spcPts val="800"/>
              </a:spcAft>
              <a:buClr>
                <a:srgbClr val="FFC000"/>
              </a:buClr>
              <a:buFont typeface="Arial" panose="020B0604020202020204" pitchFamily="34" charset="0"/>
              <a:buChar char="•"/>
            </a:pPr>
            <a:r>
              <a:rPr lang="en-US" sz="1800" dirty="0">
                <a:effectLst/>
                <a:latin typeface="Raleway" pitchFamily="2" charset="0"/>
                <a:ea typeface="NimbusRomNo9L-Regu"/>
                <a:cs typeface="NimbusRomNo9L-Regu"/>
              </a:rPr>
              <a:t>ASCII codes: \x00A9</a:t>
            </a:r>
            <a:endParaRPr lang="en-US" sz="1800" dirty="0">
              <a:effectLst/>
              <a:latin typeface="Raleway" pitchFamily="2" charset="0"/>
              <a:ea typeface="Calibri" panose="020F0502020204030204" pitchFamily="34" charset="0"/>
            </a:endParaRPr>
          </a:p>
          <a:p>
            <a:endParaRPr lang="en-US" dirty="0"/>
          </a:p>
        </p:txBody>
      </p:sp>
    </p:spTree>
    <p:extLst>
      <p:ext uri="{BB962C8B-B14F-4D97-AF65-F5344CB8AC3E}">
        <p14:creationId xmlns:p14="http://schemas.microsoft.com/office/powerpoint/2010/main" val="295876012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7" y="3314598"/>
            <a:ext cx="9866691"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5400" dirty="0">
                <a:solidFill>
                  <a:schemeClr val="accent1"/>
                </a:solidFill>
              </a:rPr>
              <a:t>Character sets</a:t>
            </a:r>
            <a:endParaRPr lang="en-US" sz="54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633869550"/>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675939" y="1229279"/>
            <a:ext cx="7489114" cy="857400"/>
          </a:xfrm>
          <a:prstGeom prst="rect">
            <a:avLst/>
          </a:prstGeom>
        </p:spPr>
        <p:txBody>
          <a:bodyPr spcFirstLastPara="1" wrap="square" lIns="91425" tIns="91425" rIns="91425" bIns="91425" anchor="t" anchorCtr="0">
            <a:noAutofit/>
          </a:bodyPr>
          <a:lstStyle/>
          <a:p>
            <a:pPr marL="285750" indent="-285750"/>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Regular expressions are </a:t>
            </a:r>
            <a:r>
              <a:rPr lang="en-US" sz="1800" b="1" dirty="0">
                <a:solidFill>
                  <a:srgbClr val="000000"/>
                </a:solidFill>
                <a:effectLst/>
                <a:latin typeface="Raleway" pitchFamily="2" charset="0"/>
                <a:ea typeface="Calibri" panose="020F0502020204030204" pitchFamily="34" charset="0"/>
                <a:cs typeface="Times New Roman" panose="02020603050405020304" pitchFamily="18" charset="0"/>
              </a:rPr>
              <a:t>case sensitive</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lower case /s/ is distinct from upper case /S/ (/s/ matches a lower case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s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but not an upper case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S</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t>
            </a:r>
          </a:p>
          <a:p>
            <a:pPr marL="0" indent="0">
              <a:buNone/>
            </a:pPr>
            <a:endParaRPr lang="en-US" dirty="0">
              <a:solidFill>
                <a:srgbClr val="000000"/>
              </a:solidFill>
              <a:latin typeface="Raleway" pitchFamily="2" charset="0"/>
              <a:ea typeface="Calibri" panose="020F0502020204030204" pitchFamily="34" charset="0"/>
              <a:cs typeface="Times New Roman" panose="02020603050405020304" pitchFamily="18" charset="0"/>
            </a:endParaRPr>
          </a:p>
          <a:p>
            <a:pPr marL="0" indent="0">
              <a:buNone/>
            </a:pPr>
            <a:endParaRPr lang="en-US" sz="18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r>
              <a:rPr lang="en" sz="1600" dirty="0"/>
              <a:t>.</a:t>
            </a: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Character sets</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12</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4">
            <a:extLst>
              <a:ext uri="{FF2B5EF4-FFF2-40B4-BE49-F238E27FC236}">
                <a16:creationId xmlns:a16="http://schemas.microsoft.com/office/drawing/2014/main" id="{CCF7C0D2-B25A-DEDA-7BD9-FCE3444F8C9C}"/>
              </a:ext>
            </a:extLst>
          </p:cNvPr>
          <p:cNvGraphicFramePr>
            <a:graphicFrameLocks noGrp="1"/>
          </p:cNvGraphicFramePr>
          <p:nvPr>
            <p:extLst>
              <p:ext uri="{D42A27DB-BD31-4B8C-83A1-F6EECF244321}">
                <p14:modId xmlns:p14="http://schemas.microsoft.com/office/powerpoint/2010/main" val="1356471940"/>
              </p:ext>
            </p:extLst>
          </p:nvPr>
        </p:nvGraphicFramePr>
        <p:xfrm>
          <a:off x="772758" y="2855489"/>
          <a:ext cx="7598484" cy="1183767"/>
        </p:xfrm>
        <a:graphic>
          <a:graphicData uri="http://schemas.openxmlformats.org/drawingml/2006/table">
            <a:tbl>
              <a:tblPr firstRow="1" bandRow="1">
                <a:effectLst>
                  <a:outerShdw blurRad="50800" dist="38100" dir="8100000" algn="tr" rotWithShape="0">
                    <a:prstClr val="black">
                      <a:alpha val="40000"/>
                    </a:prstClr>
                  </a:outerShdw>
                </a:effectLst>
                <a:tableStyleId>{4B75696D-C934-48B2-875F-71344F1D16F1}</a:tableStyleId>
              </a:tblPr>
              <a:tblGrid>
                <a:gridCol w="1938169">
                  <a:extLst>
                    <a:ext uri="{9D8B030D-6E8A-4147-A177-3AD203B41FA5}">
                      <a16:colId xmlns:a16="http://schemas.microsoft.com/office/drawing/2014/main" val="610545632"/>
                    </a:ext>
                  </a:extLst>
                </a:gridCol>
                <a:gridCol w="2700169">
                  <a:extLst>
                    <a:ext uri="{9D8B030D-6E8A-4147-A177-3AD203B41FA5}">
                      <a16:colId xmlns:a16="http://schemas.microsoft.com/office/drawing/2014/main" val="3829923754"/>
                    </a:ext>
                  </a:extLst>
                </a:gridCol>
                <a:gridCol w="2960146">
                  <a:extLst>
                    <a:ext uri="{9D8B030D-6E8A-4147-A177-3AD203B41FA5}">
                      <a16:colId xmlns:a16="http://schemas.microsoft.com/office/drawing/2014/main" val="1186584891"/>
                    </a:ext>
                  </a:extLst>
                </a:gridCol>
              </a:tblGrid>
              <a:tr h="370840">
                <a:tc>
                  <a:txBody>
                    <a:bodyPr/>
                    <a:lstStyle/>
                    <a:p>
                      <a:pPr marL="0" marR="0">
                        <a:lnSpc>
                          <a:spcPct val="107000"/>
                        </a:lnSpc>
                        <a:spcBef>
                          <a:spcPts val="0"/>
                        </a:spcBef>
                        <a:spcAft>
                          <a:spcPts val="0"/>
                        </a:spcAft>
                      </a:pPr>
                      <a:r>
                        <a:rPr lang="en-US" sz="1400">
                          <a:solidFill>
                            <a:schemeClr val="bg1"/>
                          </a:solidFill>
                          <a:effectLst/>
                          <a:latin typeface="Raleway ExtraBold" pitchFamily="2" charset="0"/>
                          <a:ea typeface="Calibri" panose="020F0502020204030204" pitchFamily="34" charset="0"/>
                          <a:cs typeface="Times New Roman" panose="02020603050405020304" pitchFamily="18" charset="0"/>
                        </a:rPr>
                        <a:t>RE</a:t>
                      </a:r>
                    </a:p>
                  </a:txBody>
                  <a:tcPr marL="68580" marR="68580" marT="0" marB="0" anchor="ctr">
                    <a:solidFill>
                      <a:schemeClr val="accent1"/>
                    </a:solidFill>
                  </a:tcP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Match</a:t>
                      </a:r>
                    </a:p>
                  </a:txBody>
                  <a:tcPr marL="68580" marR="68580" marT="0" marB="0" anchor="ctr">
                    <a:solidFill>
                      <a:schemeClr val="accent1"/>
                    </a:solidFill>
                  </a:tcP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Example pattern matched</a:t>
                      </a:r>
                    </a:p>
                  </a:txBody>
                  <a:tcPr marL="68580" marR="68580" marT="0" marB="0" anchor="ctr">
                    <a:solidFill>
                      <a:schemeClr val="accent1"/>
                    </a:solidFill>
                  </a:tcPr>
                </a:tc>
                <a:extLst>
                  <a:ext uri="{0D108BD9-81ED-4DB2-BD59-A6C34878D82A}">
                    <a16:rowId xmlns:a16="http://schemas.microsoft.com/office/drawing/2014/main" val="2174510848"/>
                  </a:ext>
                </a:extLst>
              </a:tr>
              <a:tr h="370840">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/woodchucks/</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Any corpus has ‘woodchucks’</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‘interesting links to </a:t>
                      </a:r>
                      <a:r>
                        <a:rPr lang="en-US" sz="1400" u="sng">
                          <a:effectLst/>
                          <a:latin typeface="Raleway" pitchFamily="2" charset="0"/>
                          <a:ea typeface="Calibri" panose="020F0502020204030204" pitchFamily="34" charset="0"/>
                          <a:cs typeface="Times New Roman" panose="02020603050405020304" pitchFamily="18" charset="0"/>
                        </a:rPr>
                        <a:t>woodchucks</a:t>
                      </a:r>
                      <a:r>
                        <a:rPr lang="en-US" sz="1400">
                          <a:effectLst/>
                          <a:latin typeface="Raleway" pitchFamily="2" charset="0"/>
                          <a:ea typeface="Calibri" panose="020F0502020204030204" pitchFamily="34" charset="0"/>
                          <a:cs typeface="Times New Roman" panose="02020603050405020304" pitchFamily="18" charset="0"/>
                        </a:rPr>
                        <a:t> and lemus</a:t>
                      </a:r>
                    </a:p>
                  </a:txBody>
                  <a:tcPr marL="68580" marR="68580" marT="0" marB="0" anchor="ctr">
                    <a:solidFill>
                      <a:schemeClr val="accent1">
                        <a:lumMod val="20000"/>
                        <a:lumOff val="80000"/>
                      </a:schemeClr>
                    </a:solidFill>
                  </a:tcPr>
                </a:tc>
                <a:extLst>
                  <a:ext uri="{0D108BD9-81ED-4DB2-BD59-A6C34878D82A}">
                    <a16:rowId xmlns:a16="http://schemas.microsoft.com/office/drawing/2014/main" val="3051411877"/>
                  </a:ext>
                </a:extLst>
              </a:tr>
              <a:tr h="370840">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Any corpus has ‘a’</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‘M</a:t>
                      </a:r>
                      <a:r>
                        <a:rPr lang="en-US" sz="1400" u="sng" dirty="0">
                          <a:effectLst/>
                          <a:latin typeface="Raleway" pitchFamily="2" charset="0"/>
                          <a:ea typeface="Calibri" panose="020F0502020204030204" pitchFamily="34" charset="0"/>
                          <a:cs typeface="Times New Roman" panose="02020603050405020304" pitchFamily="18" charset="0"/>
                        </a:rPr>
                        <a:t>a</a:t>
                      </a:r>
                      <a:r>
                        <a:rPr lang="en-US" sz="1400" dirty="0">
                          <a:effectLst/>
                          <a:latin typeface="Raleway" pitchFamily="2" charset="0"/>
                          <a:ea typeface="Calibri" panose="020F0502020204030204" pitchFamily="34" charset="0"/>
                          <a:cs typeface="Times New Roman" panose="02020603050405020304" pitchFamily="18" charset="0"/>
                        </a:rPr>
                        <a:t>ry Ann stopped by Mona’s’</a:t>
                      </a:r>
                    </a:p>
                  </a:txBody>
                  <a:tcPr marL="68580" marR="68580" marT="0" marB="0" anchor="ctr">
                    <a:solidFill>
                      <a:schemeClr val="accent1">
                        <a:lumMod val="20000"/>
                        <a:lumOff val="80000"/>
                      </a:schemeClr>
                    </a:solidFill>
                  </a:tcPr>
                </a:tc>
                <a:extLst>
                  <a:ext uri="{0D108BD9-81ED-4DB2-BD59-A6C34878D82A}">
                    <a16:rowId xmlns:a16="http://schemas.microsoft.com/office/drawing/2014/main" val="3733594381"/>
                  </a:ext>
                </a:extLst>
              </a:tr>
            </a:tbl>
          </a:graphicData>
        </a:graphic>
      </p:graphicFrame>
    </p:spTree>
    <p:extLst>
      <p:ext uri="{BB962C8B-B14F-4D97-AF65-F5344CB8AC3E}">
        <p14:creationId xmlns:p14="http://schemas.microsoft.com/office/powerpoint/2010/main" val="142195355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835938" y="1271696"/>
            <a:ext cx="7511996" cy="1584600"/>
          </a:xfrm>
          <a:prstGeom prst="rect">
            <a:avLst/>
          </a:prstGeom>
        </p:spPr>
        <p:txBody>
          <a:bodyPr spcFirstLastPara="1" wrap="square" lIns="91425" tIns="91425" rIns="91425" bIns="91425" anchor="t" anchorCtr="0">
            <a:noAutofit/>
          </a:bodyPr>
          <a:lstStyle/>
          <a:p>
            <a:pPr marL="0" indent="0">
              <a:buNone/>
            </a:pP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We can solve this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problem with the use of the square braces [ and ].</a:t>
            </a:r>
            <a:endParaRPr lang="en-US" sz="18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sz="1600" dirty="0"/>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Character sets</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13</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Google Shape;209;p25">
            <a:extLst>
              <a:ext uri="{FF2B5EF4-FFF2-40B4-BE49-F238E27FC236}">
                <a16:creationId xmlns:a16="http://schemas.microsoft.com/office/drawing/2014/main" id="{60B358A9-C06A-35D7-6EAC-593A5F40631D}"/>
              </a:ext>
            </a:extLst>
          </p:cNvPr>
          <p:cNvGraphicFramePr/>
          <p:nvPr>
            <p:extLst>
              <p:ext uri="{D42A27DB-BD31-4B8C-83A1-F6EECF244321}">
                <p14:modId xmlns:p14="http://schemas.microsoft.com/office/powerpoint/2010/main" val="1821620207"/>
              </p:ext>
            </p:extLst>
          </p:nvPr>
        </p:nvGraphicFramePr>
        <p:xfrm>
          <a:off x="946673" y="1976884"/>
          <a:ext cx="7124986" cy="2379410"/>
        </p:xfrm>
        <a:graphic>
          <a:graphicData uri="http://schemas.openxmlformats.org/drawingml/2006/table">
            <a:tbl>
              <a:tblPr>
                <a:noFill/>
                <a:tableStyleId>{4B75696D-C934-48B2-875F-71344F1D16F1}</a:tableStyleId>
              </a:tblPr>
              <a:tblGrid>
                <a:gridCol w="1785769">
                  <a:extLst>
                    <a:ext uri="{9D8B030D-6E8A-4147-A177-3AD203B41FA5}">
                      <a16:colId xmlns:a16="http://schemas.microsoft.com/office/drawing/2014/main" val="20000"/>
                    </a:ext>
                  </a:extLst>
                </a:gridCol>
                <a:gridCol w="2527261">
                  <a:extLst>
                    <a:ext uri="{9D8B030D-6E8A-4147-A177-3AD203B41FA5}">
                      <a16:colId xmlns:a16="http://schemas.microsoft.com/office/drawing/2014/main" val="20001"/>
                    </a:ext>
                  </a:extLst>
                </a:gridCol>
                <a:gridCol w="841302">
                  <a:extLst>
                    <a:ext uri="{9D8B030D-6E8A-4147-A177-3AD203B41FA5}">
                      <a16:colId xmlns:a16="http://schemas.microsoft.com/office/drawing/2014/main" val="20002"/>
                    </a:ext>
                  </a:extLst>
                </a:gridCol>
                <a:gridCol w="1970654">
                  <a:extLst>
                    <a:ext uri="{9D8B030D-6E8A-4147-A177-3AD203B41FA5}">
                      <a16:colId xmlns:a16="http://schemas.microsoft.com/office/drawing/2014/main" val="20003"/>
                    </a:ext>
                  </a:extLst>
                </a:gridCol>
              </a:tblGrid>
              <a:tr h="325850">
                <a:tc>
                  <a:txBody>
                    <a:bodyPr/>
                    <a:lstStyle/>
                    <a:p>
                      <a:pPr marL="0" lvl="0" indent="0" algn="l" rtl="0">
                        <a:spcBef>
                          <a:spcPts val="0"/>
                        </a:spcBef>
                        <a:spcAft>
                          <a:spcPts val="0"/>
                        </a:spcAft>
                        <a:buNone/>
                      </a:pPr>
                      <a:r>
                        <a:rPr lang="en-US" b="1" dirty="0">
                          <a:solidFill>
                            <a:schemeClr val="dk1"/>
                          </a:solidFill>
                          <a:latin typeface="Raleway Light"/>
                          <a:ea typeface="Raleway Light"/>
                          <a:cs typeface="Raleway Light"/>
                          <a:sym typeface="Raleway Light"/>
                        </a:rPr>
                        <a:t>RE</a:t>
                      </a:r>
                      <a:endParaRPr b="1"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b="1" dirty="0">
                          <a:solidFill>
                            <a:schemeClr val="dk1"/>
                          </a:solidFill>
                          <a:latin typeface="Raleway Light"/>
                          <a:ea typeface="Raleway Light"/>
                          <a:cs typeface="Raleway Light"/>
                          <a:sym typeface="Raleway Light"/>
                        </a:rPr>
                        <a:t>Match</a:t>
                      </a:r>
                      <a:endParaRPr b="1"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b="1"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b="1" dirty="0">
                          <a:solidFill>
                            <a:schemeClr val="dk1"/>
                          </a:solidFill>
                          <a:latin typeface="Raleway Light"/>
                          <a:ea typeface="Raleway Light"/>
                          <a:cs typeface="Raleway Light"/>
                          <a:sym typeface="Raleway Light"/>
                        </a:rPr>
                        <a:t>Examples patterns</a:t>
                      </a:r>
                      <a:endParaRPr b="1"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676300">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/[wW]oodchuck/</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solidFill>
                            <a:schemeClr val="dk1"/>
                          </a:solidFill>
                          <a:latin typeface="Raleway Light"/>
                          <a:ea typeface="Raleway Light"/>
                          <a:cs typeface="Raleway Light"/>
                          <a:sym typeface="Raleway Light"/>
                        </a:rPr>
                        <a:t>Woodchuck or woodchuck</a:t>
                      </a:r>
                      <a:endParaRPr sz="14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800" dirty="0">
                          <a:solidFill>
                            <a:schemeClr val="dk1"/>
                          </a:solidFill>
                          <a:latin typeface="Raleway ExtraBold"/>
                          <a:ea typeface="Raleway ExtraBold"/>
                          <a:cs typeface="Raleway ExtraBold"/>
                          <a:sym typeface="Raleway ExtraBold"/>
                        </a:rPr>
                        <a:t>“</a:t>
                      </a:r>
                      <a:r>
                        <a:rPr lang="en" sz="1400" u="sng" dirty="0">
                          <a:solidFill>
                            <a:schemeClr val="dk1"/>
                          </a:solidFill>
                          <a:latin typeface="Raleway Light"/>
                          <a:ea typeface="Raleway Light"/>
                          <a:cs typeface="Raleway Light"/>
                          <a:sym typeface="Raleway Light"/>
                        </a:rPr>
                        <a:t>Woodchuck</a:t>
                      </a:r>
                      <a:r>
                        <a:rPr lang="en" sz="1800" dirty="0">
                          <a:solidFill>
                            <a:schemeClr val="dk1"/>
                          </a:solidFill>
                          <a:latin typeface="Raleway ExtraBold"/>
                          <a:ea typeface="Raleway ExtraBold"/>
                          <a:cs typeface="Raleway ExtraBold"/>
                          <a:sym typeface="Raleway ExtraBold"/>
                        </a:rPr>
                        <a:t>”</a:t>
                      </a: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76300">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/[abc]/</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solidFill>
                            <a:schemeClr val="dk1"/>
                          </a:solidFill>
                          <a:latin typeface="Raleway" pitchFamily="2" charset="0"/>
                          <a:ea typeface="Raleway ExtraBold"/>
                          <a:cs typeface="Raleway ExtraBold"/>
                          <a:sym typeface="Raleway ExtraBold"/>
                        </a:rPr>
                        <a:t>‘a’ , ’b’, or ‘c’</a:t>
                      </a:r>
                      <a:endParaRPr sz="1400" dirty="0">
                        <a:solidFill>
                          <a:schemeClr val="dk1"/>
                        </a:solidFill>
                        <a:latin typeface="Raleway" pitchFamily="2" charset="0"/>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400" dirty="0">
                        <a:solidFill>
                          <a:schemeClr val="dk1"/>
                        </a:solidFill>
                        <a:latin typeface="Raleway" pitchFamily="2" charset="0"/>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chemeClr val="dk1"/>
                          </a:solidFill>
                          <a:latin typeface="Raleway" pitchFamily="2" charset="0"/>
                          <a:ea typeface="Raleway ExtraBold"/>
                          <a:cs typeface="Raleway ExtraBold"/>
                          <a:sym typeface="Raleway ExtraBold"/>
                        </a:rPr>
                        <a:t>“In uomini, in sold</a:t>
                      </a:r>
                      <a:r>
                        <a:rPr lang="en" sz="1400" u="sng" dirty="0">
                          <a:solidFill>
                            <a:schemeClr val="dk1"/>
                          </a:solidFill>
                          <a:latin typeface="Raleway" pitchFamily="2" charset="0"/>
                          <a:ea typeface="Raleway ExtraBold"/>
                          <a:cs typeface="Raleway ExtraBold"/>
                          <a:sym typeface="Raleway ExtraBold"/>
                        </a:rPr>
                        <a:t>a</a:t>
                      </a:r>
                      <a:r>
                        <a:rPr lang="en" sz="1400" dirty="0">
                          <a:solidFill>
                            <a:schemeClr val="dk1"/>
                          </a:solidFill>
                          <a:latin typeface="Raleway" pitchFamily="2" charset="0"/>
                          <a:ea typeface="Raleway ExtraBold"/>
                          <a:cs typeface="Raleway ExtraBold"/>
                          <a:sym typeface="Raleway ExtraBold"/>
                        </a:rPr>
                        <a:t>ti”</a:t>
                      </a:r>
                      <a:endParaRPr sz="1400" dirty="0">
                        <a:solidFill>
                          <a:schemeClr val="dk1"/>
                        </a:solidFill>
                        <a:latin typeface="Raleway" pitchFamily="2" charset="0"/>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76300">
                <a:tc>
                  <a:txBody>
                    <a:bodyPr/>
                    <a:lstStyle/>
                    <a:p>
                      <a:pPr marL="0" lvl="0" indent="0" algn="l" rtl="0">
                        <a:spcBef>
                          <a:spcPts val="0"/>
                        </a:spcBef>
                        <a:spcAft>
                          <a:spcPts val="0"/>
                        </a:spcAft>
                        <a:buNone/>
                      </a:pPr>
                      <a:r>
                        <a:rPr lang="en" dirty="0">
                          <a:solidFill>
                            <a:schemeClr val="dk1"/>
                          </a:solidFill>
                          <a:latin typeface="Raleway" pitchFamily="2" charset="0"/>
                          <a:ea typeface="Raleway Light"/>
                          <a:cs typeface="Raleway Light"/>
                          <a:sym typeface="Raleway Light"/>
                        </a:rPr>
                        <a:t>/[1234567890]/</a:t>
                      </a:r>
                      <a:endParaRPr dirty="0">
                        <a:solidFill>
                          <a:schemeClr val="dk1"/>
                        </a:solidFill>
                        <a:latin typeface="Raleway" pitchFamily="2" charset="0"/>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r>
                        <a:rPr lang="en-US" sz="1400" dirty="0">
                          <a:solidFill>
                            <a:schemeClr val="dk1"/>
                          </a:solidFill>
                          <a:latin typeface="Raleway" pitchFamily="2" charset="0"/>
                          <a:ea typeface="Raleway ExtraBold"/>
                          <a:cs typeface="Raleway ExtraBold"/>
                          <a:sym typeface="Raleway ExtraBold"/>
                        </a:rPr>
                        <a:t>Any digit</a:t>
                      </a:r>
                      <a:endParaRPr sz="1400" dirty="0">
                        <a:solidFill>
                          <a:schemeClr val="dk1"/>
                        </a:solidFill>
                        <a:latin typeface="Raleway" pitchFamily="2" charset="0"/>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sz="1400" dirty="0">
                        <a:solidFill>
                          <a:schemeClr val="dk1"/>
                        </a:solidFill>
                        <a:latin typeface="Raleway" pitchFamily="2" charset="0"/>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chemeClr val="dk1"/>
                          </a:solidFill>
                          <a:latin typeface="Raleway" pitchFamily="2" charset="0"/>
                          <a:ea typeface="Raleway ExtraBold"/>
                          <a:cs typeface="Raleway ExtraBold"/>
                          <a:sym typeface="Raleway ExtraBold"/>
                        </a:rPr>
                        <a:t>“plenty of </a:t>
                      </a:r>
                      <a:r>
                        <a:rPr lang="en" sz="1400" u="sng" dirty="0">
                          <a:solidFill>
                            <a:schemeClr val="dk1"/>
                          </a:solidFill>
                          <a:latin typeface="Raleway" pitchFamily="2" charset="0"/>
                          <a:ea typeface="Raleway ExtraBold"/>
                          <a:cs typeface="Raleway ExtraBold"/>
                          <a:sym typeface="Raleway ExtraBold"/>
                        </a:rPr>
                        <a:t>7</a:t>
                      </a:r>
                      <a:r>
                        <a:rPr lang="en" sz="1400" dirty="0">
                          <a:solidFill>
                            <a:schemeClr val="dk1"/>
                          </a:solidFill>
                          <a:latin typeface="Raleway" pitchFamily="2" charset="0"/>
                          <a:ea typeface="Raleway ExtraBold"/>
                          <a:cs typeface="Raleway ExtraBold"/>
                          <a:sym typeface="Raleway ExtraBold"/>
                        </a:rPr>
                        <a:t> to 5”</a:t>
                      </a:r>
                      <a:endParaRPr sz="1400" dirty="0">
                        <a:solidFill>
                          <a:schemeClr val="dk1"/>
                        </a:solidFill>
                        <a:latin typeface="Raleway" pitchFamily="2" charset="0"/>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261185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History</a:t>
            </a:r>
            <a:endParaRPr sz="3600" dirty="0"/>
          </a:p>
        </p:txBody>
      </p:sp>
      <p:sp>
        <p:nvSpPr>
          <p:cNvPr id="106" name="Google Shape;106;p18"/>
          <p:cNvSpPr txBox="1">
            <a:spLocks noGrp="1"/>
          </p:cNvSpPr>
          <p:nvPr>
            <p:ph type="body" idx="1"/>
          </p:nvPr>
        </p:nvSpPr>
        <p:spPr>
          <a:xfrm>
            <a:off x="707010" y="1300355"/>
            <a:ext cx="7682400" cy="347604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sz="1800" b="0" i="0" dirty="0">
                <a:solidFill>
                  <a:srgbClr val="000000"/>
                </a:solidFill>
                <a:effectLst/>
                <a:latin typeface="Perpetua" panose="02020502060401020303" pitchFamily="18" charset="0"/>
              </a:rPr>
              <a:t>1956: Steven Kleene described these models with an algebra called "</a:t>
            </a:r>
            <a:r>
              <a:rPr lang="en-US" sz="1800" b="1" i="1" dirty="0">
                <a:solidFill>
                  <a:srgbClr val="000000"/>
                </a:solidFill>
                <a:effectLst/>
                <a:latin typeface="Perpetua-BoldItalic"/>
              </a:rPr>
              <a:t>regular sets</a:t>
            </a:r>
            <a:r>
              <a:rPr lang="en-US" sz="1800" b="0" i="0" dirty="0">
                <a:solidFill>
                  <a:srgbClr val="000000"/>
                </a:solidFill>
                <a:effectLst/>
                <a:latin typeface="Perpetua" panose="02020502060401020303" pitchFamily="18" charset="0"/>
              </a:rPr>
              <a:t>" and created a notation to express them called "</a:t>
            </a:r>
            <a:r>
              <a:rPr lang="en-US" sz="1800" b="1" i="1" dirty="0">
                <a:solidFill>
                  <a:srgbClr val="000000"/>
                </a:solidFill>
                <a:effectLst/>
                <a:latin typeface="Perpetua-BoldItalic"/>
              </a:rPr>
              <a:t>regular expressions</a:t>
            </a:r>
            <a:r>
              <a:rPr lang="en-US" sz="1800" b="0" i="0" dirty="0">
                <a:solidFill>
                  <a:srgbClr val="000000"/>
                </a:solidFill>
                <a:effectLst/>
                <a:latin typeface="Perpetua" panose="02020502060401020303" pitchFamily="18" charset="0"/>
              </a:rPr>
              <a:t>"</a:t>
            </a:r>
            <a:r>
              <a:rPr lang="en-US" dirty="0"/>
              <a:t> </a:t>
            </a:r>
            <a:br>
              <a:rPr lang="en-US" dirty="0"/>
            </a:br>
            <a:endParaRPr lang="en-US" dirty="0"/>
          </a:p>
          <a:p>
            <a:pPr marL="114300" indent="0">
              <a:spcBef>
                <a:spcPts val="0"/>
              </a:spcBef>
              <a:buNone/>
            </a:pPr>
            <a:br>
              <a:rPr lang="en-US" dirty="0"/>
            </a:br>
            <a:endParaRPr lang="en-US" dirty="0"/>
          </a:p>
          <a:p>
            <a:pPr>
              <a:spcBef>
                <a:spcPts val="0"/>
              </a:spcBef>
            </a:pPr>
            <a:endParaRPr lang="en-US" dirty="0"/>
          </a:p>
          <a:p>
            <a:pPr marL="0" lvl="0" indent="0" algn="l" rtl="0">
              <a:spcBef>
                <a:spcPts val="600"/>
              </a:spcBef>
              <a:spcAft>
                <a:spcPts val="0"/>
              </a:spcAft>
              <a:buNone/>
            </a:pPr>
            <a:r>
              <a:rPr lang="en-US" dirty="0"/>
              <a:t>. </a:t>
            </a: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500"/>
                                        <p:tgtEl>
                                          <p:spTgt spid="1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7" y="3314598"/>
            <a:ext cx="786893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accent1"/>
                </a:solidFill>
              </a:rPr>
              <a:t>Character ranges</a:t>
            </a:r>
            <a:endParaRPr lang="en-US" sz="54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2594791200"/>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772758" y="408792"/>
            <a:ext cx="7598484" cy="2614108"/>
          </a:xfrm>
          <a:prstGeom prst="rect">
            <a:avLst/>
          </a:prstGeom>
        </p:spPr>
        <p:txBody>
          <a:bodyPr spcFirstLastPara="1" wrap="square" lIns="91425" tIns="91425" rIns="91425" bIns="91425" anchor="t" anchorCtr="0">
            <a:noAutofit/>
          </a:bodyPr>
          <a:lstStyle/>
          <a:p>
            <a:pPr marL="0" indent="0">
              <a:buNone/>
            </a:pPr>
            <a:endParaRPr lang="en-US" sz="2400" b="1" dirty="0">
              <a:solidFill>
                <a:srgbClr val="FFB600"/>
              </a:solidFill>
              <a:effectLst/>
              <a:latin typeface="Raleway" pitchFamily="2" charset="0"/>
              <a:ea typeface="Calibri" panose="020F0502020204030204" pitchFamily="34" charset="0"/>
              <a:cs typeface="Times New Roman" panose="02020603050405020304" pitchFamily="18" charset="0"/>
            </a:endParaRPr>
          </a:p>
          <a:p>
            <a:pPr marL="285750" indent="-285750"/>
            <a:r>
              <a:rPr lang="en-US" dirty="0">
                <a:solidFill>
                  <a:srgbClr val="434343"/>
                </a:solidFill>
                <a:latin typeface="Raleway" pitchFamily="2" charset="0"/>
                <a:ea typeface="Calibri" panose="020F0502020204030204" pitchFamily="34" charset="0"/>
                <a:cs typeface="Times New Roman" panose="02020603050405020304" pitchFamily="18" charset="0"/>
              </a:rPr>
              <a:t>T</a:t>
            </a:r>
            <a:r>
              <a:rPr lang="en-US" dirty="0">
                <a:solidFill>
                  <a:srgbClr val="434343"/>
                </a:solidFill>
                <a:effectLst/>
                <a:latin typeface="Raleway" pitchFamily="2" charset="0"/>
                <a:ea typeface="Calibri" panose="020F0502020204030204" pitchFamily="34" charset="0"/>
                <a:cs typeface="Times New Roman" panose="02020603050405020304" pitchFamily="18" charset="0"/>
              </a:rPr>
              <a:t>hey can get awkward (e.g., it’s inconvenient to specify /[ABCDEFGHIJKLMNOPQRSTUVWXYZ]/ to mean “any capital letter”).</a:t>
            </a:r>
          </a:p>
          <a:p>
            <a:pPr marL="285750" indent="-285750">
              <a:buFont typeface="Wingdings" panose="05000000000000000000" pitchFamily="2" charset="2"/>
              <a:buChar char="Ø"/>
            </a:pPr>
            <a:r>
              <a:rPr lang="en-US" dirty="0">
                <a:solidFill>
                  <a:srgbClr val="434343"/>
                </a:solidFill>
                <a:effectLst/>
                <a:latin typeface="Raleway" pitchFamily="2" charset="0"/>
                <a:ea typeface="Calibri" panose="020F0502020204030204" pitchFamily="34" charset="0"/>
                <a:cs typeface="Times New Roman" panose="02020603050405020304" pitchFamily="18" charset="0"/>
              </a:rPr>
              <a:t> In cases where there is a well-defined sequence associated with a set of characters, the brackets can be used with the dash (-) to specify any one character in a range. </a:t>
            </a:r>
          </a:p>
          <a:p>
            <a:pPr marL="0" indent="0">
              <a:buNone/>
            </a:pPr>
            <a:endParaRPr lang="en-US" dirty="0">
              <a:solidFill>
                <a:srgbClr val="000000"/>
              </a:solidFill>
              <a:latin typeface="Raleway" pitchFamily="2" charset="0"/>
              <a:ea typeface="Calibri" panose="020F0502020204030204" pitchFamily="34" charset="0"/>
              <a:cs typeface="Times New Roman" panose="02020603050405020304" pitchFamily="18" charset="0"/>
            </a:endParaRPr>
          </a:p>
          <a:p>
            <a:pPr marL="0" indent="0">
              <a:buNone/>
            </a:pPr>
            <a:endParaRPr lang="en-US" sz="18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r>
              <a:rPr lang="en" sz="1600" dirty="0"/>
              <a:t>.</a:t>
            </a:r>
          </a:p>
        </p:txBody>
      </p:sp>
      <p:sp>
        <p:nvSpPr>
          <p:cNvPr id="139" name="Google Shape;139;p20"/>
          <p:cNvSpPr txBox="1">
            <a:spLocks noGrp="1"/>
          </p:cNvSpPr>
          <p:nvPr>
            <p:ph type="title"/>
          </p:nvPr>
        </p:nvSpPr>
        <p:spPr>
          <a:xfrm>
            <a:off x="448663" y="273777"/>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Character ranges</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14</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Table 4">
            <a:extLst>
              <a:ext uri="{FF2B5EF4-FFF2-40B4-BE49-F238E27FC236}">
                <a16:creationId xmlns:a16="http://schemas.microsoft.com/office/drawing/2014/main" id="{EDB54BEA-DF53-21BD-3B14-13CA6280BBB2}"/>
              </a:ext>
            </a:extLst>
          </p:cNvPr>
          <p:cNvGraphicFramePr>
            <a:graphicFrameLocks noGrp="1"/>
          </p:cNvGraphicFramePr>
          <p:nvPr>
            <p:extLst>
              <p:ext uri="{D42A27DB-BD31-4B8C-83A1-F6EECF244321}">
                <p14:modId xmlns:p14="http://schemas.microsoft.com/office/powerpoint/2010/main" val="768727179"/>
              </p:ext>
            </p:extLst>
          </p:nvPr>
        </p:nvGraphicFramePr>
        <p:xfrm>
          <a:off x="932325" y="3146755"/>
          <a:ext cx="7438917" cy="1483360"/>
        </p:xfrm>
        <a:graphic>
          <a:graphicData uri="http://schemas.openxmlformats.org/drawingml/2006/table">
            <a:tbl>
              <a:tblPr firstRow="1" bandRow="1">
                <a:effectLst>
                  <a:outerShdw blurRad="50800" dist="38100" dir="8100000" algn="tr" rotWithShape="0">
                    <a:prstClr val="black">
                      <a:alpha val="40000"/>
                    </a:prstClr>
                  </a:outerShdw>
                </a:effectLst>
                <a:tableStyleId>{3C2FFA5D-87B4-456A-9821-1D502468CF0F}</a:tableStyleId>
              </a:tblPr>
              <a:tblGrid>
                <a:gridCol w="1649510">
                  <a:extLst>
                    <a:ext uri="{9D8B030D-6E8A-4147-A177-3AD203B41FA5}">
                      <a16:colId xmlns:a16="http://schemas.microsoft.com/office/drawing/2014/main" val="1898001727"/>
                    </a:ext>
                  </a:extLst>
                </a:gridCol>
                <a:gridCol w="1947134">
                  <a:extLst>
                    <a:ext uri="{9D8B030D-6E8A-4147-A177-3AD203B41FA5}">
                      <a16:colId xmlns:a16="http://schemas.microsoft.com/office/drawing/2014/main" val="1540491115"/>
                    </a:ext>
                  </a:extLst>
                </a:gridCol>
                <a:gridCol w="3842273">
                  <a:extLst>
                    <a:ext uri="{9D8B030D-6E8A-4147-A177-3AD203B41FA5}">
                      <a16:colId xmlns:a16="http://schemas.microsoft.com/office/drawing/2014/main" val="3502259028"/>
                    </a:ext>
                  </a:extLst>
                </a:gridCol>
              </a:tblGrid>
              <a:tr h="370840">
                <a:tc>
                  <a:txBody>
                    <a:bodyPr/>
                    <a:lstStyle/>
                    <a:p>
                      <a:pPr marL="0" marR="0">
                        <a:lnSpc>
                          <a:spcPct val="107000"/>
                        </a:lnSpc>
                        <a:spcBef>
                          <a:spcPts val="0"/>
                        </a:spcBef>
                        <a:spcAft>
                          <a:spcPts val="0"/>
                        </a:spcAft>
                      </a:pPr>
                      <a:r>
                        <a:rPr lang="en-US" sz="1400">
                          <a:solidFill>
                            <a:schemeClr val="bg1"/>
                          </a:solidFill>
                          <a:effectLst/>
                          <a:latin typeface="Raleway ExtraBold" pitchFamily="2" charset="0"/>
                          <a:ea typeface="Calibri" panose="020F0502020204030204" pitchFamily="34" charset="0"/>
                          <a:cs typeface="Times New Roman" panose="02020603050405020304" pitchFamily="18" charset="0"/>
                        </a:rPr>
                        <a:t>RE</a:t>
                      </a:r>
                    </a:p>
                  </a:txBody>
                  <a:tcPr marL="68580" marR="68580" marT="0" marB="0" anchor="ct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Match</a:t>
                      </a:r>
                    </a:p>
                  </a:txBody>
                  <a:tcPr marL="68580" marR="68580" marT="0" marB="0" anchor="ct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Example patterns matched</a:t>
                      </a:r>
                    </a:p>
                  </a:txBody>
                  <a:tcPr marL="68580" marR="68580" marT="0" marB="0" anchor="ctr"/>
                </a:tc>
                <a:extLst>
                  <a:ext uri="{0D108BD9-81ED-4DB2-BD59-A6C34878D82A}">
                    <a16:rowId xmlns:a16="http://schemas.microsoft.com/office/drawing/2014/main" val="3091232782"/>
                  </a:ext>
                </a:extLst>
              </a:tr>
              <a:tr h="370840">
                <a:tc>
                  <a:txBody>
                    <a:bodyPr/>
                    <a:lstStyle/>
                    <a:p>
                      <a:r>
                        <a:rPr lang="en-US" dirty="0">
                          <a:latin typeface="Raleway" pitchFamily="2" charset="0"/>
                        </a:rPr>
                        <a:t>/[A-Z]/</a:t>
                      </a:r>
                    </a:p>
                  </a:txBody>
                  <a:tcPr/>
                </a:tc>
                <a:tc>
                  <a:txBody>
                    <a:bodyPr/>
                    <a:lstStyle/>
                    <a:p>
                      <a:r>
                        <a:rPr lang="en-US" dirty="0">
                          <a:latin typeface="Raleway" pitchFamily="2" charset="0"/>
                        </a:rPr>
                        <a:t>An upper case letter</a:t>
                      </a:r>
                    </a:p>
                  </a:txBody>
                  <a:tcPr/>
                </a:tc>
                <a:tc>
                  <a:txBody>
                    <a:bodyPr/>
                    <a:lstStyle/>
                    <a:p>
                      <a:r>
                        <a:rPr lang="en-US" dirty="0">
                          <a:latin typeface="Raleway" pitchFamily="2" charset="0"/>
                        </a:rPr>
                        <a:t>“We should call it  ‘</a:t>
                      </a:r>
                      <a:r>
                        <a:rPr lang="en-US" u="sng" dirty="0">
                          <a:latin typeface="Raleway" pitchFamily="2" charset="0"/>
                        </a:rPr>
                        <a:t>D</a:t>
                      </a:r>
                      <a:r>
                        <a:rPr lang="en-US" dirty="0">
                          <a:latin typeface="Raleway" pitchFamily="2" charset="0"/>
                        </a:rPr>
                        <a:t>renched Blossoms’”</a:t>
                      </a:r>
                    </a:p>
                  </a:txBody>
                  <a:tcPr/>
                </a:tc>
                <a:extLst>
                  <a:ext uri="{0D108BD9-81ED-4DB2-BD59-A6C34878D82A}">
                    <a16:rowId xmlns:a16="http://schemas.microsoft.com/office/drawing/2014/main" val="556563332"/>
                  </a:ext>
                </a:extLst>
              </a:tr>
              <a:tr h="370840">
                <a:tc>
                  <a:txBody>
                    <a:bodyPr/>
                    <a:lstStyle/>
                    <a:p>
                      <a:r>
                        <a:rPr lang="en-US" dirty="0">
                          <a:latin typeface="Raleway" pitchFamily="2" charset="0"/>
                        </a:rPr>
                        <a:t>/[a-z]/</a:t>
                      </a:r>
                    </a:p>
                  </a:txBody>
                  <a:tcPr/>
                </a:tc>
                <a:tc>
                  <a:txBody>
                    <a:bodyPr/>
                    <a:lstStyle/>
                    <a:p>
                      <a:r>
                        <a:rPr lang="en-US" dirty="0">
                          <a:latin typeface="Raleway" pitchFamily="2" charset="0"/>
                        </a:rPr>
                        <a:t>A lower case letter</a:t>
                      </a:r>
                    </a:p>
                  </a:txBody>
                  <a:tcPr/>
                </a:tc>
                <a:tc>
                  <a:txBody>
                    <a:bodyPr/>
                    <a:lstStyle/>
                    <a:p>
                      <a:r>
                        <a:rPr lang="en-US" dirty="0">
                          <a:latin typeface="Raleway" pitchFamily="2" charset="0"/>
                        </a:rPr>
                        <a:t>“</a:t>
                      </a:r>
                      <a:r>
                        <a:rPr lang="en-US" u="sng" dirty="0">
                          <a:latin typeface="Raleway" pitchFamily="2" charset="0"/>
                        </a:rPr>
                        <a:t>my</a:t>
                      </a:r>
                      <a:r>
                        <a:rPr lang="en-US" dirty="0">
                          <a:latin typeface="Raleway" pitchFamily="2" charset="0"/>
                        </a:rPr>
                        <a:t> beans were impatient to be hoed !”</a:t>
                      </a:r>
                    </a:p>
                  </a:txBody>
                  <a:tcPr/>
                </a:tc>
                <a:extLst>
                  <a:ext uri="{0D108BD9-81ED-4DB2-BD59-A6C34878D82A}">
                    <a16:rowId xmlns:a16="http://schemas.microsoft.com/office/drawing/2014/main" val="1445846339"/>
                  </a:ext>
                </a:extLst>
              </a:tr>
              <a:tr h="370840">
                <a:tc>
                  <a:txBody>
                    <a:bodyPr/>
                    <a:lstStyle/>
                    <a:p>
                      <a:r>
                        <a:rPr lang="en-US" dirty="0">
                          <a:latin typeface="Raleway" pitchFamily="2" charset="0"/>
                        </a:rPr>
                        <a:t>/[0-9]/</a:t>
                      </a:r>
                    </a:p>
                  </a:txBody>
                  <a:tcPr/>
                </a:tc>
                <a:tc>
                  <a:txBody>
                    <a:bodyPr/>
                    <a:lstStyle/>
                    <a:p>
                      <a:r>
                        <a:rPr lang="en-US" dirty="0">
                          <a:latin typeface="Raleway" pitchFamily="2" charset="0"/>
                        </a:rPr>
                        <a:t>A single digit</a:t>
                      </a:r>
                    </a:p>
                  </a:txBody>
                  <a:tcPr/>
                </a:tc>
                <a:tc>
                  <a:txBody>
                    <a:bodyPr/>
                    <a:lstStyle/>
                    <a:p>
                      <a:r>
                        <a:rPr lang="en-US" dirty="0">
                          <a:latin typeface="Raleway" pitchFamily="2" charset="0"/>
                        </a:rPr>
                        <a:t>“Chapter </a:t>
                      </a:r>
                      <a:r>
                        <a:rPr lang="en-US" u="sng" dirty="0">
                          <a:latin typeface="Raleway" pitchFamily="2" charset="0"/>
                        </a:rPr>
                        <a:t>1</a:t>
                      </a:r>
                      <a:r>
                        <a:rPr lang="en-US" dirty="0">
                          <a:latin typeface="Raleway" pitchFamily="2" charset="0"/>
                        </a:rPr>
                        <a:t>: Down the Rabbit Hole”</a:t>
                      </a:r>
                    </a:p>
                  </a:txBody>
                  <a:tcPr/>
                </a:tc>
                <a:extLst>
                  <a:ext uri="{0D108BD9-81ED-4DB2-BD59-A6C34878D82A}">
                    <a16:rowId xmlns:a16="http://schemas.microsoft.com/office/drawing/2014/main" val="1556761632"/>
                  </a:ext>
                </a:extLst>
              </a:tr>
            </a:tbl>
          </a:graphicData>
        </a:graphic>
      </p:graphicFrame>
    </p:spTree>
    <p:extLst>
      <p:ext uri="{BB962C8B-B14F-4D97-AF65-F5344CB8AC3E}">
        <p14:creationId xmlns:p14="http://schemas.microsoft.com/office/powerpoint/2010/main" val="306991376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1" end="1"/>
                                            </p:txEl>
                                          </p:spTgt>
                                        </p:tgtEl>
                                        <p:attrNameLst>
                                          <p:attrName>style.visibility</p:attrName>
                                        </p:attrNameLst>
                                      </p:cBhvr>
                                      <p:to>
                                        <p:strVal val="visible"/>
                                      </p:to>
                                    </p:set>
                                    <p:animEffect transition="in" filter="fade">
                                      <p:cBhvr>
                                        <p:cTn id="7" dur="500"/>
                                        <p:tgtEl>
                                          <p:spTgt spid="1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2" end="2"/>
                                            </p:txEl>
                                          </p:spTgt>
                                        </p:tgtEl>
                                        <p:attrNameLst>
                                          <p:attrName>style.visibility</p:attrName>
                                        </p:attrNameLst>
                                      </p:cBhvr>
                                      <p:to>
                                        <p:strVal val="visible"/>
                                      </p:to>
                                    </p:set>
                                    <p:animEffect transition="in" filter="fade">
                                      <p:cBhvr>
                                        <p:cTn id="12" dur="500"/>
                                        <p:tgtEl>
                                          <p:spTgt spid="1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7" y="3314598"/>
            <a:ext cx="522413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700" dirty="0">
                <a:solidFill>
                  <a:schemeClr val="accent1"/>
                </a:solidFill>
              </a:rPr>
              <a:t>Shorthand character sets</a:t>
            </a:r>
            <a:endParaRPr lang="en-US" sz="57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1182113801"/>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59421" y="291515"/>
            <a:ext cx="6866100" cy="857400"/>
          </a:xfrm>
          <a:prstGeom prst="rect">
            <a:avLst/>
          </a:prstGeom>
        </p:spPr>
        <p:txBody>
          <a:bodyPr spcFirstLastPara="1" wrap="square" lIns="91425" tIns="91425" rIns="91425" bIns="91425" anchor="t" anchorCtr="0">
            <a:noAutofit/>
          </a:bodyPr>
          <a:lstStyle/>
          <a:p>
            <a:r>
              <a:rPr lang="en-US" sz="3600" dirty="0">
                <a:effectLst/>
                <a:latin typeface="Raleway ExtraBold" pitchFamily="2" charset="0"/>
                <a:ea typeface="NimbusRomNo9L-Regu"/>
                <a:cs typeface="NimbusRomNo9L-Regu"/>
              </a:rPr>
              <a:t>Shorthand character sets</a:t>
            </a:r>
            <a:br>
              <a:rPr lang="en-US" sz="1800" dirty="0">
                <a:effectLst/>
                <a:latin typeface="Calibri" panose="020F0502020204030204" pitchFamily="34" charset="0"/>
                <a:ea typeface="Calibri" panose="020F0502020204030204" pitchFamily="34" charset="0"/>
              </a:rPr>
            </a:br>
            <a:endParaRPr sz="3600" dirty="0"/>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grpSp>
        <p:nvGrpSpPr>
          <p:cNvPr id="400" name="Google Shape;400;p36"/>
          <p:cNvGrpSpPr/>
          <p:nvPr/>
        </p:nvGrpSpPr>
        <p:grpSpPr>
          <a:xfrm>
            <a:off x="8020981" y="291515"/>
            <a:ext cx="863978" cy="798681"/>
            <a:chOff x="5975075" y="2327500"/>
            <a:chExt cx="420100" cy="388350"/>
          </a:xfrm>
        </p:grpSpPr>
        <p:sp>
          <p:nvSpPr>
            <p:cNvPr id="401" name="Google Shape;401;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Google Shape;209;p25">
            <a:extLst>
              <a:ext uri="{FF2B5EF4-FFF2-40B4-BE49-F238E27FC236}">
                <a16:creationId xmlns:a16="http://schemas.microsoft.com/office/drawing/2014/main" id="{06A8BD58-BE69-A871-CDB1-7AF4D8F57893}"/>
              </a:ext>
            </a:extLst>
          </p:cNvPr>
          <p:cNvGraphicFramePr/>
          <p:nvPr>
            <p:extLst>
              <p:ext uri="{D42A27DB-BD31-4B8C-83A1-F6EECF244321}">
                <p14:modId xmlns:p14="http://schemas.microsoft.com/office/powerpoint/2010/main" val="1954081834"/>
              </p:ext>
            </p:extLst>
          </p:nvPr>
        </p:nvGraphicFramePr>
        <p:xfrm>
          <a:off x="845988" y="1148915"/>
          <a:ext cx="7276100" cy="1949561"/>
        </p:xfrm>
        <a:graphic>
          <a:graphicData uri="http://schemas.openxmlformats.org/drawingml/2006/table">
            <a:tbl>
              <a:tblPr>
                <a:noFill/>
                <a:tableStyleId>{4B75696D-C934-48B2-875F-71344F1D16F1}</a:tableStyleId>
              </a:tblPr>
              <a:tblGrid>
                <a:gridCol w="1819025">
                  <a:extLst>
                    <a:ext uri="{9D8B030D-6E8A-4147-A177-3AD203B41FA5}">
                      <a16:colId xmlns:a16="http://schemas.microsoft.com/office/drawing/2014/main" val="20000"/>
                    </a:ext>
                  </a:extLst>
                </a:gridCol>
                <a:gridCol w="1819025">
                  <a:extLst>
                    <a:ext uri="{9D8B030D-6E8A-4147-A177-3AD203B41FA5}">
                      <a16:colId xmlns:a16="http://schemas.microsoft.com/office/drawing/2014/main" val="20001"/>
                    </a:ext>
                  </a:extLst>
                </a:gridCol>
                <a:gridCol w="1819025">
                  <a:extLst>
                    <a:ext uri="{9D8B030D-6E8A-4147-A177-3AD203B41FA5}">
                      <a16:colId xmlns:a16="http://schemas.microsoft.com/office/drawing/2014/main" val="20002"/>
                    </a:ext>
                  </a:extLst>
                </a:gridCol>
                <a:gridCol w="1819025">
                  <a:extLst>
                    <a:ext uri="{9D8B030D-6E8A-4147-A177-3AD203B41FA5}">
                      <a16:colId xmlns:a16="http://schemas.microsoft.com/office/drawing/2014/main" val="20003"/>
                    </a:ext>
                  </a:extLst>
                </a:gridCol>
              </a:tblGrid>
              <a:tr h="299827">
                <a:tc>
                  <a:txBody>
                    <a:bodyPr/>
                    <a:lstStyle/>
                    <a:p>
                      <a:pPr marL="0" lvl="0" indent="0" algn="l" rtl="0">
                        <a:spcBef>
                          <a:spcPts val="0"/>
                        </a:spcBef>
                        <a:spcAft>
                          <a:spcPts val="0"/>
                        </a:spcAft>
                        <a:buNone/>
                      </a:pPr>
                      <a:r>
                        <a:rPr lang="en-US" dirty="0">
                          <a:solidFill>
                            <a:schemeClr val="dk1"/>
                          </a:solidFill>
                          <a:latin typeface="Raleway Light"/>
                          <a:ea typeface="Raleway Light"/>
                          <a:cs typeface="Raleway Light"/>
                          <a:sym typeface="Raleway Light"/>
                        </a:rPr>
                        <a:t>RE</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609074">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\d</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78507">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\D</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226610">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\w</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4" name="Table 3">
            <a:extLst>
              <a:ext uri="{FF2B5EF4-FFF2-40B4-BE49-F238E27FC236}">
                <a16:creationId xmlns:a16="http://schemas.microsoft.com/office/drawing/2014/main" id="{D03CF995-DD7F-0D25-A6E2-339C6A416416}"/>
              </a:ext>
            </a:extLst>
          </p:cNvPr>
          <p:cNvGraphicFramePr>
            <a:graphicFrameLocks noGrp="1"/>
          </p:cNvGraphicFramePr>
          <p:nvPr>
            <p:extLst>
              <p:ext uri="{D42A27DB-BD31-4B8C-83A1-F6EECF244321}">
                <p14:modId xmlns:p14="http://schemas.microsoft.com/office/powerpoint/2010/main" val="1729438847"/>
              </p:ext>
            </p:extLst>
          </p:nvPr>
        </p:nvGraphicFramePr>
        <p:xfrm>
          <a:off x="845988" y="3078811"/>
          <a:ext cx="7276100" cy="1333951"/>
        </p:xfrm>
        <a:graphic>
          <a:graphicData uri="http://schemas.openxmlformats.org/drawingml/2006/table">
            <a:tbl>
              <a:tblPr>
                <a:noFill/>
                <a:tableStyleId>{4B75696D-C934-48B2-875F-71344F1D16F1}</a:tableStyleId>
              </a:tblPr>
              <a:tblGrid>
                <a:gridCol w="1819025">
                  <a:extLst>
                    <a:ext uri="{9D8B030D-6E8A-4147-A177-3AD203B41FA5}">
                      <a16:colId xmlns:a16="http://schemas.microsoft.com/office/drawing/2014/main" val="994065710"/>
                    </a:ext>
                  </a:extLst>
                </a:gridCol>
                <a:gridCol w="1819025">
                  <a:extLst>
                    <a:ext uri="{9D8B030D-6E8A-4147-A177-3AD203B41FA5}">
                      <a16:colId xmlns:a16="http://schemas.microsoft.com/office/drawing/2014/main" val="1720542843"/>
                    </a:ext>
                  </a:extLst>
                </a:gridCol>
                <a:gridCol w="1819025">
                  <a:extLst>
                    <a:ext uri="{9D8B030D-6E8A-4147-A177-3AD203B41FA5}">
                      <a16:colId xmlns:a16="http://schemas.microsoft.com/office/drawing/2014/main" val="1328861721"/>
                    </a:ext>
                  </a:extLst>
                </a:gridCol>
                <a:gridCol w="1819025">
                  <a:extLst>
                    <a:ext uri="{9D8B030D-6E8A-4147-A177-3AD203B41FA5}">
                      <a16:colId xmlns:a16="http://schemas.microsoft.com/office/drawing/2014/main" val="3086452371"/>
                    </a:ext>
                  </a:extLst>
                </a:gridCol>
              </a:tblGrid>
              <a:tr h="447285">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\W</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2501050596"/>
                  </a:ext>
                </a:extLst>
              </a:tr>
              <a:tr h="475196">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\s</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784919490"/>
                  </a:ext>
                </a:extLst>
              </a:tr>
              <a:tr h="337989">
                <a:tc>
                  <a:txBody>
                    <a:bodyPr/>
                    <a:lstStyle/>
                    <a:p>
                      <a:pPr marL="0" lvl="0" indent="0" algn="l" rtl="0">
                        <a:spcBef>
                          <a:spcPts val="0"/>
                        </a:spcBef>
                        <a:spcAft>
                          <a:spcPts val="0"/>
                        </a:spcAft>
                        <a:buNone/>
                      </a:pPr>
                      <a:r>
                        <a:rPr lang="en-US">
                          <a:solidFill>
                            <a:schemeClr val="dk1"/>
                          </a:solidFill>
                          <a:latin typeface="Raleway Light"/>
                          <a:ea typeface="Raleway Light"/>
                          <a:cs typeface="Raleway Light"/>
                          <a:sym typeface="Raleway Light"/>
                        </a:rPr>
                        <a:t>\S</a:t>
                      </a:r>
                      <a:endParaRPr lang="en-US"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lang="en-US"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extLst>
                  <a:ext uri="{0D108BD9-81ED-4DB2-BD59-A6C34878D82A}">
                    <a16:rowId xmlns:a16="http://schemas.microsoft.com/office/drawing/2014/main" val="14797244"/>
                  </a:ext>
                </a:extLst>
              </a:tr>
            </a:tbl>
          </a:graphicData>
        </a:graphic>
      </p:graphicFrame>
      <p:sp>
        <p:nvSpPr>
          <p:cNvPr id="9" name="TextBox 8">
            <a:extLst>
              <a:ext uri="{FF2B5EF4-FFF2-40B4-BE49-F238E27FC236}">
                <a16:creationId xmlns:a16="http://schemas.microsoft.com/office/drawing/2014/main" id="{8E7AFB55-D380-8071-DFB9-90E21177FD32}"/>
              </a:ext>
            </a:extLst>
          </p:cNvPr>
          <p:cNvSpPr txBox="1"/>
          <p:nvPr/>
        </p:nvSpPr>
        <p:spPr>
          <a:xfrm>
            <a:off x="1999902" y="1158106"/>
            <a:ext cx="1096844" cy="523220"/>
          </a:xfrm>
          <a:prstGeom prst="rect">
            <a:avLst/>
          </a:prstGeom>
          <a:noFill/>
        </p:spPr>
        <p:txBody>
          <a:bodyPr wrap="square" rtlCol="0">
            <a:spAutoFit/>
          </a:bodyPr>
          <a:lstStyle/>
          <a:p>
            <a:r>
              <a:rPr lang="en-US" dirty="0">
                <a:solidFill>
                  <a:schemeClr val="dk1"/>
                </a:solidFill>
                <a:latin typeface="Raleway Light"/>
                <a:ea typeface="Raleway Light"/>
                <a:cs typeface="Raleway Light"/>
                <a:sym typeface="Raleway Light"/>
              </a:rPr>
              <a:t>Expansion</a:t>
            </a:r>
          </a:p>
          <a:p>
            <a:endParaRPr lang="en-US" dirty="0"/>
          </a:p>
        </p:txBody>
      </p:sp>
      <p:sp>
        <p:nvSpPr>
          <p:cNvPr id="11" name="TextBox 10">
            <a:extLst>
              <a:ext uri="{FF2B5EF4-FFF2-40B4-BE49-F238E27FC236}">
                <a16:creationId xmlns:a16="http://schemas.microsoft.com/office/drawing/2014/main" id="{32D0440A-8A09-7DFF-813F-CE14E3C853C4}"/>
              </a:ext>
            </a:extLst>
          </p:cNvPr>
          <p:cNvSpPr txBox="1"/>
          <p:nvPr/>
        </p:nvSpPr>
        <p:spPr>
          <a:xfrm>
            <a:off x="2199582" y="1590643"/>
            <a:ext cx="978509" cy="523220"/>
          </a:xfrm>
          <a:prstGeom prst="rect">
            <a:avLst/>
          </a:prstGeom>
          <a:noFill/>
        </p:spPr>
        <p:txBody>
          <a:bodyPr wrap="square" rtlCol="0">
            <a:spAutoFit/>
          </a:bodyPr>
          <a:lstStyle/>
          <a:p>
            <a:r>
              <a:rPr lang="en" sz="1400" dirty="0">
                <a:solidFill>
                  <a:schemeClr val="dk1"/>
                </a:solidFill>
                <a:latin typeface="Raleway ExtraBold"/>
                <a:ea typeface="Raleway ExtraBold"/>
                <a:cs typeface="Raleway ExtraBold"/>
                <a:sym typeface="Raleway ExtraBold"/>
              </a:rPr>
              <a:t>[0-9]</a:t>
            </a:r>
          </a:p>
          <a:p>
            <a:endParaRPr lang="en-US" dirty="0"/>
          </a:p>
        </p:txBody>
      </p:sp>
      <p:sp>
        <p:nvSpPr>
          <p:cNvPr id="12" name="TextBox 11">
            <a:extLst>
              <a:ext uri="{FF2B5EF4-FFF2-40B4-BE49-F238E27FC236}">
                <a16:creationId xmlns:a16="http://schemas.microsoft.com/office/drawing/2014/main" id="{1E1B6133-F7B4-7E60-C483-C65CA9CBC36E}"/>
              </a:ext>
            </a:extLst>
          </p:cNvPr>
          <p:cNvSpPr txBox="1"/>
          <p:nvPr/>
        </p:nvSpPr>
        <p:spPr>
          <a:xfrm>
            <a:off x="2134154" y="2227217"/>
            <a:ext cx="828340" cy="523220"/>
          </a:xfrm>
          <a:prstGeom prst="rect">
            <a:avLst/>
          </a:prstGeom>
          <a:noFill/>
        </p:spPr>
        <p:txBody>
          <a:bodyPr wrap="square" rtlCol="0">
            <a:spAutoFit/>
          </a:bodyPr>
          <a:lstStyle/>
          <a:p>
            <a:r>
              <a:rPr lang="en" sz="1400" dirty="0">
                <a:solidFill>
                  <a:schemeClr val="dk1"/>
                </a:solidFill>
                <a:latin typeface="Raleway ExtraBold"/>
                <a:ea typeface="Raleway ExtraBold"/>
                <a:cs typeface="Raleway ExtraBold"/>
                <a:sym typeface="Raleway ExtraBold"/>
              </a:rPr>
              <a:t>[^0-9]</a:t>
            </a:r>
          </a:p>
          <a:p>
            <a:endParaRPr lang="en-US" dirty="0"/>
          </a:p>
        </p:txBody>
      </p:sp>
      <p:sp>
        <p:nvSpPr>
          <p:cNvPr id="15" name="TextBox 14">
            <a:extLst>
              <a:ext uri="{FF2B5EF4-FFF2-40B4-BE49-F238E27FC236}">
                <a16:creationId xmlns:a16="http://schemas.microsoft.com/office/drawing/2014/main" id="{BCC0B1BD-287D-639C-C8B5-05BA7D80CD92}"/>
              </a:ext>
            </a:extLst>
          </p:cNvPr>
          <p:cNvSpPr txBox="1"/>
          <p:nvPr/>
        </p:nvSpPr>
        <p:spPr>
          <a:xfrm>
            <a:off x="1906326" y="2733372"/>
            <a:ext cx="1349867" cy="523220"/>
          </a:xfrm>
          <a:prstGeom prst="rect">
            <a:avLst/>
          </a:prstGeom>
          <a:noFill/>
        </p:spPr>
        <p:txBody>
          <a:bodyPr wrap="square" rtlCol="0">
            <a:spAutoFit/>
          </a:bodyPr>
          <a:lstStyle/>
          <a:p>
            <a:r>
              <a:rPr lang="en-US" sz="1400" dirty="0">
                <a:solidFill>
                  <a:schemeClr val="dk1"/>
                </a:solidFill>
                <a:latin typeface="Raleway ExtraBold"/>
                <a:ea typeface="Raleway ExtraBold"/>
                <a:cs typeface="Raleway ExtraBold"/>
                <a:sym typeface="Raleway ExtraBold"/>
              </a:rPr>
              <a:t>[a-zA-Z0-9_]</a:t>
            </a:r>
          </a:p>
          <a:p>
            <a:endParaRPr lang="en-US" dirty="0"/>
          </a:p>
        </p:txBody>
      </p:sp>
      <p:sp>
        <p:nvSpPr>
          <p:cNvPr id="16" name="TextBox 15">
            <a:extLst>
              <a:ext uri="{FF2B5EF4-FFF2-40B4-BE49-F238E27FC236}">
                <a16:creationId xmlns:a16="http://schemas.microsoft.com/office/drawing/2014/main" id="{9CFDA71C-950A-5ADA-495A-6A670EA69FEA}"/>
              </a:ext>
            </a:extLst>
          </p:cNvPr>
          <p:cNvSpPr txBox="1"/>
          <p:nvPr/>
        </p:nvSpPr>
        <p:spPr>
          <a:xfrm>
            <a:off x="2134154" y="3164616"/>
            <a:ext cx="1042347" cy="523220"/>
          </a:xfrm>
          <a:prstGeom prst="rect">
            <a:avLst/>
          </a:prstGeom>
          <a:noFill/>
        </p:spPr>
        <p:txBody>
          <a:bodyPr wrap="square" rtlCol="0">
            <a:spAutoFit/>
          </a:bodyPr>
          <a:lstStyle/>
          <a:p>
            <a:r>
              <a:rPr lang="en-US" sz="1400" dirty="0">
                <a:solidFill>
                  <a:schemeClr val="dk1"/>
                </a:solidFill>
                <a:latin typeface="Raleway ExtraBold"/>
                <a:ea typeface="Raleway ExtraBold"/>
                <a:cs typeface="Raleway ExtraBold"/>
                <a:sym typeface="Raleway ExtraBold"/>
              </a:rPr>
              <a:t>[^\w]</a:t>
            </a:r>
          </a:p>
          <a:p>
            <a:endParaRPr lang="en-US" dirty="0"/>
          </a:p>
        </p:txBody>
      </p:sp>
      <p:sp>
        <p:nvSpPr>
          <p:cNvPr id="18" name="TextBox 17">
            <a:extLst>
              <a:ext uri="{FF2B5EF4-FFF2-40B4-BE49-F238E27FC236}">
                <a16:creationId xmlns:a16="http://schemas.microsoft.com/office/drawing/2014/main" id="{DCF538E9-8E68-E125-B2E6-13FAA63A4BAA}"/>
              </a:ext>
            </a:extLst>
          </p:cNvPr>
          <p:cNvSpPr txBox="1"/>
          <p:nvPr/>
        </p:nvSpPr>
        <p:spPr>
          <a:xfrm>
            <a:off x="1979654" y="3494157"/>
            <a:ext cx="1349867" cy="677108"/>
          </a:xfrm>
          <a:prstGeom prst="rect">
            <a:avLst/>
          </a:prstGeom>
          <a:noFill/>
        </p:spPr>
        <p:txBody>
          <a:bodyPr wrap="square" rtlCol="0">
            <a:spAutoFit/>
          </a:bodyPr>
          <a:lstStyle/>
          <a:p>
            <a:r>
              <a:rPr lang="en-US" sz="1400" dirty="0">
                <a:solidFill>
                  <a:schemeClr val="dk1"/>
                </a:solidFill>
                <a:latin typeface="Raleway BlackBold"/>
                <a:ea typeface="Raleway ExtraBold"/>
                <a:cs typeface="Raleway ExtraBold"/>
                <a:sym typeface="Raleway ExtraBold"/>
              </a:rPr>
              <a:t>[</a:t>
            </a:r>
            <a:r>
              <a:rPr lang="en-US" sz="2400" dirty="0">
                <a:solidFill>
                  <a:schemeClr val="dk1"/>
                </a:solidFill>
                <a:latin typeface="Raleway BlackBold"/>
                <a:ea typeface="Raleway ExtraBold"/>
                <a:cs typeface="Raleway ExtraBold"/>
                <a:sym typeface="Raleway ExtraBold"/>
              </a:rPr>
              <a:t> </a:t>
            </a:r>
            <a:r>
              <a:rPr lang="en-US" sz="2400" dirty="0">
                <a:solidFill>
                  <a:schemeClr val="dk1"/>
                </a:solidFill>
                <a:latin typeface="Times New Roman" panose="02020603050405020304" pitchFamily="18" charset="0"/>
                <a:ea typeface="Raleway ExtraBold"/>
                <a:cs typeface="Times New Roman" panose="02020603050405020304" pitchFamily="18" charset="0"/>
                <a:sym typeface="Raleway ExtraBold"/>
              </a:rPr>
              <a:t>̺</a:t>
            </a:r>
            <a:r>
              <a:rPr lang="en-US" sz="1400" dirty="0">
                <a:solidFill>
                  <a:schemeClr val="dk1"/>
                </a:solidFill>
                <a:latin typeface="Raleway ExtraBold"/>
                <a:ea typeface="Raleway ExtraBold"/>
                <a:cs typeface="Raleway ExtraBold"/>
                <a:sym typeface="Raleway ExtraBold"/>
              </a:rPr>
              <a:t>\r\t\n\f]</a:t>
            </a:r>
          </a:p>
          <a:p>
            <a:endParaRPr lang="en-US" dirty="0"/>
          </a:p>
        </p:txBody>
      </p:sp>
      <p:sp>
        <p:nvSpPr>
          <p:cNvPr id="21" name="TextBox 20">
            <a:extLst>
              <a:ext uri="{FF2B5EF4-FFF2-40B4-BE49-F238E27FC236}">
                <a16:creationId xmlns:a16="http://schemas.microsoft.com/office/drawing/2014/main" id="{D5D919FB-B2D0-D238-D920-AC983440D349}"/>
              </a:ext>
            </a:extLst>
          </p:cNvPr>
          <p:cNvSpPr txBox="1"/>
          <p:nvPr/>
        </p:nvSpPr>
        <p:spPr>
          <a:xfrm>
            <a:off x="2134154" y="4067080"/>
            <a:ext cx="983178" cy="523220"/>
          </a:xfrm>
          <a:prstGeom prst="rect">
            <a:avLst/>
          </a:prstGeom>
          <a:noFill/>
        </p:spPr>
        <p:txBody>
          <a:bodyPr wrap="square" rtlCol="0">
            <a:spAutoFit/>
          </a:bodyPr>
          <a:lstStyle/>
          <a:p>
            <a:r>
              <a:rPr lang="en-US" sz="1400" dirty="0">
                <a:solidFill>
                  <a:schemeClr val="dk1"/>
                </a:solidFill>
                <a:latin typeface="Raleway ExtraBold"/>
                <a:ea typeface="Raleway ExtraBold"/>
                <a:cs typeface="Raleway ExtraBold"/>
                <a:sym typeface="Raleway ExtraBold"/>
              </a:rPr>
              <a:t>[^\s]</a:t>
            </a:r>
          </a:p>
          <a:p>
            <a:endParaRPr lang="en-US" dirty="0"/>
          </a:p>
        </p:txBody>
      </p:sp>
      <p:sp>
        <p:nvSpPr>
          <p:cNvPr id="22" name="TextBox 21">
            <a:extLst>
              <a:ext uri="{FF2B5EF4-FFF2-40B4-BE49-F238E27FC236}">
                <a16:creationId xmlns:a16="http://schemas.microsoft.com/office/drawing/2014/main" id="{2C2D1736-4949-4B35-7775-6E9C13A52943}"/>
              </a:ext>
            </a:extLst>
          </p:cNvPr>
          <p:cNvSpPr txBox="1"/>
          <p:nvPr/>
        </p:nvSpPr>
        <p:spPr>
          <a:xfrm>
            <a:off x="4450340" y="1168530"/>
            <a:ext cx="978509" cy="523220"/>
          </a:xfrm>
          <a:prstGeom prst="rect">
            <a:avLst/>
          </a:prstGeom>
          <a:noFill/>
        </p:spPr>
        <p:txBody>
          <a:bodyPr wrap="square" rtlCol="0">
            <a:spAutoFit/>
          </a:bodyPr>
          <a:lstStyle/>
          <a:p>
            <a:r>
              <a:rPr lang="en-US" dirty="0">
                <a:solidFill>
                  <a:schemeClr val="dk1"/>
                </a:solidFill>
                <a:latin typeface="Raleway Light"/>
                <a:ea typeface="Raleway Light"/>
                <a:cs typeface="Raleway Light"/>
                <a:sym typeface="Raleway Light"/>
              </a:rPr>
              <a:t>Match</a:t>
            </a:r>
          </a:p>
          <a:p>
            <a:endParaRPr lang="en-US" dirty="0"/>
          </a:p>
        </p:txBody>
      </p:sp>
      <p:sp>
        <p:nvSpPr>
          <p:cNvPr id="23" name="TextBox 22">
            <a:extLst>
              <a:ext uri="{FF2B5EF4-FFF2-40B4-BE49-F238E27FC236}">
                <a16:creationId xmlns:a16="http://schemas.microsoft.com/office/drawing/2014/main" id="{1F1FBFC0-F504-8947-9A26-1641E3693B4C}"/>
              </a:ext>
            </a:extLst>
          </p:cNvPr>
          <p:cNvSpPr txBox="1"/>
          <p:nvPr/>
        </p:nvSpPr>
        <p:spPr>
          <a:xfrm>
            <a:off x="6374416" y="1166262"/>
            <a:ext cx="1539364" cy="307777"/>
          </a:xfrm>
          <a:prstGeom prst="rect">
            <a:avLst/>
          </a:prstGeom>
          <a:noFill/>
        </p:spPr>
        <p:txBody>
          <a:bodyPr wrap="square" rtlCol="0">
            <a:spAutoFit/>
          </a:bodyPr>
          <a:lstStyle/>
          <a:p>
            <a:pPr marL="0" lvl="0" indent="0" algn="ctr" rtl="0">
              <a:spcBef>
                <a:spcPts val="0"/>
              </a:spcBef>
              <a:spcAft>
                <a:spcPts val="0"/>
              </a:spcAft>
              <a:buNone/>
            </a:pPr>
            <a:r>
              <a:rPr lang="en-US" dirty="0">
                <a:solidFill>
                  <a:schemeClr val="dk1"/>
                </a:solidFill>
                <a:latin typeface="Raleway Light"/>
                <a:ea typeface="Raleway Light"/>
                <a:cs typeface="Raleway Light"/>
                <a:sym typeface="Raleway Light"/>
              </a:rPr>
              <a:t>First Matches</a:t>
            </a:r>
          </a:p>
        </p:txBody>
      </p:sp>
      <p:sp>
        <p:nvSpPr>
          <p:cNvPr id="24" name="TextBox 23">
            <a:extLst>
              <a:ext uri="{FF2B5EF4-FFF2-40B4-BE49-F238E27FC236}">
                <a16:creationId xmlns:a16="http://schemas.microsoft.com/office/drawing/2014/main" id="{088A9C26-018C-BFF3-048D-4C759F113767}"/>
              </a:ext>
            </a:extLst>
          </p:cNvPr>
          <p:cNvSpPr txBox="1"/>
          <p:nvPr/>
        </p:nvSpPr>
        <p:spPr>
          <a:xfrm>
            <a:off x="4347177" y="1612505"/>
            <a:ext cx="1262239" cy="307777"/>
          </a:xfrm>
          <a:prstGeom prst="rect">
            <a:avLst/>
          </a:prstGeom>
          <a:noFill/>
        </p:spPr>
        <p:txBody>
          <a:bodyPr wrap="square" rtlCol="0">
            <a:spAutoFit/>
          </a:bodyPr>
          <a:lstStyle/>
          <a:p>
            <a:pPr marL="0" lvl="0" indent="0" algn="l" rtl="0">
              <a:spcBef>
                <a:spcPts val="0"/>
              </a:spcBef>
              <a:spcAft>
                <a:spcPts val="0"/>
              </a:spcAft>
              <a:buNone/>
            </a:pPr>
            <a:r>
              <a:rPr lang="en-US" sz="1400" dirty="0">
                <a:solidFill>
                  <a:schemeClr val="dk1"/>
                </a:solidFill>
                <a:latin typeface="Raleway ExtraBold"/>
                <a:ea typeface="Raleway ExtraBold"/>
                <a:cs typeface="Raleway ExtraBold"/>
                <a:sym typeface="Raleway ExtraBold"/>
              </a:rPr>
              <a:t>Any digit</a:t>
            </a:r>
          </a:p>
        </p:txBody>
      </p:sp>
      <p:sp>
        <p:nvSpPr>
          <p:cNvPr id="25" name="TextBox 24">
            <a:extLst>
              <a:ext uri="{FF2B5EF4-FFF2-40B4-BE49-F238E27FC236}">
                <a16:creationId xmlns:a16="http://schemas.microsoft.com/office/drawing/2014/main" id="{C069279B-B20C-6822-4162-308C0A49608F}"/>
              </a:ext>
            </a:extLst>
          </p:cNvPr>
          <p:cNvSpPr txBox="1"/>
          <p:nvPr/>
        </p:nvSpPr>
        <p:spPr>
          <a:xfrm>
            <a:off x="4147634" y="2258278"/>
            <a:ext cx="1543703" cy="307777"/>
          </a:xfrm>
          <a:prstGeom prst="rect">
            <a:avLst/>
          </a:prstGeom>
          <a:noFill/>
        </p:spPr>
        <p:txBody>
          <a:bodyPr wrap="square" rtlCol="0">
            <a:spAutoFit/>
          </a:bodyPr>
          <a:lstStyle/>
          <a:p>
            <a:pPr marL="0" lvl="0" indent="0" algn="l" rtl="0">
              <a:spcBef>
                <a:spcPts val="0"/>
              </a:spcBef>
              <a:spcAft>
                <a:spcPts val="0"/>
              </a:spcAft>
              <a:buNone/>
            </a:pPr>
            <a:r>
              <a:rPr lang="en-US" sz="1400" dirty="0">
                <a:solidFill>
                  <a:schemeClr val="dk1"/>
                </a:solidFill>
                <a:latin typeface="Raleway ExtraBold"/>
                <a:ea typeface="Raleway ExtraBold"/>
                <a:cs typeface="Raleway ExtraBold"/>
                <a:sym typeface="Raleway ExtraBold"/>
              </a:rPr>
              <a:t>Any non-digit</a:t>
            </a:r>
          </a:p>
        </p:txBody>
      </p:sp>
      <p:sp>
        <p:nvSpPr>
          <p:cNvPr id="26" name="TextBox 25">
            <a:extLst>
              <a:ext uri="{FF2B5EF4-FFF2-40B4-BE49-F238E27FC236}">
                <a16:creationId xmlns:a16="http://schemas.microsoft.com/office/drawing/2014/main" id="{260BB34E-5A39-5D2B-8C58-BDAD7A1E7B88}"/>
              </a:ext>
            </a:extLst>
          </p:cNvPr>
          <p:cNvSpPr txBox="1"/>
          <p:nvPr/>
        </p:nvSpPr>
        <p:spPr>
          <a:xfrm>
            <a:off x="3496168" y="2728118"/>
            <a:ext cx="3001548" cy="307777"/>
          </a:xfrm>
          <a:prstGeom prst="rect">
            <a:avLst/>
          </a:prstGeom>
          <a:noFill/>
        </p:spPr>
        <p:txBody>
          <a:bodyPr wrap="square" rtlCol="0">
            <a:spAutoFit/>
          </a:bodyPr>
          <a:lstStyle/>
          <a:p>
            <a:pPr marL="0" lvl="0" indent="0" algn="l" rtl="0">
              <a:spcBef>
                <a:spcPts val="0"/>
              </a:spcBef>
              <a:spcAft>
                <a:spcPts val="0"/>
              </a:spcAft>
              <a:buNone/>
            </a:pPr>
            <a:r>
              <a:rPr lang="en-US" sz="1400" dirty="0">
                <a:solidFill>
                  <a:schemeClr val="dk1"/>
                </a:solidFill>
                <a:latin typeface="Raleway ExtraBold"/>
                <a:ea typeface="Raleway ExtraBold"/>
                <a:cs typeface="Raleway ExtraBold"/>
                <a:sym typeface="Raleway ExtraBold"/>
              </a:rPr>
              <a:t>Any alphanumeric/underscore</a:t>
            </a:r>
          </a:p>
        </p:txBody>
      </p:sp>
      <p:sp>
        <p:nvSpPr>
          <p:cNvPr id="27" name="TextBox 26">
            <a:extLst>
              <a:ext uri="{FF2B5EF4-FFF2-40B4-BE49-F238E27FC236}">
                <a16:creationId xmlns:a16="http://schemas.microsoft.com/office/drawing/2014/main" id="{D29C41FE-856C-AFDD-989E-B66E2433AE10}"/>
              </a:ext>
            </a:extLst>
          </p:cNvPr>
          <p:cNvSpPr txBox="1"/>
          <p:nvPr/>
        </p:nvSpPr>
        <p:spPr>
          <a:xfrm>
            <a:off x="3892471" y="3164616"/>
            <a:ext cx="2040192" cy="307777"/>
          </a:xfrm>
          <a:prstGeom prst="rect">
            <a:avLst/>
          </a:prstGeom>
          <a:noFill/>
        </p:spPr>
        <p:txBody>
          <a:bodyPr wrap="square" rtlCol="0">
            <a:spAutoFit/>
          </a:bodyPr>
          <a:lstStyle/>
          <a:p>
            <a:pPr marL="0" lvl="0" indent="0" algn="l" rtl="0">
              <a:spcBef>
                <a:spcPts val="0"/>
              </a:spcBef>
              <a:spcAft>
                <a:spcPts val="0"/>
              </a:spcAft>
              <a:buNone/>
            </a:pPr>
            <a:r>
              <a:rPr lang="en-US" sz="1400" dirty="0">
                <a:solidFill>
                  <a:schemeClr val="dk1"/>
                </a:solidFill>
                <a:latin typeface="Raleway ExtraBold"/>
                <a:ea typeface="Raleway ExtraBold"/>
                <a:cs typeface="Raleway ExtraBold"/>
                <a:sym typeface="Raleway ExtraBold"/>
              </a:rPr>
              <a:t>A non-alphanumeric</a:t>
            </a:r>
          </a:p>
        </p:txBody>
      </p:sp>
      <p:sp>
        <p:nvSpPr>
          <p:cNvPr id="28" name="TextBox 27">
            <a:extLst>
              <a:ext uri="{FF2B5EF4-FFF2-40B4-BE49-F238E27FC236}">
                <a16:creationId xmlns:a16="http://schemas.microsoft.com/office/drawing/2014/main" id="{44EF2E6A-36AC-D2F5-D374-BA1C2E85A93D}"/>
              </a:ext>
            </a:extLst>
          </p:cNvPr>
          <p:cNvSpPr txBox="1"/>
          <p:nvPr/>
        </p:nvSpPr>
        <p:spPr>
          <a:xfrm>
            <a:off x="3722068" y="3590599"/>
            <a:ext cx="2394834"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Whitespace (space/tab)</a:t>
            </a:r>
            <a:endParaRPr lang="en-US" sz="1400" dirty="0">
              <a:solidFill>
                <a:schemeClr val="dk1"/>
              </a:solidFill>
              <a:latin typeface="Raleway ExtraBold"/>
              <a:ea typeface="Raleway ExtraBold"/>
              <a:cs typeface="Raleway ExtraBold"/>
              <a:sym typeface="Raleway ExtraBold"/>
            </a:endParaRPr>
          </a:p>
        </p:txBody>
      </p:sp>
      <p:sp>
        <p:nvSpPr>
          <p:cNvPr id="29" name="TextBox 28">
            <a:extLst>
              <a:ext uri="{FF2B5EF4-FFF2-40B4-BE49-F238E27FC236}">
                <a16:creationId xmlns:a16="http://schemas.microsoft.com/office/drawing/2014/main" id="{AE2E6D73-8F6F-0705-69EF-220BB5FAF16A}"/>
              </a:ext>
            </a:extLst>
          </p:cNvPr>
          <p:cNvSpPr txBox="1"/>
          <p:nvPr/>
        </p:nvSpPr>
        <p:spPr>
          <a:xfrm>
            <a:off x="4027311" y="4053950"/>
            <a:ext cx="1787170"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Non-whitespace</a:t>
            </a:r>
            <a:endParaRPr lang="en-US" sz="1400" dirty="0">
              <a:solidFill>
                <a:schemeClr val="dk1"/>
              </a:solidFill>
              <a:latin typeface="Raleway ExtraBold"/>
              <a:ea typeface="Raleway ExtraBold"/>
              <a:cs typeface="Raleway ExtraBold"/>
              <a:sym typeface="Raleway ExtraBold"/>
            </a:endParaRPr>
          </a:p>
        </p:txBody>
      </p:sp>
      <p:sp>
        <p:nvSpPr>
          <p:cNvPr id="30" name="TextBox 29">
            <a:extLst>
              <a:ext uri="{FF2B5EF4-FFF2-40B4-BE49-F238E27FC236}">
                <a16:creationId xmlns:a16="http://schemas.microsoft.com/office/drawing/2014/main" id="{80ACCAFC-77BB-DD74-BC2D-AAF369675C29}"/>
              </a:ext>
            </a:extLst>
          </p:cNvPr>
          <p:cNvSpPr txBox="1"/>
          <p:nvPr/>
        </p:nvSpPr>
        <p:spPr>
          <a:xfrm>
            <a:off x="6737788" y="2683130"/>
            <a:ext cx="1262239" cy="307777"/>
          </a:xfrm>
          <a:prstGeom prst="rect">
            <a:avLst/>
          </a:prstGeom>
          <a:noFill/>
        </p:spPr>
        <p:txBody>
          <a:bodyPr wrap="square" rtlCol="0">
            <a:spAutoFit/>
          </a:bodyPr>
          <a:lstStyle/>
          <a:p>
            <a:pPr marL="0" lvl="0" indent="0" algn="l" rtl="0">
              <a:spcBef>
                <a:spcPts val="0"/>
              </a:spcBef>
              <a:spcAft>
                <a:spcPts val="0"/>
              </a:spcAft>
              <a:buNone/>
            </a:pPr>
            <a:r>
              <a:rPr lang="en-US" u="sng" dirty="0" err="1">
                <a:solidFill>
                  <a:schemeClr val="dk1"/>
                </a:solidFill>
                <a:latin typeface="Raleway ExtraBold"/>
                <a:ea typeface="Raleway ExtraBold"/>
                <a:cs typeface="Raleway ExtraBold"/>
                <a:sym typeface="Raleway ExtraBold"/>
              </a:rPr>
              <a:t>D</a:t>
            </a:r>
            <a:r>
              <a:rPr lang="en-US" dirty="0" err="1">
                <a:solidFill>
                  <a:schemeClr val="dk1"/>
                </a:solidFill>
                <a:latin typeface="Raleway ExtraBold"/>
                <a:ea typeface="Raleway ExtraBold"/>
                <a:cs typeface="Raleway ExtraBold"/>
                <a:sym typeface="Raleway ExtraBold"/>
              </a:rPr>
              <a:t>aiyu</a:t>
            </a:r>
            <a:endParaRPr lang="en-US" sz="1400" dirty="0">
              <a:solidFill>
                <a:schemeClr val="dk1"/>
              </a:solidFill>
              <a:latin typeface="Raleway ExtraBold"/>
              <a:ea typeface="Raleway ExtraBold"/>
              <a:cs typeface="Raleway ExtraBold"/>
              <a:sym typeface="Raleway ExtraBold"/>
            </a:endParaRPr>
          </a:p>
        </p:txBody>
      </p:sp>
      <p:sp>
        <p:nvSpPr>
          <p:cNvPr id="32" name="TextBox 31">
            <a:extLst>
              <a:ext uri="{FF2B5EF4-FFF2-40B4-BE49-F238E27FC236}">
                <a16:creationId xmlns:a16="http://schemas.microsoft.com/office/drawing/2014/main" id="{E23FCE0C-EEE5-ADFA-9CCD-76A8CDE5B9E2}"/>
              </a:ext>
            </a:extLst>
          </p:cNvPr>
          <p:cNvSpPr txBox="1"/>
          <p:nvPr/>
        </p:nvSpPr>
        <p:spPr>
          <a:xfrm>
            <a:off x="6853693" y="3127577"/>
            <a:ext cx="1262239" cy="307777"/>
          </a:xfrm>
          <a:prstGeom prst="rect">
            <a:avLst/>
          </a:prstGeom>
          <a:noFill/>
        </p:spPr>
        <p:txBody>
          <a:bodyPr wrap="square" rtlCol="0">
            <a:spAutoFit/>
          </a:bodyPr>
          <a:lstStyle/>
          <a:p>
            <a:pPr marL="0" lvl="0" indent="0" algn="l" rtl="0">
              <a:spcBef>
                <a:spcPts val="0"/>
              </a:spcBef>
              <a:spcAft>
                <a:spcPts val="0"/>
              </a:spcAft>
              <a:buNone/>
            </a:pPr>
            <a:r>
              <a:rPr lang="en-US" sz="1400" u="sng" dirty="0">
                <a:solidFill>
                  <a:schemeClr val="dk1"/>
                </a:solidFill>
                <a:latin typeface="Raleway ExtraBold"/>
                <a:ea typeface="Raleway ExtraBold"/>
                <a:cs typeface="Raleway ExtraBold"/>
                <a:sym typeface="Raleway ExtraBold"/>
              </a:rPr>
              <a:t>!</a:t>
            </a:r>
            <a:r>
              <a:rPr lang="en-US" sz="1400" dirty="0">
                <a:solidFill>
                  <a:schemeClr val="dk1"/>
                </a:solidFill>
                <a:latin typeface="Raleway ExtraBold"/>
                <a:ea typeface="Raleway ExtraBold"/>
                <a:cs typeface="Raleway ExtraBold"/>
                <a:sym typeface="Raleway ExtraBold"/>
              </a:rPr>
              <a:t>!!!</a:t>
            </a:r>
          </a:p>
        </p:txBody>
      </p:sp>
      <p:sp>
        <p:nvSpPr>
          <p:cNvPr id="33" name="TextBox 32">
            <a:extLst>
              <a:ext uri="{FF2B5EF4-FFF2-40B4-BE49-F238E27FC236}">
                <a16:creationId xmlns:a16="http://schemas.microsoft.com/office/drawing/2014/main" id="{43A6CA3A-3ACA-3AC7-6B7D-8E3FCF6D4399}"/>
              </a:ext>
            </a:extLst>
          </p:cNvPr>
          <p:cNvSpPr txBox="1"/>
          <p:nvPr/>
        </p:nvSpPr>
        <p:spPr>
          <a:xfrm>
            <a:off x="6497716" y="1526702"/>
            <a:ext cx="1262239" cy="461665"/>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Party</a:t>
            </a:r>
            <a:r>
              <a:rPr lang="en-US" sz="2400" dirty="0">
                <a:solidFill>
                  <a:schemeClr val="dk1"/>
                </a:solidFill>
                <a:latin typeface="Raleway BlackBold"/>
                <a:ea typeface="Raleway ExtraBold"/>
                <a:cs typeface="Raleway ExtraBold"/>
                <a:sym typeface="Raleway ExtraBold"/>
              </a:rPr>
              <a:t> </a:t>
            </a:r>
            <a:r>
              <a:rPr lang="en-US" sz="2400" dirty="0">
                <a:solidFill>
                  <a:schemeClr val="dk1"/>
                </a:solidFill>
                <a:latin typeface="Times New Roman" panose="02020603050405020304" pitchFamily="18" charset="0"/>
                <a:ea typeface="Raleway ExtraBold"/>
                <a:cs typeface="Times New Roman" panose="02020603050405020304" pitchFamily="18" charset="0"/>
                <a:sym typeface="Raleway ExtraBold"/>
              </a:rPr>
              <a:t>̺</a:t>
            </a:r>
            <a:r>
              <a:rPr lang="en-US" dirty="0">
                <a:solidFill>
                  <a:schemeClr val="dk1"/>
                </a:solidFill>
                <a:latin typeface="Raleway ExtraBold" pitchFamily="2" charset="0"/>
                <a:ea typeface="Raleway ExtraBold"/>
                <a:cs typeface="Times New Roman" panose="02020603050405020304" pitchFamily="18" charset="0"/>
                <a:sym typeface="Raleway ExtraBold"/>
              </a:rPr>
              <a:t>Of</a:t>
            </a:r>
            <a:r>
              <a:rPr lang="en-US" sz="2400" dirty="0">
                <a:solidFill>
                  <a:schemeClr val="dk1"/>
                </a:solidFill>
                <a:latin typeface="Times New Roman" panose="02020603050405020304" pitchFamily="18" charset="0"/>
                <a:ea typeface="Raleway ExtraBold"/>
                <a:cs typeface="Times New Roman" panose="02020603050405020304" pitchFamily="18" charset="0"/>
                <a:sym typeface="Raleway ExtraBold"/>
              </a:rPr>
              <a:t> ̺ </a:t>
            </a:r>
            <a:r>
              <a:rPr lang="en-US" sz="1800" u="sng" dirty="0">
                <a:solidFill>
                  <a:schemeClr val="dk1"/>
                </a:solidFill>
                <a:latin typeface="Raleway ExtraBold" pitchFamily="2" charset="0"/>
                <a:ea typeface="Raleway ExtraBold"/>
                <a:cs typeface="Times New Roman" panose="02020603050405020304" pitchFamily="18" charset="0"/>
                <a:sym typeface="Raleway ExtraBold"/>
              </a:rPr>
              <a:t>5</a:t>
            </a:r>
            <a:r>
              <a:rPr lang="en-US" dirty="0">
                <a:solidFill>
                  <a:schemeClr val="dk1"/>
                </a:solidFill>
                <a:latin typeface="Raleway BlackBold"/>
                <a:ea typeface="Raleway ExtraBold"/>
                <a:cs typeface="Raleway ExtraBold"/>
                <a:sym typeface="Raleway ExtraBold"/>
              </a:rPr>
              <a:t>  </a:t>
            </a:r>
            <a:endParaRPr lang="en-US" dirty="0">
              <a:solidFill>
                <a:schemeClr val="dk1"/>
              </a:solidFill>
              <a:latin typeface="Raleway ExtraBold"/>
              <a:ea typeface="Raleway ExtraBold"/>
              <a:cs typeface="Raleway ExtraBold"/>
              <a:sym typeface="Raleway ExtraBold"/>
            </a:endParaRPr>
          </a:p>
        </p:txBody>
      </p:sp>
      <p:sp>
        <p:nvSpPr>
          <p:cNvPr id="36" name="TextBox 35">
            <a:extLst>
              <a:ext uri="{FF2B5EF4-FFF2-40B4-BE49-F238E27FC236}">
                <a16:creationId xmlns:a16="http://schemas.microsoft.com/office/drawing/2014/main" id="{AE36DD17-ADDA-A3AD-45A8-D5DEB2432629}"/>
              </a:ext>
            </a:extLst>
          </p:cNvPr>
          <p:cNvSpPr txBox="1"/>
          <p:nvPr/>
        </p:nvSpPr>
        <p:spPr>
          <a:xfrm>
            <a:off x="6512978" y="2071923"/>
            <a:ext cx="1262239" cy="461665"/>
          </a:xfrm>
          <a:prstGeom prst="rect">
            <a:avLst/>
          </a:prstGeom>
          <a:noFill/>
        </p:spPr>
        <p:txBody>
          <a:bodyPr wrap="square" rtlCol="0">
            <a:spAutoFit/>
          </a:bodyPr>
          <a:lstStyle/>
          <a:p>
            <a:pPr marL="0" lvl="0" indent="0" algn="l" rtl="0">
              <a:spcBef>
                <a:spcPts val="0"/>
              </a:spcBef>
              <a:spcAft>
                <a:spcPts val="0"/>
              </a:spcAft>
              <a:buNone/>
            </a:pPr>
            <a:r>
              <a:rPr lang="en-US" u="sng" dirty="0">
                <a:solidFill>
                  <a:schemeClr val="dk1"/>
                </a:solidFill>
                <a:latin typeface="Raleway ExtraBold"/>
                <a:ea typeface="Raleway ExtraBold"/>
                <a:cs typeface="Raleway ExtraBold"/>
                <a:sym typeface="Raleway ExtraBold"/>
              </a:rPr>
              <a:t>B</a:t>
            </a:r>
            <a:r>
              <a:rPr lang="en-US" dirty="0">
                <a:solidFill>
                  <a:schemeClr val="dk1"/>
                </a:solidFill>
                <a:latin typeface="Raleway ExtraBold"/>
                <a:ea typeface="Raleway ExtraBold"/>
                <a:cs typeface="Raleway ExtraBold"/>
                <a:sym typeface="Raleway ExtraBold"/>
              </a:rPr>
              <a:t>lue</a:t>
            </a:r>
            <a:r>
              <a:rPr lang="en-US" sz="2400" dirty="0">
                <a:solidFill>
                  <a:schemeClr val="dk1"/>
                </a:solidFill>
                <a:latin typeface="Raleway BlackBold"/>
                <a:ea typeface="Raleway ExtraBold"/>
                <a:cs typeface="Raleway ExtraBold"/>
                <a:sym typeface="Raleway ExtraBold"/>
              </a:rPr>
              <a:t> </a:t>
            </a:r>
            <a:r>
              <a:rPr lang="en-US" sz="2400" dirty="0">
                <a:solidFill>
                  <a:schemeClr val="dk1"/>
                </a:solidFill>
                <a:latin typeface="Times New Roman" panose="02020603050405020304" pitchFamily="18" charset="0"/>
                <a:ea typeface="Raleway ExtraBold"/>
                <a:cs typeface="Times New Roman" panose="02020603050405020304" pitchFamily="18" charset="0"/>
                <a:sym typeface="Raleway ExtraBold"/>
              </a:rPr>
              <a:t>̺</a:t>
            </a:r>
            <a:r>
              <a:rPr lang="en-US" dirty="0">
                <a:solidFill>
                  <a:schemeClr val="dk1"/>
                </a:solidFill>
                <a:latin typeface="Raleway ExtraBold" pitchFamily="2" charset="0"/>
                <a:ea typeface="Raleway ExtraBold"/>
                <a:cs typeface="Times New Roman" panose="02020603050405020304" pitchFamily="18" charset="0"/>
                <a:sym typeface="Raleway ExtraBold"/>
              </a:rPr>
              <a:t>moon</a:t>
            </a:r>
            <a:endParaRPr lang="en-US" dirty="0">
              <a:solidFill>
                <a:schemeClr val="dk1"/>
              </a:solidFill>
              <a:latin typeface="Raleway ExtraBold"/>
              <a:ea typeface="Raleway ExtraBold"/>
              <a:cs typeface="Raleway ExtraBold"/>
              <a:sym typeface="Raleway ExtraBold"/>
            </a:endParaRPr>
          </a:p>
        </p:txBody>
      </p:sp>
      <p:sp>
        <p:nvSpPr>
          <p:cNvPr id="37" name="TextBox 36">
            <a:extLst>
              <a:ext uri="{FF2B5EF4-FFF2-40B4-BE49-F238E27FC236}">
                <a16:creationId xmlns:a16="http://schemas.microsoft.com/office/drawing/2014/main" id="{D2F20877-B638-B9D8-AF64-9C3FD285A835}"/>
              </a:ext>
            </a:extLst>
          </p:cNvPr>
          <p:cNvSpPr txBox="1"/>
          <p:nvPr/>
        </p:nvSpPr>
        <p:spPr>
          <a:xfrm>
            <a:off x="6497716" y="3926083"/>
            <a:ext cx="1262239" cy="461665"/>
          </a:xfrm>
          <a:prstGeom prst="rect">
            <a:avLst/>
          </a:prstGeom>
          <a:noFill/>
        </p:spPr>
        <p:txBody>
          <a:bodyPr wrap="square" rtlCol="0">
            <a:spAutoFit/>
          </a:bodyPr>
          <a:lstStyle/>
          <a:p>
            <a:pPr marL="0" lvl="0" indent="0" algn="l" rtl="0">
              <a:spcBef>
                <a:spcPts val="0"/>
              </a:spcBef>
              <a:spcAft>
                <a:spcPts val="0"/>
              </a:spcAft>
              <a:buNone/>
            </a:pPr>
            <a:r>
              <a:rPr lang="en-US" u="sng" dirty="0">
                <a:solidFill>
                  <a:schemeClr val="dk1"/>
                </a:solidFill>
                <a:latin typeface="Raleway ExtraBold"/>
                <a:ea typeface="Raleway ExtraBold"/>
                <a:cs typeface="Raleway ExtraBold"/>
                <a:sym typeface="Raleway ExtraBold"/>
              </a:rPr>
              <a:t>i</a:t>
            </a:r>
            <a:r>
              <a:rPr lang="en-US" dirty="0">
                <a:solidFill>
                  <a:schemeClr val="dk1"/>
                </a:solidFill>
                <a:latin typeface="Raleway ExtraBold"/>
                <a:ea typeface="Raleway ExtraBold"/>
                <a:cs typeface="Raleway ExtraBold"/>
                <a:sym typeface="Raleway ExtraBold"/>
              </a:rPr>
              <a:t>n</a:t>
            </a:r>
            <a:r>
              <a:rPr lang="en-US" sz="2400" dirty="0">
                <a:solidFill>
                  <a:schemeClr val="dk1"/>
                </a:solidFill>
                <a:latin typeface="Raleway BlackBold"/>
                <a:ea typeface="Raleway ExtraBold"/>
                <a:cs typeface="Raleway ExtraBold"/>
                <a:sym typeface="Raleway ExtraBold"/>
              </a:rPr>
              <a:t> </a:t>
            </a:r>
            <a:r>
              <a:rPr lang="en-US" sz="2400" dirty="0">
                <a:solidFill>
                  <a:schemeClr val="dk1"/>
                </a:solidFill>
                <a:latin typeface="Times New Roman" panose="02020603050405020304" pitchFamily="18" charset="0"/>
                <a:ea typeface="Raleway ExtraBold"/>
                <a:cs typeface="Times New Roman" panose="02020603050405020304" pitchFamily="18" charset="0"/>
                <a:sym typeface="Raleway ExtraBold"/>
              </a:rPr>
              <a:t>̺</a:t>
            </a:r>
            <a:r>
              <a:rPr lang="en-US" dirty="0">
                <a:solidFill>
                  <a:schemeClr val="dk1"/>
                </a:solidFill>
                <a:latin typeface="Raleway ExtraBold" pitchFamily="2" charset="0"/>
                <a:ea typeface="Raleway ExtraBold"/>
                <a:cs typeface="Times New Roman" panose="02020603050405020304" pitchFamily="18" charset="0"/>
                <a:sym typeface="Raleway ExtraBold"/>
              </a:rPr>
              <a:t>Concord</a:t>
            </a:r>
            <a:endParaRPr lang="en-US" dirty="0">
              <a:solidFill>
                <a:schemeClr val="dk1"/>
              </a:solidFill>
              <a:latin typeface="Raleway ExtraBold"/>
              <a:ea typeface="Raleway ExtraBold"/>
              <a:cs typeface="Raleway ExtraBold"/>
              <a:sym typeface="Raleway ExtraBold"/>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fade">
                                      <p:cBhvr>
                                        <p:cTn id="16" dur="500"/>
                                        <p:tgtEl>
                                          <p:spTgt spid="23">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xEl>
                                              <p:pRg st="0" end="0"/>
                                            </p:txEl>
                                          </p:spTgt>
                                        </p:tgtEl>
                                        <p:attrNameLst>
                                          <p:attrName>style.visibility</p:attrName>
                                        </p:attrNameLst>
                                      </p:cBhvr>
                                      <p:to>
                                        <p:strVal val="visible"/>
                                      </p:to>
                                    </p:set>
                                    <p:animEffect transition="in" filter="fade">
                                      <p:cBhvr>
                                        <p:cTn id="63" dur="500"/>
                                        <p:tgtEl>
                                          <p:spTgt spid="3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xEl>
                                              <p:pRg st="0" end="0"/>
                                            </p:txEl>
                                          </p:spTgt>
                                        </p:tgtEl>
                                        <p:attrNameLst>
                                          <p:attrName>style.visibility</p:attrName>
                                        </p:attrNameLst>
                                      </p:cBhvr>
                                      <p:to>
                                        <p:strVal val="visible"/>
                                      </p:to>
                                    </p:set>
                                    <p:animEffect transition="in" filter="fade">
                                      <p:cBhvr>
                                        <p:cTn id="79" dur="500"/>
                                        <p:tgtEl>
                                          <p:spTgt spid="29">
                                            <p:txEl>
                                              <p:pRg st="0" end="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7">
                                            <p:txEl>
                                              <p:pRg st="0" end="0"/>
                                            </p:txEl>
                                          </p:spTgt>
                                        </p:tgtEl>
                                        <p:attrNameLst>
                                          <p:attrName>style.visibility</p:attrName>
                                        </p:attrNameLst>
                                      </p:cBhvr>
                                      <p:to>
                                        <p:strVal val="visible"/>
                                      </p:to>
                                    </p:set>
                                    <p:animEffect transition="in" filter="fade">
                                      <p:cBhvr>
                                        <p:cTn id="8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5" grpId="0"/>
      <p:bldP spid="16" grpId="0"/>
      <p:bldP spid="18" grpId="0"/>
      <p:bldP spid="21" grpId="0"/>
      <p:bldP spid="22" grpId="0"/>
      <p:bldP spid="24" grpId="0"/>
      <p:bldP spid="25" grpId="0"/>
      <p:bldP spid="26" grpId="0"/>
      <p:bldP spid="27" grpId="0"/>
      <p:bldP spid="28" grpId="0"/>
      <p:bldP spid="30" grpId="0"/>
      <p:bldP spid="33" grpId="0"/>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7" y="3314598"/>
            <a:ext cx="522413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700" dirty="0">
                <a:solidFill>
                  <a:schemeClr val="accent1"/>
                </a:solidFill>
              </a:rPr>
              <a:t>Negative character sets</a:t>
            </a:r>
            <a:endParaRPr lang="en-US" sz="57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472743994"/>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N</a:t>
            </a:r>
            <a:r>
              <a:rPr lang="en" sz="3600" dirty="0"/>
              <a:t>egative character sets</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15</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16C14F1-C703-2000-5307-C0A7E3E3B21C}"/>
              </a:ext>
            </a:extLst>
          </p:cNvPr>
          <p:cNvSpPr txBox="1"/>
          <p:nvPr/>
        </p:nvSpPr>
        <p:spPr>
          <a:xfrm>
            <a:off x="656217" y="747578"/>
            <a:ext cx="8039120" cy="1679049"/>
          </a:xfrm>
          <a:prstGeom prst="rect">
            <a:avLst/>
          </a:prstGeom>
          <a:noFill/>
        </p:spPr>
        <p:txBody>
          <a:bodyPr wrap="square" rtlCol="0">
            <a:spAutoFit/>
          </a:bodyPr>
          <a:lstStyle/>
          <a:p>
            <a:pPr marL="0" indent="0">
              <a:buNone/>
            </a:pPr>
            <a:endParaRPr lang="en-US" sz="1800" b="1" dirty="0">
              <a:solidFill>
                <a:srgbClr val="FFB600"/>
              </a:solidFill>
              <a:effectLst/>
              <a:latin typeface="Raleway" pitchFamily="2"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Clr>
                <a:srgbClr val="FFB600"/>
              </a:buClr>
              <a:buSzPts val="1000"/>
              <a:buFont typeface="Symbol" panose="05050102010706020507" pitchFamily="18" charset="2"/>
              <a:buChar char=""/>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The square braces can also be used to specify what a single character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cannot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be, by use of the caret ^</a:t>
            </a:r>
            <a:endParaRPr lang="en-US" sz="1800" dirty="0">
              <a:effectLst/>
              <a:latin typeface="Raleway" pitchFamily="2"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u="sng" dirty="0">
                <a:effectLst/>
                <a:latin typeface="Raleway" pitchFamily="2" charset="0"/>
                <a:ea typeface="Calibri" panose="020F0502020204030204" pitchFamily="34" charset="0"/>
                <a:cs typeface="Times New Roman" panose="02020603050405020304" pitchFamily="18" charset="0"/>
              </a:rPr>
              <a:t>NOTE</a:t>
            </a:r>
            <a:r>
              <a:rPr lang="en-US" sz="1800" dirty="0">
                <a:effectLst/>
                <a:latin typeface="Raleway" pitchFamily="2" charset="0"/>
                <a:ea typeface="Calibri" panose="020F0502020204030204" pitchFamily="34" charset="0"/>
                <a:cs typeface="Times New Roman" panose="02020603050405020304" pitchFamily="18" charset="0"/>
              </a:rPr>
              <a:t>: </a:t>
            </a: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If it occurs anywhere else, it usually</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stands for a caret.</a:t>
            </a:r>
            <a:endParaRPr lang="en-US" sz="1800" dirty="0">
              <a:effectLst/>
              <a:latin typeface="Raleway" pitchFamily="2" charset="0"/>
              <a:ea typeface="Calibri" panose="020F0502020204030204" pitchFamily="34" charset="0"/>
              <a:cs typeface="Times New Roman" panose="02020603050405020304" pitchFamily="18" charset="0"/>
            </a:endParaRPr>
          </a:p>
          <a:p>
            <a:endParaRPr lang="en-US" dirty="0"/>
          </a:p>
        </p:txBody>
      </p:sp>
      <p:graphicFrame>
        <p:nvGraphicFramePr>
          <p:cNvPr id="7" name="Table 7">
            <a:extLst>
              <a:ext uri="{FF2B5EF4-FFF2-40B4-BE49-F238E27FC236}">
                <a16:creationId xmlns:a16="http://schemas.microsoft.com/office/drawing/2014/main" id="{9A6DBEFD-2074-006E-1218-5B954587050E}"/>
              </a:ext>
            </a:extLst>
          </p:cNvPr>
          <p:cNvGraphicFramePr>
            <a:graphicFrameLocks noGrp="1"/>
          </p:cNvGraphicFramePr>
          <p:nvPr>
            <p:extLst>
              <p:ext uri="{D42A27DB-BD31-4B8C-83A1-F6EECF244321}">
                <p14:modId xmlns:p14="http://schemas.microsoft.com/office/powerpoint/2010/main" val="1456919276"/>
              </p:ext>
            </p:extLst>
          </p:nvPr>
        </p:nvGraphicFramePr>
        <p:xfrm>
          <a:off x="943087" y="2365260"/>
          <a:ext cx="7505307" cy="2225038"/>
        </p:xfrm>
        <a:graphic>
          <a:graphicData uri="http://schemas.openxmlformats.org/drawingml/2006/table">
            <a:tbl>
              <a:tblPr firstRow="1" bandRow="1">
                <a:tableStyleId>{3C2FFA5D-87B4-456A-9821-1D502468CF0F}</a:tableStyleId>
              </a:tblPr>
              <a:tblGrid>
                <a:gridCol w="1186927">
                  <a:extLst>
                    <a:ext uri="{9D8B030D-6E8A-4147-A177-3AD203B41FA5}">
                      <a16:colId xmlns:a16="http://schemas.microsoft.com/office/drawing/2014/main" val="2052686831"/>
                    </a:ext>
                  </a:extLst>
                </a:gridCol>
                <a:gridCol w="2646381">
                  <a:extLst>
                    <a:ext uri="{9D8B030D-6E8A-4147-A177-3AD203B41FA5}">
                      <a16:colId xmlns:a16="http://schemas.microsoft.com/office/drawing/2014/main" val="2173715301"/>
                    </a:ext>
                  </a:extLst>
                </a:gridCol>
                <a:gridCol w="3671999">
                  <a:extLst>
                    <a:ext uri="{9D8B030D-6E8A-4147-A177-3AD203B41FA5}">
                      <a16:colId xmlns:a16="http://schemas.microsoft.com/office/drawing/2014/main" val="2332533974"/>
                    </a:ext>
                  </a:extLst>
                </a:gridCol>
              </a:tblGrid>
              <a:tr h="382183">
                <a:tc>
                  <a:txBody>
                    <a:bodyPr/>
                    <a:lstStyle/>
                    <a:p>
                      <a:pPr marL="0" marR="0">
                        <a:lnSpc>
                          <a:spcPct val="107000"/>
                        </a:lnSpc>
                        <a:spcBef>
                          <a:spcPts val="0"/>
                        </a:spcBef>
                        <a:spcAft>
                          <a:spcPts val="0"/>
                        </a:spcAft>
                      </a:pPr>
                      <a:r>
                        <a:rPr lang="en-US" sz="1400">
                          <a:solidFill>
                            <a:schemeClr val="bg1"/>
                          </a:solidFill>
                          <a:effectLst/>
                          <a:latin typeface="Raleway ExtraBold" pitchFamily="2" charset="0"/>
                          <a:ea typeface="Calibri" panose="020F0502020204030204" pitchFamily="34" charset="0"/>
                          <a:cs typeface="Times New Roman" panose="02020603050405020304" pitchFamily="18" charset="0"/>
                        </a:rPr>
                        <a:t>RE</a:t>
                      </a:r>
                    </a:p>
                  </a:txBody>
                  <a:tcPr marL="68580" marR="68580" marT="0" marB="0" anchor="ct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Match</a:t>
                      </a:r>
                    </a:p>
                  </a:txBody>
                  <a:tcPr marL="68580" marR="68580" marT="0" marB="0" anchor="ct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Example patterns matched</a:t>
                      </a:r>
                    </a:p>
                  </a:txBody>
                  <a:tcPr marL="68580" marR="68580" marT="0" marB="0" anchor="ctr"/>
                </a:tc>
                <a:extLst>
                  <a:ext uri="{0D108BD9-81ED-4DB2-BD59-A6C34878D82A}">
                    <a16:rowId xmlns:a16="http://schemas.microsoft.com/office/drawing/2014/main" val="2454326839"/>
                  </a:ext>
                </a:extLst>
              </a:tr>
              <a:tr h="382183">
                <a:tc>
                  <a:txBody>
                    <a:bodyPr/>
                    <a:lstStyle/>
                    <a:p>
                      <a:r>
                        <a:rPr lang="en-US" dirty="0">
                          <a:latin typeface="Raleway" pitchFamily="2" charset="0"/>
                        </a:rPr>
                        <a:t>/[^A-Z]/</a:t>
                      </a:r>
                    </a:p>
                  </a:txBody>
                  <a:tcPr/>
                </a:tc>
                <a:tc>
                  <a:txBody>
                    <a:bodyPr/>
                    <a:lstStyle/>
                    <a:p>
                      <a:r>
                        <a:rPr lang="en-US" dirty="0">
                          <a:latin typeface="Raleway" pitchFamily="2" charset="0"/>
                        </a:rPr>
                        <a:t>Not an upper case letter</a:t>
                      </a:r>
                    </a:p>
                  </a:txBody>
                  <a:tcPr/>
                </a:tc>
                <a:tc>
                  <a:txBody>
                    <a:bodyPr/>
                    <a:lstStyle/>
                    <a:p>
                      <a:r>
                        <a:rPr lang="en-US" dirty="0">
                          <a:latin typeface="Raleway" pitchFamily="2" charset="0"/>
                        </a:rPr>
                        <a:t>“</a:t>
                      </a:r>
                      <a:r>
                        <a:rPr lang="en-US" dirty="0" err="1">
                          <a:latin typeface="Raleway" pitchFamily="2" charset="0"/>
                        </a:rPr>
                        <a:t>O</a:t>
                      </a:r>
                      <a:r>
                        <a:rPr lang="en-US" u="sng" dirty="0" err="1">
                          <a:latin typeface="Raleway" pitchFamily="2" charset="0"/>
                        </a:rPr>
                        <a:t>y</a:t>
                      </a:r>
                      <a:r>
                        <a:rPr lang="en-US" dirty="0" err="1">
                          <a:latin typeface="Raleway" pitchFamily="2" charset="0"/>
                        </a:rPr>
                        <a:t>fn</a:t>
                      </a:r>
                      <a:r>
                        <a:rPr lang="en-US" dirty="0">
                          <a:latin typeface="Raleway" pitchFamily="2" charset="0"/>
                        </a:rPr>
                        <a:t> </a:t>
                      </a:r>
                      <a:r>
                        <a:rPr lang="en-US" dirty="0" err="1">
                          <a:latin typeface="Raleway" pitchFamily="2" charset="0"/>
                        </a:rPr>
                        <a:t>pripetchik</a:t>
                      </a:r>
                      <a:r>
                        <a:rPr lang="en-US" dirty="0">
                          <a:latin typeface="Raleway" pitchFamily="2" charset="0"/>
                        </a:rPr>
                        <a:t>”</a:t>
                      </a:r>
                    </a:p>
                  </a:txBody>
                  <a:tcPr/>
                </a:tc>
                <a:extLst>
                  <a:ext uri="{0D108BD9-81ED-4DB2-BD59-A6C34878D82A}">
                    <a16:rowId xmlns:a16="http://schemas.microsoft.com/office/drawing/2014/main" val="685596934"/>
                  </a:ext>
                </a:extLst>
              </a:tr>
              <a:tr h="382183">
                <a:tc>
                  <a:txBody>
                    <a:bodyPr/>
                    <a:lstStyle/>
                    <a:p>
                      <a:r>
                        <a:rPr lang="en-US" dirty="0">
                          <a:latin typeface="Raleway" pitchFamily="2" charset="0"/>
                        </a:rPr>
                        <a:t>/[^Ss]/</a:t>
                      </a:r>
                    </a:p>
                  </a:txBody>
                  <a:tcPr/>
                </a:tc>
                <a:tc>
                  <a:txBody>
                    <a:bodyPr/>
                    <a:lstStyle/>
                    <a:p>
                      <a:r>
                        <a:rPr lang="en-US" dirty="0">
                          <a:latin typeface="Raleway" pitchFamily="2" charset="0"/>
                        </a:rPr>
                        <a:t>Neither “S” nor “s”</a:t>
                      </a:r>
                    </a:p>
                  </a:txBody>
                  <a:tcPr/>
                </a:tc>
                <a:tc>
                  <a:txBody>
                    <a:bodyPr/>
                    <a:lstStyle/>
                    <a:p>
                      <a:r>
                        <a:rPr lang="en-US" dirty="0">
                          <a:latin typeface="Raleway" pitchFamily="2" charset="0"/>
                        </a:rPr>
                        <a:t>“</a:t>
                      </a:r>
                      <a:r>
                        <a:rPr lang="en-US" u="sng" dirty="0">
                          <a:latin typeface="Raleway" pitchFamily="2" charset="0"/>
                        </a:rPr>
                        <a:t>I</a:t>
                      </a:r>
                      <a:r>
                        <a:rPr lang="en-US" dirty="0">
                          <a:latin typeface="Raleway" pitchFamily="2" charset="0"/>
                        </a:rPr>
                        <a:t> have no exquisite reason </a:t>
                      </a:r>
                      <a:r>
                        <a:rPr lang="en-US" dirty="0" err="1">
                          <a:latin typeface="Raleway" pitchFamily="2" charset="0"/>
                        </a:rPr>
                        <a:t>for’t</a:t>
                      </a:r>
                      <a:r>
                        <a:rPr lang="en-US" dirty="0">
                          <a:latin typeface="Raleway" pitchFamily="2" charset="0"/>
                        </a:rPr>
                        <a:t>”</a:t>
                      </a:r>
                    </a:p>
                  </a:txBody>
                  <a:tcPr/>
                </a:tc>
                <a:extLst>
                  <a:ext uri="{0D108BD9-81ED-4DB2-BD59-A6C34878D82A}">
                    <a16:rowId xmlns:a16="http://schemas.microsoft.com/office/drawing/2014/main" val="89817878"/>
                  </a:ext>
                </a:extLst>
              </a:tr>
              <a:tr h="382183">
                <a:tc>
                  <a:txBody>
                    <a:bodyPr/>
                    <a:lstStyle/>
                    <a:p>
                      <a:r>
                        <a:rPr lang="en-US" dirty="0">
                          <a:latin typeface="Raleway" pitchFamily="2" charset="0"/>
                        </a:rPr>
                        <a:t>/[^.]/</a:t>
                      </a:r>
                    </a:p>
                  </a:txBody>
                  <a:tcPr/>
                </a:tc>
                <a:tc>
                  <a:txBody>
                    <a:bodyPr/>
                    <a:lstStyle/>
                    <a:p>
                      <a:r>
                        <a:rPr lang="en-US" dirty="0">
                          <a:latin typeface="Raleway" pitchFamily="2" charset="0"/>
                        </a:rPr>
                        <a:t>Not a period</a:t>
                      </a:r>
                    </a:p>
                  </a:txBody>
                  <a:tcPr/>
                </a:tc>
                <a:tc>
                  <a:txBody>
                    <a:bodyPr/>
                    <a:lstStyle/>
                    <a:p>
                      <a:r>
                        <a:rPr lang="en-US" dirty="0">
                          <a:latin typeface="Raleway" pitchFamily="2" charset="0"/>
                        </a:rPr>
                        <a:t>“</a:t>
                      </a:r>
                      <a:r>
                        <a:rPr lang="en-US" u="sng" dirty="0">
                          <a:latin typeface="Raleway" pitchFamily="2" charset="0"/>
                        </a:rPr>
                        <a:t>o</a:t>
                      </a:r>
                      <a:r>
                        <a:rPr lang="en-US" dirty="0">
                          <a:latin typeface="Raleway" pitchFamily="2" charset="0"/>
                        </a:rPr>
                        <a:t>ur resident Djinn”</a:t>
                      </a:r>
                    </a:p>
                  </a:txBody>
                  <a:tcPr/>
                </a:tc>
                <a:extLst>
                  <a:ext uri="{0D108BD9-81ED-4DB2-BD59-A6C34878D82A}">
                    <a16:rowId xmlns:a16="http://schemas.microsoft.com/office/drawing/2014/main" val="3328354907"/>
                  </a:ext>
                </a:extLst>
              </a:tr>
              <a:tr h="314123">
                <a:tc>
                  <a:txBody>
                    <a:bodyPr/>
                    <a:lstStyle/>
                    <a:p>
                      <a:r>
                        <a:rPr lang="en-US" dirty="0">
                          <a:latin typeface="Raleway" pitchFamily="2" charset="0"/>
                        </a:rPr>
                        <a:t>/[e^]/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Raleway" pitchFamily="2" charset="0"/>
                        </a:rPr>
                        <a:t>Either “e” or “^”</a:t>
                      </a:r>
                    </a:p>
                  </a:txBody>
                  <a:tcPr/>
                </a:tc>
                <a:tc>
                  <a:txBody>
                    <a:bodyPr/>
                    <a:lstStyle/>
                    <a:p>
                      <a:r>
                        <a:rPr lang="en-US" dirty="0">
                          <a:latin typeface="Raleway" pitchFamily="2" charset="0"/>
                        </a:rPr>
                        <a:t>“look up </a:t>
                      </a:r>
                      <a:r>
                        <a:rPr lang="en-US" u="sng" dirty="0">
                          <a:latin typeface="Raleway" pitchFamily="2" charset="0"/>
                        </a:rPr>
                        <a:t>^ </a:t>
                      </a:r>
                      <a:r>
                        <a:rPr lang="en-US" dirty="0">
                          <a:latin typeface="Raleway" pitchFamily="2" charset="0"/>
                        </a:rPr>
                        <a:t>now”</a:t>
                      </a:r>
                    </a:p>
                  </a:txBody>
                  <a:tcPr/>
                </a:tc>
                <a:extLst>
                  <a:ext uri="{0D108BD9-81ED-4DB2-BD59-A6C34878D82A}">
                    <a16:rowId xmlns:a16="http://schemas.microsoft.com/office/drawing/2014/main" val="1457943728"/>
                  </a:ext>
                </a:extLst>
              </a:tr>
              <a:tr h="382183">
                <a:tc>
                  <a:txBody>
                    <a:bodyPr/>
                    <a:lstStyle/>
                    <a:p>
                      <a:r>
                        <a:rPr lang="en-US" b="1" dirty="0">
                          <a:solidFill>
                            <a:srgbClr val="0070C0"/>
                          </a:solidFill>
                          <a:latin typeface="Raleway" pitchFamily="2" charset="0"/>
                        </a:rPr>
                        <a:t>/[</a:t>
                      </a:r>
                      <a:r>
                        <a:rPr lang="en-US" b="1" dirty="0" err="1">
                          <a:solidFill>
                            <a:srgbClr val="0070C0"/>
                          </a:solidFill>
                          <a:latin typeface="Raleway" pitchFamily="2" charset="0"/>
                        </a:rPr>
                        <a:t>a^b</a:t>
                      </a:r>
                      <a:r>
                        <a:rPr lang="en-US" b="1" dirty="0">
                          <a:solidFill>
                            <a:srgbClr val="0070C0"/>
                          </a:solidFill>
                          <a:latin typeface="Raleway" pitchFamily="2" charset="0"/>
                        </a:rPr>
                        <a:t>]/</a:t>
                      </a:r>
                    </a:p>
                  </a:txBody>
                  <a:tcPr/>
                </a:tc>
                <a:tc>
                  <a:txBody>
                    <a:bodyPr/>
                    <a:lstStyle/>
                    <a:p>
                      <a:r>
                        <a:rPr lang="en-US" b="1" dirty="0">
                          <a:solidFill>
                            <a:srgbClr val="0070C0"/>
                          </a:solidFill>
                          <a:latin typeface="Raleway" pitchFamily="2" charset="0"/>
                        </a:rPr>
                        <a:t>The pattern ‘</a:t>
                      </a:r>
                      <a:r>
                        <a:rPr lang="en-US" b="1" dirty="0" err="1">
                          <a:solidFill>
                            <a:srgbClr val="0070C0"/>
                          </a:solidFill>
                          <a:latin typeface="Raleway" pitchFamily="2" charset="0"/>
                        </a:rPr>
                        <a:t>a^b</a:t>
                      </a:r>
                      <a:r>
                        <a:rPr lang="en-US" b="1" dirty="0">
                          <a:solidFill>
                            <a:srgbClr val="0070C0"/>
                          </a:solidFill>
                          <a:latin typeface="Raleway" pitchFamily="2" charset="0"/>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0070C0"/>
                          </a:solidFill>
                          <a:latin typeface="Raleway" pitchFamily="2" charset="0"/>
                        </a:rPr>
                        <a:t>“look up </a:t>
                      </a:r>
                      <a:r>
                        <a:rPr lang="en-US" b="1" u="sng" dirty="0" err="1">
                          <a:solidFill>
                            <a:srgbClr val="0070C0"/>
                          </a:solidFill>
                          <a:latin typeface="Raleway" pitchFamily="2" charset="0"/>
                        </a:rPr>
                        <a:t>a^b</a:t>
                      </a:r>
                      <a:r>
                        <a:rPr lang="en-US" b="1" u="sng" dirty="0">
                          <a:solidFill>
                            <a:srgbClr val="0070C0"/>
                          </a:solidFill>
                          <a:latin typeface="Raleway" pitchFamily="2" charset="0"/>
                        </a:rPr>
                        <a:t> </a:t>
                      </a:r>
                      <a:r>
                        <a:rPr lang="en-US" b="1" dirty="0">
                          <a:solidFill>
                            <a:srgbClr val="0070C0"/>
                          </a:solidFill>
                          <a:latin typeface="Raleway" pitchFamily="2" charset="0"/>
                        </a:rPr>
                        <a:t>now”</a:t>
                      </a:r>
                    </a:p>
                  </a:txBody>
                  <a:tcPr/>
                </a:tc>
                <a:extLst>
                  <a:ext uri="{0D108BD9-81ED-4DB2-BD59-A6C34878D82A}">
                    <a16:rowId xmlns:a16="http://schemas.microsoft.com/office/drawing/2014/main" val="2775038321"/>
                  </a:ext>
                </a:extLst>
              </a:tr>
            </a:tbl>
          </a:graphicData>
        </a:graphic>
      </p:graphicFrame>
    </p:spTree>
    <p:extLst>
      <p:ext uri="{BB962C8B-B14F-4D97-AF65-F5344CB8AC3E}">
        <p14:creationId xmlns:p14="http://schemas.microsoft.com/office/powerpoint/2010/main" val="185862184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7" y="3314598"/>
            <a:ext cx="714500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700" dirty="0">
                <a:solidFill>
                  <a:schemeClr val="accent1"/>
                </a:solidFill>
              </a:rPr>
              <a:t>Anchors character </a:t>
            </a:r>
            <a:endParaRPr lang="en-US" sz="57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1414074234"/>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772758" y="972891"/>
            <a:ext cx="7598484" cy="85740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800"/>
              </a:spcAft>
              <a:buClr>
                <a:srgbClr val="000000"/>
              </a:buClr>
              <a:buSzPts val="1000"/>
              <a:buNone/>
            </a:pPr>
            <a:endParaRPr lang="en-US" sz="1800" dirty="0">
              <a:solidFill>
                <a:srgbClr val="000000"/>
              </a:solidFill>
              <a:effectLst/>
              <a:latin typeface="Raleway" pitchFamily="2"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buClr>
                <a:srgbClr val="FFB600"/>
              </a:buClr>
              <a:buSzPts val="1000"/>
            </a:pPr>
            <a:r>
              <a:rPr lang="en-US" sz="1800" b="1" dirty="0">
                <a:solidFill>
                  <a:srgbClr val="000000"/>
                </a:solidFill>
                <a:effectLst/>
                <a:latin typeface="Raleway" pitchFamily="2" charset="0"/>
                <a:ea typeface="Calibri" panose="020F0502020204030204" pitchFamily="34" charset="0"/>
                <a:cs typeface="Times New Roman" panose="02020603050405020304" pitchFamily="18" charset="0"/>
              </a:rPr>
              <a:t>Anchors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are special characters that anchor regular expressions to particular places in a string</a:t>
            </a:r>
            <a:r>
              <a:rPr lang="en" sz="1600" dirty="0">
                <a:latin typeface="Raleway" pitchFamily="2" charset="0"/>
              </a:rPr>
              <a:t>.</a:t>
            </a: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Anchors character</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Table 3">
            <a:extLst>
              <a:ext uri="{FF2B5EF4-FFF2-40B4-BE49-F238E27FC236}">
                <a16:creationId xmlns:a16="http://schemas.microsoft.com/office/drawing/2014/main" id="{406FDF91-380F-F320-1839-37F4BB4BEA60}"/>
              </a:ext>
            </a:extLst>
          </p:cNvPr>
          <p:cNvGraphicFramePr>
            <a:graphicFrameLocks noGrp="1"/>
          </p:cNvGraphicFramePr>
          <p:nvPr>
            <p:extLst>
              <p:ext uri="{D42A27DB-BD31-4B8C-83A1-F6EECF244321}">
                <p14:modId xmlns:p14="http://schemas.microsoft.com/office/powerpoint/2010/main" val="3602412082"/>
              </p:ext>
            </p:extLst>
          </p:nvPr>
        </p:nvGraphicFramePr>
        <p:xfrm>
          <a:off x="772758" y="2571750"/>
          <a:ext cx="7598485" cy="1982089"/>
        </p:xfrm>
        <a:graphic>
          <a:graphicData uri="http://schemas.openxmlformats.org/drawingml/2006/table">
            <a:tbl>
              <a:tblPr firstRow="1" bandRow="1">
                <a:tableStyleId>{3C2FFA5D-87B4-456A-9821-1D502468CF0F}</a:tableStyleId>
              </a:tblPr>
              <a:tblGrid>
                <a:gridCol w="2019678">
                  <a:extLst>
                    <a:ext uri="{9D8B030D-6E8A-4147-A177-3AD203B41FA5}">
                      <a16:colId xmlns:a16="http://schemas.microsoft.com/office/drawing/2014/main" val="1936458798"/>
                    </a:ext>
                  </a:extLst>
                </a:gridCol>
                <a:gridCol w="2607903">
                  <a:extLst>
                    <a:ext uri="{9D8B030D-6E8A-4147-A177-3AD203B41FA5}">
                      <a16:colId xmlns:a16="http://schemas.microsoft.com/office/drawing/2014/main" val="4047834774"/>
                    </a:ext>
                  </a:extLst>
                </a:gridCol>
                <a:gridCol w="2970904">
                  <a:extLst>
                    <a:ext uri="{9D8B030D-6E8A-4147-A177-3AD203B41FA5}">
                      <a16:colId xmlns:a16="http://schemas.microsoft.com/office/drawing/2014/main" val="2937914842"/>
                    </a:ext>
                  </a:extLst>
                </a:gridCol>
              </a:tblGrid>
              <a:tr h="370840">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RE</a:t>
                      </a:r>
                    </a:p>
                  </a:txBody>
                  <a:tcPr marL="68580" marR="68580" marT="0" marB="0"/>
                </a:tc>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Match</a:t>
                      </a:r>
                    </a:p>
                  </a:txBody>
                  <a:tcPr marL="68580" marR="68580" marT="0" marB="0"/>
                </a:tc>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Example pattern matched</a:t>
                      </a:r>
                    </a:p>
                  </a:txBody>
                  <a:tcPr marL="68580" marR="68580" marT="0" marB="0"/>
                </a:tc>
                <a:extLst>
                  <a:ext uri="{0D108BD9-81ED-4DB2-BD59-A6C34878D82A}">
                    <a16:rowId xmlns:a16="http://schemas.microsoft.com/office/drawing/2014/main" val="2045866756"/>
                  </a:ext>
                </a:extLst>
              </a:tr>
              <a:tr h="370840">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 -&gt; /^The/</a:t>
                      </a:r>
                    </a:p>
                  </a:txBody>
                  <a:tcPr marL="68580" marR="68580" marT="0" marB="0"/>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The only at the start of line</a:t>
                      </a:r>
                    </a:p>
                  </a:txBody>
                  <a:tcPr marL="68580" marR="68580" marT="0" marB="0"/>
                </a:tc>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 </a:t>
                      </a:r>
                      <a:r>
                        <a:rPr lang="en-US" sz="1400" u="sng">
                          <a:effectLst/>
                          <a:latin typeface="Raleway" pitchFamily="2" charset="0"/>
                          <a:ea typeface="Calibri" panose="020F0502020204030204" pitchFamily="34" charset="0"/>
                          <a:cs typeface="Times New Roman" panose="02020603050405020304" pitchFamily="18" charset="0"/>
                        </a:rPr>
                        <a:t>The</a:t>
                      </a:r>
                      <a:r>
                        <a:rPr lang="en-US" sz="1400">
                          <a:effectLst/>
                          <a:latin typeface="Raleway" pitchFamily="2" charset="0"/>
                          <a:ea typeface="Calibri" panose="020F0502020204030204" pitchFamily="34" charset="0"/>
                          <a:cs typeface="Times New Roman" panose="02020603050405020304" pitchFamily="18" charset="0"/>
                        </a:rPr>
                        <a:t> boy is reading this document</a:t>
                      </a:r>
                    </a:p>
                  </a:txBody>
                  <a:tcPr marL="68580" marR="68580" marT="0" marB="0"/>
                </a:tc>
                <a:extLst>
                  <a:ext uri="{0D108BD9-81ED-4DB2-BD59-A6C34878D82A}">
                    <a16:rowId xmlns:a16="http://schemas.microsoft.com/office/drawing/2014/main" val="2930318419"/>
                  </a:ext>
                </a:extLst>
              </a:tr>
              <a:tr h="370840">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 -&gt; /^The dog \.$/</a:t>
                      </a:r>
                    </a:p>
                  </a:txBody>
                  <a:tcPr marL="68580" marR="68580" marT="0" marB="0"/>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 line that contains only the phrase The dog.</a:t>
                      </a:r>
                    </a:p>
                  </a:txBody>
                  <a:tcPr marL="68580" marR="68580" marT="0" marB="0"/>
                </a:tc>
                <a:tc>
                  <a:txBody>
                    <a:bodyPr/>
                    <a:lstStyle/>
                    <a:p>
                      <a:pPr marL="0" marR="0">
                        <a:lnSpc>
                          <a:spcPct val="107000"/>
                        </a:lnSpc>
                        <a:spcBef>
                          <a:spcPts val="0"/>
                        </a:spcBef>
                        <a:spcAft>
                          <a:spcPts val="0"/>
                        </a:spcAft>
                      </a:pPr>
                      <a:r>
                        <a:rPr lang="en-US" sz="1400" i="1" u="sng">
                          <a:solidFill>
                            <a:srgbClr val="000000"/>
                          </a:solidFill>
                          <a:effectLst/>
                          <a:latin typeface="Raleway" pitchFamily="2" charset="0"/>
                          <a:ea typeface="Calibri" panose="020F0502020204030204" pitchFamily="34" charset="0"/>
                          <a:cs typeface="Times New Roman" panose="02020603050405020304" pitchFamily="18" charset="0"/>
                        </a:rPr>
                        <a:t>The dog.</a:t>
                      </a:r>
                      <a:endParaRPr lang="en-US" sz="1400">
                        <a:effectLst/>
                        <a:latin typeface="Raleway"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9292661"/>
                  </a:ext>
                </a:extLst>
              </a:tr>
              <a:tr h="370840">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\b -&gt; /\bthe\b/</a:t>
                      </a:r>
                    </a:p>
                  </a:txBody>
                  <a:tcPr marL="68580" marR="68580" marT="0" marB="0"/>
                </a:tc>
                <a:tc>
                  <a:txBody>
                    <a:bodyPr/>
                    <a:lstStyle/>
                    <a:p>
                      <a:pPr marL="0" marR="0">
                        <a:lnSpc>
                          <a:spcPct val="107000"/>
                        </a:lnSpc>
                        <a:spcBef>
                          <a:spcPts val="0"/>
                        </a:spcBef>
                        <a:spcAft>
                          <a:spcPts val="0"/>
                        </a:spcAft>
                      </a:pPr>
                      <a:r>
                        <a:rPr lang="en-US" sz="2800" dirty="0">
                          <a:effectLst/>
                          <a:latin typeface="Raleway" pitchFamily="2" charset="0"/>
                          <a:ea typeface="Calibri" panose="020F0502020204030204" pitchFamily="34" charset="0"/>
                          <a:cs typeface="Times New Roman" panose="02020603050405020304" pitchFamily="18" charset="0"/>
                        </a:rPr>
                        <a:t>*</a:t>
                      </a:r>
                    </a:p>
                  </a:txBody>
                  <a:tcPr marL="68580" marR="68580" marT="0" marB="0"/>
                </a:tc>
                <a:tc>
                  <a:txBody>
                    <a:bodyPr/>
                    <a:lstStyle/>
                    <a:p>
                      <a:pPr marL="0" marR="0">
                        <a:lnSpc>
                          <a:spcPct val="107000"/>
                        </a:lnSpc>
                        <a:spcBef>
                          <a:spcPts val="0"/>
                        </a:spcBef>
                        <a:spcAft>
                          <a:spcPts val="0"/>
                        </a:spcAft>
                      </a:pPr>
                      <a:r>
                        <a:rPr lang="en-US" sz="1400" i="1">
                          <a:solidFill>
                            <a:srgbClr val="000000"/>
                          </a:solidFill>
                          <a:effectLst/>
                          <a:latin typeface="Raleway" pitchFamily="2" charset="0"/>
                          <a:ea typeface="Calibri" panose="020F0502020204030204" pitchFamily="34" charset="0"/>
                          <a:cs typeface="Times New Roman" panose="02020603050405020304" pitchFamily="18" charset="0"/>
                        </a:rPr>
                        <a:t>Word ‘</a:t>
                      </a:r>
                      <a:r>
                        <a:rPr lang="en-US" sz="1400" i="1" u="sng">
                          <a:solidFill>
                            <a:srgbClr val="000000"/>
                          </a:solidFill>
                          <a:effectLst/>
                          <a:latin typeface="Raleway" pitchFamily="2" charset="0"/>
                          <a:ea typeface="Calibri" panose="020F0502020204030204" pitchFamily="34" charset="0"/>
                          <a:cs typeface="Times New Roman" panose="02020603050405020304" pitchFamily="18" charset="0"/>
                        </a:rPr>
                        <a:t> the</a:t>
                      </a:r>
                      <a:r>
                        <a:rPr lang="en-US" sz="1400" i="1">
                          <a:solidFill>
                            <a:srgbClr val="000000"/>
                          </a:solidFill>
                          <a:effectLst/>
                          <a:latin typeface="Raleway" pitchFamily="2" charset="0"/>
                          <a:ea typeface="Calibri" panose="020F0502020204030204" pitchFamily="34" charset="0"/>
                          <a:cs typeface="Times New Roman" panose="02020603050405020304" pitchFamily="18" charset="0"/>
                        </a:rPr>
                        <a:t> ’ not word ‘other’</a:t>
                      </a:r>
                      <a:endParaRPr lang="en-US" sz="1400">
                        <a:effectLst/>
                        <a:latin typeface="Raleway"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1907955"/>
                  </a:ext>
                </a:extLst>
              </a:tr>
              <a:tr h="370840">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\B -&gt; /\BX\B/</a:t>
                      </a:r>
                    </a:p>
                  </a:txBody>
                  <a:tcPr marL="68580" marR="68580" marT="0" marB="0"/>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Any X in word</a:t>
                      </a:r>
                    </a:p>
                  </a:txBody>
                  <a:tcPr marL="68580" marR="68580" marT="0" marB="0"/>
                </a:tc>
                <a:tc>
                  <a:txBody>
                    <a:bodyPr/>
                    <a:lstStyle/>
                    <a:p>
                      <a:pPr marL="0" marR="0">
                        <a:lnSpc>
                          <a:spcPct val="107000"/>
                        </a:lnSpc>
                        <a:spcBef>
                          <a:spcPts val="0"/>
                        </a:spcBef>
                        <a:spcAft>
                          <a:spcPts val="0"/>
                        </a:spcAft>
                      </a:pPr>
                      <a:r>
                        <a:rPr lang="en-US" sz="1400" i="1" u="sng" dirty="0" err="1">
                          <a:solidFill>
                            <a:srgbClr val="000000"/>
                          </a:solidFill>
                          <a:effectLst/>
                          <a:latin typeface="Raleway" pitchFamily="2" charset="0"/>
                          <a:ea typeface="Calibri" panose="020F0502020204030204" pitchFamily="34" charset="0"/>
                          <a:cs typeface="Times New Roman" panose="02020603050405020304" pitchFamily="18" charset="0"/>
                        </a:rPr>
                        <a:t>Abcxyz</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 not ‘ </a:t>
                      </a:r>
                      <a:r>
                        <a:rPr lang="en-US" sz="1400" i="1" dirty="0" err="1">
                          <a:solidFill>
                            <a:srgbClr val="000000"/>
                          </a:solidFill>
                          <a:effectLst/>
                          <a:latin typeface="Raleway" pitchFamily="2" charset="0"/>
                          <a:ea typeface="Calibri" panose="020F0502020204030204" pitchFamily="34" charset="0"/>
                          <a:cs typeface="Times New Roman" panose="02020603050405020304" pitchFamily="18" charset="0"/>
                        </a:rPr>
                        <a:t>xyz</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7323333"/>
                  </a:ext>
                </a:extLst>
              </a:tr>
            </a:tbl>
          </a:graphicData>
        </a:graphic>
      </p:graphicFrame>
    </p:spTree>
    <p:extLst>
      <p:ext uri="{BB962C8B-B14F-4D97-AF65-F5344CB8AC3E}">
        <p14:creationId xmlns:p14="http://schemas.microsoft.com/office/powerpoint/2010/main" val="26045076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8">
                                            <p:txEl>
                                              <p:pRg st="1" end="1"/>
                                            </p:txEl>
                                          </p:spTgt>
                                        </p:tgtEl>
                                        <p:attrNameLst>
                                          <p:attrName>style.visibility</p:attrName>
                                        </p:attrNameLst>
                                      </p:cBhvr>
                                      <p:to>
                                        <p:strVal val="visible"/>
                                      </p:to>
                                    </p:set>
                                    <p:anim calcmode="lin" valueType="num">
                                      <p:cBhvr>
                                        <p:cTn id="7" dur="500" fill="hold"/>
                                        <p:tgtEl>
                                          <p:spTgt spid="13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3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38">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634702" y="1714350"/>
            <a:ext cx="7693510" cy="8574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NOTE:</a:t>
            </a:r>
          </a:p>
          <a:p>
            <a:pPr marL="0" marR="0">
              <a:lnSpc>
                <a:spcPct val="107000"/>
              </a:lnSpc>
              <a:spcBef>
                <a:spcPts val="0"/>
              </a:spcBef>
              <a:spcAft>
                <a:spcPts val="800"/>
              </a:spcAft>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Word boundary: is not a digit, underscore, or letter. Ex: space, !, +, - </a:t>
            </a:r>
          </a:p>
          <a:p>
            <a:pPr marL="0" marR="0">
              <a:lnSpc>
                <a:spcPct val="107000"/>
              </a:lnSpc>
              <a:spcBef>
                <a:spcPts val="0"/>
              </a:spcBef>
              <a:spcAft>
                <a:spcPts val="800"/>
              </a:spcAft>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The caret ^ has three uses: </a:t>
            </a:r>
          </a:p>
          <a:p>
            <a:pPr marL="800100" lvl="1">
              <a:lnSpc>
                <a:spcPct val="107000"/>
              </a:lnSpc>
              <a:buFont typeface="Wingdings" panose="05000000000000000000" pitchFamily="2" charset="2"/>
              <a:buChar char=""/>
            </a:pPr>
            <a:r>
              <a:rPr lang="en-US" dirty="0">
                <a:solidFill>
                  <a:srgbClr val="000000"/>
                </a:solidFill>
                <a:effectLst/>
                <a:latin typeface="Raleway" pitchFamily="2" charset="0"/>
                <a:ea typeface="Calibri" panose="020F0502020204030204" pitchFamily="34" charset="0"/>
                <a:cs typeface="Times New Roman" panose="02020603050405020304" pitchFamily="18" charset="0"/>
              </a:rPr>
              <a:t>To match the start of a line (2.8)</a:t>
            </a:r>
          </a:p>
          <a:p>
            <a:pPr marL="800100" lvl="1">
              <a:lnSpc>
                <a:spcPct val="107000"/>
              </a:lnSpc>
              <a:buFont typeface="Wingdings" panose="05000000000000000000" pitchFamily="2" charset="2"/>
              <a:buChar char=""/>
            </a:pPr>
            <a:r>
              <a:rPr lang="en-US" dirty="0">
                <a:solidFill>
                  <a:srgbClr val="000000"/>
                </a:solidFill>
                <a:effectLst/>
                <a:latin typeface="Raleway" pitchFamily="2" charset="0"/>
                <a:ea typeface="Calibri" panose="020F0502020204030204" pitchFamily="34" charset="0"/>
                <a:cs typeface="Times New Roman" panose="02020603050405020304" pitchFamily="18" charset="0"/>
              </a:rPr>
              <a:t>To indicate a negation inside of square brackets (2.3)</a:t>
            </a:r>
          </a:p>
          <a:p>
            <a:pPr marL="800100" lvl="1">
              <a:lnSpc>
                <a:spcPct val="107000"/>
              </a:lnSpc>
              <a:spcAft>
                <a:spcPts val="800"/>
              </a:spcAft>
              <a:buFont typeface="Wingdings" panose="05000000000000000000" pitchFamily="2" charset="2"/>
              <a:buChar char=""/>
            </a:pPr>
            <a:r>
              <a:rPr lang="en-US" dirty="0">
                <a:solidFill>
                  <a:srgbClr val="000000"/>
                </a:solidFill>
                <a:effectLst/>
                <a:latin typeface="Raleway" pitchFamily="2" charset="0"/>
                <a:ea typeface="Calibri" panose="020F0502020204030204" pitchFamily="34" charset="0"/>
                <a:cs typeface="Times New Roman" panose="02020603050405020304" pitchFamily="18" charset="0"/>
              </a:rPr>
              <a:t>Just to mean a caret.</a:t>
            </a: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Basic regex</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1856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1" end="1"/>
                                            </p:txEl>
                                          </p:spTgt>
                                        </p:tgtEl>
                                        <p:attrNameLst>
                                          <p:attrName>style.visibility</p:attrName>
                                        </p:attrNameLst>
                                      </p:cBhvr>
                                      <p:to>
                                        <p:strVal val="visible"/>
                                      </p:to>
                                    </p:set>
                                    <p:animEffect transition="in" filter="fade">
                                      <p:cBhvr>
                                        <p:cTn id="7" dur="500"/>
                                        <p:tgtEl>
                                          <p:spTgt spid="13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8">
                                            <p:txEl>
                                              <p:pRg st="2" end="2"/>
                                            </p:txEl>
                                          </p:spTgt>
                                        </p:tgtEl>
                                        <p:attrNameLst>
                                          <p:attrName>style.visibility</p:attrName>
                                        </p:attrNameLst>
                                      </p:cBhvr>
                                      <p:to>
                                        <p:strVal val="visible"/>
                                      </p:to>
                                    </p:set>
                                    <p:animEffect transition="in" filter="fade">
                                      <p:cBhvr>
                                        <p:cTn id="10" dur="500"/>
                                        <p:tgtEl>
                                          <p:spTgt spid="13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8">
                                            <p:txEl>
                                              <p:pRg st="3" end="3"/>
                                            </p:txEl>
                                          </p:spTgt>
                                        </p:tgtEl>
                                        <p:attrNameLst>
                                          <p:attrName>style.visibility</p:attrName>
                                        </p:attrNameLst>
                                      </p:cBhvr>
                                      <p:to>
                                        <p:strVal val="visible"/>
                                      </p:to>
                                    </p:set>
                                    <p:animEffect transition="in" filter="fade">
                                      <p:cBhvr>
                                        <p:cTn id="13" dur="500"/>
                                        <p:tgtEl>
                                          <p:spTgt spid="13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8">
                                            <p:txEl>
                                              <p:pRg st="4" end="4"/>
                                            </p:txEl>
                                          </p:spTgt>
                                        </p:tgtEl>
                                        <p:attrNameLst>
                                          <p:attrName>style.visibility</p:attrName>
                                        </p:attrNameLst>
                                      </p:cBhvr>
                                      <p:to>
                                        <p:strVal val="visible"/>
                                      </p:to>
                                    </p:set>
                                    <p:animEffect transition="in" filter="fade">
                                      <p:cBhvr>
                                        <p:cTn id="16" dur="500"/>
                                        <p:tgtEl>
                                          <p:spTgt spid="13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8">
                                            <p:txEl>
                                              <p:pRg st="5" end="5"/>
                                            </p:txEl>
                                          </p:spTgt>
                                        </p:tgtEl>
                                        <p:attrNameLst>
                                          <p:attrName>style.visibility</p:attrName>
                                        </p:attrNameLst>
                                      </p:cBhvr>
                                      <p:to>
                                        <p:strVal val="visible"/>
                                      </p:to>
                                    </p:set>
                                    <p:animEffect transition="in" filter="fade">
                                      <p:cBhvr>
                                        <p:cTn id="19" dur="500"/>
                                        <p:tgtEl>
                                          <p:spTgt spid="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317310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Advance</a:t>
            </a:r>
          </a:p>
        </p:txBody>
      </p:sp>
      <p:sp>
        <p:nvSpPr>
          <p:cNvPr id="94" name="Google Shape;94;p16"/>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3</a:t>
            </a:r>
            <a:endParaRPr sz="96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2948454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511171" y="3405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History</a:t>
            </a:r>
            <a:endParaRPr lang="en-US" sz="3600" dirty="0">
              <a:solidFill>
                <a:schemeClr val="accent1"/>
              </a:solidFill>
            </a:endParaRPr>
          </a:p>
        </p:txBody>
      </p:sp>
      <p:sp>
        <p:nvSpPr>
          <p:cNvPr id="264" name="Google Shape;264;p2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266" name="Google Shape;266;p29"/>
          <p:cNvSpPr/>
          <p:nvPr/>
        </p:nvSpPr>
        <p:spPr>
          <a:xfrm>
            <a:off x="1319943" y="1575357"/>
            <a:ext cx="1231477" cy="1148442"/>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Light"/>
              <a:ea typeface="Raleway Light"/>
              <a:cs typeface="Raleway Light"/>
              <a:sym typeface="Raleway Light"/>
            </a:endParaRPr>
          </a:p>
        </p:txBody>
      </p:sp>
      <p:sp>
        <p:nvSpPr>
          <p:cNvPr id="278" name="Google Shape;278;p29"/>
          <p:cNvSpPr/>
          <p:nvPr/>
        </p:nvSpPr>
        <p:spPr>
          <a:xfrm>
            <a:off x="3859476" y="1562803"/>
            <a:ext cx="1231477" cy="1148441"/>
          </a:xfrm>
          <a:prstGeom prst="ellipse">
            <a:avLst/>
          </a:prstGeom>
          <a:noFill/>
          <a:ln w="571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latin typeface="Raleway Light"/>
              <a:ea typeface="Raleway Light"/>
              <a:cs typeface="Raleway Light"/>
              <a:sym typeface="Raleway Light"/>
            </a:endParaRPr>
          </a:p>
        </p:txBody>
      </p:sp>
      <p:grpSp>
        <p:nvGrpSpPr>
          <p:cNvPr id="284" name="Google Shape;284;p29"/>
          <p:cNvGrpSpPr/>
          <p:nvPr/>
        </p:nvGrpSpPr>
        <p:grpSpPr>
          <a:xfrm>
            <a:off x="7964730" y="329098"/>
            <a:ext cx="977040" cy="722851"/>
            <a:chOff x="5255200" y="3006475"/>
            <a:chExt cx="511700" cy="378575"/>
          </a:xfrm>
        </p:grpSpPr>
        <p:sp>
          <p:nvSpPr>
            <p:cNvPr id="285" name="Google Shape;285;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66;p29">
            <a:extLst>
              <a:ext uri="{FF2B5EF4-FFF2-40B4-BE49-F238E27FC236}">
                <a16:creationId xmlns:a16="http://schemas.microsoft.com/office/drawing/2014/main" id="{741B5C67-84B4-A9AE-F216-0591BCB26148}"/>
              </a:ext>
            </a:extLst>
          </p:cNvPr>
          <p:cNvSpPr/>
          <p:nvPr/>
        </p:nvSpPr>
        <p:spPr>
          <a:xfrm>
            <a:off x="6399009" y="1562802"/>
            <a:ext cx="1231477" cy="1148442"/>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Light"/>
              <a:ea typeface="Raleway Light"/>
              <a:cs typeface="Raleway Light"/>
              <a:sym typeface="Raleway Light"/>
            </a:endParaRPr>
          </a:p>
        </p:txBody>
      </p:sp>
      <p:sp>
        <p:nvSpPr>
          <p:cNvPr id="4" name="TextBox 3">
            <a:extLst>
              <a:ext uri="{FF2B5EF4-FFF2-40B4-BE49-F238E27FC236}">
                <a16:creationId xmlns:a16="http://schemas.microsoft.com/office/drawing/2014/main" id="{FDF34805-3DFE-A597-DCA4-2A62D18473A8}"/>
              </a:ext>
            </a:extLst>
          </p:cNvPr>
          <p:cNvSpPr txBox="1"/>
          <p:nvPr/>
        </p:nvSpPr>
        <p:spPr>
          <a:xfrm>
            <a:off x="1569591" y="1164943"/>
            <a:ext cx="1140310" cy="400110"/>
          </a:xfrm>
          <a:prstGeom prst="rect">
            <a:avLst/>
          </a:prstGeom>
          <a:noFill/>
        </p:spPr>
        <p:txBody>
          <a:bodyPr wrap="square" rtlCol="0">
            <a:spAutoFit/>
          </a:bodyPr>
          <a:lstStyle/>
          <a:p>
            <a:r>
              <a:rPr lang="en-US" sz="2000" dirty="0">
                <a:latin typeface="Raleway" pitchFamily="2" charset="0"/>
              </a:rPr>
              <a:t>Start</a:t>
            </a:r>
          </a:p>
        </p:txBody>
      </p:sp>
      <p:sp>
        <p:nvSpPr>
          <p:cNvPr id="5" name="TextBox 4">
            <a:extLst>
              <a:ext uri="{FF2B5EF4-FFF2-40B4-BE49-F238E27FC236}">
                <a16:creationId xmlns:a16="http://schemas.microsoft.com/office/drawing/2014/main" id="{45AF582B-BB61-31D6-613E-EDE5411A472A}"/>
              </a:ext>
            </a:extLst>
          </p:cNvPr>
          <p:cNvSpPr txBox="1"/>
          <p:nvPr/>
        </p:nvSpPr>
        <p:spPr>
          <a:xfrm>
            <a:off x="6596147" y="1164943"/>
            <a:ext cx="978262" cy="400110"/>
          </a:xfrm>
          <a:prstGeom prst="rect">
            <a:avLst/>
          </a:prstGeom>
          <a:noFill/>
        </p:spPr>
        <p:txBody>
          <a:bodyPr wrap="square" rtlCol="0">
            <a:spAutoFit/>
          </a:bodyPr>
          <a:lstStyle/>
          <a:p>
            <a:r>
              <a:rPr lang="en-US" sz="2000" dirty="0">
                <a:latin typeface="Raleway" pitchFamily="2" charset="0"/>
              </a:rPr>
              <a:t>Finish</a:t>
            </a:r>
          </a:p>
        </p:txBody>
      </p:sp>
      <p:sp>
        <p:nvSpPr>
          <p:cNvPr id="6" name="TextBox 5">
            <a:extLst>
              <a:ext uri="{FF2B5EF4-FFF2-40B4-BE49-F238E27FC236}">
                <a16:creationId xmlns:a16="http://schemas.microsoft.com/office/drawing/2014/main" id="{3AEF7D4C-F191-FF9A-1CD4-EDD265306A2C}"/>
              </a:ext>
            </a:extLst>
          </p:cNvPr>
          <p:cNvSpPr txBox="1"/>
          <p:nvPr/>
        </p:nvSpPr>
        <p:spPr>
          <a:xfrm>
            <a:off x="1630787" y="1608307"/>
            <a:ext cx="634701" cy="923330"/>
          </a:xfrm>
          <a:prstGeom prst="rect">
            <a:avLst/>
          </a:prstGeom>
          <a:noFill/>
        </p:spPr>
        <p:txBody>
          <a:bodyPr wrap="square" rtlCol="0">
            <a:spAutoFit/>
          </a:bodyPr>
          <a:lstStyle/>
          <a:p>
            <a:r>
              <a:rPr lang="en-US" sz="5400" dirty="0">
                <a:solidFill>
                  <a:srgbClr val="434343"/>
                </a:solidFill>
                <a:latin typeface="Raleway ExtraBold" pitchFamily="2" charset="0"/>
              </a:rPr>
              <a:t>0</a:t>
            </a:r>
          </a:p>
        </p:txBody>
      </p:sp>
      <p:sp>
        <p:nvSpPr>
          <p:cNvPr id="7" name="TextBox 6">
            <a:extLst>
              <a:ext uri="{FF2B5EF4-FFF2-40B4-BE49-F238E27FC236}">
                <a16:creationId xmlns:a16="http://schemas.microsoft.com/office/drawing/2014/main" id="{A4349AC7-BEA0-4F3C-48E4-2F58ACF7544D}"/>
              </a:ext>
            </a:extLst>
          </p:cNvPr>
          <p:cNvSpPr txBox="1"/>
          <p:nvPr/>
        </p:nvSpPr>
        <p:spPr>
          <a:xfrm>
            <a:off x="4249303" y="1580775"/>
            <a:ext cx="451821" cy="923330"/>
          </a:xfrm>
          <a:prstGeom prst="rect">
            <a:avLst/>
          </a:prstGeom>
          <a:noFill/>
        </p:spPr>
        <p:txBody>
          <a:bodyPr wrap="square" rtlCol="0">
            <a:spAutoFit/>
          </a:bodyPr>
          <a:lstStyle/>
          <a:p>
            <a:r>
              <a:rPr lang="en-US" sz="5400" dirty="0">
                <a:latin typeface="Raleway ExtraBold" pitchFamily="2" charset="0"/>
              </a:rPr>
              <a:t>1</a:t>
            </a:r>
          </a:p>
        </p:txBody>
      </p:sp>
      <p:sp>
        <p:nvSpPr>
          <p:cNvPr id="8" name="TextBox 7">
            <a:extLst>
              <a:ext uri="{FF2B5EF4-FFF2-40B4-BE49-F238E27FC236}">
                <a16:creationId xmlns:a16="http://schemas.microsoft.com/office/drawing/2014/main" id="{A50FDB99-2F3E-D0A8-D48D-468922E4F365}"/>
              </a:ext>
            </a:extLst>
          </p:cNvPr>
          <p:cNvSpPr txBox="1"/>
          <p:nvPr/>
        </p:nvSpPr>
        <p:spPr>
          <a:xfrm>
            <a:off x="6731433" y="1608307"/>
            <a:ext cx="566627" cy="923330"/>
          </a:xfrm>
          <a:prstGeom prst="rect">
            <a:avLst/>
          </a:prstGeom>
          <a:noFill/>
        </p:spPr>
        <p:txBody>
          <a:bodyPr wrap="square" rtlCol="0">
            <a:spAutoFit/>
          </a:bodyPr>
          <a:lstStyle/>
          <a:p>
            <a:r>
              <a:rPr lang="en-US" sz="5400" dirty="0">
                <a:latin typeface="Raleway ExtraBold" pitchFamily="2" charset="0"/>
              </a:rPr>
              <a:t>2</a:t>
            </a:r>
          </a:p>
        </p:txBody>
      </p:sp>
      <p:cxnSp>
        <p:nvCxnSpPr>
          <p:cNvPr id="10" name="Straight Arrow Connector 9">
            <a:extLst>
              <a:ext uri="{FF2B5EF4-FFF2-40B4-BE49-F238E27FC236}">
                <a16:creationId xmlns:a16="http://schemas.microsoft.com/office/drawing/2014/main" id="{AA7A4CD6-9CAF-7973-7EBE-4ACD62805463}"/>
              </a:ext>
            </a:extLst>
          </p:cNvPr>
          <p:cNvCxnSpPr>
            <a:stCxn id="266" idx="6"/>
            <a:endCxn id="278" idx="2"/>
          </p:cNvCxnSpPr>
          <p:nvPr/>
        </p:nvCxnSpPr>
        <p:spPr>
          <a:xfrm flipV="1">
            <a:off x="2551420" y="2137024"/>
            <a:ext cx="1308056" cy="125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C29CE45-FC5A-6F77-4074-E539865338BB}"/>
              </a:ext>
            </a:extLst>
          </p:cNvPr>
          <p:cNvCxnSpPr>
            <a:stCxn id="278" idx="6"/>
            <a:endCxn id="3" idx="2"/>
          </p:cNvCxnSpPr>
          <p:nvPr/>
        </p:nvCxnSpPr>
        <p:spPr>
          <a:xfrm flipV="1">
            <a:off x="5090953" y="2137023"/>
            <a:ext cx="1308056"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DAFFAF-26AC-BBDA-2C36-5CAB6364264C}"/>
              </a:ext>
            </a:extLst>
          </p:cNvPr>
          <p:cNvSpPr txBox="1"/>
          <p:nvPr/>
        </p:nvSpPr>
        <p:spPr>
          <a:xfrm>
            <a:off x="2911643" y="1626358"/>
            <a:ext cx="661901" cy="523220"/>
          </a:xfrm>
          <a:prstGeom prst="rect">
            <a:avLst/>
          </a:prstGeom>
          <a:noFill/>
        </p:spPr>
        <p:txBody>
          <a:bodyPr wrap="square" rtlCol="0">
            <a:spAutoFit/>
          </a:bodyPr>
          <a:lstStyle/>
          <a:p>
            <a:r>
              <a:rPr lang="en-US" sz="2800" dirty="0">
                <a:latin typeface="Raleway ExtraBold" pitchFamily="2" charset="0"/>
              </a:rPr>
              <a:t>a</a:t>
            </a:r>
          </a:p>
        </p:txBody>
      </p:sp>
      <p:sp>
        <p:nvSpPr>
          <p:cNvPr id="14" name="TextBox 13">
            <a:extLst>
              <a:ext uri="{FF2B5EF4-FFF2-40B4-BE49-F238E27FC236}">
                <a16:creationId xmlns:a16="http://schemas.microsoft.com/office/drawing/2014/main" id="{18444162-7423-484E-7932-82D2586FF640}"/>
              </a:ext>
            </a:extLst>
          </p:cNvPr>
          <p:cNvSpPr txBox="1"/>
          <p:nvPr/>
        </p:nvSpPr>
        <p:spPr>
          <a:xfrm>
            <a:off x="5480780" y="1626358"/>
            <a:ext cx="585803" cy="523220"/>
          </a:xfrm>
          <a:prstGeom prst="rect">
            <a:avLst/>
          </a:prstGeom>
          <a:noFill/>
        </p:spPr>
        <p:txBody>
          <a:bodyPr wrap="square" rtlCol="0">
            <a:spAutoFit/>
          </a:bodyPr>
          <a:lstStyle/>
          <a:p>
            <a:r>
              <a:rPr lang="en-US" sz="2800" dirty="0">
                <a:latin typeface="Raleway ExtraBold" pitchFamily="2" charset="0"/>
              </a:rPr>
              <a:t>c</a:t>
            </a:r>
          </a:p>
        </p:txBody>
      </p:sp>
      <p:cxnSp>
        <p:nvCxnSpPr>
          <p:cNvPr id="21" name="Connector: Curved 20">
            <a:extLst>
              <a:ext uri="{FF2B5EF4-FFF2-40B4-BE49-F238E27FC236}">
                <a16:creationId xmlns:a16="http://schemas.microsoft.com/office/drawing/2014/main" id="{39ECC5FD-1F54-0B4E-3A29-0EF42D82A0FD}"/>
              </a:ext>
            </a:extLst>
          </p:cNvPr>
          <p:cNvCxnSpPr>
            <a:cxnSpLocks/>
          </p:cNvCxnSpPr>
          <p:nvPr/>
        </p:nvCxnSpPr>
        <p:spPr>
          <a:xfrm rot="16200000" flipV="1">
            <a:off x="4448190" y="1295711"/>
            <a:ext cx="12700" cy="870785"/>
          </a:xfrm>
          <a:prstGeom prst="curvedConnector3">
            <a:avLst>
              <a:gd name="adj1" fmla="val 6343118"/>
            </a:avLst>
          </a:prstGeom>
          <a:ln w="571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9BDCB3-8D45-E3CB-592B-DBD88AAC2D48}"/>
              </a:ext>
            </a:extLst>
          </p:cNvPr>
          <p:cNvSpPr txBox="1"/>
          <p:nvPr/>
        </p:nvSpPr>
        <p:spPr>
          <a:xfrm>
            <a:off x="4249303" y="997149"/>
            <a:ext cx="322697" cy="523220"/>
          </a:xfrm>
          <a:prstGeom prst="rect">
            <a:avLst/>
          </a:prstGeom>
          <a:noFill/>
        </p:spPr>
        <p:txBody>
          <a:bodyPr wrap="square" rtlCol="0">
            <a:spAutoFit/>
          </a:bodyPr>
          <a:lstStyle/>
          <a:p>
            <a:r>
              <a:rPr lang="en-US" sz="2800" dirty="0">
                <a:latin typeface="Raleway ExtraBold" pitchFamily="2" charset="0"/>
              </a:rPr>
              <a:t>b</a:t>
            </a:r>
          </a:p>
        </p:txBody>
      </p:sp>
      <p:sp>
        <p:nvSpPr>
          <p:cNvPr id="27" name="TextBox 26">
            <a:extLst>
              <a:ext uri="{FF2B5EF4-FFF2-40B4-BE49-F238E27FC236}">
                <a16:creationId xmlns:a16="http://schemas.microsoft.com/office/drawing/2014/main" id="{EC538DD6-5780-159F-DC7B-5BEED2AAAFAC}"/>
              </a:ext>
            </a:extLst>
          </p:cNvPr>
          <p:cNvSpPr txBox="1"/>
          <p:nvPr/>
        </p:nvSpPr>
        <p:spPr>
          <a:xfrm>
            <a:off x="1319943" y="3090382"/>
            <a:ext cx="1918724" cy="369332"/>
          </a:xfrm>
          <a:prstGeom prst="rect">
            <a:avLst/>
          </a:prstGeom>
          <a:noFill/>
        </p:spPr>
        <p:txBody>
          <a:bodyPr wrap="square" rtlCol="0">
            <a:spAutoFit/>
          </a:bodyPr>
          <a:lstStyle/>
          <a:p>
            <a:r>
              <a:rPr lang="en-US" sz="1800" b="1" dirty="0">
                <a:latin typeface="Raleway" pitchFamily="2" charset="0"/>
              </a:rPr>
              <a:t>Input strings:</a:t>
            </a:r>
          </a:p>
        </p:txBody>
      </p:sp>
      <p:graphicFrame>
        <p:nvGraphicFramePr>
          <p:cNvPr id="31" name="Table 31">
            <a:extLst>
              <a:ext uri="{FF2B5EF4-FFF2-40B4-BE49-F238E27FC236}">
                <a16:creationId xmlns:a16="http://schemas.microsoft.com/office/drawing/2014/main" id="{07CF01A5-7E59-82CE-CE15-74D2B1EB3528}"/>
              </a:ext>
            </a:extLst>
          </p:cNvPr>
          <p:cNvGraphicFramePr>
            <a:graphicFrameLocks noGrp="1"/>
          </p:cNvGraphicFramePr>
          <p:nvPr>
            <p:extLst>
              <p:ext uri="{D42A27DB-BD31-4B8C-83A1-F6EECF244321}">
                <p14:modId xmlns:p14="http://schemas.microsoft.com/office/powerpoint/2010/main" val="1066827638"/>
              </p:ext>
            </p:extLst>
          </p:nvPr>
        </p:nvGraphicFramePr>
        <p:xfrm>
          <a:off x="3269570" y="3099957"/>
          <a:ext cx="4422420" cy="370840"/>
        </p:xfrm>
        <a:graphic>
          <a:graphicData uri="http://schemas.openxmlformats.org/drawingml/2006/table">
            <a:tbl>
              <a:tblPr firstRow="1" bandRow="1">
                <a:tableStyleId>{3C2FFA5D-87B4-456A-9821-1D502468CF0F}</a:tableStyleId>
              </a:tblPr>
              <a:tblGrid>
                <a:gridCol w="1474140">
                  <a:extLst>
                    <a:ext uri="{9D8B030D-6E8A-4147-A177-3AD203B41FA5}">
                      <a16:colId xmlns:a16="http://schemas.microsoft.com/office/drawing/2014/main" val="2929806692"/>
                    </a:ext>
                  </a:extLst>
                </a:gridCol>
                <a:gridCol w="1474140">
                  <a:extLst>
                    <a:ext uri="{9D8B030D-6E8A-4147-A177-3AD203B41FA5}">
                      <a16:colId xmlns:a16="http://schemas.microsoft.com/office/drawing/2014/main" val="935519738"/>
                    </a:ext>
                  </a:extLst>
                </a:gridCol>
                <a:gridCol w="1474140">
                  <a:extLst>
                    <a:ext uri="{9D8B030D-6E8A-4147-A177-3AD203B41FA5}">
                      <a16:colId xmlns:a16="http://schemas.microsoft.com/office/drawing/2014/main" val="2877376503"/>
                    </a:ext>
                  </a:extLst>
                </a:gridCol>
              </a:tblGrid>
              <a:tr h="370840">
                <a:tc>
                  <a:txBody>
                    <a:bodyPr/>
                    <a:lstStyle/>
                    <a:p>
                      <a:endParaRPr lang="en-US" sz="1800" dirty="0">
                        <a:solidFill>
                          <a:srgbClr val="434343"/>
                        </a:solidFill>
                        <a:latin typeface="Raleway ExtraBold"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1800" dirty="0">
                        <a:solidFill>
                          <a:srgbClr val="434343"/>
                        </a:solidFill>
                        <a:latin typeface="Raleway ExtraBold"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sz="1800" dirty="0">
                        <a:solidFill>
                          <a:srgbClr val="434343"/>
                        </a:solidFill>
                        <a:latin typeface="Raleway ExtraBold"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4036831"/>
                  </a:ext>
                </a:extLst>
              </a:tr>
            </a:tbl>
          </a:graphicData>
        </a:graphic>
      </p:graphicFrame>
      <p:sp>
        <p:nvSpPr>
          <p:cNvPr id="32" name="TextBox 31">
            <a:extLst>
              <a:ext uri="{FF2B5EF4-FFF2-40B4-BE49-F238E27FC236}">
                <a16:creationId xmlns:a16="http://schemas.microsoft.com/office/drawing/2014/main" id="{91F4B7AD-938C-7FBA-DC63-67B0A010F196}"/>
              </a:ext>
            </a:extLst>
          </p:cNvPr>
          <p:cNvSpPr txBox="1"/>
          <p:nvPr/>
        </p:nvSpPr>
        <p:spPr>
          <a:xfrm>
            <a:off x="1244607" y="3787399"/>
            <a:ext cx="4853753" cy="646331"/>
          </a:xfrm>
          <a:prstGeom prst="rect">
            <a:avLst/>
          </a:prstGeom>
          <a:noFill/>
        </p:spPr>
        <p:txBody>
          <a:bodyPr wrap="square" rtlCol="0">
            <a:spAutoFit/>
          </a:bodyPr>
          <a:lstStyle/>
          <a:p>
            <a:r>
              <a:rPr lang="en-US" sz="3600" b="1" dirty="0">
                <a:solidFill>
                  <a:srgbClr val="434343"/>
                </a:solidFill>
                <a:latin typeface="Raleway" pitchFamily="2" charset="0"/>
                <a:cs typeface="Times New Roman" panose="02020603050405020304" pitchFamily="18" charset="0"/>
              </a:rPr>
              <a:t>→	</a:t>
            </a:r>
            <a:r>
              <a:rPr lang="en-US" sz="2000" b="1" dirty="0">
                <a:solidFill>
                  <a:srgbClr val="434343"/>
                </a:solidFill>
                <a:latin typeface="Raleway" pitchFamily="2" charset="0"/>
              </a:rPr>
              <a:t>Regular expression: </a:t>
            </a:r>
            <a:r>
              <a:rPr lang="en-US" sz="3200" b="1" dirty="0">
                <a:solidFill>
                  <a:srgbClr val="FF6600"/>
                </a:solidFill>
                <a:latin typeface="Raleway" pitchFamily="2" charset="0"/>
              </a:rPr>
              <a:t>ab*c</a:t>
            </a:r>
          </a:p>
        </p:txBody>
      </p:sp>
      <p:sp>
        <p:nvSpPr>
          <p:cNvPr id="33" name="TextBox 32">
            <a:extLst>
              <a:ext uri="{FF2B5EF4-FFF2-40B4-BE49-F238E27FC236}">
                <a16:creationId xmlns:a16="http://schemas.microsoft.com/office/drawing/2014/main" id="{9344CC76-0993-7EF5-F734-B78F6157F7A9}"/>
              </a:ext>
            </a:extLst>
          </p:cNvPr>
          <p:cNvSpPr txBox="1"/>
          <p:nvPr/>
        </p:nvSpPr>
        <p:spPr>
          <a:xfrm>
            <a:off x="6273717" y="3859510"/>
            <a:ext cx="2207107" cy="523220"/>
          </a:xfrm>
          <a:prstGeom prst="rect">
            <a:avLst/>
          </a:prstGeom>
          <a:noFill/>
        </p:spPr>
        <p:txBody>
          <a:bodyPr wrap="square" rtlCol="0">
            <a:spAutoFit/>
          </a:bodyPr>
          <a:lstStyle/>
          <a:p>
            <a:r>
              <a:rPr lang="en-US" sz="2800" dirty="0">
                <a:latin typeface="Raleway" pitchFamily="2" charset="0"/>
              </a:rPr>
              <a:t>*</a:t>
            </a:r>
            <a:r>
              <a:rPr lang="en-US" sz="2000" dirty="0">
                <a:latin typeface="Raleway" pitchFamily="2" charset="0"/>
              </a:rPr>
              <a:t>=“zero or more”</a:t>
            </a:r>
          </a:p>
        </p:txBody>
      </p:sp>
      <p:sp>
        <p:nvSpPr>
          <p:cNvPr id="9" name="TextBox 8">
            <a:extLst>
              <a:ext uri="{FF2B5EF4-FFF2-40B4-BE49-F238E27FC236}">
                <a16:creationId xmlns:a16="http://schemas.microsoft.com/office/drawing/2014/main" id="{E5B5E8C7-AC44-41FE-B46E-D4E00D44DEED}"/>
              </a:ext>
            </a:extLst>
          </p:cNvPr>
          <p:cNvSpPr txBox="1"/>
          <p:nvPr/>
        </p:nvSpPr>
        <p:spPr>
          <a:xfrm>
            <a:off x="3252550" y="3092178"/>
            <a:ext cx="1231477" cy="584775"/>
          </a:xfrm>
          <a:prstGeom prst="rect">
            <a:avLst/>
          </a:prstGeom>
          <a:noFill/>
        </p:spPr>
        <p:txBody>
          <a:bodyPr wrap="square" rtlCol="0">
            <a:spAutoFit/>
          </a:bodyPr>
          <a:lstStyle/>
          <a:p>
            <a:r>
              <a:rPr lang="en-US" sz="1800" dirty="0">
                <a:solidFill>
                  <a:schemeClr val="tx2">
                    <a:lumMod val="10000"/>
                  </a:schemeClr>
                </a:solidFill>
                <a:latin typeface="Raleway ExtraBold" pitchFamily="2" charset="0"/>
              </a:rPr>
              <a:t>ac</a:t>
            </a:r>
          </a:p>
          <a:p>
            <a:endParaRPr lang="en-US" dirty="0"/>
          </a:p>
        </p:txBody>
      </p:sp>
      <p:sp>
        <p:nvSpPr>
          <p:cNvPr id="11" name="TextBox 10">
            <a:extLst>
              <a:ext uri="{FF2B5EF4-FFF2-40B4-BE49-F238E27FC236}">
                <a16:creationId xmlns:a16="http://schemas.microsoft.com/office/drawing/2014/main" id="{FCE2FC79-69A6-3A56-DBEB-31ADA534B9C8}"/>
              </a:ext>
            </a:extLst>
          </p:cNvPr>
          <p:cNvSpPr txBox="1"/>
          <p:nvPr/>
        </p:nvSpPr>
        <p:spPr>
          <a:xfrm>
            <a:off x="4704131" y="3094573"/>
            <a:ext cx="1231477" cy="584775"/>
          </a:xfrm>
          <a:prstGeom prst="rect">
            <a:avLst/>
          </a:prstGeom>
          <a:noFill/>
        </p:spPr>
        <p:txBody>
          <a:bodyPr wrap="square" rtlCol="0">
            <a:spAutoFit/>
          </a:bodyPr>
          <a:lstStyle/>
          <a:p>
            <a:r>
              <a:rPr lang="en-US" sz="1800" dirty="0" err="1">
                <a:solidFill>
                  <a:schemeClr val="tx2">
                    <a:lumMod val="10000"/>
                  </a:schemeClr>
                </a:solidFill>
                <a:latin typeface="Raleway ExtraBold" pitchFamily="2" charset="0"/>
              </a:rPr>
              <a:t>abc</a:t>
            </a:r>
            <a:endParaRPr lang="en-US" sz="1800" dirty="0">
              <a:solidFill>
                <a:schemeClr val="tx2">
                  <a:lumMod val="10000"/>
                </a:schemeClr>
              </a:solidFill>
              <a:latin typeface="Raleway ExtraBold" pitchFamily="2" charset="0"/>
            </a:endParaRPr>
          </a:p>
          <a:p>
            <a:endParaRPr lang="en-US" dirty="0"/>
          </a:p>
        </p:txBody>
      </p:sp>
      <p:sp>
        <p:nvSpPr>
          <p:cNvPr id="15" name="TextBox 14">
            <a:extLst>
              <a:ext uri="{FF2B5EF4-FFF2-40B4-BE49-F238E27FC236}">
                <a16:creationId xmlns:a16="http://schemas.microsoft.com/office/drawing/2014/main" id="{35E0A7AB-CDD8-4BB1-960E-48DCBFAEFFF4}"/>
              </a:ext>
            </a:extLst>
          </p:cNvPr>
          <p:cNvSpPr txBox="1"/>
          <p:nvPr/>
        </p:nvSpPr>
        <p:spPr>
          <a:xfrm>
            <a:off x="6208833" y="3105857"/>
            <a:ext cx="1231477" cy="584775"/>
          </a:xfrm>
          <a:prstGeom prst="rect">
            <a:avLst/>
          </a:prstGeom>
          <a:noFill/>
        </p:spPr>
        <p:txBody>
          <a:bodyPr wrap="square" rtlCol="0">
            <a:spAutoFit/>
          </a:bodyPr>
          <a:lstStyle/>
          <a:p>
            <a:r>
              <a:rPr lang="en-US" sz="1800" dirty="0" err="1">
                <a:solidFill>
                  <a:schemeClr val="tx2">
                    <a:lumMod val="10000"/>
                  </a:schemeClr>
                </a:solidFill>
                <a:latin typeface="Raleway ExtraBold" pitchFamily="2" charset="0"/>
              </a:rPr>
              <a:t>abbc</a:t>
            </a:r>
            <a:endParaRPr lang="en-US" sz="1800" dirty="0">
              <a:solidFill>
                <a:schemeClr val="tx2">
                  <a:lumMod val="10000"/>
                </a:schemeClr>
              </a:solidFill>
              <a:latin typeface="Raleway ExtraBold" pitchFamily="2" charset="0"/>
            </a:endParaRP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500"/>
                                        <p:tgtEl>
                                          <p:spTgt spid="266"/>
                                        </p:tgtEl>
                                      </p:cBhvr>
                                    </p:animEffect>
                                    <p:anim calcmode="lin" valueType="num">
                                      <p:cBhvr>
                                        <p:cTn id="8" dur="500" fill="hold"/>
                                        <p:tgtEl>
                                          <p:spTgt spid="266"/>
                                        </p:tgtEl>
                                        <p:attrNameLst>
                                          <p:attrName>ppt_x</p:attrName>
                                        </p:attrNameLst>
                                      </p:cBhvr>
                                      <p:tavLst>
                                        <p:tav tm="0">
                                          <p:val>
                                            <p:strVal val="#ppt_x"/>
                                          </p:val>
                                        </p:tav>
                                        <p:tav tm="100000">
                                          <p:val>
                                            <p:strVal val="#ppt_x"/>
                                          </p:val>
                                        </p:tav>
                                      </p:tavLst>
                                    </p:anim>
                                    <p:anim calcmode="lin" valueType="num">
                                      <p:cBhvr>
                                        <p:cTn id="9" dur="500" fill="hold"/>
                                        <p:tgtEl>
                                          <p:spTgt spid="2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fade">
                                      <p:cBhvr>
                                        <p:cTn id="17" dur="500"/>
                                        <p:tgtEl>
                                          <p:spTgt spid="278"/>
                                        </p:tgtEl>
                                      </p:cBhvr>
                                    </p:animEffect>
                                    <p:anim calcmode="lin" valueType="num">
                                      <p:cBhvr>
                                        <p:cTn id="18" dur="500" fill="hold"/>
                                        <p:tgtEl>
                                          <p:spTgt spid="278"/>
                                        </p:tgtEl>
                                        <p:attrNameLst>
                                          <p:attrName>ppt_x</p:attrName>
                                        </p:attrNameLst>
                                      </p:cBhvr>
                                      <p:tavLst>
                                        <p:tav tm="0">
                                          <p:val>
                                            <p:strVal val="#ppt_x"/>
                                          </p:val>
                                        </p:tav>
                                        <p:tav tm="100000">
                                          <p:val>
                                            <p:strVal val="#ppt_x"/>
                                          </p:val>
                                        </p:tav>
                                      </p:tavLst>
                                    </p:anim>
                                    <p:anim calcmode="lin" valueType="num">
                                      <p:cBhvr>
                                        <p:cTn id="19" dur="500" fill="hold"/>
                                        <p:tgtEl>
                                          <p:spTgt spid="27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anim calcmode="lin" valueType="num">
                                      <p:cBhvr>
                                        <p:cTn id="40" dur="500" fill="hold"/>
                                        <p:tgtEl>
                                          <p:spTgt spid="4"/>
                                        </p:tgtEl>
                                        <p:attrNameLst>
                                          <p:attrName>ppt_x</p:attrName>
                                        </p:attrNameLst>
                                      </p:cBhvr>
                                      <p:tavLst>
                                        <p:tav tm="0">
                                          <p:val>
                                            <p:strVal val="#ppt_x"/>
                                          </p:val>
                                        </p:tav>
                                        <p:tav tm="100000">
                                          <p:val>
                                            <p:strVal val="#ppt_x"/>
                                          </p:val>
                                        </p:tav>
                                      </p:tavLst>
                                    </p:anim>
                                    <p:anim calcmode="lin" valueType="num">
                                      <p:cBhvr>
                                        <p:cTn id="41" dur="5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anim calcmode="lin" valueType="num">
                                      <p:cBhvr>
                                        <p:cTn id="45" dur="500" fill="hold"/>
                                        <p:tgtEl>
                                          <p:spTgt spid="5"/>
                                        </p:tgtEl>
                                        <p:attrNameLst>
                                          <p:attrName>ppt_x</p:attrName>
                                        </p:attrNameLst>
                                      </p:cBhvr>
                                      <p:tavLst>
                                        <p:tav tm="0">
                                          <p:val>
                                            <p:strVal val="#ppt_x"/>
                                          </p:val>
                                        </p:tav>
                                        <p:tav tm="100000">
                                          <p:val>
                                            <p:strVal val="#ppt_x"/>
                                          </p:val>
                                        </p:tav>
                                      </p:tavLst>
                                    </p:anim>
                                    <p:anim calcmode="lin" valueType="num">
                                      <p:cBhvr>
                                        <p:cTn id="4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anim calcmode="lin" valueType="num">
                                      <p:cBhvr>
                                        <p:cTn id="52" dur="500" fill="hold"/>
                                        <p:tgtEl>
                                          <p:spTgt spid="27"/>
                                        </p:tgtEl>
                                        <p:attrNameLst>
                                          <p:attrName>ppt_x</p:attrName>
                                        </p:attrNameLst>
                                      </p:cBhvr>
                                      <p:tavLst>
                                        <p:tav tm="0">
                                          <p:val>
                                            <p:strVal val="#ppt_x"/>
                                          </p:val>
                                        </p:tav>
                                        <p:tav tm="100000">
                                          <p:val>
                                            <p:strVal val="#ppt_x"/>
                                          </p:val>
                                        </p:tav>
                                      </p:tavLst>
                                    </p:anim>
                                    <p:anim calcmode="lin" valueType="num">
                                      <p:cBhvr>
                                        <p:cTn id="53" dur="500" fill="hold"/>
                                        <p:tgtEl>
                                          <p:spTgt spid="2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anim calcmode="lin" valueType="num">
                                      <p:cBhvr>
                                        <p:cTn id="57" dur="500" fill="hold"/>
                                        <p:tgtEl>
                                          <p:spTgt spid="31"/>
                                        </p:tgtEl>
                                        <p:attrNameLst>
                                          <p:attrName>ppt_x</p:attrName>
                                        </p:attrNameLst>
                                      </p:cBhvr>
                                      <p:tavLst>
                                        <p:tav tm="0">
                                          <p:val>
                                            <p:strVal val="#ppt_x"/>
                                          </p:val>
                                        </p:tav>
                                        <p:tav tm="100000">
                                          <p:val>
                                            <p:strVal val="#ppt_x"/>
                                          </p:val>
                                        </p:tav>
                                      </p:tavLst>
                                    </p:anim>
                                    <p:anim calcmode="lin" valueType="num">
                                      <p:cBhvr>
                                        <p:cTn id="58"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par>
                                <p:cTn id="70" presetID="10" presetClass="entr" presetSubtype="0"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arn(inVertical)">
                                      <p:cBhvr>
                                        <p:cTn id="77" dur="500"/>
                                        <p:tgtEl>
                                          <p:spTgt spid="13"/>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barn(inVertical)">
                                      <p:cBhvr>
                                        <p:cTn id="80" dur="500"/>
                                        <p:tgtEl>
                                          <p:spTgt spid="1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1">
                                            <p:txEl>
                                              <p:pRg st="0" end="0"/>
                                            </p:txEl>
                                          </p:spTgt>
                                        </p:tgtEl>
                                        <p:attrNameLst>
                                          <p:attrName>style.visibility</p:attrName>
                                        </p:attrNameLst>
                                      </p:cBhvr>
                                      <p:to>
                                        <p:strVal val="visible"/>
                                      </p:to>
                                    </p:set>
                                    <p:animEffect transition="in" filter="fade">
                                      <p:cBhvr>
                                        <p:cTn id="85" dur="500"/>
                                        <p:tgtEl>
                                          <p:spTgt spid="11">
                                            <p:txEl>
                                              <p:pRg st="0" end="0"/>
                                            </p:txEl>
                                          </p:spTgt>
                                        </p:tgtEl>
                                      </p:cBhvr>
                                    </p:animEffect>
                                    <p:anim calcmode="lin" valueType="num">
                                      <p:cBhvr>
                                        <p:cTn id="8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87"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down)">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15">
                                            <p:txEl>
                                              <p:pRg st="0" end="0"/>
                                            </p:txEl>
                                          </p:spTgt>
                                        </p:tgtEl>
                                        <p:attrNameLst>
                                          <p:attrName>style.visibility</p:attrName>
                                        </p:attrNameLst>
                                      </p:cBhvr>
                                      <p:to>
                                        <p:strVal val="visible"/>
                                      </p:to>
                                    </p:set>
                                    <p:animEffect transition="in" filter="fade">
                                      <p:cBhvr>
                                        <p:cTn id="102" dur="500"/>
                                        <p:tgtEl>
                                          <p:spTgt spid="15">
                                            <p:txEl>
                                              <p:pRg st="0" end="0"/>
                                            </p:txEl>
                                          </p:spTgt>
                                        </p:tgtEl>
                                      </p:cBhvr>
                                    </p:animEffect>
                                    <p:anim calcmode="lin" valueType="num">
                                      <p:cBhvr>
                                        <p:cTn id="10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04"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32">
                                            <p:txEl>
                                              <p:pRg st="0" end="0"/>
                                            </p:txEl>
                                          </p:spTgt>
                                        </p:tgtEl>
                                        <p:attrNameLst>
                                          <p:attrName>style.visibility</p:attrName>
                                        </p:attrNameLst>
                                      </p:cBhvr>
                                      <p:to>
                                        <p:strVal val="visible"/>
                                      </p:to>
                                    </p:set>
                                    <p:animEffect transition="in" filter="wipe(down)">
                                      <p:cBhvr>
                                        <p:cTn id="109" dur="362">
                                          <p:stCondLst>
                                            <p:cond delay="0"/>
                                          </p:stCondLst>
                                        </p:cTn>
                                        <p:tgtEl>
                                          <p:spTgt spid="32">
                                            <p:txEl>
                                              <p:pRg st="0" end="0"/>
                                            </p:txEl>
                                          </p:spTgt>
                                        </p:tgtEl>
                                      </p:cBhvr>
                                    </p:animEffect>
                                    <p:anim calcmode="lin" valueType="num">
                                      <p:cBhvr>
                                        <p:cTn id="110" dur="1139" tmFilter="0,0; 0.14,0.36; 0.43,0.73; 0.71,0.91; 1.0,1.0">
                                          <p:stCondLst>
                                            <p:cond delay="0"/>
                                          </p:stCondLst>
                                        </p:cTn>
                                        <p:tgtEl>
                                          <p:spTgt spid="32">
                                            <p:txEl>
                                              <p:pRg st="0" end="0"/>
                                            </p:txEl>
                                          </p:spTgt>
                                        </p:tgtEl>
                                        <p:attrNameLst>
                                          <p:attrName>ppt_x</p:attrName>
                                        </p:attrNameLst>
                                      </p:cBhvr>
                                      <p:tavLst>
                                        <p:tav tm="0">
                                          <p:val>
                                            <p:strVal val="#ppt_x-0.25"/>
                                          </p:val>
                                        </p:tav>
                                        <p:tav tm="100000">
                                          <p:val>
                                            <p:strVal val="#ppt_x"/>
                                          </p:val>
                                        </p:tav>
                                      </p:tavLst>
                                    </p:anim>
                                    <p:anim calcmode="lin" valueType="num">
                                      <p:cBhvr>
                                        <p:cTn id="111" dur="415" tmFilter="0.0,0.0; 0.25,0.07; 0.50,0.2; 0.75,0.467; 1.0,1.0">
                                          <p:stCondLst>
                                            <p:cond delay="0"/>
                                          </p:stCondLst>
                                        </p:cTn>
                                        <p:tgtEl>
                                          <p:spTgt spid="32">
                                            <p:txEl>
                                              <p:pRg st="0" end="0"/>
                                            </p:txEl>
                                          </p:spTgt>
                                        </p:tgtEl>
                                        <p:attrNameLst>
                                          <p:attrName>ppt_y</p:attrName>
                                        </p:attrNameLst>
                                      </p:cBhvr>
                                      <p:tavLst>
                                        <p:tav tm="0" fmla="#ppt_y-sin(pi*$)/3">
                                          <p:val>
                                            <p:fltVal val="0.5"/>
                                          </p:val>
                                        </p:tav>
                                        <p:tav tm="100000">
                                          <p:val>
                                            <p:fltVal val="1"/>
                                          </p:val>
                                        </p:tav>
                                      </p:tavLst>
                                    </p:anim>
                                    <p:anim calcmode="lin" valueType="num">
                                      <p:cBhvr>
                                        <p:cTn id="112" dur="415" tmFilter="0, 0; 0.125,0.2665; 0.25,0.4; 0.375,0.465; 0.5,0.5;  0.625,0.535; 0.75,0.6; 0.875,0.7335; 1,1">
                                          <p:stCondLst>
                                            <p:cond delay="415"/>
                                          </p:stCondLst>
                                        </p:cTn>
                                        <p:tgtEl>
                                          <p:spTgt spid="32">
                                            <p:txEl>
                                              <p:pRg st="0" end="0"/>
                                            </p:txEl>
                                          </p:spTgt>
                                        </p:tgtEl>
                                        <p:attrNameLst>
                                          <p:attrName>ppt_y</p:attrName>
                                        </p:attrNameLst>
                                      </p:cBhvr>
                                      <p:tavLst>
                                        <p:tav tm="0" fmla="#ppt_y-sin(pi*$)/9">
                                          <p:val>
                                            <p:fltVal val="0"/>
                                          </p:val>
                                        </p:tav>
                                        <p:tav tm="100000">
                                          <p:val>
                                            <p:fltVal val="1"/>
                                          </p:val>
                                        </p:tav>
                                      </p:tavLst>
                                    </p:anim>
                                    <p:anim calcmode="lin" valueType="num">
                                      <p:cBhvr>
                                        <p:cTn id="113" dur="207" tmFilter="0, 0; 0.125,0.2665; 0.25,0.4; 0.375,0.465; 0.5,0.5;  0.625,0.535; 0.75,0.6; 0.875,0.7335; 1,1">
                                          <p:stCondLst>
                                            <p:cond delay="828"/>
                                          </p:stCondLst>
                                        </p:cTn>
                                        <p:tgtEl>
                                          <p:spTgt spid="32">
                                            <p:txEl>
                                              <p:pRg st="0" end="0"/>
                                            </p:txEl>
                                          </p:spTgt>
                                        </p:tgtEl>
                                        <p:attrNameLst>
                                          <p:attrName>ppt_y</p:attrName>
                                        </p:attrNameLst>
                                      </p:cBhvr>
                                      <p:tavLst>
                                        <p:tav tm="0" fmla="#ppt_y-sin(pi*$)/27">
                                          <p:val>
                                            <p:fltVal val="0"/>
                                          </p:val>
                                        </p:tav>
                                        <p:tav tm="100000">
                                          <p:val>
                                            <p:fltVal val="1"/>
                                          </p:val>
                                        </p:tav>
                                      </p:tavLst>
                                    </p:anim>
                                    <p:anim calcmode="lin" valueType="num">
                                      <p:cBhvr>
                                        <p:cTn id="114" dur="103" tmFilter="0, 0; 0.125,0.2665; 0.25,0.4; 0.375,0.465; 0.5,0.5;  0.625,0.535; 0.75,0.6; 0.875,0.7335; 1,1">
                                          <p:stCondLst>
                                            <p:cond delay="1035"/>
                                          </p:stCondLst>
                                        </p:cTn>
                                        <p:tgtEl>
                                          <p:spTgt spid="32">
                                            <p:txEl>
                                              <p:pRg st="0" end="0"/>
                                            </p:txEl>
                                          </p:spTgt>
                                        </p:tgtEl>
                                        <p:attrNameLst>
                                          <p:attrName>ppt_y</p:attrName>
                                        </p:attrNameLst>
                                      </p:cBhvr>
                                      <p:tavLst>
                                        <p:tav tm="0" fmla="#ppt_y-sin(pi*$)/81">
                                          <p:val>
                                            <p:fltVal val="0"/>
                                          </p:val>
                                        </p:tav>
                                        <p:tav tm="100000">
                                          <p:val>
                                            <p:fltVal val="1"/>
                                          </p:val>
                                        </p:tav>
                                      </p:tavLst>
                                    </p:anim>
                                    <p:animScale>
                                      <p:cBhvr>
                                        <p:cTn id="115" dur="16">
                                          <p:stCondLst>
                                            <p:cond delay="406"/>
                                          </p:stCondLst>
                                        </p:cTn>
                                        <p:tgtEl>
                                          <p:spTgt spid="32">
                                            <p:txEl>
                                              <p:pRg st="0" end="0"/>
                                            </p:txEl>
                                          </p:spTgt>
                                        </p:tgtEl>
                                      </p:cBhvr>
                                      <p:to x="100000" y="60000"/>
                                    </p:animScale>
                                    <p:animScale>
                                      <p:cBhvr>
                                        <p:cTn id="116" dur="104" decel="50000">
                                          <p:stCondLst>
                                            <p:cond delay="423"/>
                                          </p:stCondLst>
                                        </p:cTn>
                                        <p:tgtEl>
                                          <p:spTgt spid="32">
                                            <p:txEl>
                                              <p:pRg st="0" end="0"/>
                                            </p:txEl>
                                          </p:spTgt>
                                        </p:tgtEl>
                                      </p:cBhvr>
                                      <p:to x="100000" y="100000"/>
                                    </p:animScale>
                                    <p:animScale>
                                      <p:cBhvr>
                                        <p:cTn id="117" dur="16">
                                          <p:stCondLst>
                                            <p:cond delay="820"/>
                                          </p:stCondLst>
                                        </p:cTn>
                                        <p:tgtEl>
                                          <p:spTgt spid="32">
                                            <p:txEl>
                                              <p:pRg st="0" end="0"/>
                                            </p:txEl>
                                          </p:spTgt>
                                        </p:tgtEl>
                                      </p:cBhvr>
                                      <p:to x="100000" y="80000"/>
                                    </p:animScale>
                                    <p:animScale>
                                      <p:cBhvr>
                                        <p:cTn id="118" dur="104" decel="50000">
                                          <p:stCondLst>
                                            <p:cond delay="836"/>
                                          </p:stCondLst>
                                        </p:cTn>
                                        <p:tgtEl>
                                          <p:spTgt spid="32">
                                            <p:txEl>
                                              <p:pRg st="0" end="0"/>
                                            </p:txEl>
                                          </p:spTgt>
                                        </p:tgtEl>
                                      </p:cBhvr>
                                      <p:to x="100000" y="100000"/>
                                    </p:animScale>
                                    <p:animScale>
                                      <p:cBhvr>
                                        <p:cTn id="119" dur="16">
                                          <p:stCondLst>
                                            <p:cond delay="1026"/>
                                          </p:stCondLst>
                                        </p:cTn>
                                        <p:tgtEl>
                                          <p:spTgt spid="32">
                                            <p:txEl>
                                              <p:pRg st="0" end="0"/>
                                            </p:txEl>
                                          </p:spTgt>
                                        </p:tgtEl>
                                      </p:cBhvr>
                                      <p:to x="100000" y="90000"/>
                                    </p:animScale>
                                    <p:animScale>
                                      <p:cBhvr>
                                        <p:cTn id="120" dur="104" decel="50000">
                                          <p:stCondLst>
                                            <p:cond delay="1042"/>
                                          </p:stCondLst>
                                        </p:cTn>
                                        <p:tgtEl>
                                          <p:spTgt spid="32">
                                            <p:txEl>
                                              <p:pRg st="0" end="0"/>
                                            </p:txEl>
                                          </p:spTgt>
                                        </p:tgtEl>
                                      </p:cBhvr>
                                      <p:to x="100000" y="100000"/>
                                    </p:animScale>
                                    <p:animScale>
                                      <p:cBhvr>
                                        <p:cTn id="121" dur="16">
                                          <p:stCondLst>
                                            <p:cond delay="1130"/>
                                          </p:stCondLst>
                                        </p:cTn>
                                        <p:tgtEl>
                                          <p:spTgt spid="32">
                                            <p:txEl>
                                              <p:pRg st="0" end="0"/>
                                            </p:txEl>
                                          </p:spTgt>
                                        </p:tgtEl>
                                      </p:cBhvr>
                                      <p:to x="100000" y="95000"/>
                                    </p:animScale>
                                    <p:animScale>
                                      <p:cBhvr>
                                        <p:cTn id="122" dur="104" decel="50000">
                                          <p:stCondLst>
                                            <p:cond delay="1146"/>
                                          </p:stCondLst>
                                        </p:cTn>
                                        <p:tgtEl>
                                          <p:spTgt spid="32">
                                            <p:txEl>
                                              <p:pRg st="0" end="0"/>
                                            </p:txEl>
                                          </p:spTgt>
                                        </p:tgtEl>
                                      </p:cBhvr>
                                      <p:to x="100000" y="100000"/>
                                    </p:animScale>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randombar(horizontal)">
                                      <p:cBhvr>
                                        <p:cTn id="1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P spid="278" grpId="0" animBg="1"/>
      <p:bldP spid="3" grpId="0" animBg="1"/>
      <p:bldP spid="4" grpId="0"/>
      <p:bldP spid="5" grpId="0"/>
      <p:bldP spid="6" grpId="0"/>
      <p:bldP spid="7" grpId="0"/>
      <p:bldP spid="8" grpId="0"/>
      <p:bldP spid="13" grpId="0"/>
      <p:bldP spid="14" grpId="0"/>
      <p:bldP spid="23" grpId="0"/>
      <p:bldP spid="27" grpId="0"/>
      <p:bldP spid="33"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7" y="3314598"/>
            <a:ext cx="522413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chemeClr val="accent1"/>
                </a:solidFill>
              </a:rPr>
              <a:t>Repetition</a:t>
            </a:r>
            <a:endParaRPr sz="72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100716394"/>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772758" y="1175491"/>
            <a:ext cx="7598484" cy="85740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800"/>
              </a:spcAft>
              <a:buClr>
                <a:srgbClr val="000000"/>
              </a:buClr>
              <a:buSzPts val="1000"/>
              <a:buNone/>
            </a:pPr>
            <a:r>
              <a:rPr lang="en-US" sz="2400" b="1" dirty="0">
                <a:solidFill>
                  <a:srgbClr val="FFB600"/>
                </a:solidFill>
                <a:latin typeface="Raleway" pitchFamily="2" charset="0"/>
                <a:ea typeface="Calibri" panose="020F0502020204030204" pitchFamily="34" charset="0"/>
                <a:cs typeface="Times New Roman" panose="02020603050405020304" pitchFamily="18" charset="0"/>
              </a:rPr>
              <a:t>a</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t>
            </a:r>
          </a:p>
          <a:p>
            <a:pPr marL="285750" indent="-285750">
              <a:lnSpc>
                <a:spcPct val="107000"/>
              </a:lnSpc>
              <a:spcBef>
                <a:spcPts val="0"/>
              </a:spcBef>
              <a:spcAft>
                <a:spcPts val="800"/>
              </a:spcAft>
              <a:buClr>
                <a:srgbClr val="FFB600"/>
              </a:buClr>
              <a:buSzPts val="1000"/>
            </a:pP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The question mark as meaning “zero or one instances of the</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previous character</a:t>
            </a:r>
            <a:endParaRPr lang="en-US" sz="1800" dirty="0">
              <a:effectLst/>
              <a:latin typeface="Raleway" pitchFamily="2" charset="0"/>
              <a:ea typeface="Calibri" panose="020F0502020204030204" pitchFamily="34" charset="0"/>
              <a:cs typeface="Times New Roman" panose="02020603050405020304" pitchFamily="18" charset="0"/>
            </a:endParaRPr>
          </a:p>
          <a:p>
            <a:pPr marL="0" indent="0">
              <a:buNone/>
            </a:pPr>
            <a:endParaRPr lang="en-US" dirty="0">
              <a:solidFill>
                <a:srgbClr val="000000"/>
              </a:solidFill>
              <a:latin typeface="Raleway" pitchFamily="2" charset="0"/>
              <a:ea typeface="Calibri" panose="020F0502020204030204" pitchFamily="34" charset="0"/>
              <a:cs typeface="Times New Roman" panose="02020603050405020304" pitchFamily="18" charset="0"/>
            </a:endParaRPr>
          </a:p>
          <a:p>
            <a:pPr marL="0" indent="0">
              <a:buNone/>
            </a:pPr>
            <a:endParaRPr lang="en-US" sz="18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r>
              <a:rPr lang="en" sz="1600" dirty="0"/>
              <a:t>.</a:t>
            </a: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Repetition</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16</a:t>
            </a:r>
            <a:endParaRPr dirty="0"/>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4">
            <a:extLst>
              <a:ext uri="{FF2B5EF4-FFF2-40B4-BE49-F238E27FC236}">
                <a16:creationId xmlns:a16="http://schemas.microsoft.com/office/drawing/2014/main" id="{CCF7C0D2-B25A-DEDA-7BD9-FCE3444F8C9C}"/>
              </a:ext>
            </a:extLst>
          </p:cNvPr>
          <p:cNvGraphicFramePr>
            <a:graphicFrameLocks noGrp="1"/>
          </p:cNvGraphicFramePr>
          <p:nvPr>
            <p:extLst>
              <p:ext uri="{D42A27DB-BD31-4B8C-83A1-F6EECF244321}">
                <p14:modId xmlns:p14="http://schemas.microsoft.com/office/powerpoint/2010/main" val="4179706850"/>
              </p:ext>
            </p:extLst>
          </p:nvPr>
        </p:nvGraphicFramePr>
        <p:xfrm>
          <a:off x="854776" y="2855489"/>
          <a:ext cx="7321035" cy="1112520"/>
        </p:xfrm>
        <a:graphic>
          <a:graphicData uri="http://schemas.openxmlformats.org/drawingml/2006/table">
            <a:tbl>
              <a:tblPr firstRow="1" bandRow="1">
                <a:effectLst>
                  <a:outerShdw blurRad="50800" dist="38100" dir="8100000" algn="tr" rotWithShape="0">
                    <a:prstClr val="black">
                      <a:alpha val="40000"/>
                    </a:prstClr>
                  </a:outerShdw>
                </a:effectLst>
                <a:tableStyleId>{4B75696D-C934-48B2-875F-71344F1D16F1}</a:tableStyleId>
              </a:tblPr>
              <a:tblGrid>
                <a:gridCol w="1867399">
                  <a:extLst>
                    <a:ext uri="{9D8B030D-6E8A-4147-A177-3AD203B41FA5}">
                      <a16:colId xmlns:a16="http://schemas.microsoft.com/office/drawing/2014/main" val="610545632"/>
                    </a:ext>
                  </a:extLst>
                </a:gridCol>
                <a:gridCol w="2601576">
                  <a:extLst>
                    <a:ext uri="{9D8B030D-6E8A-4147-A177-3AD203B41FA5}">
                      <a16:colId xmlns:a16="http://schemas.microsoft.com/office/drawing/2014/main" val="3829923754"/>
                    </a:ext>
                  </a:extLst>
                </a:gridCol>
                <a:gridCol w="2852060">
                  <a:extLst>
                    <a:ext uri="{9D8B030D-6E8A-4147-A177-3AD203B41FA5}">
                      <a16:colId xmlns:a16="http://schemas.microsoft.com/office/drawing/2014/main" val="1186584891"/>
                    </a:ext>
                  </a:extLst>
                </a:gridCol>
              </a:tblGrid>
              <a:tr h="370840">
                <a:tc>
                  <a:txBody>
                    <a:bodyPr/>
                    <a:lstStyle/>
                    <a:p>
                      <a:pPr marL="0" marR="0">
                        <a:lnSpc>
                          <a:spcPct val="107000"/>
                        </a:lnSpc>
                        <a:spcBef>
                          <a:spcPts val="0"/>
                        </a:spcBef>
                        <a:spcAft>
                          <a:spcPts val="0"/>
                        </a:spcAft>
                      </a:pPr>
                      <a:r>
                        <a:rPr lang="en-US" sz="1400">
                          <a:solidFill>
                            <a:schemeClr val="bg1"/>
                          </a:solidFill>
                          <a:effectLst/>
                          <a:latin typeface="Raleway ExtraBold" pitchFamily="2" charset="0"/>
                          <a:ea typeface="Calibri" panose="020F0502020204030204" pitchFamily="34" charset="0"/>
                          <a:cs typeface="Times New Roman" panose="02020603050405020304" pitchFamily="18" charset="0"/>
                        </a:rPr>
                        <a:t>RE</a:t>
                      </a:r>
                    </a:p>
                  </a:txBody>
                  <a:tcPr marL="68580" marR="68580" marT="0" marB="0" anchor="ctr">
                    <a:solidFill>
                      <a:schemeClr val="accent1"/>
                    </a:solidFill>
                  </a:tcP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Match</a:t>
                      </a:r>
                    </a:p>
                  </a:txBody>
                  <a:tcPr marL="68580" marR="68580" marT="0" marB="0" anchor="ctr">
                    <a:solidFill>
                      <a:schemeClr val="accent1"/>
                    </a:solidFill>
                  </a:tcPr>
                </a:tc>
                <a:tc>
                  <a:txBody>
                    <a:bodyPr/>
                    <a:lstStyle/>
                    <a:p>
                      <a:pPr marL="0" marR="0">
                        <a:lnSpc>
                          <a:spcPct val="107000"/>
                        </a:lnSpc>
                        <a:spcBef>
                          <a:spcPts val="0"/>
                        </a:spcBef>
                        <a:spcAft>
                          <a:spcPts val="0"/>
                        </a:spcAft>
                      </a:pPr>
                      <a:r>
                        <a:rPr lang="en-US" sz="1400" dirty="0">
                          <a:solidFill>
                            <a:schemeClr val="bg1"/>
                          </a:solidFill>
                          <a:effectLst/>
                          <a:latin typeface="Raleway ExtraBold" pitchFamily="2" charset="0"/>
                          <a:ea typeface="Calibri" panose="020F0502020204030204" pitchFamily="34" charset="0"/>
                          <a:cs typeface="Times New Roman" panose="02020603050405020304" pitchFamily="18" charset="0"/>
                        </a:rPr>
                        <a:t>Example pattern matched</a:t>
                      </a:r>
                    </a:p>
                  </a:txBody>
                  <a:tcPr marL="68580" marR="68580" marT="0" marB="0" anchor="ctr">
                    <a:solidFill>
                      <a:schemeClr val="accent1"/>
                    </a:solidFill>
                  </a:tcPr>
                </a:tc>
                <a:extLst>
                  <a:ext uri="{0D108BD9-81ED-4DB2-BD59-A6C34878D82A}">
                    <a16:rowId xmlns:a16="http://schemas.microsoft.com/office/drawing/2014/main" val="2174510848"/>
                  </a:ext>
                </a:extLst>
              </a:tr>
              <a:tr h="370840">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/woodchucks?/</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woodchuck or woodchucks</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u="none" dirty="0">
                          <a:effectLst/>
                          <a:latin typeface="Raleway" pitchFamily="2" charset="0"/>
                          <a:ea typeface="Calibri" panose="020F0502020204030204" pitchFamily="34" charset="0"/>
                          <a:cs typeface="Times New Roman" panose="02020603050405020304" pitchFamily="18" charset="0"/>
                        </a:rPr>
                        <a:t>“</a:t>
                      </a:r>
                      <a:r>
                        <a:rPr lang="en-US" sz="1400" u="sng" dirty="0">
                          <a:effectLst/>
                          <a:latin typeface="Raleway" pitchFamily="2" charset="0"/>
                          <a:ea typeface="Calibri" panose="020F0502020204030204" pitchFamily="34" charset="0"/>
                          <a:cs typeface="Times New Roman" panose="02020603050405020304" pitchFamily="18" charset="0"/>
                        </a:rPr>
                        <a:t>woodchucks”</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51411877"/>
                  </a:ext>
                </a:extLst>
              </a:tr>
              <a:tr h="370840">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a:t>
                      </a:r>
                      <a:r>
                        <a:rPr lang="en-US" sz="1400" dirty="0" err="1">
                          <a:effectLst/>
                          <a:latin typeface="Raleway" pitchFamily="2" charset="0"/>
                          <a:ea typeface="Calibri" panose="020F0502020204030204" pitchFamily="34" charset="0"/>
                          <a:cs typeface="Times New Roman" panose="02020603050405020304" pitchFamily="18" charset="0"/>
                        </a:rPr>
                        <a:t>colou?r</a:t>
                      </a:r>
                      <a:r>
                        <a:rPr lang="en-US" sz="1400" dirty="0">
                          <a:effectLst/>
                          <a:latin typeface="Raleway" pitchFamily="2" charset="0"/>
                          <a:ea typeface="Calibri" panose="020F0502020204030204" pitchFamily="34" charset="0"/>
                          <a:cs typeface="Times New Roman" panose="02020603050405020304" pitchFamily="18" charset="0"/>
                        </a:rPr>
                        <a:t>/</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err="1">
                          <a:effectLst/>
                          <a:latin typeface="Raleway" pitchFamily="2" charset="0"/>
                          <a:ea typeface="Calibri" panose="020F0502020204030204" pitchFamily="34" charset="0"/>
                          <a:cs typeface="Times New Roman" panose="02020603050405020304" pitchFamily="18" charset="0"/>
                        </a:rPr>
                        <a:t>colour</a:t>
                      </a:r>
                      <a:r>
                        <a:rPr lang="en-US" sz="1400" dirty="0">
                          <a:effectLst/>
                          <a:latin typeface="Raleway" pitchFamily="2" charset="0"/>
                          <a:ea typeface="Calibri" panose="020F0502020204030204" pitchFamily="34" charset="0"/>
                          <a:cs typeface="Times New Roman" panose="02020603050405020304" pitchFamily="18" charset="0"/>
                        </a:rPr>
                        <a:t> or color</a:t>
                      </a:r>
                    </a:p>
                  </a:txBody>
                  <a:tcPr marL="68580" marR="68580"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“color”</a:t>
                      </a:r>
                    </a:p>
                  </a:txBody>
                  <a:tcPr marL="68580" marR="68580" marT="0" marB="0" anchor="ctr">
                    <a:solidFill>
                      <a:schemeClr val="accent1">
                        <a:lumMod val="20000"/>
                        <a:lumOff val="80000"/>
                      </a:schemeClr>
                    </a:solidFill>
                  </a:tcPr>
                </a:tc>
                <a:extLst>
                  <a:ext uri="{0D108BD9-81ED-4DB2-BD59-A6C34878D82A}">
                    <a16:rowId xmlns:a16="http://schemas.microsoft.com/office/drawing/2014/main" val="3733594381"/>
                  </a:ext>
                </a:extLst>
              </a:tr>
            </a:tbl>
          </a:graphicData>
        </a:graphic>
      </p:graphicFrame>
    </p:spTree>
    <p:extLst>
      <p:ext uri="{BB962C8B-B14F-4D97-AF65-F5344CB8AC3E}">
        <p14:creationId xmlns:p14="http://schemas.microsoft.com/office/powerpoint/2010/main" val="104729114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1" end="1"/>
                                            </p:txEl>
                                          </p:spTgt>
                                        </p:tgtEl>
                                        <p:attrNameLst>
                                          <p:attrName>style.visibility</p:attrName>
                                        </p:attrNameLst>
                                      </p:cBhvr>
                                      <p:to>
                                        <p:strVal val="visible"/>
                                      </p:to>
                                    </p:set>
                                    <p:animEffect transition="in" filter="fade">
                                      <p:cBhvr>
                                        <p:cTn id="7" dur="500"/>
                                        <p:tgtEl>
                                          <p:spTgt spid="1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772758" y="1175491"/>
            <a:ext cx="7598484" cy="85740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800"/>
              </a:spcAft>
              <a:buClr>
                <a:srgbClr val="000000"/>
              </a:buClr>
              <a:buSzPts val="1000"/>
              <a:buNone/>
            </a:pPr>
            <a:r>
              <a:rPr lang="en-US" sz="2400" b="1" dirty="0">
                <a:solidFill>
                  <a:srgbClr val="FFB600"/>
                </a:solidFill>
                <a:latin typeface="Raleway" pitchFamily="2" charset="0"/>
                <a:ea typeface="Calibri" panose="020F0502020204030204" pitchFamily="34" charset="0"/>
                <a:cs typeface="Times New Roman" panose="02020603050405020304" pitchFamily="18" charset="0"/>
              </a:rPr>
              <a:t>b</a:t>
            </a:r>
            <a:endParaRPr lang="en-US" sz="1800" dirty="0">
              <a:solidFill>
                <a:srgbClr val="000000"/>
              </a:solidFill>
              <a:effectLst/>
              <a:latin typeface="Raleway" pitchFamily="2"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buClr>
                <a:srgbClr val="FFB600"/>
              </a:buClr>
              <a:buSzPts val="1000"/>
            </a:pP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The Kleene star means “zero or more occurrences</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of the immediately previous character or regular expression</a:t>
            </a:r>
            <a:endParaRPr lang="en-US" dirty="0">
              <a:solidFill>
                <a:srgbClr val="000000"/>
              </a:solidFill>
              <a:latin typeface="Raleway" pitchFamily="2" charset="0"/>
              <a:ea typeface="Calibri" panose="020F0502020204030204" pitchFamily="34" charset="0"/>
              <a:cs typeface="Times New Roman" panose="02020603050405020304" pitchFamily="18" charset="0"/>
            </a:endParaRPr>
          </a:p>
          <a:p>
            <a:pPr marL="0" indent="0">
              <a:buNone/>
            </a:pPr>
            <a:endParaRPr lang="en-US" sz="18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r>
              <a:rPr lang="en" sz="1600" dirty="0"/>
              <a:t>.</a:t>
            </a: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Repetition</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4">
            <a:extLst>
              <a:ext uri="{FF2B5EF4-FFF2-40B4-BE49-F238E27FC236}">
                <a16:creationId xmlns:a16="http://schemas.microsoft.com/office/drawing/2014/main" id="{CCF7C0D2-B25A-DEDA-7BD9-FCE3444F8C9C}"/>
              </a:ext>
            </a:extLst>
          </p:cNvPr>
          <p:cNvGraphicFramePr>
            <a:graphicFrameLocks noGrp="1"/>
          </p:cNvGraphicFramePr>
          <p:nvPr>
            <p:extLst>
              <p:ext uri="{D42A27DB-BD31-4B8C-83A1-F6EECF244321}">
                <p14:modId xmlns:p14="http://schemas.microsoft.com/office/powerpoint/2010/main" val="2836176679"/>
              </p:ext>
            </p:extLst>
          </p:nvPr>
        </p:nvGraphicFramePr>
        <p:xfrm>
          <a:off x="854776" y="2855489"/>
          <a:ext cx="7321035" cy="1255014"/>
        </p:xfrm>
        <a:graphic>
          <a:graphicData uri="http://schemas.openxmlformats.org/drawingml/2006/table">
            <a:tbl>
              <a:tblPr firstRow="1" bandRow="1">
                <a:effectLst>
                  <a:outerShdw blurRad="50800" dist="38100" dir="8100000" algn="tr" rotWithShape="0">
                    <a:prstClr val="black">
                      <a:alpha val="40000"/>
                    </a:prstClr>
                  </a:outerShdw>
                </a:effectLst>
                <a:tableStyleId>{4B75696D-C934-48B2-875F-71344F1D16F1}</a:tableStyleId>
              </a:tblPr>
              <a:tblGrid>
                <a:gridCol w="930993">
                  <a:extLst>
                    <a:ext uri="{9D8B030D-6E8A-4147-A177-3AD203B41FA5}">
                      <a16:colId xmlns:a16="http://schemas.microsoft.com/office/drawing/2014/main" val="610545632"/>
                    </a:ext>
                  </a:extLst>
                </a:gridCol>
                <a:gridCol w="3141233">
                  <a:extLst>
                    <a:ext uri="{9D8B030D-6E8A-4147-A177-3AD203B41FA5}">
                      <a16:colId xmlns:a16="http://schemas.microsoft.com/office/drawing/2014/main" val="3829923754"/>
                    </a:ext>
                  </a:extLst>
                </a:gridCol>
                <a:gridCol w="3248809">
                  <a:extLst>
                    <a:ext uri="{9D8B030D-6E8A-4147-A177-3AD203B41FA5}">
                      <a16:colId xmlns:a16="http://schemas.microsoft.com/office/drawing/2014/main" val="1186584891"/>
                    </a:ext>
                  </a:extLst>
                </a:gridCol>
              </a:tblGrid>
              <a:tr h="370840">
                <a:tc>
                  <a:txBody>
                    <a:bodyPr/>
                    <a:lstStyle/>
                    <a:p>
                      <a:pPr marL="0" marR="0">
                        <a:lnSpc>
                          <a:spcPct val="107000"/>
                        </a:lnSpc>
                        <a:spcBef>
                          <a:spcPts val="0"/>
                        </a:spcBef>
                        <a:spcAft>
                          <a:spcPts val="0"/>
                        </a:spcAft>
                      </a:pPr>
                      <a:r>
                        <a:rPr lang="en-US" sz="1400" b="1" dirty="0">
                          <a:solidFill>
                            <a:schemeClr val="bg1"/>
                          </a:solidFill>
                          <a:effectLst/>
                          <a:latin typeface="Raleway" pitchFamily="2" charset="0"/>
                          <a:ea typeface="Calibri" panose="020F0502020204030204" pitchFamily="34" charset="0"/>
                          <a:cs typeface="Times New Roman" panose="02020603050405020304" pitchFamily="18" charset="0"/>
                        </a:rPr>
                        <a:t>RE</a:t>
                      </a:r>
                    </a:p>
                  </a:txBody>
                  <a:tcPr marL="68580" marR="68580" marT="0" marB="0">
                    <a:solidFill>
                      <a:schemeClr val="accent1"/>
                    </a:solidFill>
                  </a:tcPr>
                </a:tc>
                <a:tc>
                  <a:txBody>
                    <a:bodyPr/>
                    <a:lstStyle/>
                    <a:p>
                      <a:pPr marL="0" marR="0">
                        <a:lnSpc>
                          <a:spcPct val="107000"/>
                        </a:lnSpc>
                        <a:spcBef>
                          <a:spcPts val="0"/>
                        </a:spcBef>
                        <a:spcAft>
                          <a:spcPts val="0"/>
                        </a:spcAft>
                      </a:pPr>
                      <a:r>
                        <a:rPr lang="en-US" sz="1400" b="1">
                          <a:solidFill>
                            <a:schemeClr val="bg1"/>
                          </a:solidFill>
                          <a:effectLst/>
                          <a:latin typeface="Raleway" pitchFamily="2" charset="0"/>
                          <a:ea typeface="Calibri" panose="020F0502020204030204" pitchFamily="34" charset="0"/>
                          <a:cs typeface="Times New Roman" panose="02020603050405020304" pitchFamily="18" charset="0"/>
                        </a:rPr>
                        <a:t>Match</a:t>
                      </a:r>
                    </a:p>
                  </a:txBody>
                  <a:tcPr marL="68580" marR="68580" marT="0" marB="0">
                    <a:solidFill>
                      <a:schemeClr val="accent1"/>
                    </a:solidFill>
                  </a:tcPr>
                </a:tc>
                <a:tc>
                  <a:txBody>
                    <a:bodyPr/>
                    <a:lstStyle/>
                    <a:p>
                      <a:pPr marL="0" marR="0">
                        <a:lnSpc>
                          <a:spcPct val="107000"/>
                        </a:lnSpc>
                        <a:spcBef>
                          <a:spcPts val="0"/>
                        </a:spcBef>
                        <a:spcAft>
                          <a:spcPts val="0"/>
                        </a:spcAft>
                      </a:pPr>
                      <a:r>
                        <a:rPr lang="en-US" sz="1400" b="1" dirty="0">
                          <a:solidFill>
                            <a:schemeClr val="bg1"/>
                          </a:solidFill>
                          <a:effectLst/>
                          <a:latin typeface="Raleway" pitchFamily="2" charset="0"/>
                          <a:ea typeface="Calibri" panose="020F0502020204030204" pitchFamily="34" charset="0"/>
                          <a:cs typeface="Times New Roman" panose="02020603050405020304" pitchFamily="18" charset="0"/>
                        </a:rPr>
                        <a:t>Example pattern matched</a:t>
                      </a:r>
                    </a:p>
                  </a:txBody>
                  <a:tcPr marL="68580" marR="68580" marT="0" marB="0">
                    <a:solidFill>
                      <a:schemeClr val="accent1"/>
                    </a:solidFill>
                  </a:tcPr>
                </a:tc>
                <a:extLst>
                  <a:ext uri="{0D108BD9-81ED-4DB2-BD59-A6C34878D82A}">
                    <a16:rowId xmlns:a16="http://schemas.microsoft.com/office/drawing/2014/main" val="2174510848"/>
                  </a:ext>
                </a:extLst>
              </a:tr>
              <a:tr h="370840">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/a*/</a:t>
                      </a:r>
                    </a:p>
                  </a:txBody>
                  <a:tcPr marL="68580" marR="68580" marT="0" marB="0">
                    <a:solidFill>
                      <a:schemeClr val="accent1">
                        <a:lumMod val="20000"/>
                        <a:lumOff val="80000"/>
                      </a:schemeClr>
                    </a:solidFill>
                  </a:tcPr>
                </a:tc>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Any string of zero or more ‘a’s</a:t>
                      </a:r>
                    </a:p>
                  </a:txBody>
                  <a:tcPr marL="68580" marR="68580" marT="0" marB="0">
                    <a:solidFill>
                      <a:schemeClr val="accent1">
                        <a:lumMod val="20000"/>
                        <a:lumOff val="80000"/>
                      </a:schemeClr>
                    </a:solidFill>
                  </a:tcPr>
                </a:tc>
                <a:tc>
                  <a:txBody>
                    <a:bodyPr/>
                    <a:lstStyle/>
                    <a:p>
                      <a:pPr marL="0" marR="0">
                        <a:lnSpc>
                          <a:spcPct val="107000"/>
                        </a:lnSpc>
                        <a:spcBef>
                          <a:spcPts val="0"/>
                        </a:spcBef>
                        <a:spcAft>
                          <a:spcPts val="0"/>
                        </a:spcAft>
                      </a:pPr>
                      <a:r>
                        <a:rPr lang="en-US" sz="1400">
                          <a:effectLst/>
                          <a:latin typeface="Raleway" pitchFamily="2" charset="0"/>
                          <a:ea typeface="Calibri" panose="020F0502020204030204" pitchFamily="34" charset="0"/>
                          <a:cs typeface="Times New Roman" panose="02020603050405020304" pitchFamily="18" charset="0"/>
                        </a:rPr>
                        <a:t>  a or aaaa or XYZ because XYZ has zero ‘a’s</a:t>
                      </a:r>
                    </a:p>
                  </a:txBody>
                  <a:tcPr marL="68580" marR="68580" marT="0" marB="0">
                    <a:solidFill>
                      <a:schemeClr val="accent1">
                        <a:lumMod val="20000"/>
                        <a:lumOff val="80000"/>
                      </a:schemeClr>
                    </a:solidFill>
                  </a:tcPr>
                </a:tc>
                <a:extLst>
                  <a:ext uri="{0D108BD9-81ED-4DB2-BD59-A6C34878D82A}">
                    <a16:rowId xmlns:a16="http://schemas.microsoft.com/office/drawing/2014/main" val="3051411877"/>
                  </a:ext>
                </a:extLst>
              </a:tr>
              <a:tr h="370840">
                <a:tc>
                  <a:txBody>
                    <a:bodyPr/>
                    <a:lstStyle/>
                    <a:p>
                      <a:pPr marL="0" marR="0">
                        <a:lnSpc>
                          <a:spcPct val="107000"/>
                        </a:lnSpc>
                        <a:spcBef>
                          <a:spcPts val="0"/>
                        </a:spcBef>
                        <a:spcAft>
                          <a:spcPts val="0"/>
                        </a:spcAft>
                      </a:pPr>
                      <a:r>
                        <a:rPr lang="en-US" sz="1400">
                          <a:solidFill>
                            <a:srgbClr val="000000"/>
                          </a:solidFill>
                          <a:effectLst/>
                          <a:latin typeface="Raleway" pitchFamily="2" charset="0"/>
                          <a:ea typeface="Calibri" panose="020F0502020204030204" pitchFamily="34" charset="0"/>
                          <a:cs typeface="Times New Roman" panose="02020603050405020304" pitchFamily="18" charset="0"/>
                        </a:rPr>
                        <a:t>/[ab]*/</a:t>
                      </a:r>
                      <a:endParaRPr lang="en-US" sz="1400">
                        <a:effectLst/>
                        <a:latin typeface="Raleway" pitchFamily="2"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a:lnSpc>
                          <a:spcPct val="107000"/>
                        </a:lnSpc>
                        <a:spcBef>
                          <a:spcPts val="0"/>
                        </a:spcBef>
                        <a:spcAft>
                          <a:spcPts val="0"/>
                        </a:spcAft>
                      </a:pPr>
                      <a:r>
                        <a:rPr lang="en-US" sz="1400">
                          <a:solidFill>
                            <a:srgbClr val="000000"/>
                          </a:solidFill>
                          <a:effectLst/>
                          <a:latin typeface="Raleway" pitchFamily="2" charset="0"/>
                          <a:ea typeface="Calibri" panose="020F0502020204030204" pitchFamily="34" charset="0"/>
                          <a:cs typeface="Times New Roman" panose="02020603050405020304" pitchFamily="18" charset="0"/>
                        </a:rPr>
                        <a:t> “zero or more </a:t>
                      </a:r>
                      <a:r>
                        <a:rPr lang="en-US" sz="1400" i="1">
                          <a:solidFill>
                            <a:srgbClr val="000000"/>
                          </a:solidFill>
                          <a:effectLst/>
                          <a:latin typeface="Raleway" pitchFamily="2" charset="0"/>
                          <a:ea typeface="Calibri" panose="020F0502020204030204" pitchFamily="34" charset="0"/>
                          <a:cs typeface="Times New Roman" panose="02020603050405020304" pitchFamily="18" charset="0"/>
                        </a:rPr>
                        <a:t>a</a:t>
                      </a:r>
                      <a:r>
                        <a:rPr lang="en-US" sz="1400">
                          <a:solidFill>
                            <a:srgbClr val="000000"/>
                          </a:solidFill>
                          <a:effectLst/>
                          <a:latin typeface="Raleway" pitchFamily="2" charset="0"/>
                          <a:ea typeface="Calibri" panose="020F0502020204030204" pitchFamily="34" charset="0"/>
                          <a:cs typeface="Times New Roman" panose="02020603050405020304" pitchFamily="18" charset="0"/>
                        </a:rPr>
                        <a:t>’s or </a:t>
                      </a:r>
                      <a:r>
                        <a:rPr lang="en-US" sz="1400" i="1">
                          <a:solidFill>
                            <a:srgbClr val="000000"/>
                          </a:solidFill>
                          <a:effectLst/>
                          <a:latin typeface="Raleway" pitchFamily="2" charset="0"/>
                          <a:ea typeface="Calibri" panose="020F0502020204030204" pitchFamily="34" charset="0"/>
                          <a:cs typeface="Times New Roman" panose="02020603050405020304" pitchFamily="18" charset="0"/>
                        </a:rPr>
                        <a:t>b</a:t>
                      </a:r>
                      <a:r>
                        <a:rPr lang="en-US" sz="1400">
                          <a:solidFill>
                            <a:srgbClr val="000000"/>
                          </a:solidFill>
                          <a:effectLst/>
                          <a:latin typeface="Raleway" pitchFamily="2" charset="0"/>
                          <a:ea typeface="Calibri" panose="020F0502020204030204" pitchFamily="34" charset="0"/>
                          <a:cs typeface="Times New Roman" panose="02020603050405020304" pitchFamily="18" charset="0"/>
                        </a:rPr>
                        <a:t>’s” (not</a:t>
                      </a:r>
                      <a:br>
                        <a:rPr lang="en-US" sz="1400">
                          <a:solidFill>
                            <a:srgbClr val="000000"/>
                          </a:solidFill>
                          <a:effectLst/>
                          <a:latin typeface="Raleway" pitchFamily="2" charset="0"/>
                          <a:ea typeface="Calibri" panose="020F0502020204030204" pitchFamily="34" charset="0"/>
                          <a:cs typeface="Times New Roman" panose="02020603050405020304" pitchFamily="18" charset="0"/>
                        </a:rPr>
                      </a:br>
                      <a:r>
                        <a:rPr lang="en-US" sz="1400">
                          <a:solidFill>
                            <a:srgbClr val="000000"/>
                          </a:solidFill>
                          <a:effectLst/>
                          <a:latin typeface="Raleway" pitchFamily="2" charset="0"/>
                          <a:ea typeface="Calibri" panose="020F0502020204030204" pitchFamily="34" charset="0"/>
                          <a:cs typeface="Times New Roman" panose="02020603050405020304" pitchFamily="18" charset="0"/>
                        </a:rPr>
                        <a:t>“zero or more right square braces”)</a:t>
                      </a:r>
                      <a:endParaRPr lang="en-US" sz="1400">
                        <a:effectLst/>
                        <a:latin typeface="Raleway" pitchFamily="2"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a:lnSpc>
                          <a:spcPct val="107000"/>
                        </a:lnSpc>
                        <a:spcBef>
                          <a:spcPts val="0"/>
                        </a:spcBef>
                        <a:spcAft>
                          <a:spcPts val="0"/>
                        </a:spcAft>
                      </a:pPr>
                      <a:r>
                        <a:rPr lang="en-US" sz="1400" i="1" dirty="0" err="1">
                          <a:solidFill>
                            <a:srgbClr val="000000"/>
                          </a:solidFill>
                          <a:effectLst/>
                          <a:latin typeface="Raleway" pitchFamily="2" charset="0"/>
                          <a:ea typeface="Calibri" panose="020F0502020204030204" pitchFamily="34" charset="0"/>
                          <a:cs typeface="Times New Roman" panose="02020603050405020304" pitchFamily="18" charset="0"/>
                        </a:rPr>
                        <a:t>aaaa</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or </a:t>
                      </a:r>
                      <a:r>
                        <a:rPr lang="en-US" sz="1400" i="1" dirty="0" err="1">
                          <a:solidFill>
                            <a:srgbClr val="000000"/>
                          </a:solidFill>
                          <a:effectLst/>
                          <a:latin typeface="Raleway" pitchFamily="2" charset="0"/>
                          <a:ea typeface="Calibri" panose="020F0502020204030204" pitchFamily="34" charset="0"/>
                          <a:cs typeface="Times New Roman" panose="02020603050405020304" pitchFamily="18" charset="0"/>
                        </a:rPr>
                        <a:t>ababab</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or</a:t>
                      </a:r>
                      <a:b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br>
                      <a:r>
                        <a:rPr lang="en-US" sz="1400" i="1" dirty="0" err="1">
                          <a:solidFill>
                            <a:srgbClr val="000000"/>
                          </a:solidFill>
                          <a:effectLst/>
                          <a:latin typeface="Raleway" pitchFamily="2" charset="0"/>
                          <a:ea typeface="Calibri" panose="020F0502020204030204" pitchFamily="34" charset="0"/>
                          <a:cs typeface="Times New Roman" panose="02020603050405020304" pitchFamily="18" charset="0"/>
                        </a:rPr>
                        <a:t>bbbb</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 or XYZ</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733594381"/>
                  </a:ext>
                </a:extLst>
              </a:tr>
            </a:tbl>
          </a:graphicData>
        </a:graphic>
      </p:graphicFrame>
    </p:spTree>
    <p:extLst>
      <p:ext uri="{BB962C8B-B14F-4D97-AF65-F5344CB8AC3E}">
        <p14:creationId xmlns:p14="http://schemas.microsoft.com/office/powerpoint/2010/main" val="165427339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8">
                                            <p:txEl>
                                              <p:pRg st="1" end="1"/>
                                            </p:txEl>
                                          </p:spTgt>
                                        </p:tgtEl>
                                        <p:attrNameLst>
                                          <p:attrName>style.visibility</p:attrName>
                                        </p:attrNameLst>
                                      </p:cBhvr>
                                      <p:to>
                                        <p:strVal val="visible"/>
                                      </p:to>
                                    </p:set>
                                    <p:animEffect transition="in" filter="wipe(down)">
                                      <p:cBhvr>
                                        <p:cTn id="7" dur="500"/>
                                        <p:tgtEl>
                                          <p:spTgt spid="1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772758" y="1175491"/>
            <a:ext cx="7598484" cy="85740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800"/>
              </a:spcAft>
              <a:buClr>
                <a:srgbClr val="000000"/>
              </a:buClr>
              <a:buSzPts val="1000"/>
              <a:buNone/>
            </a:pPr>
            <a:r>
              <a:rPr lang="en-US" sz="2400" b="1" dirty="0">
                <a:solidFill>
                  <a:srgbClr val="FFB600"/>
                </a:solidFill>
                <a:latin typeface="Raleway" pitchFamily="2" charset="0"/>
                <a:ea typeface="Calibri" panose="020F0502020204030204" pitchFamily="34" charset="0"/>
                <a:cs typeface="Times New Roman" panose="02020603050405020304" pitchFamily="18" charset="0"/>
              </a:rPr>
              <a:t>c</a:t>
            </a:r>
            <a:endParaRPr lang="en-US" sz="1800" dirty="0">
              <a:solidFill>
                <a:srgbClr val="000000"/>
              </a:solidFill>
              <a:effectLst/>
              <a:latin typeface="Raleway" pitchFamily="2"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buClr>
                <a:srgbClr val="FFB600"/>
              </a:buClr>
              <a:buSzPts val="1000"/>
            </a:pPr>
            <a:r>
              <a:rPr lang="en-US" sz="1800" dirty="0">
                <a:effectLst/>
                <a:latin typeface="Raleway" pitchFamily="2" charset="0"/>
                <a:ea typeface="Calibri" panose="020F0502020204030204" pitchFamily="34" charset="0"/>
                <a:cs typeface="Times New Roman" panose="02020603050405020304" pitchFamily="18" charset="0"/>
              </a:rPr>
              <a:t>The </a:t>
            </a:r>
            <a:r>
              <a:rPr lang="en-US" sz="1800" b="1" dirty="0">
                <a:solidFill>
                  <a:srgbClr val="000000"/>
                </a:solidFill>
                <a:effectLst/>
                <a:latin typeface="Raleway" pitchFamily="2" charset="0"/>
                <a:ea typeface="Times New Roman" panose="02020603050405020304" pitchFamily="18" charset="0"/>
                <a:cs typeface="Times New Roman" panose="02020603050405020304" pitchFamily="18" charset="0"/>
              </a:rPr>
              <a:t>Kleene +</a:t>
            </a:r>
            <a:r>
              <a:rPr lang="en-US" sz="1800" dirty="0">
                <a:solidFill>
                  <a:srgbClr val="000000"/>
                </a:solidFill>
                <a:effectLst/>
                <a:latin typeface="Raleway" pitchFamily="2" charset="0"/>
                <a:ea typeface="Times New Roman" panose="02020603050405020304" pitchFamily="18" charset="0"/>
                <a:cs typeface="Times New Roman" panose="02020603050405020304" pitchFamily="18" charset="0"/>
              </a:rPr>
              <a:t>, which means “one or more occurrences of the immediately preceding character or regular expression”.</a:t>
            </a:r>
            <a:endParaRPr lang="en-US" sz="1800" dirty="0">
              <a:effectLst/>
              <a:latin typeface="Raleway"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r>
              <a:rPr lang="en" sz="1600" dirty="0"/>
              <a:t>.</a:t>
            </a: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Repetition</a:t>
            </a:r>
            <a:endParaRPr sz="36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2">
            <a:extLst>
              <a:ext uri="{FF2B5EF4-FFF2-40B4-BE49-F238E27FC236}">
                <a16:creationId xmlns:a16="http://schemas.microsoft.com/office/drawing/2014/main" id="{C1C4BFB0-779C-6ECC-4C6B-A889FE4FB9D1}"/>
              </a:ext>
            </a:extLst>
          </p:cNvPr>
          <p:cNvGraphicFramePr>
            <a:graphicFrameLocks noGrp="1"/>
          </p:cNvGraphicFramePr>
          <p:nvPr>
            <p:extLst>
              <p:ext uri="{D42A27DB-BD31-4B8C-83A1-F6EECF244321}">
                <p14:modId xmlns:p14="http://schemas.microsoft.com/office/powerpoint/2010/main" val="3368715165"/>
              </p:ext>
            </p:extLst>
          </p:nvPr>
        </p:nvGraphicFramePr>
        <p:xfrm>
          <a:off x="953845" y="3047243"/>
          <a:ext cx="6888480" cy="741680"/>
        </p:xfrm>
        <a:graphic>
          <a:graphicData uri="http://schemas.openxmlformats.org/drawingml/2006/table">
            <a:tbl>
              <a:tblPr firstRow="1" bandRow="1">
                <a:effectLst>
                  <a:outerShdw blurRad="50800" dist="38100" dir="10800000" algn="r" rotWithShape="0">
                    <a:prstClr val="black">
                      <a:alpha val="40000"/>
                    </a:prstClr>
                  </a:outerShdw>
                </a:effectLst>
                <a:tableStyleId>{3C2FFA5D-87B4-456A-9821-1D502468CF0F}</a:tableStyleId>
              </a:tblPr>
              <a:tblGrid>
                <a:gridCol w="1434353">
                  <a:extLst>
                    <a:ext uri="{9D8B030D-6E8A-4147-A177-3AD203B41FA5}">
                      <a16:colId xmlns:a16="http://schemas.microsoft.com/office/drawing/2014/main" val="3737208083"/>
                    </a:ext>
                  </a:extLst>
                </a:gridCol>
                <a:gridCol w="2388197">
                  <a:extLst>
                    <a:ext uri="{9D8B030D-6E8A-4147-A177-3AD203B41FA5}">
                      <a16:colId xmlns:a16="http://schemas.microsoft.com/office/drawing/2014/main" val="3651297829"/>
                    </a:ext>
                  </a:extLst>
                </a:gridCol>
                <a:gridCol w="3065930">
                  <a:extLst>
                    <a:ext uri="{9D8B030D-6E8A-4147-A177-3AD203B41FA5}">
                      <a16:colId xmlns:a16="http://schemas.microsoft.com/office/drawing/2014/main" val="3856010847"/>
                    </a:ext>
                  </a:extLst>
                </a:gridCol>
              </a:tblGrid>
              <a:tr h="370840">
                <a:tc>
                  <a:txBody>
                    <a:bodyPr/>
                    <a:lstStyle/>
                    <a:p>
                      <a:pPr marL="0" marR="0">
                        <a:lnSpc>
                          <a:spcPct val="107000"/>
                        </a:lnSpc>
                        <a:spcBef>
                          <a:spcPts val="0"/>
                        </a:spcBef>
                        <a:spcAft>
                          <a:spcPts val="0"/>
                        </a:spcAft>
                      </a:pPr>
                      <a:r>
                        <a:rPr lang="en-US" sz="1400" b="1" dirty="0">
                          <a:solidFill>
                            <a:schemeClr val="bg1"/>
                          </a:solidFill>
                          <a:effectLst/>
                          <a:latin typeface="Raleway" pitchFamily="2" charset="0"/>
                          <a:ea typeface="Calibri" panose="020F0502020204030204" pitchFamily="34" charset="0"/>
                          <a:cs typeface="Times New Roman" panose="02020603050405020304" pitchFamily="18" charset="0"/>
                        </a:rPr>
                        <a:t>RE</a:t>
                      </a:r>
                    </a:p>
                  </a:txBody>
                  <a:tcPr marL="68580" marR="68580" marT="0" marB="0"/>
                </a:tc>
                <a:tc>
                  <a:txBody>
                    <a:bodyPr/>
                    <a:lstStyle/>
                    <a:p>
                      <a:pPr marL="0" marR="0">
                        <a:lnSpc>
                          <a:spcPct val="107000"/>
                        </a:lnSpc>
                        <a:spcBef>
                          <a:spcPts val="0"/>
                        </a:spcBef>
                        <a:spcAft>
                          <a:spcPts val="0"/>
                        </a:spcAft>
                      </a:pPr>
                      <a:r>
                        <a:rPr lang="en-US" sz="1400" b="1">
                          <a:solidFill>
                            <a:schemeClr val="bg1"/>
                          </a:solidFill>
                          <a:effectLst/>
                          <a:latin typeface="Raleway" pitchFamily="2" charset="0"/>
                          <a:ea typeface="Calibri" panose="020F0502020204030204" pitchFamily="34" charset="0"/>
                          <a:cs typeface="Times New Roman" panose="02020603050405020304" pitchFamily="18" charset="0"/>
                        </a:rPr>
                        <a:t>Match</a:t>
                      </a:r>
                    </a:p>
                  </a:txBody>
                  <a:tcPr marL="68580" marR="68580" marT="0" marB="0"/>
                </a:tc>
                <a:tc>
                  <a:txBody>
                    <a:bodyPr/>
                    <a:lstStyle/>
                    <a:p>
                      <a:pPr marL="0" marR="0">
                        <a:lnSpc>
                          <a:spcPct val="107000"/>
                        </a:lnSpc>
                        <a:spcBef>
                          <a:spcPts val="0"/>
                        </a:spcBef>
                        <a:spcAft>
                          <a:spcPts val="0"/>
                        </a:spcAft>
                      </a:pPr>
                      <a:r>
                        <a:rPr lang="en-US" sz="1400" b="1" dirty="0">
                          <a:solidFill>
                            <a:schemeClr val="bg1"/>
                          </a:solidFill>
                          <a:effectLst/>
                          <a:latin typeface="Raleway" pitchFamily="2" charset="0"/>
                          <a:ea typeface="Calibri" panose="020F0502020204030204" pitchFamily="34" charset="0"/>
                          <a:cs typeface="Times New Roman" panose="02020603050405020304" pitchFamily="18" charset="0"/>
                        </a:rPr>
                        <a:t>Example pattern matched</a:t>
                      </a:r>
                    </a:p>
                  </a:txBody>
                  <a:tcPr marL="68580" marR="68580" marT="0" marB="0"/>
                </a:tc>
                <a:extLst>
                  <a:ext uri="{0D108BD9-81ED-4DB2-BD59-A6C34878D82A}">
                    <a16:rowId xmlns:a16="http://schemas.microsoft.com/office/drawing/2014/main" val="1577910667"/>
                  </a:ext>
                </a:extLst>
              </a:tr>
              <a:tr h="370840">
                <a:tc>
                  <a:txBody>
                    <a:bodyPr/>
                    <a:lstStyle/>
                    <a:p>
                      <a:pPr marL="0" marR="0">
                        <a:lnSpc>
                          <a:spcPct val="107000"/>
                        </a:lnSpc>
                        <a:spcBef>
                          <a:spcPts val="0"/>
                        </a:spcBef>
                        <a:spcAft>
                          <a:spcPts val="0"/>
                        </a:spcAft>
                      </a:pPr>
                      <a:r>
                        <a:rPr lang="en-US" sz="1400">
                          <a:solidFill>
                            <a:srgbClr val="000000"/>
                          </a:solidFill>
                          <a:effectLst/>
                          <a:latin typeface="Raleway" pitchFamily="2" charset="0"/>
                          <a:ea typeface="Times New Roman" panose="02020603050405020304" pitchFamily="18" charset="0"/>
                          <a:cs typeface="Times New Roman" panose="02020603050405020304" pitchFamily="18" charset="0"/>
                        </a:rPr>
                        <a:t>/[0-9]+/</a:t>
                      </a:r>
                      <a:endParaRPr lang="en-US" sz="1400">
                        <a:effectLst/>
                        <a:latin typeface="Raleway"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solidFill>
                            <a:srgbClr val="000000"/>
                          </a:solidFill>
                          <a:effectLst/>
                          <a:latin typeface="Raleway" pitchFamily="2" charset="0"/>
                          <a:ea typeface="Times New Roman" panose="02020603050405020304" pitchFamily="18" charset="0"/>
                          <a:cs typeface="Times New Roman" panose="02020603050405020304" pitchFamily="18" charset="0"/>
                        </a:rPr>
                        <a:t>A sequence of digits</a:t>
                      </a:r>
                      <a:endParaRPr lang="en-US" sz="1400">
                        <a:effectLst/>
                        <a:latin typeface="Raleway"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  1 or 12 or 123456789</a:t>
                      </a:r>
                    </a:p>
                  </a:txBody>
                  <a:tcPr marL="68580" marR="68580" marT="0" marB="0"/>
                </a:tc>
                <a:extLst>
                  <a:ext uri="{0D108BD9-81ED-4DB2-BD59-A6C34878D82A}">
                    <a16:rowId xmlns:a16="http://schemas.microsoft.com/office/drawing/2014/main" val="1635801763"/>
                  </a:ext>
                </a:extLst>
              </a:tr>
            </a:tbl>
          </a:graphicData>
        </a:graphic>
      </p:graphicFrame>
    </p:spTree>
    <p:extLst>
      <p:ext uri="{BB962C8B-B14F-4D97-AF65-F5344CB8AC3E}">
        <p14:creationId xmlns:p14="http://schemas.microsoft.com/office/powerpoint/2010/main" val="337839897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8">
                                            <p:txEl>
                                              <p:pRg st="1" end="1"/>
                                            </p:txEl>
                                          </p:spTgt>
                                        </p:tgtEl>
                                        <p:attrNameLst>
                                          <p:attrName>style.visibility</p:attrName>
                                        </p:attrNameLst>
                                      </p:cBhvr>
                                      <p:to>
                                        <p:strVal val="visible"/>
                                      </p:to>
                                    </p:set>
                                    <p:animEffect transition="in" filter="fade">
                                      <p:cBhvr>
                                        <p:cTn id="7" dur="1000"/>
                                        <p:tgtEl>
                                          <p:spTgt spid="138">
                                            <p:txEl>
                                              <p:pRg st="1" end="1"/>
                                            </p:txEl>
                                          </p:spTgt>
                                        </p:tgtEl>
                                      </p:cBhvr>
                                    </p:animEffect>
                                    <p:anim calcmode="lin" valueType="num">
                                      <p:cBhvr>
                                        <p:cTn id="8" dur="1000" fill="hold"/>
                                        <p:tgtEl>
                                          <p:spTgt spid="13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417620" y="3475429"/>
            <a:ext cx="1010335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1"/>
                </a:solidFill>
              </a:rPr>
              <a:t>Quantified repetition</a:t>
            </a:r>
            <a:endParaRPr sz="60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Tree>
    <p:extLst>
      <p:ext uri="{BB962C8B-B14F-4D97-AF65-F5344CB8AC3E}">
        <p14:creationId xmlns:p14="http://schemas.microsoft.com/office/powerpoint/2010/main" val="1207552047"/>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59421" y="29151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Quantified repetition</a:t>
            </a:r>
            <a:endParaRPr sz="3600" dirty="0"/>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pSp>
        <p:nvGrpSpPr>
          <p:cNvPr id="400" name="Google Shape;400;p36"/>
          <p:cNvGrpSpPr/>
          <p:nvPr/>
        </p:nvGrpSpPr>
        <p:grpSpPr>
          <a:xfrm>
            <a:off x="8020981" y="291515"/>
            <a:ext cx="863978" cy="798681"/>
            <a:chOff x="5975075" y="2327500"/>
            <a:chExt cx="420100" cy="388350"/>
          </a:xfrm>
        </p:grpSpPr>
        <p:sp>
          <p:nvSpPr>
            <p:cNvPr id="401" name="Google Shape;401;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Google Shape;209;p25">
            <a:extLst>
              <a:ext uri="{FF2B5EF4-FFF2-40B4-BE49-F238E27FC236}">
                <a16:creationId xmlns:a16="http://schemas.microsoft.com/office/drawing/2014/main" id="{06A8BD58-BE69-A871-CDB1-7AF4D8F57893}"/>
              </a:ext>
            </a:extLst>
          </p:cNvPr>
          <p:cNvGraphicFramePr/>
          <p:nvPr>
            <p:extLst>
              <p:ext uri="{D42A27DB-BD31-4B8C-83A1-F6EECF244321}">
                <p14:modId xmlns:p14="http://schemas.microsoft.com/office/powerpoint/2010/main" val="3182685976"/>
              </p:ext>
            </p:extLst>
          </p:nvPr>
        </p:nvGraphicFramePr>
        <p:xfrm>
          <a:off x="845988" y="1160443"/>
          <a:ext cx="7276100" cy="1325850"/>
        </p:xfrm>
        <a:graphic>
          <a:graphicData uri="http://schemas.openxmlformats.org/drawingml/2006/table">
            <a:tbl>
              <a:tblPr>
                <a:noFill/>
                <a:tableStyleId>{4B75696D-C934-48B2-875F-71344F1D16F1}</a:tableStyleId>
              </a:tblPr>
              <a:tblGrid>
                <a:gridCol w="1819025">
                  <a:extLst>
                    <a:ext uri="{9D8B030D-6E8A-4147-A177-3AD203B41FA5}">
                      <a16:colId xmlns:a16="http://schemas.microsoft.com/office/drawing/2014/main" val="20000"/>
                    </a:ext>
                  </a:extLst>
                </a:gridCol>
                <a:gridCol w="1819025">
                  <a:extLst>
                    <a:ext uri="{9D8B030D-6E8A-4147-A177-3AD203B41FA5}">
                      <a16:colId xmlns:a16="http://schemas.microsoft.com/office/drawing/2014/main" val="20001"/>
                    </a:ext>
                  </a:extLst>
                </a:gridCol>
                <a:gridCol w="1819025">
                  <a:extLst>
                    <a:ext uri="{9D8B030D-6E8A-4147-A177-3AD203B41FA5}">
                      <a16:colId xmlns:a16="http://schemas.microsoft.com/office/drawing/2014/main" val="20002"/>
                    </a:ext>
                  </a:extLst>
                </a:gridCol>
                <a:gridCol w="1819025">
                  <a:extLst>
                    <a:ext uri="{9D8B030D-6E8A-4147-A177-3AD203B41FA5}">
                      <a16:colId xmlns:a16="http://schemas.microsoft.com/office/drawing/2014/main" val="20003"/>
                    </a:ext>
                  </a:extLst>
                </a:gridCol>
              </a:tblGrid>
              <a:tr h="283924">
                <a:tc>
                  <a:txBody>
                    <a:bodyPr/>
                    <a:lstStyle/>
                    <a:p>
                      <a:pPr marL="0" lvl="0" indent="0" algn="l" rtl="0">
                        <a:spcBef>
                          <a:spcPts val="0"/>
                        </a:spcBef>
                        <a:spcAft>
                          <a:spcPts val="0"/>
                        </a:spcAft>
                        <a:buNone/>
                      </a:pPr>
                      <a:r>
                        <a:rPr lang="en-US" dirty="0">
                          <a:solidFill>
                            <a:schemeClr val="dk1"/>
                          </a:solidFill>
                          <a:latin typeface="Raleway Light"/>
                          <a:ea typeface="Raleway Light"/>
                          <a:cs typeface="Raleway Light"/>
                          <a:sym typeface="Raleway Light"/>
                        </a:rPr>
                        <a:t>RE</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493368">
                <a:tc>
                  <a:txBody>
                    <a:bodyPr/>
                    <a:lstStyle/>
                    <a:p>
                      <a:pPr marL="0" lvl="0" indent="0" algn="l" rtl="0">
                        <a:spcBef>
                          <a:spcPts val="0"/>
                        </a:spcBef>
                        <a:spcAft>
                          <a:spcPts val="0"/>
                        </a:spcAft>
                        <a:buNone/>
                      </a:pPr>
                      <a:endParaRPr sz="2800"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33303">
                <a:tc>
                  <a:txBody>
                    <a:bodyPr/>
                    <a:lstStyle/>
                    <a:p>
                      <a:pPr marL="0" lvl="0" indent="0" algn="l" rtl="0">
                        <a:spcBef>
                          <a:spcPts val="0"/>
                        </a:spcBef>
                        <a:spcAft>
                          <a:spcPts val="0"/>
                        </a:spcAft>
                        <a:buNone/>
                      </a:pP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4" name="Table 3">
            <a:extLst>
              <a:ext uri="{FF2B5EF4-FFF2-40B4-BE49-F238E27FC236}">
                <a16:creationId xmlns:a16="http://schemas.microsoft.com/office/drawing/2014/main" id="{D03CF995-DD7F-0D25-A6E2-339C6A416416}"/>
              </a:ext>
            </a:extLst>
          </p:cNvPr>
          <p:cNvGraphicFramePr>
            <a:graphicFrameLocks noGrp="1"/>
          </p:cNvGraphicFramePr>
          <p:nvPr>
            <p:extLst>
              <p:ext uri="{D42A27DB-BD31-4B8C-83A1-F6EECF244321}">
                <p14:modId xmlns:p14="http://schemas.microsoft.com/office/powerpoint/2010/main" val="2857586390"/>
              </p:ext>
            </p:extLst>
          </p:nvPr>
        </p:nvGraphicFramePr>
        <p:xfrm>
          <a:off x="836248" y="1609363"/>
          <a:ext cx="7272234" cy="1295943"/>
        </p:xfrm>
        <a:graphic>
          <a:graphicData uri="http://schemas.openxmlformats.org/drawingml/2006/table">
            <a:tbl>
              <a:tblPr>
                <a:noFill/>
                <a:tableStyleId>{4B75696D-C934-48B2-875F-71344F1D16F1}</a:tableStyleId>
              </a:tblPr>
              <a:tblGrid>
                <a:gridCol w="1815159">
                  <a:extLst>
                    <a:ext uri="{9D8B030D-6E8A-4147-A177-3AD203B41FA5}">
                      <a16:colId xmlns:a16="http://schemas.microsoft.com/office/drawing/2014/main" val="994065710"/>
                    </a:ext>
                  </a:extLst>
                </a:gridCol>
                <a:gridCol w="1819025">
                  <a:extLst>
                    <a:ext uri="{9D8B030D-6E8A-4147-A177-3AD203B41FA5}">
                      <a16:colId xmlns:a16="http://schemas.microsoft.com/office/drawing/2014/main" val="1720542843"/>
                    </a:ext>
                  </a:extLst>
                </a:gridCol>
                <a:gridCol w="1819025">
                  <a:extLst>
                    <a:ext uri="{9D8B030D-6E8A-4147-A177-3AD203B41FA5}">
                      <a16:colId xmlns:a16="http://schemas.microsoft.com/office/drawing/2014/main" val="1328861721"/>
                    </a:ext>
                  </a:extLst>
                </a:gridCol>
                <a:gridCol w="1819025">
                  <a:extLst>
                    <a:ext uri="{9D8B030D-6E8A-4147-A177-3AD203B41FA5}">
                      <a16:colId xmlns:a16="http://schemas.microsoft.com/office/drawing/2014/main" val="3086452371"/>
                    </a:ext>
                  </a:extLst>
                </a:gridCol>
              </a:tblGrid>
              <a:tr h="456105">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{n}</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2501050596"/>
                  </a:ext>
                </a:extLst>
              </a:tr>
              <a:tr h="428368">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{n,m}</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784919490"/>
                  </a:ext>
                </a:extLst>
              </a:tr>
              <a:tr h="337989">
                <a:tc>
                  <a:txBody>
                    <a:bodyPr/>
                    <a:lstStyle/>
                    <a:p>
                      <a:pPr marL="0" lvl="0" indent="0" algn="l" rtl="0">
                        <a:spcBef>
                          <a:spcPts val="0"/>
                        </a:spcBef>
                        <a:spcAft>
                          <a:spcPts val="0"/>
                        </a:spcAft>
                        <a:buNone/>
                      </a:pPr>
                      <a:r>
                        <a:rPr lang="en-US" dirty="0">
                          <a:solidFill>
                            <a:schemeClr val="dk1"/>
                          </a:solidFill>
                          <a:latin typeface="Raleway Light"/>
                          <a:ea typeface="Raleway Light"/>
                          <a:cs typeface="Raleway Light"/>
                          <a:sym typeface="Raleway Light"/>
                        </a:rPr>
                        <a:t>{n, }</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l" rtl="0">
                        <a:spcBef>
                          <a:spcPts val="0"/>
                        </a:spcBef>
                        <a:spcAft>
                          <a:spcPts val="0"/>
                        </a:spcAft>
                        <a:buNone/>
                      </a:pPr>
                      <a:endParaRPr lang="en-US"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B600"/>
                      </a:solidFill>
                      <a:prstDash val="solid"/>
                      <a:round/>
                      <a:headEnd type="none" w="sm" len="sm"/>
                      <a:tailEnd type="none" w="sm" len="sm"/>
                    </a:lnB>
                  </a:tcPr>
                </a:tc>
                <a:extLst>
                  <a:ext uri="{0D108BD9-81ED-4DB2-BD59-A6C34878D82A}">
                    <a16:rowId xmlns:a16="http://schemas.microsoft.com/office/drawing/2014/main" val="14797244"/>
                  </a:ext>
                </a:extLst>
              </a:tr>
            </a:tbl>
          </a:graphicData>
        </a:graphic>
      </p:graphicFrame>
      <p:sp>
        <p:nvSpPr>
          <p:cNvPr id="22" name="TextBox 21">
            <a:extLst>
              <a:ext uri="{FF2B5EF4-FFF2-40B4-BE49-F238E27FC236}">
                <a16:creationId xmlns:a16="http://schemas.microsoft.com/office/drawing/2014/main" id="{2C2D1736-4949-4B35-7775-6E9C13A52943}"/>
              </a:ext>
            </a:extLst>
          </p:cNvPr>
          <p:cNvSpPr txBox="1"/>
          <p:nvPr/>
        </p:nvSpPr>
        <p:spPr>
          <a:xfrm>
            <a:off x="2133178" y="1166398"/>
            <a:ext cx="978509" cy="523220"/>
          </a:xfrm>
          <a:prstGeom prst="rect">
            <a:avLst/>
          </a:prstGeom>
          <a:noFill/>
        </p:spPr>
        <p:txBody>
          <a:bodyPr wrap="square" rtlCol="0">
            <a:spAutoFit/>
          </a:bodyPr>
          <a:lstStyle/>
          <a:p>
            <a:r>
              <a:rPr lang="en-US" dirty="0">
                <a:solidFill>
                  <a:schemeClr val="dk1"/>
                </a:solidFill>
                <a:latin typeface="Raleway Light"/>
                <a:ea typeface="Raleway Light"/>
                <a:cs typeface="Raleway Light"/>
                <a:sym typeface="Raleway Light"/>
              </a:rPr>
              <a:t>Match</a:t>
            </a:r>
          </a:p>
          <a:p>
            <a:endParaRPr lang="en-US" dirty="0"/>
          </a:p>
        </p:txBody>
      </p:sp>
      <p:graphicFrame>
        <p:nvGraphicFramePr>
          <p:cNvPr id="2" name="Table 1">
            <a:extLst>
              <a:ext uri="{FF2B5EF4-FFF2-40B4-BE49-F238E27FC236}">
                <a16:creationId xmlns:a16="http://schemas.microsoft.com/office/drawing/2014/main" id="{287328C8-DFED-2048-F8B7-3156EFB7EAD0}"/>
              </a:ext>
            </a:extLst>
          </p:cNvPr>
          <p:cNvGraphicFramePr>
            <a:graphicFrameLocks noGrp="1"/>
          </p:cNvGraphicFramePr>
          <p:nvPr>
            <p:extLst>
              <p:ext uri="{D42A27DB-BD31-4B8C-83A1-F6EECF244321}">
                <p14:modId xmlns:p14="http://schemas.microsoft.com/office/powerpoint/2010/main" val="3856392135"/>
              </p:ext>
            </p:extLst>
          </p:nvPr>
        </p:nvGraphicFramePr>
        <p:xfrm>
          <a:off x="845988" y="2915746"/>
          <a:ext cx="7276100" cy="468608"/>
        </p:xfrm>
        <a:graphic>
          <a:graphicData uri="http://schemas.openxmlformats.org/drawingml/2006/table">
            <a:tbl>
              <a:tblPr>
                <a:noFill/>
                <a:tableStyleId>{4B75696D-C934-48B2-875F-71344F1D16F1}</a:tableStyleId>
              </a:tblPr>
              <a:tblGrid>
                <a:gridCol w="1819025">
                  <a:extLst>
                    <a:ext uri="{9D8B030D-6E8A-4147-A177-3AD203B41FA5}">
                      <a16:colId xmlns:a16="http://schemas.microsoft.com/office/drawing/2014/main" val="897388411"/>
                    </a:ext>
                  </a:extLst>
                </a:gridCol>
                <a:gridCol w="1819025">
                  <a:extLst>
                    <a:ext uri="{9D8B030D-6E8A-4147-A177-3AD203B41FA5}">
                      <a16:colId xmlns:a16="http://schemas.microsoft.com/office/drawing/2014/main" val="3059076217"/>
                    </a:ext>
                  </a:extLst>
                </a:gridCol>
                <a:gridCol w="1819025">
                  <a:extLst>
                    <a:ext uri="{9D8B030D-6E8A-4147-A177-3AD203B41FA5}">
                      <a16:colId xmlns:a16="http://schemas.microsoft.com/office/drawing/2014/main" val="4147219655"/>
                    </a:ext>
                  </a:extLst>
                </a:gridCol>
                <a:gridCol w="1819025">
                  <a:extLst>
                    <a:ext uri="{9D8B030D-6E8A-4147-A177-3AD203B41FA5}">
                      <a16:colId xmlns:a16="http://schemas.microsoft.com/office/drawing/2014/main" val="1680719176"/>
                    </a:ext>
                  </a:extLst>
                </a:gridCol>
              </a:tblGrid>
              <a:tr h="468608">
                <a:tc>
                  <a:txBody>
                    <a:bodyPr/>
                    <a:lstStyle/>
                    <a:p>
                      <a:pPr marL="0" lvl="0" indent="0" algn="l" rtl="0">
                        <a:spcBef>
                          <a:spcPts val="0"/>
                        </a:spcBef>
                        <a:spcAft>
                          <a:spcPts val="0"/>
                        </a:spcAft>
                        <a:buNone/>
                      </a:pPr>
                      <a:r>
                        <a:rPr lang="en" dirty="0">
                          <a:solidFill>
                            <a:schemeClr val="dk1"/>
                          </a:solidFill>
                          <a:latin typeface="Raleway Light"/>
                          <a:ea typeface="Raleway Light"/>
                          <a:cs typeface="Raleway Light"/>
                          <a:sym typeface="Raleway Light"/>
                        </a:rPr>
                        <a:t>{ ,m}</a:t>
                      </a:r>
                      <a:endParaRPr dirty="0">
                        <a:solidFill>
                          <a:schemeClr val="dk1"/>
                        </a:solidFill>
                        <a:latin typeface="Raleway Light"/>
                        <a:ea typeface="Raleway Light"/>
                        <a:cs typeface="Raleway Light"/>
                        <a:sym typeface="Raleway Light"/>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sz="16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Raleway ExtraBold"/>
                        <a:ea typeface="Raleway ExtraBold"/>
                        <a:cs typeface="Raleway ExtraBold"/>
                        <a:sym typeface="Raleway ExtraBold"/>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3570605709"/>
                  </a:ext>
                </a:extLst>
              </a:tr>
            </a:tbl>
          </a:graphicData>
        </a:graphic>
      </p:graphicFrame>
      <p:sp>
        <p:nvSpPr>
          <p:cNvPr id="8" name="TextBox 7">
            <a:extLst>
              <a:ext uri="{FF2B5EF4-FFF2-40B4-BE49-F238E27FC236}">
                <a16:creationId xmlns:a16="http://schemas.microsoft.com/office/drawing/2014/main" id="{6A71E709-7B21-9A37-F454-C61361304650}"/>
              </a:ext>
            </a:extLst>
          </p:cNvPr>
          <p:cNvSpPr txBox="1"/>
          <p:nvPr/>
        </p:nvSpPr>
        <p:spPr>
          <a:xfrm>
            <a:off x="2133178" y="1613359"/>
            <a:ext cx="5731935"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n occurrences of the previous char or expression </a:t>
            </a:r>
            <a:endParaRPr lang="en-US" sz="1400" dirty="0">
              <a:solidFill>
                <a:schemeClr val="dk1"/>
              </a:solidFill>
              <a:latin typeface="Raleway ExtraBold"/>
              <a:ea typeface="Raleway ExtraBold"/>
              <a:cs typeface="Raleway ExtraBold"/>
              <a:sym typeface="Raleway ExtraBold"/>
            </a:endParaRPr>
          </a:p>
        </p:txBody>
      </p:sp>
      <p:sp>
        <p:nvSpPr>
          <p:cNvPr id="10" name="TextBox 9">
            <a:extLst>
              <a:ext uri="{FF2B5EF4-FFF2-40B4-BE49-F238E27FC236}">
                <a16:creationId xmlns:a16="http://schemas.microsoft.com/office/drawing/2014/main" id="{A41593AF-F0CE-BAAF-B129-584AEAE74C6D}"/>
              </a:ext>
            </a:extLst>
          </p:cNvPr>
          <p:cNvSpPr txBox="1"/>
          <p:nvPr/>
        </p:nvSpPr>
        <p:spPr>
          <a:xfrm>
            <a:off x="2140771" y="2101522"/>
            <a:ext cx="5731935"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from n to m occurrences of the previous char or expression </a:t>
            </a:r>
            <a:endParaRPr lang="en-US" sz="1400" dirty="0">
              <a:solidFill>
                <a:schemeClr val="dk1"/>
              </a:solidFill>
              <a:latin typeface="Raleway ExtraBold"/>
              <a:ea typeface="Raleway ExtraBold"/>
              <a:cs typeface="Raleway ExtraBold"/>
              <a:sym typeface="Raleway ExtraBold"/>
            </a:endParaRPr>
          </a:p>
        </p:txBody>
      </p:sp>
      <p:sp>
        <p:nvSpPr>
          <p:cNvPr id="13" name="TextBox 12">
            <a:extLst>
              <a:ext uri="{FF2B5EF4-FFF2-40B4-BE49-F238E27FC236}">
                <a16:creationId xmlns:a16="http://schemas.microsoft.com/office/drawing/2014/main" id="{34429402-B127-043A-D5ED-80899A1970CE}"/>
              </a:ext>
            </a:extLst>
          </p:cNvPr>
          <p:cNvSpPr txBox="1"/>
          <p:nvPr/>
        </p:nvSpPr>
        <p:spPr>
          <a:xfrm>
            <a:off x="2133177" y="2547131"/>
            <a:ext cx="5731935"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at least n occurrences of the previous char or expression </a:t>
            </a:r>
            <a:endParaRPr lang="en-US" sz="1400" dirty="0">
              <a:solidFill>
                <a:schemeClr val="dk1"/>
              </a:solidFill>
              <a:latin typeface="Raleway ExtraBold"/>
              <a:ea typeface="Raleway ExtraBold"/>
              <a:cs typeface="Raleway ExtraBold"/>
              <a:sym typeface="Raleway ExtraBold"/>
            </a:endParaRPr>
          </a:p>
        </p:txBody>
      </p:sp>
      <p:sp>
        <p:nvSpPr>
          <p:cNvPr id="14" name="TextBox 13">
            <a:extLst>
              <a:ext uri="{FF2B5EF4-FFF2-40B4-BE49-F238E27FC236}">
                <a16:creationId xmlns:a16="http://schemas.microsoft.com/office/drawing/2014/main" id="{77A0E140-8CF8-7B06-E301-C91EF5F3C70A}"/>
              </a:ext>
            </a:extLst>
          </p:cNvPr>
          <p:cNvSpPr txBox="1"/>
          <p:nvPr/>
        </p:nvSpPr>
        <p:spPr>
          <a:xfrm>
            <a:off x="2133176" y="2996161"/>
            <a:ext cx="5731935" cy="307777"/>
          </a:xfrm>
          <a:prstGeom prst="rect">
            <a:avLst/>
          </a:prstGeom>
          <a:noFill/>
        </p:spPr>
        <p:txBody>
          <a:bodyPr wrap="square" rtlCol="0">
            <a:spAutoFit/>
          </a:bodyPr>
          <a:lstStyle/>
          <a:p>
            <a:pPr marL="0" lvl="0" indent="0" algn="l" rtl="0">
              <a:spcBef>
                <a:spcPts val="0"/>
              </a:spcBef>
              <a:spcAft>
                <a:spcPts val="0"/>
              </a:spcAft>
              <a:buNone/>
            </a:pPr>
            <a:r>
              <a:rPr lang="en-US" dirty="0">
                <a:solidFill>
                  <a:schemeClr val="dk1"/>
                </a:solidFill>
                <a:latin typeface="Raleway ExtraBold"/>
                <a:ea typeface="Raleway ExtraBold"/>
                <a:cs typeface="Raleway ExtraBold"/>
                <a:sym typeface="Raleway ExtraBold"/>
              </a:rPr>
              <a:t>up to m occurrences of the previous char or expression </a:t>
            </a:r>
            <a:endParaRPr lang="en-US" sz="1400" dirty="0">
              <a:solidFill>
                <a:schemeClr val="dk1"/>
              </a:solidFill>
              <a:latin typeface="Raleway ExtraBold"/>
              <a:ea typeface="Raleway ExtraBold"/>
              <a:cs typeface="Raleway ExtraBold"/>
              <a:sym typeface="Raleway ExtraBold"/>
            </a:endParaRPr>
          </a:p>
        </p:txBody>
      </p:sp>
      <p:sp>
        <p:nvSpPr>
          <p:cNvPr id="9" name="TextBox 8">
            <a:extLst>
              <a:ext uri="{FF2B5EF4-FFF2-40B4-BE49-F238E27FC236}">
                <a16:creationId xmlns:a16="http://schemas.microsoft.com/office/drawing/2014/main" id="{7D0631B7-F2EE-42DE-E11F-54A1AF86B0A9}"/>
              </a:ext>
            </a:extLst>
          </p:cNvPr>
          <p:cNvSpPr txBox="1"/>
          <p:nvPr/>
        </p:nvSpPr>
        <p:spPr>
          <a:xfrm>
            <a:off x="750187" y="3713212"/>
            <a:ext cx="5058943" cy="1206549"/>
          </a:xfrm>
          <a:prstGeom prst="rect">
            <a:avLst/>
          </a:prstGeom>
          <a:noFill/>
        </p:spPr>
        <p:txBody>
          <a:bodyPr wrap="square" rtlCol="0">
            <a:spAutoFit/>
          </a:bodyPr>
          <a:lstStyle/>
          <a:p>
            <a:pPr marL="285750" indent="-285750">
              <a:lnSpc>
                <a:spcPct val="150000"/>
              </a:lnSpc>
              <a:buClr>
                <a:srgbClr val="FFB600"/>
              </a:buClr>
              <a:buFont typeface="Arial" panose="020B0604020202020204" pitchFamily="34" charset="0"/>
              <a:buChar char="•"/>
            </a:pPr>
            <a:r>
              <a:rPr lang="en-US" sz="1800" i="0" dirty="0">
                <a:solidFill>
                  <a:srgbClr val="434343"/>
                </a:solidFill>
                <a:effectLst/>
                <a:latin typeface="Raleway ExtraBold" pitchFamily="2" charset="0"/>
              </a:rPr>
              <a:t>\d{0,} is equivalent to \d*</a:t>
            </a:r>
          </a:p>
          <a:p>
            <a:pPr marL="285750" indent="-285750">
              <a:lnSpc>
                <a:spcPct val="150000"/>
              </a:lnSpc>
              <a:buClr>
                <a:srgbClr val="FFB600"/>
              </a:buClr>
              <a:buFont typeface="Arial" panose="020B0604020202020204" pitchFamily="34" charset="0"/>
              <a:buChar char="•"/>
            </a:pPr>
            <a:r>
              <a:rPr lang="en-US" sz="1800" i="0" dirty="0">
                <a:solidFill>
                  <a:srgbClr val="434343"/>
                </a:solidFill>
                <a:effectLst/>
                <a:latin typeface="Raleway ExtraBold" pitchFamily="2" charset="0"/>
              </a:rPr>
              <a:t> \d{1,} is equivalent to \d+</a:t>
            </a:r>
            <a:r>
              <a:rPr lang="en-US" sz="1800" dirty="0">
                <a:solidFill>
                  <a:srgbClr val="434343"/>
                </a:solidFill>
                <a:latin typeface="Raleway ExtraBold" pitchFamily="2" charset="0"/>
              </a:rPr>
              <a:t> </a:t>
            </a:r>
            <a:br>
              <a:rPr lang="en-US" dirty="0"/>
            </a:br>
            <a:endParaRPr lang="en-US" dirty="0"/>
          </a:p>
        </p:txBody>
      </p:sp>
    </p:spTree>
    <p:extLst>
      <p:ext uri="{BB962C8B-B14F-4D97-AF65-F5344CB8AC3E}">
        <p14:creationId xmlns:p14="http://schemas.microsoft.com/office/powerpoint/2010/main" val="79430520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500"/>
                                        <p:tgtEl>
                                          <p:spTgt spid="9">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fade">
                                      <p:cBhvr>
                                        <p:cTn id="3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 grpId="0"/>
      <p:bldP spid="10" grpId="0"/>
      <p:bldP spid="13"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417620" y="3475429"/>
            <a:ext cx="1010335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chemeClr val="accent1"/>
                </a:solidFill>
              </a:rPr>
              <a:t>Greedy expressions</a:t>
            </a:r>
            <a:endParaRPr sz="60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3295074842"/>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Greedy expressions</a:t>
            </a:r>
            <a:endParaRPr sz="3600" dirty="0"/>
          </a:p>
        </p:txBody>
      </p:sp>
      <p:sp>
        <p:nvSpPr>
          <p:cNvPr id="148" name="Google Shape;148;p21"/>
          <p:cNvSpPr txBox="1">
            <a:spLocks noGrp="1"/>
          </p:cNvSpPr>
          <p:nvPr>
            <p:ph type="body" idx="1"/>
          </p:nvPr>
        </p:nvSpPr>
        <p:spPr>
          <a:xfrm>
            <a:off x="694371" y="854809"/>
            <a:ext cx="7910029" cy="2046000"/>
          </a:xfrm>
          <a:prstGeom prst="rect">
            <a:avLst/>
          </a:prstGeom>
        </p:spPr>
        <p:txBody>
          <a:bodyPr spcFirstLastPara="1" wrap="square" lIns="91425" tIns="91425" rIns="91425" bIns="91425" anchor="t" anchorCtr="0">
            <a:noAutofit/>
          </a:bodyPr>
          <a:lstStyle/>
          <a:p>
            <a:pPr marL="285750" indent="-285750"/>
            <a:r>
              <a:rPr lang="en" b="1" dirty="0">
                <a:latin typeface="Raleway" pitchFamily="2" charset="0"/>
              </a:rPr>
              <a:t> </a:t>
            </a:r>
            <a:r>
              <a:rPr lang="en-US" sz="1800" b="0" i="0" dirty="0">
                <a:solidFill>
                  <a:srgbClr val="D34817"/>
                </a:solidFill>
                <a:effectLst/>
                <a:latin typeface="Raleway" pitchFamily="2" charset="0"/>
              </a:rPr>
              <a:t> </a:t>
            </a:r>
            <a:r>
              <a:rPr lang="en-US" sz="1800" b="0" i="0" dirty="0">
                <a:solidFill>
                  <a:srgbClr val="000000"/>
                </a:solidFill>
                <a:effectLst/>
                <a:latin typeface="Raleway" pitchFamily="2" charset="0"/>
              </a:rPr>
              <a:t>Standard repetition quantifiers are </a:t>
            </a:r>
            <a:r>
              <a:rPr lang="en-US" sz="1800" b="1" i="0" dirty="0">
                <a:solidFill>
                  <a:srgbClr val="000000"/>
                </a:solidFill>
                <a:effectLst/>
                <a:latin typeface="Raleway" pitchFamily="2" charset="0"/>
              </a:rPr>
              <a:t>greedy</a:t>
            </a:r>
            <a:r>
              <a:rPr lang="en-US" sz="1800" b="0" i="0" dirty="0">
                <a:solidFill>
                  <a:srgbClr val="000000"/>
                </a:solidFill>
                <a:effectLst/>
                <a:latin typeface="Raleway" pitchFamily="2" charset="0"/>
              </a:rPr>
              <a:t>:</a:t>
            </a:r>
          </a:p>
          <a:p>
            <a:pPr marL="742950" lvl="1" indent="-285750"/>
            <a:r>
              <a:rPr lang="en-US" sz="1800" b="0" i="0" dirty="0">
                <a:solidFill>
                  <a:srgbClr val="9B2D1F"/>
                </a:solidFill>
                <a:effectLst/>
                <a:latin typeface="Raleway" pitchFamily="2" charset="0"/>
              </a:rPr>
              <a:t> </a:t>
            </a:r>
            <a:r>
              <a:rPr lang="en-US" sz="1800" b="0" i="0" dirty="0">
                <a:solidFill>
                  <a:srgbClr val="000000"/>
                </a:solidFill>
                <a:effectLst/>
                <a:latin typeface="Raleway" pitchFamily="2" charset="0"/>
              </a:rPr>
              <a:t>expressions try to match the longest possible string</a:t>
            </a:r>
          </a:p>
          <a:p>
            <a:pPr marL="742950" lvl="1" indent="-285750"/>
            <a:r>
              <a:rPr lang="en-US" sz="1800" b="0" i="0" dirty="0">
                <a:solidFill>
                  <a:srgbClr val="9B2D1F"/>
                </a:solidFill>
                <a:effectLst/>
                <a:latin typeface="Raleway" pitchFamily="2" charset="0"/>
              </a:rPr>
              <a:t> </a:t>
            </a:r>
            <a:r>
              <a:rPr lang="en-US" sz="1800" b="0" i="0" dirty="0">
                <a:solidFill>
                  <a:srgbClr val="000000"/>
                </a:solidFill>
                <a:effectLst/>
                <a:latin typeface="Raleway" pitchFamily="2" charset="0"/>
              </a:rPr>
              <a:t>\d* matches the entire string "1234" and not just "123", "1", or "23“</a:t>
            </a:r>
          </a:p>
          <a:p>
            <a:pPr marL="285750" indent="-285750"/>
            <a:r>
              <a:rPr lang="en-US" sz="1800" b="0" i="0" dirty="0">
                <a:solidFill>
                  <a:srgbClr val="000000"/>
                </a:solidFill>
                <a:effectLst/>
                <a:latin typeface="Raleway" pitchFamily="2" charset="0"/>
              </a:rPr>
              <a:t>Lazy expressions:</a:t>
            </a:r>
          </a:p>
          <a:p>
            <a:pPr marL="742950" lvl="1" indent="-285750"/>
            <a:r>
              <a:rPr lang="en-US" sz="1800" b="0" i="0" dirty="0">
                <a:solidFill>
                  <a:srgbClr val="000000"/>
                </a:solidFill>
                <a:effectLst/>
                <a:latin typeface="Raleway" pitchFamily="2" charset="0"/>
              </a:rPr>
              <a:t>matches as little as possible before giving control to the next expression part</a:t>
            </a:r>
            <a:endParaRPr lang="en-US" sz="1800" dirty="0">
              <a:solidFill>
                <a:srgbClr val="000000"/>
              </a:solidFill>
              <a:latin typeface="Raleway" pitchFamily="2" charset="0"/>
            </a:endParaRPr>
          </a:p>
          <a:p>
            <a:pPr marL="742950" lvl="1" indent="-285750"/>
            <a:r>
              <a:rPr lang="en-US" sz="1800" b="0" i="0" dirty="0">
                <a:solidFill>
                  <a:srgbClr val="9B2D1F"/>
                </a:solidFill>
                <a:effectLst/>
                <a:latin typeface="Raleway" pitchFamily="2" charset="0"/>
              </a:rPr>
              <a:t> </a:t>
            </a:r>
            <a:r>
              <a:rPr lang="en-US" sz="1800" b="0" i="0" dirty="0">
                <a:solidFill>
                  <a:srgbClr val="000000"/>
                </a:solidFill>
                <a:effectLst/>
                <a:latin typeface="Raleway" pitchFamily="2" charset="0"/>
              </a:rPr>
              <a:t>? makes the preceding quantifier into a lazy quantifier</a:t>
            </a:r>
          </a:p>
          <a:p>
            <a:pPr marL="1200150" lvl="2" indent="-285750"/>
            <a:r>
              <a:rPr lang="en-US" sz="1800" b="0" i="0" dirty="0">
                <a:solidFill>
                  <a:srgbClr val="E6B1AB"/>
                </a:solidFill>
                <a:effectLst/>
                <a:latin typeface="Raleway" pitchFamily="2" charset="0"/>
              </a:rPr>
              <a:t> </a:t>
            </a:r>
            <a:r>
              <a:rPr lang="en-US" sz="1800" b="0" i="0" dirty="0">
                <a:solidFill>
                  <a:srgbClr val="000000"/>
                </a:solidFill>
                <a:effectLst/>
                <a:latin typeface="Raleway" pitchFamily="2" charset="0"/>
              </a:rPr>
              <a:t>*?</a:t>
            </a:r>
          </a:p>
          <a:p>
            <a:pPr marL="1200150" lvl="2" indent="-285750"/>
            <a:r>
              <a:rPr lang="en-US" sz="1800" b="0" i="0" dirty="0">
                <a:solidFill>
                  <a:srgbClr val="E6B1AB"/>
                </a:solidFill>
                <a:effectLst/>
                <a:latin typeface="Raleway" pitchFamily="2" charset="0"/>
              </a:rPr>
              <a:t> </a:t>
            </a:r>
            <a:r>
              <a:rPr lang="en-US" sz="1800" b="0" i="0" dirty="0">
                <a:solidFill>
                  <a:srgbClr val="000000"/>
                </a:solidFill>
                <a:effectLst/>
                <a:latin typeface="Raleway" pitchFamily="2" charset="0"/>
              </a:rPr>
              <a:t>+?</a:t>
            </a:r>
          </a:p>
          <a:p>
            <a:pPr marL="1200150" lvl="2" indent="-285750"/>
            <a:r>
              <a:rPr lang="en-US" sz="1800" b="0" i="0" dirty="0">
                <a:solidFill>
                  <a:srgbClr val="E6B1AB"/>
                </a:solidFill>
                <a:effectLst/>
                <a:latin typeface="Raleway" pitchFamily="2" charset="0"/>
              </a:rPr>
              <a:t> </a:t>
            </a:r>
            <a:r>
              <a:rPr lang="en-US" sz="1800" b="0" i="0" dirty="0">
                <a:solidFill>
                  <a:srgbClr val="000000"/>
                </a:solidFill>
                <a:effectLst/>
                <a:latin typeface="Raleway" pitchFamily="2" charset="0"/>
              </a:rPr>
              <a:t>{</a:t>
            </a:r>
            <a:r>
              <a:rPr lang="en-US" sz="1800" b="0" i="0" dirty="0" err="1">
                <a:solidFill>
                  <a:srgbClr val="000000"/>
                </a:solidFill>
                <a:effectLst/>
                <a:latin typeface="Raleway" pitchFamily="2" charset="0"/>
              </a:rPr>
              <a:t>min,max</a:t>
            </a:r>
            <a:r>
              <a:rPr lang="en-US" sz="1800" b="0" i="0" dirty="0">
                <a:solidFill>
                  <a:srgbClr val="000000"/>
                </a:solidFill>
                <a:effectLst/>
                <a:latin typeface="Raleway" pitchFamily="2" charset="0"/>
              </a:rPr>
              <a:t>}?</a:t>
            </a:r>
          </a:p>
          <a:p>
            <a:pPr marL="1200150" lvl="2" indent="-285750"/>
            <a:r>
              <a:rPr lang="en-US" sz="1800" b="0" i="0" dirty="0">
                <a:solidFill>
                  <a:srgbClr val="E6B1AB"/>
                </a:solidFill>
                <a:effectLst/>
                <a:latin typeface="Raleway" pitchFamily="2" charset="0"/>
              </a:rPr>
              <a:t> </a:t>
            </a:r>
            <a:r>
              <a:rPr lang="en-US" sz="1800" b="0" i="0" dirty="0">
                <a:solidFill>
                  <a:srgbClr val="000000"/>
                </a:solidFill>
                <a:effectLst/>
                <a:latin typeface="Raleway" pitchFamily="2" charset="0"/>
              </a:rPr>
              <a:t>??</a:t>
            </a:r>
          </a:p>
          <a:p>
            <a:pPr marL="742950" lvl="1" indent="-285750"/>
            <a:r>
              <a:rPr lang="en-US" sz="1800" b="0" i="0" dirty="0">
                <a:solidFill>
                  <a:srgbClr val="9B2D1F"/>
                </a:solidFill>
                <a:effectLst/>
                <a:latin typeface="Raleway" pitchFamily="2" charset="0"/>
              </a:rPr>
              <a:t> </a:t>
            </a:r>
            <a:r>
              <a:rPr lang="en-US" sz="1800" b="0" i="0" dirty="0">
                <a:solidFill>
                  <a:srgbClr val="000000"/>
                </a:solidFill>
                <a:effectLst/>
                <a:latin typeface="Raleway" pitchFamily="2" charset="0"/>
              </a:rPr>
              <a:t>Example:</a:t>
            </a:r>
          </a:p>
          <a:p>
            <a:pPr marL="1200150" lvl="2" indent="-285750"/>
            <a:r>
              <a:rPr lang="en-US" sz="1800" b="0" i="0" dirty="0">
                <a:solidFill>
                  <a:srgbClr val="000000"/>
                </a:solidFill>
                <a:effectLst/>
                <a:latin typeface="Raleway" pitchFamily="2" charset="0"/>
              </a:rPr>
              <a:t>"apples??" matches "apple" in "apples"</a:t>
            </a:r>
            <a:r>
              <a:rPr lang="en-US" dirty="0">
                <a:latin typeface="Raleway" pitchFamily="2" charset="0"/>
              </a:rPr>
              <a:t> </a:t>
            </a:r>
            <a:br>
              <a:rPr lang="en-US" dirty="0">
                <a:latin typeface="Raleway" pitchFamily="2" charset="0"/>
              </a:rPr>
            </a:br>
            <a:endParaRPr b="1" dirty="0">
              <a:latin typeface="Raleway" pitchFamily="2" charset="0"/>
            </a:endParaRPr>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2" name="Google Shape;152;p2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23487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500"/>
                                        <p:tgtEl>
                                          <p:spTgt spid="14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8">
                                            <p:txEl>
                                              <p:pRg st="1" end="1"/>
                                            </p:txEl>
                                          </p:spTgt>
                                        </p:tgtEl>
                                        <p:attrNameLst>
                                          <p:attrName>style.visibility</p:attrName>
                                        </p:attrNameLst>
                                      </p:cBhvr>
                                      <p:to>
                                        <p:strVal val="visible"/>
                                      </p:to>
                                    </p:set>
                                    <p:animEffect transition="in" filter="fade">
                                      <p:cBhvr>
                                        <p:cTn id="10" dur="500"/>
                                        <p:tgtEl>
                                          <p:spTgt spid="14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8">
                                            <p:txEl>
                                              <p:pRg st="2" end="2"/>
                                            </p:txEl>
                                          </p:spTgt>
                                        </p:tgtEl>
                                        <p:attrNameLst>
                                          <p:attrName>style.visibility</p:attrName>
                                        </p:attrNameLst>
                                      </p:cBhvr>
                                      <p:to>
                                        <p:strVal val="visible"/>
                                      </p:to>
                                    </p:set>
                                    <p:animEffect transition="in" filter="fade">
                                      <p:cBhvr>
                                        <p:cTn id="13" dur="500"/>
                                        <p:tgtEl>
                                          <p:spTgt spid="14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8">
                                            <p:txEl>
                                              <p:pRg st="3" end="3"/>
                                            </p:txEl>
                                          </p:spTgt>
                                        </p:tgtEl>
                                        <p:attrNameLst>
                                          <p:attrName>style.visibility</p:attrName>
                                        </p:attrNameLst>
                                      </p:cBhvr>
                                      <p:to>
                                        <p:strVal val="visible"/>
                                      </p:to>
                                    </p:set>
                                    <p:animEffect transition="in" filter="fade">
                                      <p:cBhvr>
                                        <p:cTn id="18" dur="500"/>
                                        <p:tgtEl>
                                          <p:spTgt spid="14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8">
                                            <p:txEl>
                                              <p:pRg st="4" end="4"/>
                                            </p:txEl>
                                          </p:spTgt>
                                        </p:tgtEl>
                                        <p:attrNameLst>
                                          <p:attrName>style.visibility</p:attrName>
                                        </p:attrNameLst>
                                      </p:cBhvr>
                                      <p:to>
                                        <p:strVal val="visible"/>
                                      </p:to>
                                    </p:set>
                                    <p:animEffect transition="in" filter="fade">
                                      <p:cBhvr>
                                        <p:cTn id="21" dur="500"/>
                                        <p:tgtEl>
                                          <p:spTgt spid="14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8">
                                            <p:txEl>
                                              <p:pRg st="5" end="5"/>
                                            </p:txEl>
                                          </p:spTgt>
                                        </p:tgtEl>
                                        <p:attrNameLst>
                                          <p:attrName>style.visibility</p:attrName>
                                        </p:attrNameLst>
                                      </p:cBhvr>
                                      <p:to>
                                        <p:strVal val="visible"/>
                                      </p:to>
                                    </p:set>
                                    <p:animEffect transition="in" filter="fade">
                                      <p:cBhvr>
                                        <p:cTn id="26" dur="500"/>
                                        <p:tgtEl>
                                          <p:spTgt spid="14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48">
                                            <p:txEl>
                                              <p:pRg st="6" end="6"/>
                                            </p:txEl>
                                          </p:spTgt>
                                        </p:tgtEl>
                                        <p:attrNameLst>
                                          <p:attrName>style.visibility</p:attrName>
                                        </p:attrNameLst>
                                      </p:cBhvr>
                                      <p:to>
                                        <p:strVal val="visible"/>
                                      </p:to>
                                    </p:set>
                                    <p:animEffect transition="in" filter="fade">
                                      <p:cBhvr>
                                        <p:cTn id="29" dur="500"/>
                                        <p:tgtEl>
                                          <p:spTgt spid="14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8">
                                            <p:txEl>
                                              <p:pRg st="7" end="7"/>
                                            </p:txEl>
                                          </p:spTgt>
                                        </p:tgtEl>
                                        <p:attrNameLst>
                                          <p:attrName>style.visibility</p:attrName>
                                        </p:attrNameLst>
                                      </p:cBhvr>
                                      <p:to>
                                        <p:strVal val="visible"/>
                                      </p:to>
                                    </p:set>
                                    <p:animEffect transition="in" filter="fade">
                                      <p:cBhvr>
                                        <p:cTn id="32" dur="500"/>
                                        <p:tgtEl>
                                          <p:spTgt spid="148">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8">
                                            <p:txEl>
                                              <p:pRg st="8" end="8"/>
                                            </p:txEl>
                                          </p:spTgt>
                                        </p:tgtEl>
                                        <p:attrNameLst>
                                          <p:attrName>style.visibility</p:attrName>
                                        </p:attrNameLst>
                                      </p:cBhvr>
                                      <p:to>
                                        <p:strVal val="visible"/>
                                      </p:to>
                                    </p:set>
                                    <p:animEffect transition="in" filter="fade">
                                      <p:cBhvr>
                                        <p:cTn id="35" dur="500"/>
                                        <p:tgtEl>
                                          <p:spTgt spid="148">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8">
                                            <p:txEl>
                                              <p:pRg st="9" end="9"/>
                                            </p:txEl>
                                          </p:spTgt>
                                        </p:tgtEl>
                                        <p:attrNameLst>
                                          <p:attrName>style.visibility</p:attrName>
                                        </p:attrNameLst>
                                      </p:cBhvr>
                                      <p:to>
                                        <p:strVal val="visible"/>
                                      </p:to>
                                    </p:set>
                                    <p:animEffect transition="in" filter="fade">
                                      <p:cBhvr>
                                        <p:cTn id="38" dur="500"/>
                                        <p:tgtEl>
                                          <p:spTgt spid="148">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8">
                                            <p:txEl>
                                              <p:pRg st="10" end="10"/>
                                            </p:txEl>
                                          </p:spTgt>
                                        </p:tgtEl>
                                        <p:attrNameLst>
                                          <p:attrName>style.visibility</p:attrName>
                                        </p:attrNameLst>
                                      </p:cBhvr>
                                      <p:to>
                                        <p:strVal val="visible"/>
                                      </p:to>
                                    </p:set>
                                    <p:animEffect transition="in" filter="fade">
                                      <p:cBhvr>
                                        <p:cTn id="43" dur="500"/>
                                        <p:tgtEl>
                                          <p:spTgt spid="148">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48">
                                            <p:txEl>
                                              <p:pRg st="11" end="11"/>
                                            </p:txEl>
                                          </p:spTgt>
                                        </p:tgtEl>
                                        <p:attrNameLst>
                                          <p:attrName>style.visibility</p:attrName>
                                        </p:attrNameLst>
                                      </p:cBhvr>
                                      <p:to>
                                        <p:strVal val="visible"/>
                                      </p:to>
                                    </p:set>
                                    <p:animEffect transition="in" filter="fade">
                                      <p:cBhvr>
                                        <p:cTn id="46" dur="500"/>
                                        <p:tgtEl>
                                          <p:spTgt spid="14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568227" y="3314598"/>
            <a:ext cx="522413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chemeClr val="accent1"/>
                </a:solidFill>
              </a:rPr>
              <a:t>Disjunction</a:t>
            </a:r>
            <a:endParaRPr sz="72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extLst>
      <p:ext uri="{BB962C8B-B14F-4D97-AF65-F5344CB8AC3E}">
        <p14:creationId xmlns:p14="http://schemas.microsoft.com/office/powerpoint/2010/main" val="3117672120"/>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Disjunction</a:t>
            </a:r>
            <a:endParaRPr sz="3600" dirty="0"/>
          </a:p>
        </p:txBody>
      </p:sp>
      <p:sp>
        <p:nvSpPr>
          <p:cNvPr id="148" name="Google Shape;148;p21"/>
          <p:cNvSpPr txBox="1">
            <a:spLocks noGrp="1"/>
          </p:cNvSpPr>
          <p:nvPr>
            <p:ph type="body" idx="1"/>
          </p:nvPr>
        </p:nvSpPr>
        <p:spPr>
          <a:xfrm>
            <a:off x="925158" y="1820353"/>
            <a:ext cx="6737444" cy="2046000"/>
          </a:xfrm>
          <a:prstGeom prst="rect">
            <a:avLst/>
          </a:prstGeom>
        </p:spPr>
        <p:txBody>
          <a:bodyPr spcFirstLastPara="1" wrap="square" lIns="91425" tIns="91425" rIns="91425" bIns="91425" anchor="t" anchorCtr="0">
            <a:noAutofit/>
          </a:bodyPr>
          <a:lstStyle/>
          <a:p>
            <a:pPr marL="285750" indent="-285750"/>
            <a:r>
              <a:rPr lang="en" b="1" dirty="0"/>
              <a:t> Use disjunction operator “|” for  match one string OR another</a:t>
            </a:r>
            <a:endParaRPr b="1"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69</a:t>
            </a:fld>
            <a:endParaRPr/>
          </a:p>
        </p:txBody>
      </p:sp>
      <p:sp>
        <p:nvSpPr>
          <p:cNvPr id="152" name="Google Shape;152;p2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5">
            <a:extLst>
              <a:ext uri="{FF2B5EF4-FFF2-40B4-BE49-F238E27FC236}">
                <a16:creationId xmlns:a16="http://schemas.microsoft.com/office/drawing/2014/main" id="{30EA9341-DFA3-AC93-21EB-61C0C9F15063}"/>
              </a:ext>
            </a:extLst>
          </p:cNvPr>
          <p:cNvGraphicFramePr>
            <a:graphicFrameLocks noGrp="1"/>
          </p:cNvGraphicFramePr>
          <p:nvPr>
            <p:extLst>
              <p:ext uri="{D42A27DB-BD31-4B8C-83A1-F6EECF244321}">
                <p14:modId xmlns:p14="http://schemas.microsoft.com/office/powerpoint/2010/main" val="3284040978"/>
              </p:ext>
            </p:extLst>
          </p:nvPr>
        </p:nvGraphicFramePr>
        <p:xfrm>
          <a:off x="925158" y="3134833"/>
          <a:ext cx="6862228" cy="894206"/>
        </p:xfrm>
        <a:graphic>
          <a:graphicData uri="http://schemas.openxmlformats.org/drawingml/2006/table">
            <a:tbl>
              <a:tblPr firstRow="1" bandRow="1">
                <a:tableStyleId>{284E427A-3D55-4303-BF80-6455036E1DE7}</a:tableStyleId>
              </a:tblPr>
              <a:tblGrid>
                <a:gridCol w="1753496">
                  <a:extLst>
                    <a:ext uri="{9D8B030D-6E8A-4147-A177-3AD203B41FA5}">
                      <a16:colId xmlns:a16="http://schemas.microsoft.com/office/drawing/2014/main" val="1053867577"/>
                    </a:ext>
                  </a:extLst>
                </a:gridCol>
                <a:gridCol w="2230570">
                  <a:extLst>
                    <a:ext uri="{9D8B030D-6E8A-4147-A177-3AD203B41FA5}">
                      <a16:colId xmlns:a16="http://schemas.microsoft.com/office/drawing/2014/main" val="3005730948"/>
                    </a:ext>
                  </a:extLst>
                </a:gridCol>
                <a:gridCol w="2878162">
                  <a:extLst>
                    <a:ext uri="{9D8B030D-6E8A-4147-A177-3AD203B41FA5}">
                      <a16:colId xmlns:a16="http://schemas.microsoft.com/office/drawing/2014/main" val="308849196"/>
                    </a:ext>
                  </a:extLst>
                </a:gridCol>
              </a:tblGrid>
              <a:tr h="329129">
                <a:tc>
                  <a:txBody>
                    <a:bodyPr/>
                    <a:lstStyle/>
                    <a:p>
                      <a:r>
                        <a:rPr lang="en-US" dirty="0">
                          <a:latin typeface="Raleway" pitchFamily="2" charset="0"/>
                        </a:rPr>
                        <a:t>RE</a:t>
                      </a:r>
                    </a:p>
                  </a:txBody>
                  <a:tcPr>
                    <a:solidFill>
                      <a:srgbClr val="FFB600"/>
                    </a:solidFill>
                  </a:tcPr>
                </a:tc>
                <a:tc>
                  <a:txBody>
                    <a:bodyPr/>
                    <a:lstStyle/>
                    <a:p>
                      <a:r>
                        <a:rPr lang="en-US" dirty="0">
                          <a:latin typeface="Raleway" pitchFamily="2" charset="0"/>
                        </a:rPr>
                        <a:t>Match</a:t>
                      </a:r>
                    </a:p>
                  </a:txBody>
                  <a:tcPr>
                    <a:solidFill>
                      <a:srgbClr val="FFB600"/>
                    </a:solidFill>
                  </a:tcPr>
                </a:tc>
                <a:tc>
                  <a:txBody>
                    <a:bodyPr/>
                    <a:lstStyle/>
                    <a:p>
                      <a:r>
                        <a:rPr lang="en-US" dirty="0">
                          <a:latin typeface="Raleway" pitchFamily="2" charset="0"/>
                        </a:rPr>
                        <a:t>Example pattern matched</a:t>
                      </a:r>
                    </a:p>
                  </a:txBody>
                  <a:tcPr>
                    <a:solidFill>
                      <a:srgbClr val="FFB600"/>
                    </a:solidFill>
                  </a:tcPr>
                </a:tc>
                <a:extLst>
                  <a:ext uri="{0D108BD9-81ED-4DB2-BD59-A6C34878D82A}">
                    <a16:rowId xmlns:a16="http://schemas.microsoft.com/office/drawing/2014/main" val="2144161864"/>
                  </a:ext>
                </a:extLst>
              </a:tr>
              <a:tr h="565077">
                <a:tc>
                  <a:txBody>
                    <a:bodyPr/>
                    <a:lstStyle/>
                    <a:p>
                      <a:r>
                        <a:rPr lang="en-US" sz="1400" dirty="0">
                          <a:latin typeface="Raleway" pitchFamily="2" charset="0"/>
                        </a:rPr>
                        <a:t>| -&gt; /</a:t>
                      </a:r>
                      <a:r>
                        <a:rPr lang="en-US" sz="1400" dirty="0" err="1">
                          <a:latin typeface="Raleway" pitchFamily="2" charset="0"/>
                        </a:rPr>
                        <a:t>cat|dog</a:t>
                      </a:r>
                      <a:r>
                        <a:rPr lang="en-US" sz="1400" dirty="0">
                          <a:latin typeface="Raleway" pitchFamily="2" charset="0"/>
                        </a:rPr>
                        <a:t>/</a:t>
                      </a:r>
                    </a:p>
                  </a:txBody>
                  <a:tcPr anchor="ctr">
                    <a:solidFill>
                      <a:schemeClr val="accent1">
                        <a:lumMod val="40000"/>
                        <a:lumOff val="60000"/>
                      </a:schemeClr>
                    </a:solidFill>
                  </a:tcPr>
                </a:tc>
                <a:tc>
                  <a:txBody>
                    <a:bodyPr/>
                    <a:lstStyle/>
                    <a:p>
                      <a:pPr marL="0" marR="0">
                        <a:lnSpc>
                          <a:spcPct val="107000"/>
                        </a:lnSpc>
                        <a:spcBef>
                          <a:spcPts val="0"/>
                        </a:spcBef>
                        <a:spcAft>
                          <a:spcPts val="0"/>
                        </a:spcAft>
                      </a:pPr>
                      <a:r>
                        <a:rPr lang="en-US" sz="1400" dirty="0">
                          <a:effectLst/>
                          <a:latin typeface="Raleway" pitchFamily="2" charset="0"/>
                          <a:ea typeface="Calibri" panose="020F0502020204030204" pitchFamily="34" charset="0"/>
                          <a:cs typeface="Times New Roman" panose="02020603050405020304" pitchFamily="18" charset="0"/>
                        </a:rPr>
                        <a:t>Either string cat or dog</a:t>
                      </a:r>
                    </a:p>
                  </a:txBody>
                  <a:tcPr marL="68580" marR="68580" marT="0" marB="0" anchor="ctr">
                    <a:solidFill>
                      <a:schemeClr val="accent1">
                        <a:lumMod val="40000"/>
                        <a:lumOff val="60000"/>
                      </a:schemeClr>
                    </a:solidFill>
                  </a:tcPr>
                </a:tc>
                <a:tc>
                  <a:txBody>
                    <a:bodyPr/>
                    <a:lstStyle/>
                    <a:p>
                      <a:pPr marL="0" marR="0">
                        <a:lnSpc>
                          <a:spcPct val="107000"/>
                        </a:lnSpc>
                        <a:spcBef>
                          <a:spcPts val="0"/>
                        </a:spcBef>
                        <a:spcAft>
                          <a:spcPts val="0"/>
                        </a:spcAft>
                      </a:pPr>
                      <a:r>
                        <a:rPr lang="en-US" sz="1400" u="sng" dirty="0">
                          <a:effectLst/>
                          <a:latin typeface="Raleway" pitchFamily="2" charset="0"/>
                          <a:ea typeface="Calibri" panose="020F0502020204030204" pitchFamily="34" charset="0"/>
                          <a:cs typeface="Times New Roman" panose="02020603050405020304" pitchFamily="18" charset="0"/>
                        </a:rPr>
                        <a:t>Cat </a:t>
                      </a:r>
                      <a:r>
                        <a:rPr lang="en-US" sz="1400" dirty="0">
                          <a:effectLst/>
                          <a:latin typeface="Raleway" pitchFamily="2" charset="0"/>
                          <a:ea typeface="Calibri" panose="020F0502020204030204" pitchFamily="34" charset="0"/>
                          <a:cs typeface="Times New Roman" panose="02020603050405020304" pitchFamily="18" charset="0"/>
                        </a:rPr>
                        <a:t>and dog or ‘</a:t>
                      </a:r>
                      <a:r>
                        <a:rPr lang="en-US" sz="1400" u="sng" dirty="0">
                          <a:effectLst/>
                          <a:latin typeface="Raleway" pitchFamily="2" charset="0"/>
                          <a:ea typeface="Calibri" panose="020F0502020204030204" pitchFamily="34" charset="0"/>
                          <a:cs typeface="Times New Roman" panose="02020603050405020304" pitchFamily="18" charset="0"/>
                        </a:rPr>
                        <a:t>cat’</a:t>
                      </a:r>
                      <a:r>
                        <a:rPr lang="en-US" sz="1400" dirty="0">
                          <a:effectLst/>
                          <a:latin typeface="Raleway" pitchFamily="2" charset="0"/>
                          <a:ea typeface="Calibri" panose="020F0502020204030204" pitchFamily="34" charset="0"/>
                          <a:cs typeface="Times New Roman" panose="02020603050405020304" pitchFamily="18" charset="0"/>
                        </a:rPr>
                        <a:t> or ‘</a:t>
                      </a:r>
                      <a:r>
                        <a:rPr lang="en-US" sz="1400" u="sng" dirty="0">
                          <a:effectLst/>
                          <a:latin typeface="Raleway" pitchFamily="2" charset="0"/>
                          <a:ea typeface="Calibri" panose="020F0502020204030204" pitchFamily="34" charset="0"/>
                          <a:cs typeface="Times New Roman" panose="02020603050405020304" pitchFamily="18" charset="0"/>
                        </a:rPr>
                        <a:t>dog’</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251042372"/>
                  </a:ext>
                </a:extLst>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5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54824" y="44295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History</a:t>
            </a:r>
            <a:endParaRPr sz="3600" dirty="0"/>
          </a:p>
        </p:txBody>
      </p:sp>
      <p:sp>
        <p:nvSpPr>
          <p:cNvPr id="106" name="Google Shape;106;p18"/>
          <p:cNvSpPr txBox="1">
            <a:spLocks noGrp="1"/>
          </p:cNvSpPr>
          <p:nvPr>
            <p:ph type="body" idx="1"/>
          </p:nvPr>
        </p:nvSpPr>
        <p:spPr>
          <a:xfrm>
            <a:off x="707010" y="1300355"/>
            <a:ext cx="7682400" cy="347604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sz="1800" b="0" i="0" dirty="0">
                <a:solidFill>
                  <a:srgbClr val="000000"/>
                </a:solidFill>
                <a:effectLst/>
                <a:latin typeface="Perpetua" panose="02020502060401020303" pitchFamily="18" charset="0"/>
              </a:rPr>
              <a:t>1956: Steven Kleene described these models with an algebra called "</a:t>
            </a:r>
            <a:r>
              <a:rPr lang="en-US" sz="1800" b="1" i="1" dirty="0">
                <a:solidFill>
                  <a:srgbClr val="000000"/>
                </a:solidFill>
                <a:effectLst/>
                <a:latin typeface="Perpetua-BoldItalic"/>
              </a:rPr>
              <a:t>regular sets</a:t>
            </a:r>
            <a:r>
              <a:rPr lang="en-US" sz="1800" b="0" i="0" dirty="0">
                <a:solidFill>
                  <a:srgbClr val="000000"/>
                </a:solidFill>
                <a:effectLst/>
                <a:latin typeface="Perpetua" panose="02020502060401020303" pitchFamily="18" charset="0"/>
              </a:rPr>
              <a:t>" and created a notation to express them called "</a:t>
            </a:r>
            <a:r>
              <a:rPr lang="en-US" sz="1800" b="1" i="1" dirty="0">
                <a:solidFill>
                  <a:srgbClr val="000000"/>
                </a:solidFill>
                <a:effectLst/>
                <a:latin typeface="Perpetua-BoldItalic"/>
              </a:rPr>
              <a:t>regular expressions</a:t>
            </a:r>
            <a:r>
              <a:rPr lang="en-US" sz="1800" b="0" i="0" dirty="0">
                <a:solidFill>
                  <a:srgbClr val="000000"/>
                </a:solidFill>
                <a:effectLst/>
                <a:latin typeface="Perpetua" panose="02020502060401020303" pitchFamily="18" charset="0"/>
              </a:rPr>
              <a:t>"</a:t>
            </a:r>
            <a:r>
              <a:rPr lang="en-US" dirty="0"/>
              <a:t> </a:t>
            </a:r>
            <a:br>
              <a:rPr lang="en-US" dirty="0"/>
            </a:br>
            <a:endParaRPr lang="en-US" dirty="0"/>
          </a:p>
          <a:p>
            <a:pPr>
              <a:spcBef>
                <a:spcPts val="0"/>
              </a:spcBef>
            </a:pPr>
            <a:r>
              <a:rPr lang="en-US" sz="1800" b="0" i="0" dirty="0">
                <a:solidFill>
                  <a:srgbClr val="000000"/>
                </a:solidFill>
                <a:effectLst/>
                <a:latin typeface="Perpetua" panose="02020502060401020303" pitchFamily="18" charset="0"/>
              </a:rPr>
              <a:t>1968: Ken Thompson implements regular expressions in </a:t>
            </a:r>
            <a:r>
              <a:rPr lang="en-US" sz="1800" b="1" i="0" dirty="0">
                <a:solidFill>
                  <a:srgbClr val="000000"/>
                </a:solidFill>
                <a:effectLst/>
                <a:latin typeface="CourierNewPS-BoldMT"/>
              </a:rPr>
              <a:t>ed</a:t>
            </a:r>
            <a:r>
              <a:rPr lang="en-US" sz="1800" b="0" i="0" dirty="0">
                <a:solidFill>
                  <a:srgbClr val="000000"/>
                </a:solidFill>
                <a:effectLst/>
                <a:latin typeface="Perpetua" panose="02020502060401020303" pitchFamily="18" charset="0"/>
              </a:rPr>
              <a:t>, a Unix text editor</a:t>
            </a:r>
            <a:r>
              <a:rPr lang="en-US" dirty="0"/>
              <a:t> </a:t>
            </a:r>
          </a:p>
          <a:p>
            <a:pPr>
              <a:spcBef>
                <a:spcPts val="0"/>
              </a:spcBef>
            </a:pPr>
            <a:endParaRPr lang="en-US" dirty="0"/>
          </a:p>
          <a:p>
            <a:r>
              <a:rPr lang="en-US" b="0" i="0" dirty="0">
                <a:solidFill>
                  <a:srgbClr val="000000"/>
                </a:solidFill>
                <a:effectLst/>
                <a:latin typeface="Perpetua" panose="02020502060401020303" pitchFamily="18" charset="0"/>
              </a:rPr>
              <a:t>1986: Henry Spencer releases the </a:t>
            </a:r>
            <a:r>
              <a:rPr lang="en-US" b="1" i="0" dirty="0">
                <a:solidFill>
                  <a:srgbClr val="000000"/>
                </a:solidFill>
                <a:effectLst/>
                <a:latin typeface="Perpetua-Bold"/>
              </a:rPr>
              <a:t>regex </a:t>
            </a:r>
            <a:r>
              <a:rPr lang="en-US" b="0" i="0" dirty="0">
                <a:solidFill>
                  <a:srgbClr val="000000"/>
                </a:solidFill>
                <a:effectLst/>
                <a:latin typeface="Perpetua" panose="02020502060401020303" pitchFamily="18" charset="0"/>
              </a:rPr>
              <a:t>library in C</a:t>
            </a:r>
          </a:p>
          <a:p>
            <a:pPr lvl="2"/>
            <a:r>
              <a:rPr lang="en-US" b="0" i="0" dirty="0">
                <a:solidFill>
                  <a:srgbClr val="9B2D1F"/>
                </a:solidFill>
                <a:effectLst/>
                <a:latin typeface="Wingdings2"/>
              </a:rPr>
              <a:t> </a:t>
            </a:r>
            <a:r>
              <a:rPr lang="en-US" b="0" i="0" dirty="0">
                <a:solidFill>
                  <a:srgbClr val="000000"/>
                </a:solidFill>
                <a:effectLst/>
                <a:latin typeface="Perpetua" panose="02020502060401020303" pitchFamily="18" charset="0"/>
              </a:rPr>
              <a:t>Many incorporated it in other languages and tools</a:t>
            </a:r>
          </a:p>
          <a:p>
            <a:pPr marL="114300" indent="0">
              <a:spcBef>
                <a:spcPts val="0"/>
              </a:spcBef>
              <a:buNone/>
            </a:pPr>
            <a:endParaRPr lang="en-US" dirty="0">
              <a:solidFill>
                <a:srgbClr val="000000"/>
              </a:solidFill>
              <a:latin typeface="Perpetua" panose="02020502060401020303" pitchFamily="18" charset="0"/>
            </a:endParaRPr>
          </a:p>
          <a:p>
            <a:pPr>
              <a:spcBef>
                <a:spcPts val="0"/>
              </a:spcBef>
            </a:pPr>
            <a:r>
              <a:rPr lang="en-US" sz="1800" b="0" i="0" dirty="0">
                <a:solidFill>
                  <a:srgbClr val="D34817"/>
                </a:solidFill>
                <a:effectLst/>
                <a:latin typeface="Wingdings2"/>
              </a:rPr>
              <a:t> </a:t>
            </a:r>
            <a:r>
              <a:rPr lang="en-US" sz="1800" b="0" i="0" dirty="0">
                <a:solidFill>
                  <a:srgbClr val="000000"/>
                </a:solidFill>
                <a:effectLst/>
                <a:latin typeface="Perpetua" panose="02020502060401020303" pitchFamily="18" charset="0"/>
              </a:rPr>
              <a:t>1987: Larry Wall released Perl</a:t>
            </a:r>
          </a:p>
          <a:p>
            <a:pPr lvl="2"/>
            <a:r>
              <a:rPr lang="en-US" b="0" i="0" dirty="0">
                <a:solidFill>
                  <a:srgbClr val="000000"/>
                </a:solidFill>
                <a:effectLst/>
                <a:latin typeface="Perpetua" panose="02020502060401020303" pitchFamily="18" charset="0"/>
              </a:rPr>
              <a:t>Used Spencer's regex library</a:t>
            </a:r>
          </a:p>
          <a:p>
            <a:pPr lvl="2"/>
            <a:r>
              <a:rPr lang="en-US" b="0" i="0" dirty="0">
                <a:solidFill>
                  <a:srgbClr val="000000"/>
                </a:solidFill>
                <a:effectLst/>
                <a:latin typeface="Perpetua" panose="02020502060401020303" pitchFamily="18" charset="0"/>
              </a:rPr>
              <a:t>Added powerful features</a:t>
            </a:r>
            <a:r>
              <a:rPr lang="en-US" dirty="0"/>
              <a:t> </a:t>
            </a:r>
            <a:br>
              <a:rPr lang="en-US" dirty="0"/>
            </a:br>
            <a:endParaRPr lang="en-US" dirty="0"/>
          </a:p>
          <a:p>
            <a:pPr>
              <a:spcBef>
                <a:spcPts val="0"/>
              </a:spcBef>
            </a:pPr>
            <a:endParaRPr lang="en-US" dirty="0"/>
          </a:p>
          <a:p>
            <a:pPr marL="0" lvl="0" indent="0" algn="l" rtl="0">
              <a:spcBef>
                <a:spcPts val="600"/>
              </a:spcBef>
              <a:spcAft>
                <a:spcPts val="0"/>
              </a:spcAft>
              <a:buNone/>
            </a:pPr>
            <a:r>
              <a:rPr lang="en-US" dirty="0"/>
              <a:t>. </a:t>
            </a: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08" name="Google Shape;108;p18"/>
          <p:cNvGrpSpPr/>
          <p:nvPr/>
        </p:nvGrpSpPr>
        <p:grpSpPr>
          <a:xfrm>
            <a:off x="8119638" y="225980"/>
            <a:ext cx="539546" cy="879605"/>
            <a:chOff x="6730350" y="2315900"/>
            <a:chExt cx="257700" cy="420100"/>
          </a:xfrm>
        </p:grpSpPr>
        <p:sp>
          <p:nvSpPr>
            <p:cNvPr id="109" name="Google Shape;109;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909014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fade">
                                      <p:cBhvr>
                                        <p:cTn id="7" dur="1000"/>
                                        <p:tgtEl>
                                          <p:spTgt spid="106">
                                            <p:txEl>
                                              <p:pRg st="1" end="1"/>
                                            </p:txEl>
                                          </p:spTgt>
                                        </p:tgtEl>
                                      </p:cBhvr>
                                    </p:animEffect>
                                    <p:anim calcmode="lin" valueType="num">
                                      <p:cBhvr>
                                        <p:cTn id="8" dur="1000" fill="hold"/>
                                        <p:tgtEl>
                                          <p:spTgt spid="10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6">
                                            <p:txEl>
                                              <p:pRg st="3" end="3"/>
                                            </p:txEl>
                                          </p:spTgt>
                                        </p:tgtEl>
                                        <p:attrNameLst>
                                          <p:attrName>style.visibility</p:attrName>
                                        </p:attrNameLst>
                                      </p:cBhvr>
                                      <p:to>
                                        <p:strVal val="visible"/>
                                      </p:to>
                                    </p:set>
                                    <p:animEffect transition="in" filter="fade">
                                      <p:cBhvr>
                                        <p:cTn id="14" dur="1000"/>
                                        <p:tgtEl>
                                          <p:spTgt spid="106">
                                            <p:txEl>
                                              <p:pRg st="3" end="3"/>
                                            </p:txEl>
                                          </p:spTgt>
                                        </p:tgtEl>
                                      </p:cBhvr>
                                    </p:animEffect>
                                    <p:anim calcmode="lin" valueType="num">
                                      <p:cBhvr>
                                        <p:cTn id="15" dur="1000" fill="hold"/>
                                        <p:tgtEl>
                                          <p:spTgt spid="10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6">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6">
                                            <p:txEl>
                                              <p:pRg st="4" end="4"/>
                                            </p:txEl>
                                          </p:spTgt>
                                        </p:tgtEl>
                                        <p:attrNameLst>
                                          <p:attrName>style.visibility</p:attrName>
                                        </p:attrNameLst>
                                      </p:cBhvr>
                                      <p:to>
                                        <p:strVal val="visible"/>
                                      </p:to>
                                    </p:set>
                                    <p:animEffect transition="in" filter="fade">
                                      <p:cBhvr>
                                        <p:cTn id="19" dur="1000"/>
                                        <p:tgtEl>
                                          <p:spTgt spid="106">
                                            <p:txEl>
                                              <p:pRg st="4" end="4"/>
                                            </p:txEl>
                                          </p:spTgt>
                                        </p:tgtEl>
                                      </p:cBhvr>
                                    </p:animEffect>
                                    <p:anim calcmode="lin" valueType="num">
                                      <p:cBhvr>
                                        <p:cTn id="20" dur="1000" fill="hold"/>
                                        <p:tgtEl>
                                          <p:spTgt spid="10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6">
                                            <p:txEl>
                                              <p:pRg st="6" end="6"/>
                                            </p:txEl>
                                          </p:spTgt>
                                        </p:tgtEl>
                                        <p:attrNameLst>
                                          <p:attrName>style.visibility</p:attrName>
                                        </p:attrNameLst>
                                      </p:cBhvr>
                                      <p:to>
                                        <p:strVal val="visible"/>
                                      </p:to>
                                    </p:set>
                                    <p:animEffect transition="in" filter="fade">
                                      <p:cBhvr>
                                        <p:cTn id="26" dur="1000"/>
                                        <p:tgtEl>
                                          <p:spTgt spid="106">
                                            <p:txEl>
                                              <p:pRg st="6" end="6"/>
                                            </p:txEl>
                                          </p:spTgt>
                                        </p:tgtEl>
                                      </p:cBhvr>
                                    </p:animEffect>
                                    <p:anim calcmode="lin" valueType="num">
                                      <p:cBhvr>
                                        <p:cTn id="27" dur="1000" fill="hold"/>
                                        <p:tgtEl>
                                          <p:spTgt spid="106">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06">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6">
                                            <p:txEl>
                                              <p:pRg st="7" end="7"/>
                                            </p:txEl>
                                          </p:spTgt>
                                        </p:tgtEl>
                                        <p:attrNameLst>
                                          <p:attrName>style.visibility</p:attrName>
                                        </p:attrNameLst>
                                      </p:cBhvr>
                                      <p:to>
                                        <p:strVal val="visible"/>
                                      </p:to>
                                    </p:set>
                                    <p:animEffect transition="in" filter="fade">
                                      <p:cBhvr>
                                        <p:cTn id="31" dur="1000"/>
                                        <p:tgtEl>
                                          <p:spTgt spid="106">
                                            <p:txEl>
                                              <p:pRg st="7" end="7"/>
                                            </p:txEl>
                                          </p:spTgt>
                                        </p:tgtEl>
                                      </p:cBhvr>
                                    </p:animEffect>
                                    <p:anim calcmode="lin" valueType="num">
                                      <p:cBhvr>
                                        <p:cTn id="32" dur="1000" fill="hold"/>
                                        <p:tgtEl>
                                          <p:spTgt spid="106">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106">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6">
                                            <p:txEl>
                                              <p:pRg st="8" end="8"/>
                                            </p:txEl>
                                          </p:spTgt>
                                        </p:tgtEl>
                                        <p:attrNameLst>
                                          <p:attrName>style.visibility</p:attrName>
                                        </p:attrNameLst>
                                      </p:cBhvr>
                                      <p:to>
                                        <p:strVal val="visible"/>
                                      </p:to>
                                    </p:set>
                                    <p:animEffect transition="in" filter="fade">
                                      <p:cBhvr>
                                        <p:cTn id="36" dur="1000"/>
                                        <p:tgtEl>
                                          <p:spTgt spid="106">
                                            <p:txEl>
                                              <p:pRg st="8" end="8"/>
                                            </p:txEl>
                                          </p:spTgt>
                                        </p:tgtEl>
                                      </p:cBhvr>
                                    </p:animEffect>
                                    <p:anim calcmode="lin" valueType="num">
                                      <p:cBhvr>
                                        <p:cTn id="37" dur="1000" fill="hold"/>
                                        <p:tgtEl>
                                          <p:spTgt spid="106">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10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406297" y="3430500"/>
            <a:ext cx="572556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chemeClr val="accent1"/>
                </a:solidFill>
              </a:rPr>
              <a:t>Precedence</a:t>
            </a:r>
            <a:endParaRPr sz="72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70</a:t>
            </a:fld>
            <a:endParaRPr/>
          </a:p>
        </p:txBody>
      </p:sp>
    </p:spTree>
    <p:extLst>
      <p:ext uri="{BB962C8B-B14F-4D97-AF65-F5344CB8AC3E}">
        <p14:creationId xmlns:p14="http://schemas.microsoft.com/office/powerpoint/2010/main" val="3214719383"/>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Precedence</a:t>
            </a:r>
            <a:endParaRPr sz="3600" dirty="0"/>
          </a:p>
        </p:txBody>
      </p:sp>
      <p:sp>
        <p:nvSpPr>
          <p:cNvPr id="148" name="Google Shape;148;p21"/>
          <p:cNvSpPr txBox="1">
            <a:spLocks noGrp="1"/>
          </p:cNvSpPr>
          <p:nvPr>
            <p:ph type="body" idx="1"/>
          </p:nvPr>
        </p:nvSpPr>
        <p:spPr>
          <a:xfrm>
            <a:off x="810300" y="940592"/>
            <a:ext cx="7523397" cy="2046000"/>
          </a:xfrm>
          <a:prstGeom prst="rect">
            <a:avLst/>
          </a:prstGeom>
        </p:spPr>
        <p:txBody>
          <a:bodyPr spcFirstLastPara="1" wrap="square" lIns="91425" tIns="91425" rIns="91425" bIns="91425" anchor="t" anchorCtr="0">
            <a:noAutofit/>
          </a:bodyPr>
          <a:lstStyle/>
          <a:p>
            <a:pPr marL="228600" marR="0">
              <a:lnSpc>
                <a:spcPct val="107000"/>
              </a:lnSpc>
              <a:spcBef>
                <a:spcPts val="0"/>
              </a:spcBef>
              <a:spcAft>
                <a:spcPts val="800"/>
              </a:spcAft>
            </a:pPr>
            <a:r>
              <a:rPr lang="en" b="1" dirty="0">
                <a:latin typeface="Raleway" pitchFamily="2" charset="0"/>
              </a:rPr>
              <a:t> </a:t>
            </a:r>
            <a:r>
              <a:rPr lang="en-US" b="1" dirty="0">
                <a:solidFill>
                  <a:srgbClr val="000000"/>
                </a:solidFill>
                <a:effectLst/>
                <a:latin typeface="Raleway" pitchFamily="2" charset="0"/>
                <a:ea typeface="Calibri" panose="020F0502020204030204" pitchFamily="34" charset="0"/>
                <a:cs typeface="Times New Roman" panose="02020603050405020304" pitchFamily="18" charset="0"/>
              </a:rPr>
              <a:t>How can I specify both </a:t>
            </a:r>
            <a:r>
              <a:rPr lang="en-US" b="1" i="1" dirty="0">
                <a:solidFill>
                  <a:srgbClr val="000000"/>
                </a:solidFill>
                <a:effectLst/>
                <a:latin typeface="Raleway" pitchFamily="2" charset="0"/>
                <a:ea typeface="Calibri" panose="020F0502020204030204" pitchFamily="34" charset="0"/>
                <a:cs typeface="Times New Roman" panose="02020603050405020304" pitchFamily="18" charset="0"/>
              </a:rPr>
              <a:t>guppy </a:t>
            </a:r>
            <a:r>
              <a:rPr lang="en-US" b="1" dirty="0">
                <a:solidFill>
                  <a:srgbClr val="000000"/>
                </a:solidFill>
                <a:effectLst/>
                <a:latin typeface="Raleway" pitchFamily="2" charset="0"/>
                <a:ea typeface="Calibri" panose="020F0502020204030204" pitchFamily="34" charset="0"/>
                <a:cs typeface="Times New Roman" panose="02020603050405020304" pitchFamily="18" charset="0"/>
              </a:rPr>
              <a:t>and </a:t>
            </a:r>
            <a:r>
              <a:rPr lang="en-US" b="1" i="1" dirty="0">
                <a:solidFill>
                  <a:srgbClr val="000000"/>
                </a:solidFill>
                <a:effectLst/>
                <a:latin typeface="Raleway" pitchFamily="2" charset="0"/>
                <a:ea typeface="Calibri" panose="020F0502020204030204" pitchFamily="34" charset="0"/>
                <a:cs typeface="Times New Roman" panose="02020603050405020304" pitchFamily="18" charset="0"/>
              </a:rPr>
              <a:t>guppies</a:t>
            </a:r>
            <a:r>
              <a:rPr lang="en-US" b="1" dirty="0">
                <a:solidFill>
                  <a:srgbClr val="000000"/>
                </a:solidFill>
                <a:effectLst/>
                <a:latin typeface="Raleway" pitchFamily="2" charset="0"/>
                <a:ea typeface="Calibri" panose="020F0502020204030204" pitchFamily="34" charset="0"/>
                <a:cs typeface="Times New Roman" panose="02020603050405020304" pitchFamily="18" charset="0"/>
              </a:rPr>
              <a:t>? </a:t>
            </a:r>
          </a:p>
          <a:p>
            <a:pPr marL="228600" marR="0">
              <a:lnSpc>
                <a:spcPct val="107000"/>
              </a:lnSpc>
              <a:spcBef>
                <a:spcPts val="0"/>
              </a:spcBef>
              <a:spcAft>
                <a:spcPts val="800"/>
              </a:spcAft>
            </a:pPr>
            <a:r>
              <a:rPr lang="en-US" dirty="0">
                <a:solidFill>
                  <a:srgbClr val="000000"/>
                </a:solidFill>
                <a:effectLst/>
                <a:latin typeface="Raleway" pitchFamily="2" charset="0"/>
                <a:ea typeface="Calibri" panose="020F0502020204030204" pitchFamily="34" charset="0"/>
                <a:cs typeface="Times New Roman" panose="02020603050405020304" pitchFamily="18" charset="0"/>
              </a:rPr>
              <a:t>We cannot simply say /</a:t>
            </a:r>
            <a:r>
              <a:rPr lang="en-US" dirty="0" err="1">
                <a:solidFill>
                  <a:srgbClr val="000000"/>
                </a:solidFill>
                <a:effectLst/>
                <a:latin typeface="Raleway" pitchFamily="2" charset="0"/>
                <a:ea typeface="Calibri" panose="020F0502020204030204" pitchFamily="34" charset="0"/>
                <a:cs typeface="Times New Roman" panose="02020603050405020304" pitchFamily="18" charset="0"/>
              </a:rPr>
              <a:t>guppy|ies</a:t>
            </a:r>
            <a:r>
              <a:rPr lang="en-US" dirty="0">
                <a:solidFill>
                  <a:srgbClr val="000000"/>
                </a:solidFill>
                <a:effectLst/>
                <a:latin typeface="Raleway" pitchFamily="2" charset="0"/>
                <a:ea typeface="Calibri" panose="020F0502020204030204" pitchFamily="34" charset="0"/>
                <a:cs typeface="Times New Roman" panose="02020603050405020304" pitchFamily="18" charset="0"/>
              </a:rPr>
              <a:t>/, because that would match only the strings </a:t>
            </a:r>
            <a:r>
              <a:rPr lang="en-US" i="1" dirty="0">
                <a:solidFill>
                  <a:srgbClr val="000000"/>
                </a:solidFill>
                <a:effectLst/>
                <a:latin typeface="Raleway" pitchFamily="2" charset="0"/>
                <a:ea typeface="Calibri" panose="020F0502020204030204" pitchFamily="34" charset="0"/>
                <a:cs typeface="Times New Roman" panose="02020603050405020304" pitchFamily="18" charset="0"/>
              </a:rPr>
              <a:t>guppy </a:t>
            </a:r>
            <a:r>
              <a:rPr lang="en-US" dirty="0">
                <a:solidFill>
                  <a:srgbClr val="000000"/>
                </a:solidFill>
                <a:effectLst/>
                <a:latin typeface="Raleway" pitchFamily="2" charset="0"/>
                <a:ea typeface="Calibri" panose="020F0502020204030204" pitchFamily="34" charset="0"/>
                <a:cs typeface="Times New Roman" panose="02020603050405020304" pitchFamily="18" charset="0"/>
              </a:rPr>
              <a:t>and </a:t>
            </a:r>
            <a:r>
              <a:rPr lang="en-US" i="1" dirty="0" err="1">
                <a:solidFill>
                  <a:srgbClr val="000000"/>
                </a:solidFill>
                <a:effectLst/>
                <a:latin typeface="Raleway" pitchFamily="2" charset="0"/>
                <a:ea typeface="Calibri" panose="020F0502020204030204" pitchFamily="34" charset="0"/>
                <a:cs typeface="Times New Roman" panose="02020603050405020304" pitchFamily="18" charset="0"/>
              </a:rPr>
              <a:t>ies</a:t>
            </a:r>
            <a:r>
              <a:rPr lang="en-US" dirty="0">
                <a:solidFill>
                  <a:srgbClr val="000000"/>
                </a:solidFill>
                <a:effectLst/>
                <a:latin typeface="Raleway" pitchFamily="2" charset="0"/>
                <a:ea typeface="Calibri" panose="020F0502020204030204" pitchFamily="34" charset="0"/>
                <a:cs typeface="Times New Roman" panose="02020603050405020304" pitchFamily="18" charset="0"/>
              </a:rPr>
              <a:t>.</a:t>
            </a:r>
            <a:endParaRPr lang="en-US" dirty="0">
              <a:effectLst/>
              <a:latin typeface="Raleway" pitchFamily="2"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dirty="0">
                <a:solidFill>
                  <a:srgbClr val="000000"/>
                </a:solidFill>
                <a:effectLst/>
                <a:latin typeface="Raleway" pitchFamily="2" charset="0"/>
                <a:ea typeface="Calibri" panose="020F0502020204030204" pitchFamily="34" charset="0"/>
                <a:cs typeface="Times New Roman" panose="02020603050405020304" pitchFamily="18" charset="0"/>
              </a:rPr>
              <a:t>So operators ( and ) is enclosing a pattern in parentheses makes it act like a single character for the purposes of neighboring operators like the pipe | and the Kleene*</a:t>
            </a:r>
            <a:endParaRPr lang="en-US" dirty="0">
              <a:effectLst/>
              <a:latin typeface="Raleway" pitchFamily="2" charset="0"/>
              <a:ea typeface="Calibri" panose="020F0502020204030204" pitchFamily="34" charset="0"/>
              <a:cs typeface="Times New Roman" panose="02020603050405020304" pitchFamily="18" charset="0"/>
            </a:endParaRPr>
          </a:p>
          <a:p>
            <a:pPr marL="285750" indent="-285750"/>
            <a:endParaRPr b="1"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71</a:t>
            </a:fld>
            <a:endParaRPr/>
          </a:p>
        </p:txBody>
      </p:sp>
      <p:sp>
        <p:nvSpPr>
          <p:cNvPr id="152" name="Google Shape;152;p2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Table 3">
            <a:extLst>
              <a:ext uri="{FF2B5EF4-FFF2-40B4-BE49-F238E27FC236}">
                <a16:creationId xmlns:a16="http://schemas.microsoft.com/office/drawing/2014/main" id="{7D4E67FE-D686-4129-5C2A-973DE2A3F3CF}"/>
              </a:ext>
            </a:extLst>
          </p:cNvPr>
          <p:cNvGraphicFramePr>
            <a:graphicFrameLocks noGrp="1"/>
          </p:cNvGraphicFramePr>
          <p:nvPr>
            <p:extLst>
              <p:ext uri="{D42A27DB-BD31-4B8C-83A1-F6EECF244321}">
                <p14:modId xmlns:p14="http://schemas.microsoft.com/office/powerpoint/2010/main" val="4075968278"/>
              </p:ext>
            </p:extLst>
          </p:nvPr>
        </p:nvGraphicFramePr>
        <p:xfrm>
          <a:off x="613187" y="2777107"/>
          <a:ext cx="7720511" cy="1873378"/>
        </p:xfrm>
        <a:graphic>
          <a:graphicData uri="http://schemas.openxmlformats.org/drawingml/2006/table">
            <a:tbl>
              <a:tblPr firstRow="1" bandRow="1">
                <a:effectLst>
                  <a:outerShdw blurRad="50800" dist="38100" dir="18900000" algn="bl" rotWithShape="0">
                    <a:prstClr val="black">
                      <a:alpha val="40000"/>
                    </a:prstClr>
                  </a:outerShdw>
                </a:effectLst>
                <a:tableStyleId>{3C2FFA5D-87B4-456A-9821-1D502468CF0F}</a:tableStyleId>
              </a:tblPr>
              <a:tblGrid>
                <a:gridCol w="1937395">
                  <a:extLst>
                    <a:ext uri="{9D8B030D-6E8A-4147-A177-3AD203B41FA5}">
                      <a16:colId xmlns:a16="http://schemas.microsoft.com/office/drawing/2014/main" val="3529019526"/>
                    </a:ext>
                  </a:extLst>
                </a:gridCol>
                <a:gridCol w="2634854">
                  <a:extLst>
                    <a:ext uri="{9D8B030D-6E8A-4147-A177-3AD203B41FA5}">
                      <a16:colId xmlns:a16="http://schemas.microsoft.com/office/drawing/2014/main" val="1259042415"/>
                    </a:ext>
                  </a:extLst>
                </a:gridCol>
                <a:gridCol w="3148262">
                  <a:extLst>
                    <a:ext uri="{9D8B030D-6E8A-4147-A177-3AD203B41FA5}">
                      <a16:colId xmlns:a16="http://schemas.microsoft.com/office/drawing/2014/main" val="3869925541"/>
                    </a:ext>
                  </a:extLst>
                </a:gridCol>
              </a:tblGrid>
              <a:tr h="296115">
                <a:tc>
                  <a:txBody>
                    <a:bodyPr/>
                    <a:lstStyle/>
                    <a:p>
                      <a:r>
                        <a:rPr lang="en-US" dirty="0"/>
                        <a:t>RE</a:t>
                      </a:r>
                      <a:endParaRPr lang="en-US" dirty="0">
                        <a:latin typeface="Raleway" pitchFamily="2" charset="0"/>
                      </a:endParaRPr>
                    </a:p>
                  </a:txBody>
                  <a:tcPr/>
                </a:tc>
                <a:tc>
                  <a:txBody>
                    <a:bodyPr/>
                    <a:lstStyle/>
                    <a:p>
                      <a:r>
                        <a:rPr lang="en-US" dirty="0"/>
                        <a:t>Match</a:t>
                      </a:r>
                      <a:endParaRPr lang="en-US" dirty="0">
                        <a:latin typeface="Raleway" pitchFamily="2" charset="0"/>
                      </a:endParaRPr>
                    </a:p>
                  </a:txBody>
                  <a:tcPr/>
                </a:tc>
                <a:tc>
                  <a:txBody>
                    <a:bodyPr/>
                    <a:lstStyle/>
                    <a:p>
                      <a:r>
                        <a:rPr lang="en-US" dirty="0"/>
                        <a:t>Example pattern matched</a:t>
                      </a:r>
                      <a:endParaRPr lang="en-US" dirty="0">
                        <a:latin typeface="Raleway" pitchFamily="2" charset="0"/>
                      </a:endParaRPr>
                    </a:p>
                  </a:txBody>
                  <a:tcPr/>
                </a:tc>
                <a:extLst>
                  <a:ext uri="{0D108BD9-81ED-4DB2-BD59-A6C34878D82A}">
                    <a16:rowId xmlns:a16="http://schemas.microsoft.com/office/drawing/2014/main" val="2846710769"/>
                  </a:ext>
                </a:extLst>
              </a:tr>
              <a:tr h="405173">
                <a:tc>
                  <a:txBody>
                    <a:bodyPr/>
                    <a:lstStyle/>
                    <a:p>
                      <a:pPr marL="0" marR="0">
                        <a:lnSpc>
                          <a:spcPct val="107000"/>
                        </a:lnSpc>
                        <a:spcBef>
                          <a:spcPts val="0"/>
                        </a:spcBef>
                        <a:spcAft>
                          <a:spcPts val="0"/>
                        </a:spcAft>
                      </a:pPr>
                      <a:r>
                        <a:rPr lang="en-US" sz="1400" dirty="0">
                          <a:effectLst/>
                        </a:rPr>
                        <a:t>( and ) -&gt; /</a:t>
                      </a:r>
                      <a:r>
                        <a:rPr lang="en-US" sz="1400" dirty="0" err="1">
                          <a:effectLst/>
                        </a:rPr>
                        <a:t>gupp</a:t>
                      </a:r>
                      <a:r>
                        <a:rPr lang="en-US" sz="1400" dirty="0">
                          <a:effectLst/>
                        </a:rPr>
                        <a:t>(</a:t>
                      </a:r>
                      <a:r>
                        <a:rPr lang="en-US" sz="1400" dirty="0" err="1">
                          <a:effectLst/>
                        </a:rPr>
                        <a:t>y|ies</a:t>
                      </a:r>
                      <a:r>
                        <a:rPr lang="en-US" sz="1400" dirty="0">
                          <a:effectLst/>
                        </a:rPr>
                        <a:t>) /</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effectLst/>
                        </a:rPr>
                        <a:t>Any string has guppy or guppies</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dirty="0">
                          <a:solidFill>
                            <a:srgbClr val="434343"/>
                          </a:solidFill>
                          <a:effectLst/>
                        </a:rPr>
                        <a:t>How many live </a:t>
                      </a:r>
                      <a:r>
                        <a:rPr lang="en-US" sz="1400" b="1" u="sng" dirty="0">
                          <a:solidFill>
                            <a:srgbClr val="434343"/>
                          </a:solidFill>
                          <a:effectLst/>
                          <a:hlinkClick r:id="rId3">
                            <a:extLst>
                              <a:ext uri="{A12FA001-AC4F-418D-AE19-62706E023703}">
                                <ahyp:hlinkClr xmlns:ahyp="http://schemas.microsoft.com/office/drawing/2018/hyperlinkcolor" val="tx"/>
                              </a:ext>
                            </a:extLst>
                          </a:hlinkClick>
                        </a:rPr>
                        <a:t>guppies</a:t>
                      </a:r>
                      <a:r>
                        <a:rPr lang="en-US" sz="1400" dirty="0">
                          <a:solidFill>
                            <a:srgbClr val="434343"/>
                          </a:solidFill>
                          <a:effectLst/>
                        </a:rPr>
                        <a:t> in the aquarium</a:t>
                      </a:r>
                      <a:endParaRPr lang="en-US" sz="1400" dirty="0">
                        <a:solidFill>
                          <a:srgbClr val="434343"/>
                        </a:solidFill>
                        <a:effectLst/>
                        <a:latin typeface="Raleway"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5958593"/>
                  </a:ext>
                </a:extLst>
              </a:tr>
              <a:tr h="1033875">
                <a:tc>
                  <a:txBody>
                    <a:bodyPr/>
                    <a:lstStyle/>
                    <a:p>
                      <a:pPr marL="0" marR="0">
                        <a:lnSpc>
                          <a:spcPct val="107000"/>
                        </a:lnSpc>
                        <a:spcBef>
                          <a:spcPts val="0"/>
                        </a:spcBef>
                        <a:spcAft>
                          <a:spcPts val="0"/>
                        </a:spcAft>
                      </a:pPr>
                      <a:r>
                        <a:rPr lang="en-US" sz="1400" dirty="0">
                          <a:solidFill>
                            <a:srgbClr val="434343"/>
                          </a:solidFill>
                          <a:effectLst/>
                          <a:latin typeface="Raleway" pitchFamily="2" charset="0"/>
                          <a:ea typeface="Calibri" panose="020F0502020204030204" pitchFamily="34" charset="0"/>
                          <a:cs typeface="Times New Roman" panose="02020603050405020304" pitchFamily="18" charset="0"/>
                        </a:rPr>
                        <a:t>/(Column [0-9]+ *)*/ not /Column [0-9]+ */</a:t>
                      </a:r>
                    </a:p>
                  </a:txBody>
                  <a:tcPr marL="68580" marR="68580" marT="0" marB="0" anchor="ctr"/>
                </a:tc>
                <a:tc>
                  <a:txBody>
                    <a:bodyPr/>
                    <a:lstStyle/>
                    <a:p>
                      <a:pPr marL="0" marR="0">
                        <a:lnSpc>
                          <a:spcPct val="107000"/>
                        </a:lnSpc>
                        <a:spcBef>
                          <a:spcPts val="0"/>
                        </a:spcBef>
                        <a:spcAft>
                          <a:spcPts val="0"/>
                        </a:spcAft>
                      </a:pPr>
                      <a:r>
                        <a:rPr lang="en-US" sz="1400" dirty="0">
                          <a:solidFill>
                            <a:srgbClr val="434343"/>
                          </a:solidFill>
                          <a:effectLst/>
                          <a:latin typeface="Raleway" pitchFamily="2" charset="0"/>
                          <a:ea typeface="Calibri" panose="020F0502020204030204" pitchFamily="34" charset="0"/>
                          <a:cs typeface="Times New Roman" panose="02020603050405020304" pitchFamily="18" charset="0"/>
                        </a:rPr>
                        <a:t>Match the word </a:t>
                      </a:r>
                      <a:r>
                        <a:rPr lang="en-US" sz="1400" i="1" dirty="0">
                          <a:solidFill>
                            <a:srgbClr val="434343"/>
                          </a:solidFill>
                          <a:effectLst/>
                          <a:latin typeface="Raleway" pitchFamily="2" charset="0"/>
                          <a:ea typeface="Calibri" panose="020F0502020204030204" pitchFamily="34" charset="0"/>
                          <a:cs typeface="Times New Roman" panose="02020603050405020304" pitchFamily="18" charset="0"/>
                        </a:rPr>
                        <a:t>Column</a:t>
                      </a:r>
                      <a:r>
                        <a:rPr lang="en-US" sz="1400" dirty="0">
                          <a:solidFill>
                            <a:srgbClr val="434343"/>
                          </a:solidFill>
                          <a:effectLst/>
                          <a:latin typeface="Raleway" pitchFamily="2" charset="0"/>
                          <a:ea typeface="Calibri" panose="020F0502020204030204" pitchFamily="34" charset="0"/>
                          <a:cs typeface="Times New Roman" panose="02020603050405020304" pitchFamily="18" charset="0"/>
                        </a:rPr>
                        <a:t>, followed by a number and optional spaces, the whole pattern repeated zero or more times</a:t>
                      </a:r>
                    </a:p>
                  </a:txBody>
                  <a:tcPr marL="68580" marR="68580" marT="0" marB="0" anchor="ctr"/>
                </a:tc>
                <a:tc>
                  <a:txBody>
                    <a:bodyPr/>
                    <a:lstStyle/>
                    <a:p>
                      <a:pPr marL="0" marR="0">
                        <a:lnSpc>
                          <a:spcPct val="107000"/>
                        </a:lnSpc>
                        <a:spcBef>
                          <a:spcPts val="0"/>
                        </a:spcBef>
                        <a:spcAft>
                          <a:spcPts val="0"/>
                        </a:spcAft>
                      </a:pPr>
                      <a:r>
                        <a:rPr lang="en-US" sz="1400" i="1" u="sng" dirty="0">
                          <a:solidFill>
                            <a:srgbClr val="434343"/>
                          </a:solidFill>
                          <a:effectLst/>
                          <a:latin typeface="Raleway" pitchFamily="2" charset="0"/>
                          <a:ea typeface="Calibri" panose="020F0502020204030204" pitchFamily="34" charset="0"/>
                          <a:cs typeface="Times New Roman" panose="02020603050405020304" pitchFamily="18" charset="0"/>
                        </a:rPr>
                        <a:t>Column 1 Column 2 Column 3</a:t>
                      </a:r>
                      <a:r>
                        <a:rPr lang="en-US" sz="1400" i="1" dirty="0">
                          <a:solidFill>
                            <a:srgbClr val="434343"/>
                          </a:solidFill>
                          <a:effectLst/>
                          <a:latin typeface="Raleway" pitchFamily="2" charset="0"/>
                          <a:ea typeface="Calibri" panose="020F0502020204030204" pitchFamily="34" charset="0"/>
                          <a:cs typeface="Times New Roman" panose="02020603050405020304" pitchFamily="18" charset="0"/>
                        </a:rPr>
                        <a:t> or</a:t>
                      </a:r>
                      <a:endParaRPr lang="en-US" sz="1400" dirty="0">
                        <a:solidFill>
                          <a:srgbClr val="434343"/>
                        </a:solidFill>
                        <a:effectLst/>
                        <a:latin typeface="Raleway"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i="1" u="sng" dirty="0">
                          <a:solidFill>
                            <a:srgbClr val="434343"/>
                          </a:solidFill>
                          <a:effectLst/>
                          <a:latin typeface="Raleway" pitchFamily="2" charset="0"/>
                          <a:ea typeface="Calibri" panose="020F0502020204030204" pitchFamily="34" charset="0"/>
                          <a:cs typeface="Times New Roman" panose="02020603050405020304" pitchFamily="18" charset="0"/>
                        </a:rPr>
                        <a:t>Column 1 Column 2        Column 3</a:t>
                      </a:r>
                      <a:endParaRPr lang="en-US" sz="1400" dirty="0">
                        <a:solidFill>
                          <a:srgbClr val="434343"/>
                        </a:solidFill>
                        <a:effectLst/>
                        <a:latin typeface="Raleway" pitchFamily="2"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5023892"/>
                  </a:ext>
                </a:extLst>
              </a:tr>
            </a:tbl>
          </a:graphicData>
        </a:graphic>
      </p:graphicFrame>
    </p:spTree>
    <p:extLst>
      <p:ext uri="{BB962C8B-B14F-4D97-AF65-F5344CB8AC3E}">
        <p14:creationId xmlns:p14="http://schemas.microsoft.com/office/powerpoint/2010/main" val="571326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5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500"/>
                                        <p:tgtEl>
                                          <p:spTgt spid="14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animEffect transition="in" filter="fade">
                                      <p:cBhvr>
                                        <p:cTn id="15" dur="500"/>
                                        <p:tgtEl>
                                          <p:spTgt spid="14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406296" y="3430500"/>
            <a:ext cx="776325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solidFill>
                  <a:schemeClr val="accent1"/>
                </a:solidFill>
              </a:rPr>
              <a:t>The order of RE operator precedence</a:t>
            </a:r>
            <a:endParaRPr sz="54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826714" y="2216476"/>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72</a:t>
            </a:fld>
            <a:endParaRPr/>
          </a:p>
        </p:txBody>
      </p:sp>
    </p:spTree>
    <p:extLst>
      <p:ext uri="{BB962C8B-B14F-4D97-AF65-F5344CB8AC3E}">
        <p14:creationId xmlns:p14="http://schemas.microsoft.com/office/powerpoint/2010/main" val="393652754"/>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he order</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73</a:t>
            </a:fld>
            <a:endParaRPr/>
          </a:p>
        </p:txBody>
      </p:sp>
      <p:sp>
        <p:nvSpPr>
          <p:cNvPr id="152" name="Google Shape;152;p2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3">
            <a:extLst>
              <a:ext uri="{FF2B5EF4-FFF2-40B4-BE49-F238E27FC236}">
                <a16:creationId xmlns:a16="http://schemas.microsoft.com/office/drawing/2014/main" id="{FA7EC871-B660-8EF0-1F6D-62F0CB091D17}"/>
              </a:ext>
            </a:extLst>
          </p:cNvPr>
          <p:cNvGraphicFramePr>
            <a:graphicFrameLocks noGrp="1"/>
          </p:cNvGraphicFramePr>
          <p:nvPr>
            <p:extLst>
              <p:ext uri="{D42A27DB-BD31-4B8C-83A1-F6EECF244321}">
                <p14:modId xmlns:p14="http://schemas.microsoft.com/office/powerpoint/2010/main" val="4263443224"/>
              </p:ext>
            </p:extLst>
          </p:nvPr>
        </p:nvGraphicFramePr>
        <p:xfrm>
          <a:off x="801441" y="3247233"/>
          <a:ext cx="7385128" cy="1120372"/>
        </p:xfrm>
        <a:graphic>
          <a:graphicData uri="http://schemas.openxmlformats.org/drawingml/2006/table">
            <a:tbl>
              <a:tblPr firstRow="1" bandRow="1">
                <a:tableStyleId>{3C2FFA5D-87B4-456A-9821-1D502468CF0F}</a:tableStyleId>
              </a:tblPr>
              <a:tblGrid>
                <a:gridCol w="3692564">
                  <a:extLst>
                    <a:ext uri="{9D8B030D-6E8A-4147-A177-3AD203B41FA5}">
                      <a16:colId xmlns:a16="http://schemas.microsoft.com/office/drawing/2014/main" val="3284899955"/>
                    </a:ext>
                  </a:extLst>
                </a:gridCol>
                <a:gridCol w="3692564">
                  <a:extLst>
                    <a:ext uri="{9D8B030D-6E8A-4147-A177-3AD203B41FA5}">
                      <a16:colId xmlns:a16="http://schemas.microsoft.com/office/drawing/2014/main" val="2951295351"/>
                    </a:ext>
                  </a:extLst>
                </a:gridCol>
              </a:tblGrid>
              <a:tr h="560186">
                <a:tc>
                  <a:txBody>
                    <a:bodyPr/>
                    <a:lstStyle/>
                    <a:p>
                      <a:pPr marL="0" marR="0">
                        <a:lnSpc>
                          <a:spcPct val="107000"/>
                        </a:lnSpc>
                        <a:spcBef>
                          <a:spcPts val="0"/>
                        </a:spcBef>
                        <a:spcAft>
                          <a:spcPts val="0"/>
                        </a:spcAft>
                      </a:pPr>
                      <a:r>
                        <a:rPr lang="en-US" sz="1400" b="0">
                          <a:solidFill>
                            <a:srgbClr val="000000"/>
                          </a:solidFill>
                          <a:effectLst/>
                          <a:latin typeface="Raleway" pitchFamily="2" charset="0"/>
                          <a:ea typeface="Calibri" panose="020F0502020204030204" pitchFamily="34" charset="0"/>
                          <a:cs typeface="Times New Roman" panose="02020603050405020304" pitchFamily="18" charset="0"/>
                        </a:rPr>
                        <a:t>counters have a higher precedence than sequences</a:t>
                      </a:r>
                      <a:endParaRPr lang="en-US" sz="1400" b="0">
                        <a:effectLst/>
                        <a:latin typeface="Raleway"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0" dirty="0">
                          <a:solidFill>
                            <a:srgbClr val="000000"/>
                          </a:solidFill>
                          <a:effectLst/>
                          <a:latin typeface="Raleway" pitchFamily="2" charset="0"/>
                          <a:ea typeface="Calibri" panose="020F0502020204030204" pitchFamily="34" charset="0"/>
                          <a:cs typeface="Times New Roman" panose="02020603050405020304" pitchFamily="18" charset="0"/>
                        </a:rPr>
                        <a:t>/the*/ matches </a:t>
                      </a:r>
                      <a:r>
                        <a:rPr lang="en-US" sz="1400" b="0" i="1" dirty="0" err="1">
                          <a:solidFill>
                            <a:srgbClr val="000000"/>
                          </a:solidFill>
                          <a:effectLst/>
                          <a:latin typeface="Raleway" pitchFamily="2" charset="0"/>
                          <a:ea typeface="Calibri" panose="020F0502020204030204" pitchFamily="34" charset="0"/>
                          <a:cs typeface="Times New Roman" panose="02020603050405020304" pitchFamily="18" charset="0"/>
                        </a:rPr>
                        <a:t>theeeee</a:t>
                      </a:r>
                      <a:r>
                        <a:rPr lang="en-US" sz="1400" b="0" i="1"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400" b="0" dirty="0">
                          <a:solidFill>
                            <a:srgbClr val="000000"/>
                          </a:solidFill>
                          <a:effectLst/>
                          <a:latin typeface="Raleway" pitchFamily="2" charset="0"/>
                          <a:ea typeface="Calibri" panose="020F0502020204030204" pitchFamily="34" charset="0"/>
                          <a:cs typeface="Times New Roman" panose="02020603050405020304" pitchFamily="18" charset="0"/>
                        </a:rPr>
                        <a:t>but not </a:t>
                      </a:r>
                      <a:r>
                        <a:rPr lang="en-US" sz="1400" b="0" i="1" dirty="0" err="1">
                          <a:solidFill>
                            <a:srgbClr val="000000"/>
                          </a:solidFill>
                          <a:effectLst/>
                          <a:latin typeface="Raleway" pitchFamily="2" charset="0"/>
                          <a:ea typeface="Calibri" panose="020F0502020204030204" pitchFamily="34" charset="0"/>
                          <a:cs typeface="Times New Roman" panose="02020603050405020304" pitchFamily="18" charset="0"/>
                        </a:rPr>
                        <a:t>thethe</a:t>
                      </a:r>
                      <a:endParaRPr lang="en-US" sz="1400" b="0" dirty="0">
                        <a:effectLst/>
                        <a:latin typeface="Raleway"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2520525"/>
                  </a:ext>
                </a:extLst>
              </a:tr>
              <a:tr h="560186">
                <a:tc>
                  <a:txBody>
                    <a:bodyPr/>
                    <a:lstStyle/>
                    <a:p>
                      <a:pPr marL="0" marR="0">
                        <a:lnSpc>
                          <a:spcPct val="107000"/>
                        </a:lnSpc>
                        <a:spcBef>
                          <a:spcPts val="0"/>
                        </a:spcBef>
                        <a:spcAft>
                          <a:spcPts val="0"/>
                        </a:spcAft>
                      </a:pPr>
                      <a:r>
                        <a:rPr lang="en-US" sz="1400">
                          <a:solidFill>
                            <a:srgbClr val="000000"/>
                          </a:solidFill>
                          <a:effectLst/>
                          <a:latin typeface="Raleway" pitchFamily="2" charset="0"/>
                          <a:ea typeface="Calibri" panose="020F0502020204030204" pitchFamily="34" charset="0"/>
                          <a:cs typeface="Times New Roman" panose="02020603050405020304" pitchFamily="18" charset="0"/>
                        </a:rPr>
                        <a:t>sequences have a higher precedence than disjunction</a:t>
                      </a:r>
                      <a:endParaRPr lang="en-US" sz="1400">
                        <a:effectLst/>
                        <a:latin typeface="Raleway"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a:t>
                      </a:r>
                      <a:r>
                        <a:rPr lang="en-US" sz="1400" dirty="0" err="1">
                          <a:solidFill>
                            <a:srgbClr val="000000"/>
                          </a:solidFill>
                          <a:effectLst/>
                          <a:latin typeface="Raleway" pitchFamily="2" charset="0"/>
                          <a:ea typeface="Calibri" panose="020F0502020204030204" pitchFamily="34" charset="0"/>
                          <a:cs typeface="Times New Roman" panose="02020603050405020304" pitchFamily="18" charset="0"/>
                        </a:rPr>
                        <a:t>the|any</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 matches </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the </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or </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any </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but not </a:t>
                      </a:r>
                      <a:r>
                        <a:rPr lang="en-US" sz="1400" i="1" dirty="0" err="1">
                          <a:solidFill>
                            <a:srgbClr val="000000"/>
                          </a:solidFill>
                          <a:effectLst/>
                          <a:latin typeface="Raleway" pitchFamily="2" charset="0"/>
                          <a:ea typeface="Calibri" panose="020F0502020204030204" pitchFamily="34" charset="0"/>
                          <a:cs typeface="Times New Roman" panose="02020603050405020304" pitchFamily="18" charset="0"/>
                        </a:rPr>
                        <a:t>thany</a:t>
                      </a:r>
                      <a:r>
                        <a:rPr lang="en-US" sz="1400" i="1"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400" dirty="0">
                          <a:solidFill>
                            <a:srgbClr val="000000"/>
                          </a:solidFill>
                          <a:effectLst/>
                          <a:latin typeface="Raleway" pitchFamily="2" charset="0"/>
                          <a:ea typeface="Calibri" panose="020F0502020204030204" pitchFamily="34" charset="0"/>
                          <a:cs typeface="Times New Roman" panose="02020603050405020304" pitchFamily="18" charset="0"/>
                        </a:rPr>
                        <a:t>or </a:t>
                      </a:r>
                      <a:r>
                        <a:rPr lang="en-US" sz="1400" i="1" dirty="0" err="1">
                          <a:solidFill>
                            <a:srgbClr val="000000"/>
                          </a:solidFill>
                          <a:effectLst/>
                          <a:latin typeface="Raleway" pitchFamily="2" charset="0"/>
                          <a:ea typeface="Calibri" panose="020F0502020204030204" pitchFamily="34" charset="0"/>
                          <a:cs typeface="Times New Roman" panose="02020603050405020304" pitchFamily="18" charset="0"/>
                        </a:rPr>
                        <a:t>theny</a:t>
                      </a:r>
                      <a:endParaRPr lang="en-US" sz="1400" dirty="0">
                        <a:effectLst/>
                        <a:latin typeface="Raleway"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2447754"/>
                  </a:ext>
                </a:extLst>
              </a:tr>
            </a:tbl>
          </a:graphicData>
        </a:graphic>
      </p:graphicFrame>
      <p:graphicFrame>
        <p:nvGraphicFramePr>
          <p:cNvPr id="8" name="Table 8">
            <a:extLst>
              <a:ext uri="{FF2B5EF4-FFF2-40B4-BE49-F238E27FC236}">
                <a16:creationId xmlns:a16="http://schemas.microsoft.com/office/drawing/2014/main" id="{E16FEFAF-E680-23B2-D32D-03E686B177F0}"/>
              </a:ext>
            </a:extLst>
          </p:cNvPr>
          <p:cNvGraphicFramePr>
            <a:graphicFrameLocks noGrp="1"/>
          </p:cNvGraphicFramePr>
          <p:nvPr>
            <p:extLst>
              <p:ext uri="{D42A27DB-BD31-4B8C-83A1-F6EECF244321}">
                <p14:modId xmlns:p14="http://schemas.microsoft.com/office/powerpoint/2010/main" val="3117084113"/>
              </p:ext>
            </p:extLst>
          </p:nvPr>
        </p:nvGraphicFramePr>
        <p:xfrm>
          <a:off x="801441" y="1356206"/>
          <a:ext cx="7385128" cy="1569720"/>
        </p:xfrm>
        <a:graphic>
          <a:graphicData uri="http://schemas.openxmlformats.org/drawingml/2006/table">
            <a:tbl>
              <a:tblPr firstRow="1" bandRow="1">
                <a:tableStyleId>{3C2FFA5D-87B4-456A-9821-1D502468CF0F}</a:tableStyleId>
              </a:tblPr>
              <a:tblGrid>
                <a:gridCol w="3692564">
                  <a:extLst>
                    <a:ext uri="{9D8B030D-6E8A-4147-A177-3AD203B41FA5}">
                      <a16:colId xmlns:a16="http://schemas.microsoft.com/office/drawing/2014/main" val="902208077"/>
                    </a:ext>
                  </a:extLst>
                </a:gridCol>
                <a:gridCol w="3692564">
                  <a:extLst>
                    <a:ext uri="{9D8B030D-6E8A-4147-A177-3AD203B41FA5}">
                      <a16:colId xmlns:a16="http://schemas.microsoft.com/office/drawing/2014/main" val="3495888004"/>
                    </a:ext>
                  </a:extLst>
                </a:gridCol>
              </a:tblGrid>
              <a:tr h="370840">
                <a:tc>
                  <a:txBody>
                    <a:bodyPr/>
                    <a:lstStyle/>
                    <a:p>
                      <a:r>
                        <a:rPr lang="en-US" b="0" dirty="0">
                          <a:solidFill>
                            <a:srgbClr val="434343"/>
                          </a:solidFill>
                          <a:latin typeface="Raleway" pitchFamily="2" charset="0"/>
                        </a:rPr>
                        <a:t>Parenthesis</a:t>
                      </a:r>
                    </a:p>
                  </a:txBody>
                  <a:tcPr anchor="ctr"/>
                </a:tc>
                <a:tc>
                  <a:txBody>
                    <a:bodyPr/>
                    <a:lstStyle/>
                    <a:p>
                      <a:r>
                        <a:rPr lang="en-US" b="0" dirty="0">
                          <a:solidFill>
                            <a:srgbClr val="434343"/>
                          </a:solidFill>
                          <a:latin typeface="Raleway" pitchFamily="2" charset="0"/>
                        </a:rPr>
                        <a:t>()</a:t>
                      </a:r>
                    </a:p>
                  </a:txBody>
                  <a:tcPr anchor="ctr"/>
                </a:tc>
                <a:extLst>
                  <a:ext uri="{0D108BD9-81ED-4DB2-BD59-A6C34878D82A}">
                    <a16:rowId xmlns:a16="http://schemas.microsoft.com/office/drawing/2014/main" val="2512044600"/>
                  </a:ext>
                </a:extLst>
              </a:tr>
              <a:tr h="370840">
                <a:tc>
                  <a:txBody>
                    <a:bodyPr/>
                    <a:lstStyle/>
                    <a:p>
                      <a:r>
                        <a:rPr lang="en-US" dirty="0">
                          <a:solidFill>
                            <a:srgbClr val="434343"/>
                          </a:solidFill>
                          <a:latin typeface="Raleway" pitchFamily="2" charset="0"/>
                        </a:rPr>
                        <a:t>Counters</a:t>
                      </a:r>
                    </a:p>
                  </a:txBody>
                  <a:tcPr anchor="ctr"/>
                </a:tc>
                <a:tc>
                  <a:txBody>
                    <a:bodyPr/>
                    <a:lstStyle/>
                    <a:p>
                      <a:r>
                        <a:rPr lang="en-US" sz="2400" dirty="0">
                          <a:solidFill>
                            <a:srgbClr val="434343"/>
                          </a:solidFill>
                          <a:latin typeface="Raleway" pitchFamily="2" charset="0"/>
                        </a:rPr>
                        <a:t>*</a:t>
                      </a:r>
                      <a:r>
                        <a:rPr lang="en-US" dirty="0">
                          <a:solidFill>
                            <a:srgbClr val="434343"/>
                          </a:solidFill>
                          <a:latin typeface="Raleway" pitchFamily="2" charset="0"/>
                        </a:rPr>
                        <a:t> + ? {}</a:t>
                      </a:r>
                    </a:p>
                  </a:txBody>
                  <a:tcPr anchor="ctr"/>
                </a:tc>
                <a:extLst>
                  <a:ext uri="{0D108BD9-81ED-4DB2-BD59-A6C34878D82A}">
                    <a16:rowId xmlns:a16="http://schemas.microsoft.com/office/drawing/2014/main" val="4201260182"/>
                  </a:ext>
                </a:extLst>
              </a:tr>
              <a:tr h="370840">
                <a:tc>
                  <a:txBody>
                    <a:bodyPr/>
                    <a:lstStyle/>
                    <a:p>
                      <a:r>
                        <a:rPr lang="en-US" dirty="0">
                          <a:solidFill>
                            <a:srgbClr val="434343"/>
                          </a:solidFill>
                          <a:latin typeface="Raleway" pitchFamily="2" charset="0"/>
                        </a:rPr>
                        <a:t>Sequences and anchors</a:t>
                      </a:r>
                    </a:p>
                  </a:txBody>
                  <a:tcPr anchor="ctr"/>
                </a:tc>
                <a:tc>
                  <a:txBody>
                    <a:bodyPr/>
                    <a:lstStyle/>
                    <a:p>
                      <a:r>
                        <a:rPr lang="en-US" dirty="0">
                          <a:solidFill>
                            <a:srgbClr val="434343"/>
                          </a:solidFill>
                          <a:latin typeface="Raleway" pitchFamily="2" charset="0"/>
                        </a:rPr>
                        <a:t>The  ^ my end$</a:t>
                      </a:r>
                    </a:p>
                  </a:txBody>
                  <a:tcPr anchor="ctr"/>
                </a:tc>
                <a:extLst>
                  <a:ext uri="{0D108BD9-81ED-4DB2-BD59-A6C34878D82A}">
                    <a16:rowId xmlns:a16="http://schemas.microsoft.com/office/drawing/2014/main" val="3239607522"/>
                  </a:ext>
                </a:extLst>
              </a:tr>
              <a:tr h="370840">
                <a:tc>
                  <a:txBody>
                    <a:bodyPr/>
                    <a:lstStyle/>
                    <a:p>
                      <a:r>
                        <a:rPr lang="en-US" dirty="0">
                          <a:solidFill>
                            <a:srgbClr val="434343"/>
                          </a:solidFill>
                          <a:latin typeface="Raleway" pitchFamily="2" charset="0"/>
                        </a:rPr>
                        <a:t>Disjunction</a:t>
                      </a:r>
                    </a:p>
                  </a:txBody>
                  <a:tcPr anchor="ctr"/>
                </a:tc>
                <a:tc>
                  <a:txBody>
                    <a:bodyPr/>
                    <a:lstStyle/>
                    <a:p>
                      <a:r>
                        <a:rPr lang="en-US" dirty="0">
                          <a:solidFill>
                            <a:srgbClr val="434343"/>
                          </a:solidFill>
                          <a:latin typeface="Raleway" pitchFamily="2" charset="0"/>
                        </a:rPr>
                        <a:t>|</a:t>
                      </a:r>
                    </a:p>
                  </a:txBody>
                  <a:tcPr anchor="ctr"/>
                </a:tc>
                <a:extLst>
                  <a:ext uri="{0D108BD9-81ED-4DB2-BD59-A6C34878D82A}">
                    <a16:rowId xmlns:a16="http://schemas.microsoft.com/office/drawing/2014/main" val="1898078915"/>
                  </a:ext>
                </a:extLst>
              </a:tr>
            </a:tbl>
          </a:graphicData>
        </a:graphic>
      </p:graphicFrame>
    </p:spTree>
    <p:extLst>
      <p:ext uri="{BB962C8B-B14F-4D97-AF65-F5344CB8AC3E}">
        <p14:creationId xmlns:p14="http://schemas.microsoft.com/office/powerpoint/2010/main" val="204638116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he order</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74</a:t>
            </a:fld>
            <a:endParaRPr/>
          </a:p>
        </p:txBody>
      </p:sp>
      <p:sp>
        <p:nvSpPr>
          <p:cNvPr id="152" name="Google Shape;152;p21"/>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C7A431-A2DF-AF71-BCB4-85E3F710D219}"/>
              </a:ext>
            </a:extLst>
          </p:cNvPr>
          <p:cNvSpPr txBox="1"/>
          <p:nvPr/>
        </p:nvSpPr>
        <p:spPr>
          <a:xfrm>
            <a:off x="592152" y="1088833"/>
            <a:ext cx="8012248" cy="3281155"/>
          </a:xfrm>
          <a:prstGeom prst="rect">
            <a:avLst/>
          </a:prstGeom>
          <a:noFill/>
        </p:spPr>
        <p:txBody>
          <a:bodyPr wrap="square" rtlCol="0">
            <a:spAutoFit/>
          </a:bodyPr>
          <a:lstStyle/>
          <a:p>
            <a:pPr marL="228600" marR="0">
              <a:lnSpc>
                <a:spcPct val="107000"/>
              </a:lnSpc>
              <a:spcBef>
                <a:spcPts val="0"/>
              </a:spcBef>
              <a:spcAft>
                <a:spcPts val="800"/>
              </a:spcAft>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Simple example:</a:t>
            </a:r>
            <a:endParaRPr lang="en-US" sz="1800" dirty="0">
              <a:effectLst/>
              <a:latin typeface="Raleway" pitchFamily="2" charset="0"/>
              <a:ea typeface="Calibri" panose="020F0502020204030204" pitchFamily="34" charset="0"/>
              <a:cs typeface="Times New Roman" panose="02020603050405020304" pitchFamily="18" charset="0"/>
            </a:endParaRPr>
          </a:p>
          <a:p>
            <a:pPr marL="514350" marR="0" indent="-285750">
              <a:lnSpc>
                <a:spcPct val="107000"/>
              </a:lnSpc>
              <a:spcBef>
                <a:spcPts val="0"/>
              </a:spcBef>
              <a:spcAft>
                <a:spcPts val="800"/>
              </a:spcAft>
              <a:buClr>
                <a:srgbClr val="FFB600"/>
              </a:buClr>
              <a:buFont typeface="Arial" panose="020B0604020202020204" pitchFamily="34" charset="0"/>
              <a:buChar char="•"/>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Suppose we wanted to write a RE to find cases of the English article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 simple (but incorrect) pattern might be: /the/</a:t>
            </a:r>
          </a:p>
          <a:p>
            <a:pPr marL="514350" marR="0" indent="-285750">
              <a:lnSpc>
                <a:spcPct val="107000"/>
              </a:lnSpc>
              <a:spcBef>
                <a:spcPts val="0"/>
              </a:spcBef>
              <a:spcAft>
                <a:spcPts val="800"/>
              </a:spcAft>
              <a:buClr>
                <a:srgbClr val="FFB600"/>
              </a:buClr>
              <a:buFont typeface="Arial" panose="020B0604020202020204" pitchFamily="34" charset="0"/>
              <a:buChar char="•"/>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One problem is that this pattern will miss the word when it begins a sentence and hence is capitalized (i.e.,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This might lead us to the following pattern: /[</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tT</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]he/</a:t>
            </a:r>
          </a:p>
          <a:p>
            <a:pPr marL="514350" marR="0" indent="-285750">
              <a:lnSpc>
                <a:spcPct val="107000"/>
              </a:lnSpc>
              <a:spcBef>
                <a:spcPts val="0"/>
              </a:spcBef>
              <a:spcAft>
                <a:spcPts val="800"/>
              </a:spcAft>
              <a:buClr>
                <a:srgbClr val="FFB600"/>
              </a:buClr>
              <a:buFont typeface="Arial" panose="020B0604020202020204" pitchFamily="34" charset="0"/>
              <a:buChar char="•"/>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But we will still incorrectly return texts with the embedded in other words (</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e.g.,</a:t>
            </a:r>
            <a:r>
              <a:rPr lang="en-US" sz="1800" i="1" dirty="0" err="1">
                <a:solidFill>
                  <a:srgbClr val="000000"/>
                </a:solidFill>
                <a:effectLst/>
                <a:latin typeface="Raleway" pitchFamily="2" charset="0"/>
                <a:ea typeface="Calibri" panose="020F0502020204030204" pitchFamily="34" charset="0"/>
                <a:cs typeface="Times New Roman" panose="02020603050405020304" pitchFamily="18" charset="0"/>
              </a:rPr>
              <a:t>other</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or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theology</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So we need to specify that we want instances with a word boundary on both sides:/\b[</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tT</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]he\b/</a:t>
            </a:r>
            <a:b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6686866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he order</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75</a:t>
            </a:fld>
            <a:endParaRPr/>
          </a:p>
        </p:txBody>
      </p:sp>
      <p:sp>
        <p:nvSpPr>
          <p:cNvPr id="152" name="Google Shape;152;p21"/>
          <p:cNvSpPr/>
          <p:nvPr/>
        </p:nvSpPr>
        <p:spPr>
          <a:xfrm>
            <a:off x="8065607" y="219592"/>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C7A431-A2DF-AF71-BCB4-85E3F710D219}"/>
              </a:ext>
            </a:extLst>
          </p:cNvPr>
          <p:cNvSpPr txBox="1"/>
          <p:nvPr/>
        </p:nvSpPr>
        <p:spPr>
          <a:xfrm>
            <a:off x="343866" y="1708750"/>
            <a:ext cx="8119824" cy="2188548"/>
          </a:xfrm>
          <a:prstGeom prst="rect">
            <a:avLst/>
          </a:prstGeom>
          <a:noFill/>
        </p:spPr>
        <p:txBody>
          <a:bodyPr wrap="square" rtlCol="0">
            <a:spAutoFit/>
          </a:bodyPr>
          <a:lstStyle/>
          <a:p>
            <a:pPr marL="514350" marR="0" indent="-285750">
              <a:lnSpc>
                <a:spcPct val="107000"/>
              </a:lnSpc>
              <a:spcBef>
                <a:spcPts val="0"/>
              </a:spcBef>
              <a:spcAft>
                <a:spcPts val="800"/>
              </a:spcAft>
              <a:buClr>
                <a:srgbClr val="FFB600"/>
              </a:buClr>
              <a:buFont typeface="Arial" panose="020B0604020202020204" pitchFamily="34" charset="0"/>
              <a:buChar char="•"/>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Suppose we wanted to do this without the use of /\b/. We might want this since /\b/ won’t treat underscores and numbers as word boundaries; but we might want to find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in some context where it might also have underlines or numbers nearby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or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the25</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We need to specify that we want instances in which there are no alphabetic letters on either side of the </a:t>
            </a:r>
            <a:r>
              <a:rPr lang="en-US" sz="1800" i="1" dirty="0" err="1">
                <a:solidFill>
                  <a:srgbClr val="000000"/>
                </a:solidFill>
                <a:effectLst/>
                <a:latin typeface="Raleway" pitchFamily="2" charset="0"/>
                <a:ea typeface="Calibri" panose="020F0502020204030204" pitchFamily="34" charset="0"/>
                <a:cs typeface="Times New Roman" panose="02020603050405020304" pitchFamily="18" charset="0"/>
              </a:rPr>
              <a:t>the</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zA</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-Z][</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tT</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]he[^a-</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zA</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-Z]/</a:t>
            </a:r>
          </a:p>
          <a:p>
            <a:endParaRPr lang="en-US" dirty="0"/>
          </a:p>
        </p:txBody>
      </p:sp>
    </p:spTree>
    <p:extLst>
      <p:ext uri="{BB962C8B-B14F-4D97-AF65-F5344CB8AC3E}">
        <p14:creationId xmlns:p14="http://schemas.microsoft.com/office/powerpoint/2010/main" val="218244527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a:t>
            </a:r>
            <a:r>
              <a:rPr lang="en" sz="3600" dirty="0"/>
              <a:t>he order</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76</a:t>
            </a:fld>
            <a:endParaRPr/>
          </a:p>
        </p:txBody>
      </p:sp>
      <p:sp>
        <p:nvSpPr>
          <p:cNvPr id="152" name="Google Shape;152;p21"/>
          <p:cNvSpPr/>
          <p:nvPr/>
        </p:nvSpPr>
        <p:spPr>
          <a:xfrm>
            <a:off x="8065607" y="219592"/>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C7A431-A2DF-AF71-BCB4-85E3F710D219}"/>
              </a:ext>
            </a:extLst>
          </p:cNvPr>
          <p:cNvSpPr txBox="1"/>
          <p:nvPr/>
        </p:nvSpPr>
        <p:spPr>
          <a:xfrm>
            <a:off x="316871" y="1753496"/>
            <a:ext cx="8510257" cy="2484911"/>
          </a:xfrm>
          <a:prstGeom prst="rect">
            <a:avLst/>
          </a:prstGeom>
          <a:noFill/>
        </p:spPr>
        <p:txBody>
          <a:bodyPr wrap="square" rtlCol="0">
            <a:spAutoFit/>
          </a:bodyPr>
          <a:lstStyle/>
          <a:p>
            <a:pPr marL="514350" marR="0" indent="-285750">
              <a:lnSpc>
                <a:spcPct val="107000"/>
              </a:lnSpc>
              <a:spcBef>
                <a:spcPts val="0"/>
              </a:spcBef>
              <a:spcAft>
                <a:spcPts val="800"/>
              </a:spcAft>
              <a:buClr>
                <a:srgbClr val="FFB600"/>
              </a:buClr>
              <a:buFont typeface="Arial" panose="020B0604020202020204" pitchFamily="34" charset="0"/>
              <a:buChar char="•"/>
            </a:pP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But there is still one more problem with this pattern: it won’t find the word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when it begins a line. This is because the regular expression [^a-</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zA</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-Z], which we used to avoid embedded instances of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the</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implies that there must be some single (although non-alphabetic) character before the </a:t>
            </a:r>
            <a:r>
              <a:rPr lang="en-US" sz="1800" i="1" dirty="0" err="1">
                <a:solidFill>
                  <a:srgbClr val="000000"/>
                </a:solidFill>
                <a:effectLst/>
                <a:latin typeface="Raleway" pitchFamily="2" charset="0"/>
                <a:ea typeface="Calibri" panose="020F0502020204030204" pitchFamily="34" charset="0"/>
                <a:cs typeface="Times New Roman" panose="02020603050405020304" pitchFamily="18" charset="0"/>
              </a:rPr>
              <a:t>the</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We can avoid this by specifying that before the </a:t>
            </a:r>
            <a:r>
              <a:rPr lang="en-US" sz="1800" i="1" dirty="0" err="1">
                <a:solidFill>
                  <a:srgbClr val="000000"/>
                </a:solidFill>
                <a:effectLst/>
                <a:latin typeface="Raleway" pitchFamily="2" charset="0"/>
                <a:ea typeface="Calibri" panose="020F0502020204030204" pitchFamily="34" charset="0"/>
                <a:cs typeface="Times New Roman" panose="02020603050405020304" pitchFamily="18" charset="0"/>
              </a:rPr>
              <a:t>the</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we require </a:t>
            </a:r>
            <a:r>
              <a:rPr lang="en-US" sz="1800" i="1" dirty="0">
                <a:solidFill>
                  <a:srgbClr val="000000"/>
                </a:solidFill>
                <a:effectLst/>
                <a:latin typeface="Raleway" pitchFamily="2" charset="0"/>
                <a:ea typeface="Calibri" panose="020F0502020204030204" pitchFamily="34" charset="0"/>
                <a:cs typeface="Times New Roman" panose="02020603050405020304" pitchFamily="18" charset="0"/>
              </a:rPr>
              <a:t>either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the beginning-of-line or a non-alphabetic character, and the same at the end of the line:</a:t>
            </a:r>
            <a:r>
              <a:rPr lang="en-US" sz="1800" dirty="0">
                <a:latin typeface="Raleway"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/(^|[^a-</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zA</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-Z])[</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tT</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]he([^a-</a:t>
            </a:r>
            <a:r>
              <a:rPr lang="en-US" sz="1800" dirty="0" err="1">
                <a:solidFill>
                  <a:srgbClr val="000000"/>
                </a:solidFill>
                <a:effectLst/>
                <a:latin typeface="Raleway" pitchFamily="2" charset="0"/>
                <a:ea typeface="Calibri" panose="020F0502020204030204" pitchFamily="34" charset="0"/>
                <a:cs typeface="Times New Roman" panose="02020603050405020304" pitchFamily="18" charset="0"/>
              </a:rPr>
              <a:t>zA</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-Z]|$)/</a:t>
            </a:r>
            <a:endParaRPr lang="en-US" sz="1800" dirty="0">
              <a:effectLst/>
              <a:latin typeface="Raleway"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55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8"/>
          <p:cNvSpPr txBox="1">
            <a:spLocks noGrp="1"/>
          </p:cNvSpPr>
          <p:nvPr>
            <p:ph type="ctrTitle"/>
          </p:nvPr>
        </p:nvSpPr>
        <p:spPr>
          <a:xfrm>
            <a:off x="685800" y="340237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Applications</a:t>
            </a:r>
            <a:endParaRPr dirty="0"/>
          </a:p>
        </p:txBody>
      </p:sp>
      <p:sp>
        <p:nvSpPr>
          <p:cNvPr id="422"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4</a:t>
            </a:r>
            <a:endParaRPr sz="96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4189063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2"/>
          <p:cNvSpPr txBox="1">
            <a:spLocks noGrp="1"/>
          </p:cNvSpPr>
          <p:nvPr>
            <p:ph type="title"/>
          </p:nvPr>
        </p:nvSpPr>
        <p:spPr>
          <a:xfrm>
            <a:off x="464602" y="314552"/>
            <a:ext cx="72870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Application</a:t>
            </a:r>
            <a:endParaRPr sz="3600" dirty="0"/>
          </a:p>
        </p:txBody>
      </p:sp>
      <p:sp>
        <p:nvSpPr>
          <p:cNvPr id="513" name="Google Shape;513;p4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78</a:t>
            </a:fld>
            <a:endParaRPr/>
          </a:p>
        </p:txBody>
      </p:sp>
      <p:sp>
        <p:nvSpPr>
          <p:cNvPr id="514" name="Google Shape;514;p42"/>
          <p:cNvSpPr/>
          <p:nvPr/>
        </p:nvSpPr>
        <p:spPr>
          <a:xfrm>
            <a:off x="991950" y="1637950"/>
            <a:ext cx="3515400" cy="2646996"/>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endParaRPr lang="en-US" b="1" dirty="0">
              <a:solidFill>
                <a:schemeClr val="dk1"/>
              </a:solidFill>
              <a:latin typeface="Raleway"/>
              <a:ea typeface="Raleway"/>
              <a:cs typeface="Raleway"/>
              <a:sym typeface="Raleway"/>
            </a:endParaRPr>
          </a:p>
        </p:txBody>
      </p:sp>
      <p:sp>
        <p:nvSpPr>
          <p:cNvPr id="515" name="Google Shape;515;p42"/>
          <p:cNvSpPr/>
          <p:nvPr/>
        </p:nvSpPr>
        <p:spPr>
          <a:xfrm>
            <a:off x="4652791" y="1637950"/>
            <a:ext cx="3515400" cy="13245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endParaRPr lang="en" b="1" dirty="0">
              <a:solidFill>
                <a:schemeClr val="dk1"/>
              </a:solidFill>
              <a:latin typeface="Raleway"/>
              <a:ea typeface="Raleway"/>
              <a:cs typeface="Raleway"/>
              <a:sym typeface="Raleway"/>
            </a:endParaRPr>
          </a:p>
        </p:txBody>
      </p:sp>
      <p:sp>
        <p:nvSpPr>
          <p:cNvPr id="517" name="Google Shape;517;p42"/>
          <p:cNvSpPr/>
          <p:nvPr/>
        </p:nvSpPr>
        <p:spPr>
          <a:xfrm>
            <a:off x="4652791" y="2960446"/>
            <a:ext cx="3515400" cy="13245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600"/>
              </a:spcBef>
              <a:spcAft>
                <a:spcPts val="600"/>
              </a:spcAft>
              <a:buNone/>
            </a:pPr>
            <a:endParaRPr dirty="0">
              <a:solidFill>
                <a:schemeClr val="dk1"/>
              </a:solidFill>
              <a:latin typeface="Raleway"/>
              <a:ea typeface="Raleway"/>
              <a:cs typeface="Raleway"/>
              <a:sym typeface="Raleway"/>
            </a:endParaRPr>
          </a:p>
        </p:txBody>
      </p:sp>
      <p:sp>
        <p:nvSpPr>
          <p:cNvPr id="520" name="Google Shape;520;p42"/>
          <p:cNvSpPr/>
          <p:nvPr/>
        </p:nvSpPr>
        <p:spPr>
          <a:xfrm rot="10800000">
            <a:off x="3643769" y="1950346"/>
            <a:ext cx="2020200" cy="2020200"/>
          </a:xfrm>
          <a:prstGeom prst="pie">
            <a:avLst>
              <a:gd name="adj1" fmla="val 5435671"/>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521" name="Google Shape;521;p42"/>
          <p:cNvSpPr/>
          <p:nvPr/>
        </p:nvSpPr>
        <p:spPr>
          <a:xfrm rot="18882801">
            <a:off x="3497250" y="1949345"/>
            <a:ext cx="2020200" cy="2020200"/>
          </a:xfrm>
          <a:prstGeom prst="pie">
            <a:avLst>
              <a:gd name="adj1" fmla="val 8153543"/>
              <a:gd name="adj2" fmla="val 188885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42"/>
          <p:cNvSpPr/>
          <p:nvPr/>
        </p:nvSpPr>
        <p:spPr>
          <a:xfrm>
            <a:off x="3963317" y="2372724"/>
            <a:ext cx="289571" cy="373185"/>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1" i="0" u="none" strike="noStrike" kern="0" cap="none" spc="0" normalizeH="0" baseline="0" noProof="0" dirty="0">
              <a:ln>
                <a:noFill/>
              </a:ln>
              <a:solidFill>
                <a:srgbClr val="FFFFFF"/>
              </a:solidFill>
              <a:effectLst/>
              <a:uLnTx/>
              <a:uFillTx/>
              <a:latin typeface="Raleway"/>
              <a:cs typeface="Arial"/>
              <a:sym typeface="Arial"/>
            </a:endParaRPr>
          </a:p>
        </p:txBody>
      </p:sp>
      <p:sp>
        <p:nvSpPr>
          <p:cNvPr id="524" name="Google Shape;524;p42"/>
          <p:cNvSpPr/>
          <p:nvPr/>
        </p:nvSpPr>
        <p:spPr>
          <a:xfrm>
            <a:off x="3934411" y="3295831"/>
            <a:ext cx="357706" cy="373185"/>
          </a:xfrm>
          <a:prstGeom prst="rect">
            <a:avLst/>
          </a:prstGeom>
        </p:spPr>
        <p:txBody>
          <a:bodyPr>
            <a:prstTxWarp prst="textPlain">
              <a:avLst/>
            </a:prstTxWarp>
          </a:bodyPr>
          <a:lstStyle/>
          <a:p>
            <a:pPr lvl="0" algn="ctr"/>
            <a:endParaRPr b="1" i="0" dirty="0">
              <a:ln>
                <a:noFill/>
              </a:ln>
              <a:solidFill>
                <a:schemeClr val="lt1"/>
              </a:solidFill>
              <a:latin typeface="Raleway"/>
            </a:endParaRPr>
          </a:p>
        </p:txBody>
      </p:sp>
      <p:sp>
        <p:nvSpPr>
          <p:cNvPr id="525" name="Google Shape;525;p42"/>
          <p:cNvSpPr/>
          <p:nvPr/>
        </p:nvSpPr>
        <p:spPr>
          <a:xfrm>
            <a:off x="4907614" y="3303830"/>
            <a:ext cx="305056" cy="366475"/>
          </a:xfrm>
          <a:prstGeom prst="rect">
            <a:avLst/>
          </a:prstGeom>
        </p:spPr>
        <p:txBody>
          <a:bodyPr>
            <a:prstTxWarp prst="textPlain">
              <a:avLst/>
            </a:prstTxWarp>
          </a:bodyPr>
          <a:lstStyle/>
          <a:p>
            <a:pPr lvl="0" algn="ctr"/>
            <a:endParaRPr b="1" i="0" dirty="0">
              <a:ln>
                <a:noFill/>
              </a:ln>
              <a:solidFill>
                <a:schemeClr val="lt1"/>
              </a:solidFill>
              <a:latin typeface="Raleway"/>
            </a:endParaRPr>
          </a:p>
        </p:txBody>
      </p:sp>
      <p:sp>
        <p:nvSpPr>
          <p:cNvPr id="526" name="Google Shape;526;p42"/>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503239D4-F8E3-FAB2-ED7F-FC0E380F8169}"/>
              </a:ext>
            </a:extLst>
          </p:cNvPr>
          <p:cNvSpPr txBox="1"/>
          <p:nvPr/>
        </p:nvSpPr>
        <p:spPr>
          <a:xfrm>
            <a:off x="1006494" y="2160967"/>
            <a:ext cx="2564553" cy="2031325"/>
          </a:xfrm>
          <a:prstGeom prst="rect">
            <a:avLst/>
          </a:prstGeom>
          <a:noFill/>
        </p:spPr>
        <p:txBody>
          <a:bodyPr wrap="square" rtlCol="0">
            <a:spAutoFit/>
          </a:bodyPr>
          <a:lstStyle/>
          <a:p>
            <a:r>
              <a:rPr lang="en-US" dirty="0">
                <a:solidFill>
                  <a:srgbClr val="333333"/>
                </a:solidFill>
                <a:latin typeface="Raleway" pitchFamily="2" charset="0"/>
              </a:rPr>
              <a:t>U</a:t>
            </a:r>
            <a:r>
              <a:rPr lang="en-US" b="0" i="0" dirty="0">
                <a:solidFill>
                  <a:srgbClr val="333333"/>
                </a:solidFill>
                <a:effectLst/>
                <a:latin typeface="Raleway" pitchFamily="2" charset="0"/>
              </a:rPr>
              <a:t>seful on Internet search engines, processing them across the entire database could consume excessive computer resources depending on the complexity and design of the regex.</a:t>
            </a:r>
            <a:endParaRPr lang="en-US" dirty="0">
              <a:solidFill>
                <a:schemeClr val="dk1"/>
              </a:solidFill>
              <a:latin typeface="Raleway" pitchFamily="2" charset="0"/>
              <a:ea typeface="Raleway"/>
              <a:cs typeface="Raleway"/>
              <a:sym typeface="Raleway"/>
            </a:endParaRPr>
          </a:p>
          <a:p>
            <a:endParaRPr lang="en-US" dirty="0"/>
          </a:p>
        </p:txBody>
      </p:sp>
      <p:sp>
        <p:nvSpPr>
          <p:cNvPr id="5" name="TextBox 4">
            <a:extLst>
              <a:ext uri="{FF2B5EF4-FFF2-40B4-BE49-F238E27FC236}">
                <a16:creationId xmlns:a16="http://schemas.microsoft.com/office/drawing/2014/main" id="{6A7C42AB-E487-5854-BE24-1181F970C796}"/>
              </a:ext>
            </a:extLst>
          </p:cNvPr>
          <p:cNvSpPr txBox="1"/>
          <p:nvPr/>
        </p:nvSpPr>
        <p:spPr>
          <a:xfrm>
            <a:off x="5954444" y="2321442"/>
            <a:ext cx="2024688" cy="1384995"/>
          </a:xfrm>
          <a:prstGeom prst="rect">
            <a:avLst/>
          </a:prstGeom>
          <a:noFill/>
        </p:spPr>
        <p:txBody>
          <a:bodyPr wrap="square" rtlCol="0">
            <a:spAutoFit/>
          </a:bodyPr>
          <a:lstStyle/>
          <a:p>
            <a:pPr algn="r"/>
            <a:r>
              <a:rPr lang="en-US" b="0" i="0" dirty="0">
                <a:solidFill>
                  <a:srgbClr val="333333"/>
                </a:solidFill>
                <a:effectLst/>
                <a:latin typeface="Source Sans Pro" panose="020B0503030403020204" pitchFamily="34" charset="0"/>
              </a:rPr>
              <a:t> </a:t>
            </a:r>
            <a:r>
              <a:rPr lang="en-US" b="0" i="0" dirty="0">
                <a:solidFill>
                  <a:srgbClr val="333333"/>
                </a:solidFill>
                <a:effectLst/>
                <a:latin typeface="Raleway" pitchFamily="2" charset="0"/>
              </a:rPr>
              <a:t>Common applications include data validation, data scraping (especially web scraping), data wrangling,….</a:t>
            </a:r>
            <a:endParaRPr lang="en-US" dirty="0">
              <a:latin typeface="Raleway" pitchFamily="2" charset="0"/>
            </a:endParaRPr>
          </a:p>
        </p:txBody>
      </p:sp>
      <p:sp>
        <p:nvSpPr>
          <p:cNvPr id="8" name="TextBox 7">
            <a:extLst>
              <a:ext uri="{FF2B5EF4-FFF2-40B4-BE49-F238E27FC236}">
                <a16:creationId xmlns:a16="http://schemas.microsoft.com/office/drawing/2014/main" id="{D6075C5D-B803-D8E3-3C8A-D20FA7EB7DAB}"/>
              </a:ext>
            </a:extLst>
          </p:cNvPr>
          <p:cNvSpPr txBox="1"/>
          <p:nvPr/>
        </p:nvSpPr>
        <p:spPr>
          <a:xfrm>
            <a:off x="3575813" y="2582655"/>
            <a:ext cx="967898" cy="738664"/>
          </a:xfrm>
          <a:prstGeom prst="rect">
            <a:avLst/>
          </a:prstGeom>
          <a:noFill/>
        </p:spPr>
        <p:txBody>
          <a:bodyPr wrap="square" rtlCol="0">
            <a:spAutoFit/>
          </a:bodyPr>
          <a:lstStyle/>
          <a:p>
            <a:pPr marL="0" lvl="0" indent="0" algn="ctr" rtl="0">
              <a:spcBef>
                <a:spcPts val="0"/>
              </a:spcBef>
              <a:spcAft>
                <a:spcPts val="0"/>
              </a:spcAft>
              <a:buNone/>
            </a:pPr>
            <a:r>
              <a:rPr lang="en-US" b="1" dirty="0">
                <a:solidFill>
                  <a:schemeClr val="dk1"/>
                </a:solidFill>
                <a:latin typeface="Raleway"/>
                <a:ea typeface="Raleway"/>
                <a:cs typeface="Raleway"/>
                <a:sym typeface="Raleway"/>
              </a:rPr>
              <a:t>Search and Replace</a:t>
            </a:r>
          </a:p>
        </p:txBody>
      </p:sp>
      <p:sp>
        <p:nvSpPr>
          <p:cNvPr id="9" name="TextBox 8">
            <a:extLst>
              <a:ext uri="{FF2B5EF4-FFF2-40B4-BE49-F238E27FC236}">
                <a16:creationId xmlns:a16="http://schemas.microsoft.com/office/drawing/2014/main" id="{908FAB7A-629C-963F-3B40-B671F47315F3}"/>
              </a:ext>
            </a:extLst>
          </p:cNvPr>
          <p:cNvSpPr txBox="1"/>
          <p:nvPr/>
        </p:nvSpPr>
        <p:spPr>
          <a:xfrm>
            <a:off x="4579711" y="2590113"/>
            <a:ext cx="1152213" cy="738664"/>
          </a:xfrm>
          <a:prstGeom prst="rect">
            <a:avLst/>
          </a:prstGeom>
          <a:noFill/>
        </p:spPr>
        <p:txBody>
          <a:bodyPr wrap="square" rtlCol="0">
            <a:spAutoFit/>
          </a:bodyPr>
          <a:lstStyle/>
          <a:p>
            <a:pPr marL="0" lvl="0" indent="0" algn="ctr" rtl="0">
              <a:spcBef>
                <a:spcPts val="0"/>
              </a:spcBef>
              <a:spcAft>
                <a:spcPts val="0"/>
              </a:spcAft>
              <a:buClr>
                <a:schemeClr val="dk1"/>
              </a:buClr>
              <a:buSzPts val="1100"/>
              <a:buFont typeface="Arial"/>
              <a:buNone/>
            </a:pPr>
            <a:r>
              <a:rPr lang="en-US" b="1" dirty="0">
                <a:solidFill>
                  <a:schemeClr val="dk1"/>
                </a:solidFill>
                <a:latin typeface="Raleway"/>
                <a:ea typeface="Raleway"/>
                <a:cs typeface="Raleway"/>
                <a:sym typeface="Raleway"/>
              </a:rPr>
              <a:t>Text processing utilities</a:t>
            </a:r>
            <a:endParaRPr lang="en" b="1" dirty="0">
              <a:solidFill>
                <a:schemeClr val="dk1"/>
              </a:solidFill>
              <a:latin typeface="Raleway"/>
              <a:ea typeface="Raleway"/>
              <a:cs typeface="Raleway"/>
              <a:sym typeface="Raleway"/>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8"/>
          <p:cNvSpPr txBox="1">
            <a:spLocks noGrp="1"/>
          </p:cNvSpPr>
          <p:nvPr>
            <p:ph type="ctrTitle"/>
          </p:nvPr>
        </p:nvSpPr>
        <p:spPr>
          <a:xfrm>
            <a:off x="685800" y="340237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Advantages </a:t>
            </a:r>
            <a:br>
              <a:rPr lang="en-US" dirty="0"/>
            </a:br>
            <a:r>
              <a:rPr lang="en-US" dirty="0"/>
              <a:t>And Disadvantages</a:t>
            </a:r>
            <a:endParaRPr dirty="0"/>
          </a:p>
        </p:txBody>
      </p:sp>
      <p:sp>
        <p:nvSpPr>
          <p:cNvPr id="422"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5</a:t>
            </a:r>
            <a:endParaRPr sz="9600" dirty="0">
              <a:solidFill>
                <a:schemeClr val="dk1"/>
              </a:solidFill>
              <a:latin typeface="Raleway ExtraBold"/>
              <a:ea typeface="Raleway ExtraBold"/>
              <a:cs typeface="Raleway ExtraBold"/>
              <a:sym typeface="Raleway ExtraBo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762906" y="3099445"/>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chemeClr val="accent1"/>
                </a:solidFill>
              </a:rPr>
              <a:t>Definition</a:t>
            </a:r>
            <a:endParaRPr sz="7200" dirty="0">
              <a:solidFill>
                <a:schemeClr val="accent1"/>
              </a:solidFill>
            </a:endParaRPr>
          </a:p>
        </p:txBody>
      </p:sp>
      <p:sp>
        <p:nvSpPr>
          <p:cNvPr id="120" name="Google Shape;120;p19"/>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9"/>
          <p:cNvGrpSpPr/>
          <p:nvPr/>
        </p:nvGrpSpPr>
        <p:grpSpPr>
          <a:xfrm>
            <a:off x="6962708" y="777025"/>
            <a:ext cx="1284369" cy="1284693"/>
            <a:chOff x="6654650" y="3665275"/>
            <a:chExt cx="409100" cy="409125"/>
          </a:xfrm>
        </p:grpSpPr>
        <p:sp>
          <p:nvSpPr>
            <p:cNvPr id="122" name="Google Shape;1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9"/>
          <p:cNvGrpSpPr/>
          <p:nvPr/>
        </p:nvGrpSpPr>
        <p:grpSpPr>
          <a:xfrm rot="290934">
            <a:off x="5699062" y="1959940"/>
            <a:ext cx="848543" cy="848624"/>
            <a:chOff x="570875" y="4322250"/>
            <a:chExt cx="443300" cy="443325"/>
          </a:xfrm>
        </p:grpSpPr>
        <p:sp>
          <p:nvSpPr>
            <p:cNvPr id="125" name="Google Shape;125;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cxnSp>
        <p:nvCxnSpPr>
          <p:cNvPr id="5" name="Straight Connector 4">
            <a:extLst>
              <a:ext uri="{FF2B5EF4-FFF2-40B4-BE49-F238E27FC236}">
                <a16:creationId xmlns:a16="http://schemas.microsoft.com/office/drawing/2014/main" id="{7CADCEA0-93A0-FB7A-ED11-8583A6FD518F}"/>
              </a:ext>
            </a:extLst>
          </p:cNvPr>
          <p:cNvCxnSpPr>
            <a:cxnSpLocks/>
          </p:cNvCxnSpPr>
          <p:nvPr/>
        </p:nvCxnSpPr>
        <p:spPr>
          <a:xfrm flipH="1">
            <a:off x="4044875" y="2736126"/>
            <a:ext cx="1675398" cy="770867"/>
          </a:xfrm>
          <a:prstGeom prst="line">
            <a:avLst/>
          </a:prstGeom>
          <a:ln w="38100">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58248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1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fill="hold"/>
                                        <p:tgtEl>
                                          <p:spTgt spid="118"/>
                                        </p:tgtEl>
                                        <p:attrNameLst>
                                          <p:attrName>ppt_x</p:attrName>
                                        </p:attrNameLst>
                                      </p:cBhvr>
                                      <p:tavLst>
                                        <p:tav tm="0">
                                          <p:val>
                                            <p:strVal val="0-#ppt_w/2"/>
                                          </p:val>
                                        </p:tav>
                                        <p:tav tm="100000">
                                          <p:val>
                                            <p:strVal val="#ppt_x"/>
                                          </p:val>
                                        </p:tav>
                                      </p:tavLst>
                                    </p:anim>
                                    <p:anim calcmode="lin" valueType="num">
                                      <p:cBhvr additive="base">
                                        <p:cTn id="8" dur="500" fill="hold"/>
                                        <p:tgtEl>
                                          <p:spTgt spid="118"/>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24"/>
                                        </p:tgtEl>
                                        <p:attrNameLst>
                                          <p:attrName>style.visibility</p:attrName>
                                        </p:attrNameLst>
                                      </p:cBhvr>
                                      <p:to>
                                        <p:strVal val="visible"/>
                                      </p:to>
                                    </p:set>
                                    <p:anim calcmode="lin" valueType="num">
                                      <p:cBhvr additive="base">
                                        <p:cTn id="11" dur="500" fill="hold"/>
                                        <p:tgtEl>
                                          <p:spTgt spid="124"/>
                                        </p:tgtEl>
                                        <p:attrNameLst>
                                          <p:attrName>ppt_x</p:attrName>
                                        </p:attrNameLst>
                                      </p:cBhvr>
                                      <p:tavLst>
                                        <p:tav tm="0">
                                          <p:val>
                                            <p:strVal val="0-#ppt_w/2"/>
                                          </p:val>
                                        </p:tav>
                                        <p:tav tm="100000">
                                          <p:val>
                                            <p:strVal val="#ppt_x"/>
                                          </p:val>
                                        </p:tav>
                                      </p:tavLst>
                                    </p:anim>
                                    <p:anim calcmode="lin" valueType="num">
                                      <p:cBhvr additive="base">
                                        <p:cTn id="12" dur="500" fill="hold"/>
                                        <p:tgtEl>
                                          <p:spTgt spid="124"/>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1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80</a:t>
            </a:fld>
            <a:endParaRPr/>
          </a:p>
        </p:txBody>
      </p:sp>
      <p:sp>
        <p:nvSpPr>
          <p:cNvPr id="356" name="Google Shape;356;p33"/>
          <p:cNvSpPr txBox="1">
            <a:spLocks noGrp="1"/>
          </p:cNvSpPr>
          <p:nvPr>
            <p:ph type="body" idx="4294967295"/>
          </p:nvPr>
        </p:nvSpPr>
        <p:spPr>
          <a:xfrm>
            <a:off x="415086" y="220514"/>
            <a:ext cx="7016274" cy="83029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dirty="0">
                <a:solidFill>
                  <a:schemeClr val="accent1"/>
                </a:solidFill>
                <a:latin typeface="Raleway ExtraBold"/>
                <a:ea typeface="Raleway ExtraBold"/>
                <a:cs typeface="Raleway ExtraBold"/>
                <a:sym typeface="Raleway ExtraBold"/>
              </a:rPr>
              <a:t>Advantages a</a:t>
            </a:r>
            <a:r>
              <a:rPr lang="en" sz="3600" dirty="0">
                <a:latin typeface="Raleway ExtraBold"/>
                <a:ea typeface="Raleway ExtraBold"/>
                <a:cs typeface="Raleway ExtraBold"/>
                <a:sym typeface="Raleway ExtraBold"/>
              </a:rPr>
              <a:t>nd</a:t>
            </a:r>
            <a:r>
              <a:rPr lang="en" sz="3600" dirty="0">
                <a:solidFill>
                  <a:srgbClr val="FFB600"/>
                </a:solidFill>
                <a:latin typeface="Raleway ExtraBold"/>
                <a:ea typeface="Raleway ExtraBold"/>
                <a:cs typeface="Raleway ExtraBold"/>
                <a:sym typeface="Raleway ExtraBold"/>
              </a:rPr>
              <a:t> </a:t>
            </a:r>
            <a:r>
              <a:rPr lang="en" sz="3600" dirty="0">
                <a:latin typeface="Raleway ExtraBold"/>
                <a:ea typeface="Raleway ExtraBold"/>
                <a:cs typeface="Raleway ExtraBold"/>
                <a:sym typeface="Raleway ExtraBold"/>
              </a:rPr>
              <a:t>disavantages</a:t>
            </a:r>
            <a:endParaRPr sz="3600" dirty="0">
              <a:latin typeface="Raleway ExtraBold"/>
              <a:ea typeface="Raleway ExtraBold"/>
              <a:cs typeface="Raleway ExtraBold"/>
              <a:sym typeface="Raleway ExtraBold"/>
            </a:endParaRPr>
          </a:p>
        </p:txBody>
      </p:sp>
      <p:grpSp>
        <p:nvGrpSpPr>
          <p:cNvPr id="357" name="Google Shape;357;p33"/>
          <p:cNvGrpSpPr/>
          <p:nvPr/>
        </p:nvGrpSpPr>
        <p:grpSpPr>
          <a:xfrm>
            <a:off x="7864658" y="371176"/>
            <a:ext cx="896264" cy="896314"/>
            <a:chOff x="570875" y="4322250"/>
            <a:chExt cx="443300" cy="443325"/>
          </a:xfrm>
        </p:grpSpPr>
        <p:sp>
          <p:nvSpPr>
            <p:cNvPr id="358" name="Google Shape;358;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72;p34">
            <a:extLst>
              <a:ext uri="{FF2B5EF4-FFF2-40B4-BE49-F238E27FC236}">
                <a16:creationId xmlns:a16="http://schemas.microsoft.com/office/drawing/2014/main" id="{B8FB786C-EF28-3342-A6E7-856E7A9AA360}"/>
              </a:ext>
            </a:extLst>
          </p:cNvPr>
          <p:cNvGrpSpPr/>
          <p:nvPr/>
        </p:nvGrpSpPr>
        <p:grpSpPr>
          <a:xfrm>
            <a:off x="475635" y="1064956"/>
            <a:ext cx="7896112" cy="3525344"/>
            <a:chOff x="1177450" y="241631"/>
            <a:chExt cx="6173152" cy="3616776"/>
          </a:xfrm>
        </p:grpSpPr>
        <p:sp>
          <p:nvSpPr>
            <p:cNvPr id="4" name="Google Shape;373;p34">
              <a:extLst>
                <a:ext uri="{FF2B5EF4-FFF2-40B4-BE49-F238E27FC236}">
                  <a16:creationId xmlns:a16="http://schemas.microsoft.com/office/drawing/2014/main" id="{57124145-F856-5C82-7862-BAD43F77D6D1}"/>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 name="Google Shape;374;p34">
              <a:extLst>
                <a:ext uri="{FF2B5EF4-FFF2-40B4-BE49-F238E27FC236}">
                  <a16:creationId xmlns:a16="http://schemas.microsoft.com/office/drawing/2014/main" id="{958CBE57-C716-B4DB-EBBF-EC20C73195EE}"/>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75;p34">
              <a:extLst>
                <a:ext uri="{FF2B5EF4-FFF2-40B4-BE49-F238E27FC236}">
                  <a16:creationId xmlns:a16="http://schemas.microsoft.com/office/drawing/2014/main" id="{F0EC602D-320B-3B85-EC1B-0693FE060B22}"/>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76;p34">
              <a:extLst>
                <a:ext uri="{FF2B5EF4-FFF2-40B4-BE49-F238E27FC236}">
                  <a16:creationId xmlns:a16="http://schemas.microsoft.com/office/drawing/2014/main" id="{9053902E-DC9B-0A92-07A1-0DC357FA090E}"/>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TextBox 10">
            <a:extLst>
              <a:ext uri="{FF2B5EF4-FFF2-40B4-BE49-F238E27FC236}">
                <a16:creationId xmlns:a16="http://schemas.microsoft.com/office/drawing/2014/main" id="{E6BB4213-AD9F-5F92-BE45-77183EE1B918}"/>
              </a:ext>
            </a:extLst>
          </p:cNvPr>
          <p:cNvSpPr txBox="1"/>
          <p:nvPr/>
        </p:nvSpPr>
        <p:spPr>
          <a:xfrm>
            <a:off x="2194826" y="1421377"/>
            <a:ext cx="1882588" cy="400110"/>
          </a:xfrm>
          <a:prstGeom prst="rect">
            <a:avLst/>
          </a:prstGeom>
          <a:noFill/>
        </p:spPr>
        <p:txBody>
          <a:bodyPr wrap="square" rtlCol="0">
            <a:spAutoFit/>
          </a:bodyPr>
          <a:lstStyle/>
          <a:p>
            <a:r>
              <a:rPr lang="en" sz="2000" u="sng" dirty="0">
                <a:solidFill>
                  <a:schemeClr val="accent1"/>
                </a:solidFill>
                <a:latin typeface="Raleway ExtraBold"/>
                <a:ea typeface="Raleway ExtraBold"/>
                <a:cs typeface="Raleway ExtraBold"/>
                <a:sym typeface="Raleway ExtraBold"/>
              </a:rPr>
              <a:t>Advantages</a:t>
            </a:r>
            <a:endParaRPr lang="en-US" sz="2000" u="sng" dirty="0"/>
          </a:p>
        </p:txBody>
      </p:sp>
      <p:sp>
        <p:nvSpPr>
          <p:cNvPr id="13" name="TextBox 12">
            <a:extLst>
              <a:ext uri="{FF2B5EF4-FFF2-40B4-BE49-F238E27FC236}">
                <a16:creationId xmlns:a16="http://schemas.microsoft.com/office/drawing/2014/main" id="{BC926732-60CE-88E9-BF84-7C7E28390779}"/>
              </a:ext>
            </a:extLst>
          </p:cNvPr>
          <p:cNvSpPr txBox="1"/>
          <p:nvPr/>
        </p:nvSpPr>
        <p:spPr>
          <a:xfrm>
            <a:off x="5150880" y="1421377"/>
            <a:ext cx="2089016" cy="400110"/>
          </a:xfrm>
          <a:prstGeom prst="rect">
            <a:avLst/>
          </a:prstGeom>
          <a:noFill/>
        </p:spPr>
        <p:txBody>
          <a:bodyPr wrap="square" rtlCol="0">
            <a:spAutoFit/>
          </a:bodyPr>
          <a:lstStyle/>
          <a:p>
            <a:r>
              <a:rPr lang="en" sz="2000" u="sng" dirty="0">
                <a:solidFill>
                  <a:srgbClr val="434343"/>
                </a:solidFill>
                <a:latin typeface="Raleway ExtraBold"/>
                <a:ea typeface="Raleway ExtraBold"/>
                <a:cs typeface="Raleway ExtraBold"/>
                <a:sym typeface="Raleway ExtraBold"/>
              </a:rPr>
              <a:t>Disavantages</a:t>
            </a:r>
            <a:endParaRPr lang="en-US" sz="2000" u="sng" dirty="0">
              <a:solidFill>
                <a:srgbClr val="434343"/>
              </a:solidFill>
            </a:endParaRPr>
          </a:p>
        </p:txBody>
      </p:sp>
      <p:sp>
        <p:nvSpPr>
          <p:cNvPr id="14" name="TextBox 13">
            <a:extLst>
              <a:ext uri="{FF2B5EF4-FFF2-40B4-BE49-F238E27FC236}">
                <a16:creationId xmlns:a16="http://schemas.microsoft.com/office/drawing/2014/main" id="{B20086BB-A4D2-0694-7D8B-67382A2F01B2}"/>
              </a:ext>
            </a:extLst>
          </p:cNvPr>
          <p:cNvSpPr txBox="1"/>
          <p:nvPr/>
        </p:nvSpPr>
        <p:spPr>
          <a:xfrm>
            <a:off x="1420403" y="2279366"/>
            <a:ext cx="2969111" cy="160043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434343"/>
                </a:solidFill>
              </a:rPr>
              <a:t>Helps to save time and effort</a:t>
            </a:r>
          </a:p>
          <a:p>
            <a:endParaRPr lang="en-US" b="1" dirty="0">
              <a:solidFill>
                <a:srgbClr val="434343"/>
              </a:solidFill>
            </a:endParaRPr>
          </a:p>
          <a:p>
            <a:pPr marL="285750" indent="-285750">
              <a:buFont typeface="Arial" panose="020B0604020202020204" pitchFamily="34" charset="0"/>
              <a:buChar char="•"/>
            </a:pPr>
            <a:r>
              <a:rPr lang="en-US" b="1" dirty="0">
                <a:solidFill>
                  <a:srgbClr val="434343"/>
                </a:solidFill>
              </a:rPr>
              <a:t>Flexible, good to use with many languages</a:t>
            </a:r>
          </a:p>
          <a:p>
            <a:pPr marL="285750" indent="-285750">
              <a:buFont typeface="Arial" panose="020B0604020202020204" pitchFamily="34" charset="0"/>
              <a:buChar char="•"/>
            </a:pPr>
            <a:endParaRPr lang="en-US" b="1" dirty="0">
              <a:solidFill>
                <a:srgbClr val="434343"/>
              </a:solidFill>
            </a:endParaRPr>
          </a:p>
          <a:p>
            <a:pPr marL="285750" indent="-285750">
              <a:buFont typeface="Arial" panose="020B0604020202020204" pitchFamily="34" charset="0"/>
              <a:buChar char="•"/>
            </a:pPr>
            <a:r>
              <a:rPr lang="en-US" b="1" dirty="0">
                <a:solidFill>
                  <a:srgbClr val="434343"/>
                </a:solidFill>
              </a:rPr>
              <a:t>Bind the details of the input data quickly and accurately</a:t>
            </a:r>
            <a:r>
              <a:rPr lang="en-US" dirty="0">
                <a:solidFill>
                  <a:srgbClr val="434343"/>
                </a:solidFill>
              </a:rPr>
              <a:t>.</a:t>
            </a:r>
          </a:p>
        </p:txBody>
      </p:sp>
      <p:sp>
        <p:nvSpPr>
          <p:cNvPr id="15" name="Rectangle 14">
            <a:extLst>
              <a:ext uri="{FF2B5EF4-FFF2-40B4-BE49-F238E27FC236}">
                <a16:creationId xmlns:a16="http://schemas.microsoft.com/office/drawing/2014/main" id="{ECDA7553-DDD9-23FE-A6AF-8ECFDDC2ED7D}"/>
              </a:ext>
            </a:extLst>
          </p:cNvPr>
          <p:cNvSpPr/>
          <p:nvPr/>
        </p:nvSpPr>
        <p:spPr>
          <a:xfrm flipH="1">
            <a:off x="4460777" y="1267489"/>
            <a:ext cx="58038" cy="293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09DA05-68EB-8166-C529-C862D5B5313A}"/>
              </a:ext>
            </a:extLst>
          </p:cNvPr>
          <p:cNvSpPr/>
          <p:nvPr/>
        </p:nvSpPr>
        <p:spPr>
          <a:xfrm>
            <a:off x="1376979" y="1946080"/>
            <a:ext cx="6131859" cy="75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434343"/>
              </a:solidFill>
            </a:endParaRPr>
          </a:p>
        </p:txBody>
      </p:sp>
      <p:sp>
        <p:nvSpPr>
          <p:cNvPr id="17" name="TextBox 16">
            <a:extLst>
              <a:ext uri="{FF2B5EF4-FFF2-40B4-BE49-F238E27FC236}">
                <a16:creationId xmlns:a16="http://schemas.microsoft.com/office/drawing/2014/main" id="{B5E6BA67-C2DB-0136-A273-8BA05A299CE6}"/>
              </a:ext>
            </a:extLst>
          </p:cNvPr>
          <p:cNvSpPr txBox="1"/>
          <p:nvPr/>
        </p:nvSpPr>
        <p:spPr>
          <a:xfrm>
            <a:off x="4568151" y="2280554"/>
            <a:ext cx="2863209" cy="523220"/>
          </a:xfrm>
          <a:prstGeom prst="rect">
            <a:avLst/>
          </a:prstGeom>
          <a:noFill/>
        </p:spPr>
        <p:txBody>
          <a:bodyPr wrap="square" rtlCol="0">
            <a:spAutoFit/>
          </a:bodyPr>
          <a:lstStyle/>
          <a:p>
            <a:pPr marL="285750" indent="-285750">
              <a:buClr>
                <a:srgbClr val="FFB600"/>
              </a:buClr>
              <a:buFont typeface="Arial" panose="020B0604020202020204" pitchFamily="34" charset="0"/>
              <a:buChar char="•"/>
            </a:pPr>
            <a:r>
              <a:rPr lang="en-US" b="1" dirty="0">
                <a:solidFill>
                  <a:srgbClr val="FFB600"/>
                </a:solidFill>
              </a:rPr>
              <a:t>Requires a bit of logical thinking and concentration.</a:t>
            </a:r>
          </a:p>
        </p:txBody>
      </p:sp>
      <p:sp>
        <p:nvSpPr>
          <p:cNvPr id="18" name="TextBox 17">
            <a:extLst>
              <a:ext uri="{FF2B5EF4-FFF2-40B4-BE49-F238E27FC236}">
                <a16:creationId xmlns:a16="http://schemas.microsoft.com/office/drawing/2014/main" id="{99FA720E-8A3F-94FE-0A19-6623C505A795}"/>
              </a:ext>
            </a:extLst>
          </p:cNvPr>
          <p:cNvSpPr txBox="1"/>
          <p:nvPr/>
        </p:nvSpPr>
        <p:spPr>
          <a:xfrm>
            <a:off x="4577574" y="3023384"/>
            <a:ext cx="2931264" cy="738664"/>
          </a:xfrm>
          <a:prstGeom prst="rect">
            <a:avLst/>
          </a:prstGeom>
          <a:noFill/>
        </p:spPr>
        <p:txBody>
          <a:bodyPr wrap="square" rtlCol="0">
            <a:spAutoFit/>
          </a:bodyPr>
          <a:lstStyle/>
          <a:p>
            <a:pPr marL="285750" indent="-285750">
              <a:buClr>
                <a:srgbClr val="FFB600"/>
              </a:buClr>
              <a:buFont typeface="Arial" panose="020B0604020202020204" pitchFamily="34" charset="0"/>
              <a:buChar char="→"/>
            </a:pPr>
            <a:r>
              <a:rPr lang="en-US" b="1" dirty="0">
                <a:solidFill>
                  <a:srgbClr val="FFB600"/>
                </a:solidFill>
              </a:rPr>
              <a:t>Otherwise, the expression may not match the desired result.</a:t>
            </a:r>
          </a:p>
        </p:txBody>
      </p:sp>
    </p:spTree>
    <p:extLst>
      <p:ext uri="{BB962C8B-B14F-4D97-AF65-F5344CB8AC3E}">
        <p14:creationId xmlns:p14="http://schemas.microsoft.com/office/powerpoint/2010/main" val="24053434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1000"/>
                                        <p:tgtEl>
                                          <p:spTgt spid="14">
                                            <p:txEl>
                                              <p:pRg st="2" end="2"/>
                                            </p:txEl>
                                          </p:spTgt>
                                        </p:tgtEl>
                                      </p:cBhvr>
                                    </p:animEffect>
                                    <p:anim calcmode="lin" valueType="num">
                                      <p:cBhvr>
                                        <p:cTn id="13"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1000"/>
                                        <p:tgtEl>
                                          <p:spTgt spid="14">
                                            <p:txEl>
                                              <p:pRg st="4" end="4"/>
                                            </p:txEl>
                                          </p:spTgt>
                                        </p:tgtEl>
                                      </p:cBhvr>
                                    </p:animEffect>
                                    <p:anim calcmode="lin" valueType="num">
                                      <p:cBhvr>
                                        <p:cTn id="1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fade">
                                      <p:cBhvr>
                                        <p:cTn id="2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8"/>
          <p:cNvSpPr txBox="1">
            <a:spLocks noGrp="1"/>
          </p:cNvSpPr>
          <p:nvPr>
            <p:ph type="ctrTitle"/>
          </p:nvPr>
        </p:nvSpPr>
        <p:spPr>
          <a:xfrm>
            <a:off x="685800" y="340237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a:t>
            </a:r>
            <a:endParaRPr dirty="0"/>
          </a:p>
        </p:txBody>
      </p:sp>
      <p:sp>
        <p:nvSpPr>
          <p:cNvPr id="422"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dk1"/>
                </a:solidFill>
                <a:latin typeface="Raleway ExtraBold"/>
                <a:ea typeface="Raleway ExtraBold"/>
                <a:cs typeface="Raleway ExtraBold"/>
                <a:sym typeface="Raleway ExtraBold"/>
              </a:rPr>
              <a:t>6</a:t>
            </a:r>
            <a:endParaRPr sz="96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3188797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Summary</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82</a:t>
            </a:fld>
            <a:endParaRPr/>
          </a:p>
        </p:txBody>
      </p:sp>
      <p:sp>
        <p:nvSpPr>
          <p:cNvPr id="152" name="Google Shape;152;p21"/>
          <p:cNvSpPr/>
          <p:nvPr/>
        </p:nvSpPr>
        <p:spPr>
          <a:xfrm>
            <a:off x="8065607" y="219592"/>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C7A431-A2DF-AF71-BCB4-85E3F710D219}"/>
              </a:ext>
            </a:extLst>
          </p:cNvPr>
          <p:cNvSpPr txBox="1"/>
          <p:nvPr/>
        </p:nvSpPr>
        <p:spPr>
          <a:xfrm>
            <a:off x="849475" y="1235413"/>
            <a:ext cx="8119824"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aleway" pitchFamily="2" charset="0"/>
              </a:rPr>
              <a:t>Character classes:</a:t>
            </a:r>
          </a:p>
          <a:p>
            <a:endParaRPr lang="en-US" dirty="0"/>
          </a:p>
        </p:txBody>
      </p:sp>
      <p:graphicFrame>
        <p:nvGraphicFramePr>
          <p:cNvPr id="2" name="Table 3">
            <a:extLst>
              <a:ext uri="{FF2B5EF4-FFF2-40B4-BE49-F238E27FC236}">
                <a16:creationId xmlns:a16="http://schemas.microsoft.com/office/drawing/2014/main" id="{7112B8AF-1C84-30A0-80BE-640D9488469D}"/>
              </a:ext>
            </a:extLst>
          </p:cNvPr>
          <p:cNvGraphicFramePr>
            <a:graphicFrameLocks noGrp="1"/>
          </p:cNvGraphicFramePr>
          <p:nvPr>
            <p:extLst>
              <p:ext uri="{D42A27DB-BD31-4B8C-83A1-F6EECF244321}">
                <p14:modId xmlns:p14="http://schemas.microsoft.com/office/powerpoint/2010/main" val="1404160175"/>
              </p:ext>
            </p:extLst>
          </p:nvPr>
        </p:nvGraphicFramePr>
        <p:xfrm>
          <a:off x="912224" y="1939679"/>
          <a:ext cx="4821756" cy="2225040"/>
        </p:xfrm>
        <a:graphic>
          <a:graphicData uri="http://schemas.openxmlformats.org/drawingml/2006/table">
            <a:tbl>
              <a:tblPr firstRow="1" bandRow="1">
                <a:tableStyleId>{3C2FFA5D-87B4-456A-9821-1D502468CF0F}</a:tableStyleId>
              </a:tblPr>
              <a:tblGrid>
                <a:gridCol w="1189673">
                  <a:extLst>
                    <a:ext uri="{9D8B030D-6E8A-4147-A177-3AD203B41FA5}">
                      <a16:colId xmlns:a16="http://schemas.microsoft.com/office/drawing/2014/main" val="2550112465"/>
                    </a:ext>
                  </a:extLst>
                </a:gridCol>
                <a:gridCol w="3632083">
                  <a:extLst>
                    <a:ext uri="{9D8B030D-6E8A-4147-A177-3AD203B41FA5}">
                      <a16:colId xmlns:a16="http://schemas.microsoft.com/office/drawing/2014/main" val="2534420968"/>
                    </a:ext>
                  </a:extLst>
                </a:gridCol>
              </a:tblGrid>
              <a:tr h="370840">
                <a:tc>
                  <a:txBody>
                    <a:bodyPr/>
                    <a:lstStyle/>
                    <a:p>
                      <a:pPr marL="0" marR="0">
                        <a:lnSpc>
                          <a:spcPct val="107000"/>
                        </a:lnSpc>
                        <a:spcBef>
                          <a:spcPts val="0"/>
                        </a:spcBef>
                        <a:spcAft>
                          <a:spcPts val="800"/>
                        </a:spcAft>
                      </a:pPr>
                      <a:r>
                        <a:rPr lang="en-US" sz="2400" dirty="0">
                          <a:solidFill>
                            <a:srgbClr val="434343"/>
                          </a:solidFill>
                          <a:effectLst/>
                          <a:latin typeface="Raleway ExtraBold" pitchFamily="2" charset="0"/>
                          <a:ea typeface="NimbusRomNo9L-Regu"/>
                          <a:cs typeface="NimbusRomNo9L-Regu"/>
                        </a:rPr>
                        <a:t>.</a:t>
                      </a:r>
                      <a:endParaRPr lang="en-US" sz="2400" dirty="0">
                        <a:solidFill>
                          <a:srgbClr val="434343"/>
                        </a:solidFill>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rgbClr val="434343"/>
                          </a:solidFill>
                          <a:effectLst/>
                          <a:latin typeface="Raleway ExtraBold" pitchFamily="2" charset="0"/>
                          <a:ea typeface="Calibri" panose="020F0502020204030204" pitchFamily="34" charset="0"/>
                        </a:rPr>
                        <a:t>any character except newline</a:t>
                      </a:r>
                    </a:p>
                  </a:txBody>
                  <a:tcPr marL="68580" marR="68580" marT="0" marB="0"/>
                </a:tc>
                <a:extLst>
                  <a:ext uri="{0D108BD9-81ED-4DB2-BD59-A6C34878D82A}">
                    <a16:rowId xmlns:a16="http://schemas.microsoft.com/office/drawing/2014/main" val="4079174929"/>
                  </a:ext>
                </a:extLst>
              </a:tr>
              <a:tr h="370840">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\w\d\s</a:t>
                      </a:r>
                    </a:p>
                  </a:txBody>
                  <a:tcPr marL="68580" marR="68580" marT="0" marB="0"/>
                </a:tc>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word, digit, whitespace</a:t>
                      </a:r>
                    </a:p>
                  </a:txBody>
                  <a:tcPr marL="68580" marR="68580" marT="0" marB="0"/>
                </a:tc>
                <a:extLst>
                  <a:ext uri="{0D108BD9-81ED-4DB2-BD59-A6C34878D82A}">
                    <a16:rowId xmlns:a16="http://schemas.microsoft.com/office/drawing/2014/main" val="3354783424"/>
                  </a:ext>
                </a:extLst>
              </a:tr>
              <a:tr h="370840">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\W\D\S</a:t>
                      </a:r>
                    </a:p>
                  </a:txBody>
                  <a:tcPr marL="68580" marR="68580" marT="0" marB="0"/>
                </a:tc>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not word, digit, whitespace</a:t>
                      </a:r>
                    </a:p>
                  </a:txBody>
                  <a:tcPr marL="68580" marR="68580" marT="0" marB="0"/>
                </a:tc>
                <a:extLst>
                  <a:ext uri="{0D108BD9-81ED-4DB2-BD59-A6C34878D82A}">
                    <a16:rowId xmlns:a16="http://schemas.microsoft.com/office/drawing/2014/main" val="1866820211"/>
                  </a:ext>
                </a:extLst>
              </a:tr>
              <a:tr h="370840">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[abc]</a:t>
                      </a:r>
                    </a:p>
                  </a:txBody>
                  <a:tcPr marL="68580" marR="68580" marT="0" marB="0"/>
                </a:tc>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any of a, b, or c</a:t>
                      </a:r>
                    </a:p>
                  </a:txBody>
                  <a:tcPr marL="68580" marR="68580" marT="0" marB="0"/>
                </a:tc>
                <a:extLst>
                  <a:ext uri="{0D108BD9-81ED-4DB2-BD59-A6C34878D82A}">
                    <a16:rowId xmlns:a16="http://schemas.microsoft.com/office/drawing/2014/main" val="573588219"/>
                  </a:ext>
                </a:extLst>
              </a:tr>
              <a:tr h="370840">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[^abc]</a:t>
                      </a:r>
                    </a:p>
                  </a:txBody>
                  <a:tcPr marL="68580" marR="68580" marT="0" marB="0"/>
                </a:tc>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not a, b, or c</a:t>
                      </a:r>
                    </a:p>
                  </a:txBody>
                  <a:tcPr marL="68580" marR="68580" marT="0" marB="0"/>
                </a:tc>
                <a:extLst>
                  <a:ext uri="{0D108BD9-81ED-4DB2-BD59-A6C34878D82A}">
                    <a16:rowId xmlns:a16="http://schemas.microsoft.com/office/drawing/2014/main" val="4171024103"/>
                  </a:ext>
                </a:extLst>
              </a:tr>
              <a:tr h="370840">
                <a:tc>
                  <a:txBody>
                    <a:bodyPr/>
                    <a:lstStyle/>
                    <a:p>
                      <a:pPr marL="0" marR="0">
                        <a:lnSpc>
                          <a:spcPct val="107000"/>
                        </a:lnSpc>
                        <a:spcBef>
                          <a:spcPts val="0"/>
                        </a:spcBef>
                        <a:spcAft>
                          <a:spcPts val="800"/>
                        </a:spcAft>
                      </a:pPr>
                      <a:r>
                        <a:rPr lang="en-US" sz="1800">
                          <a:effectLst/>
                          <a:latin typeface="Raleway ExtraBold" pitchFamily="2" charset="0"/>
                          <a:ea typeface="Calibri" panose="020F0502020204030204" pitchFamily="34" charset="0"/>
                        </a:rPr>
                        <a:t>[a-g]</a:t>
                      </a:r>
                    </a:p>
                  </a:txBody>
                  <a:tcPr marL="68580" marR="68580" marT="0" marB="0"/>
                </a:tc>
                <a:tc>
                  <a:txBody>
                    <a:bodyPr/>
                    <a:lstStyle/>
                    <a:p>
                      <a:pPr marL="0" marR="0">
                        <a:lnSpc>
                          <a:spcPct val="107000"/>
                        </a:lnSpc>
                        <a:spcBef>
                          <a:spcPts val="0"/>
                        </a:spcBef>
                        <a:spcAft>
                          <a:spcPts val="800"/>
                        </a:spcAft>
                      </a:pPr>
                      <a:r>
                        <a:rPr lang="en-US" sz="1800" dirty="0">
                          <a:effectLst/>
                          <a:latin typeface="Raleway ExtraBold" pitchFamily="2" charset="0"/>
                          <a:ea typeface="Calibri" panose="020F0502020204030204" pitchFamily="34" charset="0"/>
                        </a:rPr>
                        <a:t>character between a &amp; g</a:t>
                      </a:r>
                    </a:p>
                  </a:txBody>
                  <a:tcPr marL="68580" marR="68580" marT="0" marB="0"/>
                </a:tc>
                <a:extLst>
                  <a:ext uri="{0D108BD9-81ED-4DB2-BD59-A6C34878D82A}">
                    <a16:rowId xmlns:a16="http://schemas.microsoft.com/office/drawing/2014/main" val="2742037010"/>
                  </a:ext>
                </a:extLst>
              </a:tr>
            </a:tbl>
          </a:graphicData>
        </a:graphic>
      </p:graphicFrame>
    </p:spTree>
    <p:extLst>
      <p:ext uri="{BB962C8B-B14F-4D97-AF65-F5344CB8AC3E}">
        <p14:creationId xmlns:p14="http://schemas.microsoft.com/office/powerpoint/2010/main" val="204580845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Summary</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83</a:t>
            </a:fld>
            <a:endParaRPr/>
          </a:p>
        </p:txBody>
      </p:sp>
      <p:sp>
        <p:nvSpPr>
          <p:cNvPr id="152" name="Google Shape;152;p21"/>
          <p:cNvSpPr/>
          <p:nvPr/>
        </p:nvSpPr>
        <p:spPr>
          <a:xfrm>
            <a:off x="8065607" y="219592"/>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C7A431-A2DF-AF71-BCB4-85E3F710D219}"/>
              </a:ext>
            </a:extLst>
          </p:cNvPr>
          <p:cNvSpPr txBox="1"/>
          <p:nvPr/>
        </p:nvSpPr>
        <p:spPr>
          <a:xfrm>
            <a:off x="849475" y="1235413"/>
            <a:ext cx="8119824"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aleway" pitchFamily="2" charset="0"/>
              </a:rPr>
              <a:t>Anchors:</a:t>
            </a:r>
          </a:p>
          <a:p>
            <a:endParaRPr lang="en-US" dirty="0"/>
          </a:p>
        </p:txBody>
      </p:sp>
      <p:graphicFrame>
        <p:nvGraphicFramePr>
          <p:cNvPr id="4" name="Table 4">
            <a:extLst>
              <a:ext uri="{FF2B5EF4-FFF2-40B4-BE49-F238E27FC236}">
                <a16:creationId xmlns:a16="http://schemas.microsoft.com/office/drawing/2014/main" id="{EDBFC293-A025-E782-2346-AF11F655BDFA}"/>
              </a:ext>
            </a:extLst>
          </p:cNvPr>
          <p:cNvGraphicFramePr>
            <a:graphicFrameLocks noGrp="1"/>
          </p:cNvGraphicFramePr>
          <p:nvPr>
            <p:extLst>
              <p:ext uri="{D42A27DB-BD31-4B8C-83A1-F6EECF244321}">
                <p14:modId xmlns:p14="http://schemas.microsoft.com/office/powerpoint/2010/main" val="1003469974"/>
              </p:ext>
            </p:extLst>
          </p:nvPr>
        </p:nvGraphicFramePr>
        <p:xfrm>
          <a:off x="953843" y="1824229"/>
          <a:ext cx="4440755" cy="741680"/>
        </p:xfrm>
        <a:graphic>
          <a:graphicData uri="http://schemas.openxmlformats.org/drawingml/2006/table">
            <a:tbl>
              <a:tblPr firstRow="1" bandRow="1">
                <a:tableStyleId>{284E427A-3D55-4303-BF80-6455036E1DE7}</a:tableStyleId>
              </a:tblPr>
              <a:tblGrid>
                <a:gridCol w="884873">
                  <a:extLst>
                    <a:ext uri="{9D8B030D-6E8A-4147-A177-3AD203B41FA5}">
                      <a16:colId xmlns:a16="http://schemas.microsoft.com/office/drawing/2014/main" val="31309667"/>
                    </a:ext>
                  </a:extLst>
                </a:gridCol>
                <a:gridCol w="3555882">
                  <a:extLst>
                    <a:ext uri="{9D8B030D-6E8A-4147-A177-3AD203B41FA5}">
                      <a16:colId xmlns:a16="http://schemas.microsoft.com/office/drawing/2014/main" val="3426898361"/>
                    </a:ext>
                  </a:extLst>
                </a:gridCol>
              </a:tblGrid>
              <a:tr h="370840">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a:t>
                      </a:r>
                      <a:r>
                        <a:rPr lang="en-US" sz="1800" dirty="0" err="1">
                          <a:solidFill>
                            <a:srgbClr val="000000"/>
                          </a:solidFill>
                          <a:effectLst/>
                          <a:latin typeface="Raleway ExtraBold" pitchFamily="2" charset="0"/>
                          <a:ea typeface="NimbusRomNo9L-Regu"/>
                          <a:cs typeface="NimbusRomNo9L-Regu"/>
                        </a:rPr>
                        <a:t>abc</a:t>
                      </a:r>
                      <a:r>
                        <a:rPr lang="en-US" sz="1800" dirty="0">
                          <a:solidFill>
                            <a:srgbClr val="000000"/>
                          </a:solidFill>
                          <a:effectLst/>
                          <a:latin typeface="Raleway ExtraBold" pitchFamily="2" charset="0"/>
                          <a:ea typeface="NimbusRomNo9L-Regu"/>
                          <a:cs typeface="NimbusRomNo9L-Regu"/>
                        </a:rPr>
                        <a:t>$</a:t>
                      </a:r>
                      <a:endParaRPr lang="en-US" sz="1800" dirty="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start / end of the string</a:t>
                      </a:r>
                      <a:endParaRPr lang="en-US" sz="1800" dirty="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4093733744"/>
                  </a:ext>
                </a:extLst>
              </a:tr>
              <a:tr h="370840">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\b \B</a:t>
                      </a:r>
                      <a:endParaRPr lang="en-US" sz="1800" dirty="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word, not-word boundary</a:t>
                      </a:r>
                      <a:endParaRPr lang="en-US" sz="1800" dirty="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08507826"/>
                  </a:ext>
                </a:extLst>
              </a:tr>
            </a:tbl>
          </a:graphicData>
        </a:graphic>
      </p:graphicFrame>
      <p:sp>
        <p:nvSpPr>
          <p:cNvPr id="5" name="TextBox 4">
            <a:extLst>
              <a:ext uri="{FF2B5EF4-FFF2-40B4-BE49-F238E27FC236}">
                <a16:creationId xmlns:a16="http://schemas.microsoft.com/office/drawing/2014/main" id="{DBE22BD9-3CED-C5A0-A07C-154F48367FBE}"/>
              </a:ext>
            </a:extLst>
          </p:cNvPr>
          <p:cNvSpPr txBox="1"/>
          <p:nvPr/>
        </p:nvSpPr>
        <p:spPr>
          <a:xfrm>
            <a:off x="849475" y="2912856"/>
            <a:ext cx="8119824"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aleway" pitchFamily="2" charset="0"/>
              </a:rPr>
              <a:t>Escaped characters</a:t>
            </a:r>
            <a:r>
              <a:rPr lang="en-US" dirty="0"/>
              <a:t>:</a:t>
            </a:r>
          </a:p>
          <a:p>
            <a:pPr marL="285750" indent="-285750">
              <a:buFont typeface="Arial" panose="020B0604020202020204" pitchFamily="34" charset="0"/>
              <a:buChar char="•"/>
            </a:pPr>
            <a:endParaRPr lang="en-US" dirty="0">
              <a:latin typeface="Raleway" pitchFamily="2" charset="0"/>
            </a:endParaRPr>
          </a:p>
          <a:p>
            <a:endParaRPr lang="en-US" dirty="0"/>
          </a:p>
        </p:txBody>
      </p:sp>
      <p:graphicFrame>
        <p:nvGraphicFramePr>
          <p:cNvPr id="6" name="Table 4">
            <a:extLst>
              <a:ext uri="{FF2B5EF4-FFF2-40B4-BE49-F238E27FC236}">
                <a16:creationId xmlns:a16="http://schemas.microsoft.com/office/drawing/2014/main" id="{7F824310-E5A6-B240-4F0E-2F965C4F7AA4}"/>
              </a:ext>
            </a:extLst>
          </p:cNvPr>
          <p:cNvGraphicFramePr>
            <a:graphicFrameLocks noGrp="1"/>
          </p:cNvGraphicFramePr>
          <p:nvPr>
            <p:extLst>
              <p:ext uri="{D42A27DB-BD31-4B8C-83A1-F6EECF244321}">
                <p14:modId xmlns:p14="http://schemas.microsoft.com/office/powerpoint/2010/main" val="805904264"/>
              </p:ext>
            </p:extLst>
          </p:nvPr>
        </p:nvGraphicFramePr>
        <p:xfrm>
          <a:off x="953843" y="3537247"/>
          <a:ext cx="4631255" cy="741680"/>
        </p:xfrm>
        <a:graphic>
          <a:graphicData uri="http://schemas.openxmlformats.org/drawingml/2006/table">
            <a:tbl>
              <a:tblPr firstRow="1" bandRow="1">
                <a:tableStyleId>{284E427A-3D55-4303-BF80-6455036E1DE7}</a:tableStyleId>
              </a:tblPr>
              <a:tblGrid>
                <a:gridCol w="1075373">
                  <a:extLst>
                    <a:ext uri="{9D8B030D-6E8A-4147-A177-3AD203B41FA5}">
                      <a16:colId xmlns:a16="http://schemas.microsoft.com/office/drawing/2014/main" val="31309667"/>
                    </a:ext>
                  </a:extLst>
                </a:gridCol>
                <a:gridCol w="3555882">
                  <a:extLst>
                    <a:ext uri="{9D8B030D-6E8A-4147-A177-3AD203B41FA5}">
                      <a16:colId xmlns:a16="http://schemas.microsoft.com/office/drawing/2014/main" val="3426898361"/>
                    </a:ext>
                  </a:extLst>
                </a:gridCol>
              </a:tblGrid>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 \* \\</a:t>
                      </a:r>
                      <a:endParaRPr lang="en-US" sz="180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Escaped special characters</a:t>
                      </a:r>
                      <a:endParaRPr lang="en-US" sz="180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4093733744"/>
                  </a:ext>
                </a:extLst>
              </a:tr>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\t \n \r</a:t>
                      </a:r>
                      <a:endParaRPr lang="en-US" sz="180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tab, feed line, carriage return</a:t>
                      </a:r>
                      <a:endParaRPr lang="en-US" sz="1800" dirty="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08507826"/>
                  </a:ext>
                </a:extLst>
              </a:tr>
            </a:tbl>
          </a:graphicData>
        </a:graphic>
      </p:graphicFrame>
    </p:spTree>
    <p:extLst>
      <p:ext uri="{BB962C8B-B14F-4D97-AF65-F5344CB8AC3E}">
        <p14:creationId xmlns:p14="http://schemas.microsoft.com/office/powerpoint/2010/main" val="34661916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Summary</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84</a:t>
            </a:fld>
            <a:endParaRPr/>
          </a:p>
        </p:txBody>
      </p:sp>
      <p:sp>
        <p:nvSpPr>
          <p:cNvPr id="152" name="Google Shape;152;p21"/>
          <p:cNvSpPr/>
          <p:nvPr/>
        </p:nvSpPr>
        <p:spPr>
          <a:xfrm>
            <a:off x="8065607" y="219592"/>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C7A431-A2DF-AF71-BCB4-85E3F710D219}"/>
              </a:ext>
            </a:extLst>
          </p:cNvPr>
          <p:cNvSpPr txBox="1"/>
          <p:nvPr/>
        </p:nvSpPr>
        <p:spPr>
          <a:xfrm>
            <a:off x="849475" y="1235413"/>
            <a:ext cx="8119824"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aleway" pitchFamily="2" charset="0"/>
              </a:rPr>
              <a:t>Group and Look around:</a:t>
            </a:r>
          </a:p>
          <a:p>
            <a:endParaRPr lang="en-US" dirty="0"/>
          </a:p>
        </p:txBody>
      </p:sp>
      <p:graphicFrame>
        <p:nvGraphicFramePr>
          <p:cNvPr id="2" name="Table 6">
            <a:extLst>
              <a:ext uri="{FF2B5EF4-FFF2-40B4-BE49-F238E27FC236}">
                <a16:creationId xmlns:a16="http://schemas.microsoft.com/office/drawing/2014/main" id="{5E9E5F4B-DE59-53F4-A6DD-A7852D3E164A}"/>
              </a:ext>
            </a:extLst>
          </p:cNvPr>
          <p:cNvGraphicFramePr>
            <a:graphicFrameLocks noGrp="1"/>
          </p:cNvGraphicFramePr>
          <p:nvPr>
            <p:extLst>
              <p:ext uri="{D42A27DB-BD31-4B8C-83A1-F6EECF244321}">
                <p14:modId xmlns:p14="http://schemas.microsoft.com/office/powerpoint/2010/main" val="1838276639"/>
              </p:ext>
            </p:extLst>
          </p:nvPr>
        </p:nvGraphicFramePr>
        <p:xfrm>
          <a:off x="849475" y="1978297"/>
          <a:ext cx="4523920" cy="1854200"/>
        </p:xfrm>
        <a:graphic>
          <a:graphicData uri="http://schemas.openxmlformats.org/drawingml/2006/table">
            <a:tbl>
              <a:tblPr firstRow="1" bandRow="1">
                <a:effectLst>
                  <a:outerShdw blurRad="50800" dist="38100" dir="18900000" algn="bl" rotWithShape="0">
                    <a:prstClr val="black">
                      <a:alpha val="40000"/>
                    </a:prstClr>
                  </a:outerShdw>
                </a:effectLst>
                <a:tableStyleId>{3C2FFA5D-87B4-456A-9821-1D502468CF0F}</a:tableStyleId>
              </a:tblPr>
              <a:tblGrid>
                <a:gridCol w="962660">
                  <a:extLst>
                    <a:ext uri="{9D8B030D-6E8A-4147-A177-3AD203B41FA5}">
                      <a16:colId xmlns:a16="http://schemas.microsoft.com/office/drawing/2014/main" val="617064896"/>
                    </a:ext>
                  </a:extLst>
                </a:gridCol>
                <a:gridCol w="3561260">
                  <a:extLst>
                    <a:ext uri="{9D8B030D-6E8A-4147-A177-3AD203B41FA5}">
                      <a16:colId xmlns:a16="http://schemas.microsoft.com/office/drawing/2014/main" val="2398245240"/>
                    </a:ext>
                  </a:extLst>
                </a:gridCol>
              </a:tblGrid>
              <a:tr h="370840">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a:t>
                      </a:r>
                      <a:r>
                        <a:rPr lang="en-US" sz="1800" dirty="0" err="1">
                          <a:solidFill>
                            <a:srgbClr val="000000"/>
                          </a:solidFill>
                          <a:effectLst/>
                          <a:latin typeface="Raleway ExtraBold" pitchFamily="2" charset="0"/>
                          <a:ea typeface="NimbusRomNo9L-Regu"/>
                          <a:cs typeface="NimbusRomNo9L-Regu"/>
                        </a:rPr>
                        <a:t>abc</a:t>
                      </a:r>
                      <a:r>
                        <a:rPr lang="en-US" sz="1800" dirty="0">
                          <a:solidFill>
                            <a:srgbClr val="000000"/>
                          </a:solidFill>
                          <a:effectLst/>
                          <a:latin typeface="Raleway ExtraBold" pitchFamily="2" charset="0"/>
                          <a:ea typeface="NimbusRomNo9L-Regu"/>
                          <a:cs typeface="NimbusRomNo9L-Regu"/>
                        </a:rPr>
                        <a:t>)</a:t>
                      </a:r>
                      <a:endParaRPr lang="en-US" sz="1800" dirty="0">
                        <a:effectLst/>
                        <a:latin typeface="Raleway ExtraBold" pitchFamily="2" charset="0"/>
                        <a:ea typeface="Calibri" panose="020F0502020204030204" pitchFamily="34" charset="0"/>
                      </a:endParaRPr>
                    </a:p>
                  </a:txBody>
                  <a:tcPr marL="68580" marR="68580" marT="0" marB="0">
                    <a:solidFill>
                      <a:srgbClr val="FFD871"/>
                    </a:solidFill>
                  </a:tcPr>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capture group</a:t>
                      </a:r>
                      <a:endParaRPr lang="en-US" sz="1800" dirty="0">
                        <a:effectLst/>
                        <a:latin typeface="Raleway ExtraBold" pitchFamily="2" charset="0"/>
                        <a:ea typeface="Calibri" panose="020F0502020204030204" pitchFamily="34" charset="0"/>
                      </a:endParaRPr>
                    </a:p>
                  </a:txBody>
                  <a:tcPr marL="68580" marR="68580" marT="0" marB="0">
                    <a:solidFill>
                      <a:srgbClr val="FFD871"/>
                    </a:solidFill>
                  </a:tcPr>
                </a:tc>
                <a:extLst>
                  <a:ext uri="{0D108BD9-81ED-4DB2-BD59-A6C34878D82A}">
                    <a16:rowId xmlns:a16="http://schemas.microsoft.com/office/drawing/2014/main" val="38042258"/>
                  </a:ext>
                </a:extLst>
              </a:tr>
              <a:tr h="370840">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\1</a:t>
                      </a:r>
                      <a:endParaRPr lang="en-US" sz="1800" dirty="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Backreference to group #1</a:t>
                      </a:r>
                      <a:endParaRPr lang="en-US" sz="180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090536966"/>
                  </a:ext>
                </a:extLst>
              </a:tr>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(?:abc)</a:t>
                      </a:r>
                      <a:endParaRPr lang="en-US" sz="180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Non-capturing group</a:t>
                      </a:r>
                      <a:endParaRPr lang="en-US" sz="180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256854232"/>
                  </a:ext>
                </a:extLst>
              </a:tr>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(?=abc)</a:t>
                      </a:r>
                      <a:endParaRPr lang="en-US" sz="180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Positive lookahead</a:t>
                      </a:r>
                      <a:endParaRPr lang="en-US" sz="180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273039341"/>
                  </a:ext>
                </a:extLst>
              </a:tr>
              <a:tr h="370840">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a:t>
                      </a:r>
                      <a:r>
                        <a:rPr lang="en-US" sz="1800" dirty="0" err="1">
                          <a:solidFill>
                            <a:srgbClr val="000000"/>
                          </a:solidFill>
                          <a:effectLst/>
                          <a:latin typeface="Raleway ExtraBold" pitchFamily="2" charset="0"/>
                          <a:ea typeface="NimbusRomNo9L-Regu"/>
                          <a:cs typeface="NimbusRomNo9L-Regu"/>
                        </a:rPr>
                        <a:t>abc</a:t>
                      </a:r>
                      <a:r>
                        <a:rPr lang="en-US" sz="1800" dirty="0">
                          <a:solidFill>
                            <a:srgbClr val="000000"/>
                          </a:solidFill>
                          <a:effectLst/>
                          <a:latin typeface="Raleway ExtraBold" pitchFamily="2" charset="0"/>
                          <a:ea typeface="NimbusRomNo9L-Regu"/>
                          <a:cs typeface="NimbusRomNo9L-Regu"/>
                        </a:rPr>
                        <a:t>)</a:t>
                      </a:r>
                      <a:endParaRPr lang="en-US" sz="1800" dirty="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Negative lookahead</a:t>
                      </a:r>
                      <a:endParaRPr lang="en-US" sz="1800" dirty="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161550710"/>
                  </a:ext>
                </a:extLst>
              </a:tr>
            </a:tbl>
          </a:graphicData>
        </a:graphic>
      </p:graphicFrame>
    </p:spTree>
    <p:extLst>
      <p:ext uri="{BB962C8B-B14F-4D97-AF65-F5344CB8AC3E}">
        <p14:creationId xmlns:p14="http://schemas.microsoft.com/office/powerpoint/2010/main" val="21421832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16391" y="29267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Summary</a:t>
            </a:r>
            <a:endParaRPr sz="3600"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85</a:t>
            </a:fld>
            <a:endParaRPr/>
          </a:p>
        </p:txBody>
      </p:sp>
      <p:sp>
        <p:nvSpPr>
          <p:cNvPr id="152" name="Google Shape;152;p21"/>
          <p:cNvSpPr/>
          <p:nvPr/>
        </p:nvSpPr>
        <p:spPr>
          <a:xfrm>
            <a:off x="8065607" y="219592"/>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FC7A431-A2DF-AF71-BCB4-85E3F710D219}"/>
              </a:ext>
            </a:extLst>
          </p:cNvPr>
          <p:cNvSpPr txBox="1"/>
          <p:nvPr/>
        </p:nvSpPr>
        <p:spPr>
          <a:xfrm>
            <a:off x="849475" y="1439985"/>
            <a:ext cx="8119824"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aleway" pitchFamily="2" charset="0"/>
              </a:rPr>
              <a:t>Quantifiers &amp; Alternation:</a:t>
            </a:r>
          </a:p>
          <a:p>
            <a:endParaRPr lang="en-US" dirty="0">
              <a:latin typeface="Raleway" pitchFamily="2" charset="0"/>
            </a:endParaRPr>
          </a:p>
          <a:p>
            <a:endParaRPr lang="en-US" dirty="0"/>
          </a:p>
        </p:txBody>
      </p:sp>
      <p:graphicFrame>
        <p:nvGraphicFramePr>
          <p:cNvPr id="4" name="Table 4">
            <a:extLst>
              <a:ext uri="{FF2B5EF4-FFF2-40B4-BE49-F238E27FC236}">
                <a16:creationId xmlns:a16="http://schemas.microsoft.com/office/drawing/2014/main" id="{11CF8D20-1AA0-7CDB-048D-BD47632831EF}"/>
              </a:ext>
            </a:extLst>
          </p:cNvPr>
          <p:cNvGraphicFramePr>
            <a:graphicFrameLocks noGrp="1"/>
          </p:cNvGraphicFramePr>
          <p:nvPr>
            <p:extLst>
              <p:ext uri="{D42A27DB-BD31-4B8C-83A1-F6EECF244321}">
                <p14:modId xmlns:p14="http://schemas.microsoft.com/office/powerpoint/2010/main" val="2968705633"/>
              </p:ext>
            </p:extLst>
          </p:nvPr>
        </p:nvGraphicFramePr>
        <p:xfrm>
          <a:off x="849475" y="2193741"/>
          <a:ext cx="4789801" cy="1854200"/>
        </p:xfrm>
        <a:graphic>
          <a:graphicData uri="http://schemas.openxmlformats.org/drawingml/2006/table">
            <a:tbl>
              <a:tblPr firstRow="1" bandRow="1">
                <a:tableStyleId>{284E427A-3D55-4303-BF80-6455036E1DE7}</a:tableStyleId>
              </a:tblPr>
              <a:tblGrid>
                <a:gridCol w="1181735">
                  <a:extLst>
                    <a:ext uri="{9D8B030D-6E8A-4147-A177-3AD203B41FA5}">
                      <a16:colId xmlns:a16="http://schemas.microsoft.com/office/drawing/2014/main" val="2979561192"/>
                    </a:ext>
                  </a:extLst>
                </a:gridCol>
                <a:gridCol w="3608066">
                  <a:extLst>
                    <a:ext uri="{9D8B030D-6E8A-4147-A177-3AD203B41FA5}">
                      <a16:colId xmlns:a16="http://schemas.microsoft.com/office/drawing/2014/main" val="1900984782"/>
                    </a:ext>
                  </a:extLst>
                </a:gridCol>
              </a:tblGrid>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a* a+ a?</a:t>
                      </a:r>
                      <a:endParaRPr lang="en-US" sz="1800">
                        <a:effectLst/>
                        <a:latin typeface="Raleway ExtraBold" pitchFamily="2" charset="0"/>
                        <a:ea typeface="Calibri" panose="020F0502020204030204" pitchFamily="34" charset="0"/>
                      </a:endParaRPr>
                    </a:p>
                  </a:txBody>
                  <a:tcPr marL="68580" marR="68580" marT="0" marB="0">
                    <a:solidFill>
                      <a:srgbClr val="FFCEB0"/>
                    </a:solidFill>
                  </a:tcPr>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0 or more, 1 or more, 0 or 1</a:t>
                      </a:r>
                      <a:endParaRPr lang="en-US" sz="1800" dirty="0">
                        <a:effectLst/>
                        <a:latin typeface="Raleway ExtraBold" pitchFamily="2" charset="0"/>
                        <a:ea typeface="Calibri" panose="020F0502020204030204" pitchFamily="34" charset="0"/>
                      </a:endParaRPr>
                    </a:p>
                  </a:txBody>
                  <a:tcPr marL="68580" marR="68580" marT="0" marB="0">
                    <a:solidFill>
                      <a:srgbClr val="FFCEB0"/>
                    </a:solidFill>
                  </a:tcPr>
                </a:tc>
                <a:extLst>
                  <a:ext uri="{0D108BD9-81ED-4DB2-BD59-A6C34878D82A}">
                    <a16:rowId xmlns:a16="http://schemas.microsoft.com/office/drawing/2014/main" val="489220321"/>
                  </a:ext>
                </a:extLst>
              </a:tr>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a{5} a{2,}</a:t>
                      </a:r>
                      <a:endParaRPr lang="en-US" sz="180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Exactly five, two or more</a:t>
                      </a:r>
                      <a:endParaRPr lang="en-US" sz="180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466706732"/>
                  </a:ext>
                </a:extLst>
              </a:tr>
              <a:tr h="370840">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a{1,3}</a:t>
                      </a:r>
                      <a:endParaRPr lang="en-US" sz="1800" dirty="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Between one &amp; three</a:t>
                      </a:r>
                      <a:endParaRPr lang="en-US" sz="180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1053649934"/>
                  </a:ext>
                </a:extLst>
              </a:tr>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a+? a{2,}?</a:t>
                      </a:r>
                      <a:endParaRPr lang="en-US" sz="180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Match as few as possible</a:t>
                      </a:r>
                      <a:endParaRPr lang="en-US" sz="1800" dirty="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687409923"/>
                  </a:ext>
                </a:extLst>
              </a:tr>
              <a:tr h="370840">
                <a:tc>
                  <a:txBody>
                    <a:bodyPr/>
                    <a:lstStyle/>
                    <a:p>
                      <a:pPr marL="0" marR="0">
                        <a:lnSpc>
                          <a:spcPct val="107000"/>
                        </a:lnSpc>
                        <a:spcBef>
                          <a:spcPts val="0"/>
                        </a:spcBef>
                        <a:spcAft>
                          <a:spcPts val="800"/>
                        </a:spcAft>
                      </a:pPr>
                      <a:r>
                        <a:rPr lang="en-US" sz="1800">
                          <a:solidFill>
                            <a:srgbClr val="000000"/>
                          </a:solidFill>
                          <a:effectLst/>
                          <a:latin typeface="Raleway ExtraBold" pitchFamily="2" charset="0"/>
                          <a:ea typeface="NimbusRomNo9L-Regu"/>
                          <a:cs typeface="NimbusRomNo9L-Regu"/>
                        </a:rPr>
                        <a:t>ab|cd</a:t>
                      </a:r>
                      <a:endParaRPr lang="en-US" sz="1800">
                        <a:effectLst/>
                        <a:latin typeface="Raleway ExtraBold" pitchFamily="2"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rgbClr val="000000"/>
                          </a:solidFill>
                          <a:effectLst/>
                          <a:latin typeface="Raleway ExtraBold" pitchFamily="2" charset="0"/>
                          <a:ea typeface="NimbusRomNo9L-Regu"/>
                          <a:cs typeface="NimbusRomNo9L-Regu"/>
                        </a:rPr>
                        <a:t>Match ab or cd</a:t>
                      </a:r>
                      <a:endParaRPr lang="en-US" sz="1800" dirty="0">
                        <a:effectLst/>
                        <a:latin typeface="Raleway ExtraBold" pitchFamily="2" charset="0"/>
                        <a:ea typeface="Calibri" panose="020F0502020204030204" pitchFamily="34" charset="0"/>
                      </a:endParaRPr>
                    </a:p>
                  </a:txBody>
                  <a:tcPr marL="68580" marR="68580" marT="0" marB="0"/>
                </a:tc>
                <a:extLst>
                  <a:ext uri="{0D108BD9-81ED-4DB2-BD59-A6C34878D82A}">
                    <a16:rowId xmlns:a16="http://schemas.microsoft.com/office/drawing/2014/main" val="3356841043"/>
                  </a:ext>
                </a:extLst>
              </a:tr>
            </a:tbl>
          </a:graphicData>
        </a:graphic>
      </p:graphicFrame>
    </p:spTree>
    <p:extLst>
      <p:ext uri="{BB962C8B-B14F-4D97-AF65-F5344CB8AC3E}">
        <p14:creationId xmlns:p14="http://schemas.microsoft.com/office/powerpoint/2010/main" val="151520327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86</a:t>
            </a:fld>
            <a:endParaRPr/>
          </a:p>
        </p:txBody>
      </p:sp>
      <p:sp>
        <p:nvSpPr>
          <p:cNvPr id="390" name="Google Shape;390;p35"/>
          <p:cNvSpPr txBox="1">
            <a:spLocks noGrp="1"/>
          </p:cNvSpPr>
          <p:nvPr>
            <p:ph type="ctrTitle" idx="4294967295"/>
          </p:nvPr>
        </p:nvSpPr>
        <p:spPr>
          <a:xfrm>
            <a:off x="685800" y="1584072"/>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Thanks!</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a:p>
            <a:pPr marL="0" lvl="0" indent="0" algn="l" rtl="0">
              <a:spcBef>
                <a:spcPts val="600"/>
              </a:spcBef>
              <a:spcAft>
                <a:spcPts val="0"/>
              </a:spcAft>
              <a:buClr>
                <a:schemeClr val="dk1"/>
              </a:buClr>
              <a:buSzPts val="1100"/>
              <a:buFont typeface="Arial"/>
              <a:buNone/>
            </a:pPr>
            <a:r>
              <a:rPr lang="en"/>
              <a:t>You can find me at @username &amp; user@mail.me</a:t>
            </a:r>
            <a:endParaRPr sz="3600" b="1"/>
          </a:p>
        </p:txBody>
      </p:sp>
      <p:sp>
        <p:nvSpPr>
          <p:cNvPr id="392" name="Google Shape;392;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body" idx="1"/>
          </p:nvPr>
        </p:nvSpPr>
        <p:spPr>
          <a:xfrm>
            <a:off x="472856" y="1779450"/>
            <a:ext cx="8198287" cy="1584600"/>
          </a:xfrm>
          <a:prstGeom prst="rect">
            <a:avLst/>
          </a:prstGeom>
        </p:spPr>
        <p:txBody>
          <a:bodyPr spcFirstLastPara="1" wrap="square" lIns="91425" tIns="91425" rIns="91425" bIns="91425" anchor="t" anchorCtr="0">
            <a:noAutofit/>
          </a:bodyPr>
          <a:lstStyle/>
          <a:p>
            <a:pPr marL="228600" marR="0">
              <a:lnSpc>
                <a:spcPct val="107000"/>
              </a:lnSpc>
              <a:spcBef>
                <a:spcPts val="0"/>
              </a:spcBef>
              <a:spcAft>
                <a:spcPts val="800"/>
              </a:spcAft>
            </a:pP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Formally, a regular expression is</a:t>
            </a:r>
            <a:r>
              <a:rPr lang="en-US" sz="1800" dirty="0">
                <a:solidFill>
                  <a:srgbClr val="000000"/>
                </a:solidFill>
                <a:effectLst/>
                <a:latin typeface="Raleway" pitchFamily="2" charset="0"/>
                <a:ea typeface="Calibri" panose="020F0502020204030204" pitchFamily="34" charset="0"/>
                <a:cs typeface="Times New Roman" panose="02020603050405020304" pitchFamily="18" charset="0"/>
              </a:rPr>
              <a:t> </a:t>
            </a:r>
            <a:r>
              <a:rPr lang="en-US" sz="1800" b="0" i="0" dirty="0">
                <a:solidFill>
                  <a:srgbClr val="000000"/>
                </a:solidFill>
                <a:effectLst/>
                <a:latin typeface="Raleway" pitchFamily="2" charset="0"/>
                <a:ea typeface="Calibri" panose="020F0502020204030204" pitchFamily="34" charset="0"/>
                <a:cs typeface="Times New Roman" panose="02020603050405020304" pitchFamily="18" charset="0"/>
              </a:rPr>
              <a:t>an algebraic notation for characterizing a set of strings. </a:t>
            </a:r>
          </a:p>
          <a:p>
            <a:pPr marL="742950" lvl="1" indent="-285750">
              <a:lnSpc>
                <a:spcPct val="107000"/>
              </a:lnSpc>
              <a:spcAft>
                <a:spcPts val="800"/>
              </a:spcAft>
            </a:pPr>
            <a:r>
              <a:rPr lang="en-US" dirty="0">
                <a:solidFill>
                  <a:srgbClr val="000000"/>
                </a:solidFill>
                <a:latin typeface="Raleway" pitchFamily="2" charset="0"/>
              </a:rPr>
              <a:t>There are no variables and cannot do mathematical operations (such as: you cannot add </a:t>
            </a:r>
            <a:r>
              <a:rPr lang="en-US" b="1" dirty="0">
                <a:solidFill>
                  <a:srgbClr val="000000"/>
                </a:solidFill>
                <a:latin typeface="Raleway" pitchFamily="2" charset="0"/>
              </a:rPr>
              <a:t>1+1</a:t>
            </a:r>
            <a:r>
              <a:rPr lang="en-US" dirty="0">
                <a:solidFill>
                  <a:srgbClr val="000000"/>
                </a:solidFill>
                <a:latin typeface="Raleway" pitchFamily="2" charset="0"/>
              </a:rPr>
              <a:t>) – it is not a programming language.</a:t>
            </a:r>
          </a:p>
          <a:p>
            <a:pPr marL="742950" lvl="1" indent="-285750">
              <a:lnSpc>
                <a:spcPct val="107000"/>
              </a:lnSpc>
              <a:spcAft>
                <a:spcPts val="800"/>
              </a:spcAft>
            </a:pPr>
            <a:r>
              <a:rPr lang="en-US" dirty="0">
                <a:solidFill>
                  <a:srgbClr val="000000"/>
                </a:solidFill>
                <a:latin typeface="Raleway" pitchFamily="2" charset="0"/>
              </a:rPr>
              <a:t>Frequently they are called </a:t>
            </a:r>
            <a:r>
              <a:rPr lang="en-US" b="1" i="1" dirty="0">
                <a:solidFill>
                  <a:srgbClr val="000000"/>
                </a:solidFill>
                <a:latin typeface="Raleway" pitchFamily="2" charset="0"/>
              </a:rPr>
              <a:t>regex </a:t>
            </a:r>
            <a:r>
              <a:rPr lang="en-US" dirty="0">
                <a:solidFill>
                  <a:srgbClr val="000000"/>
                </a:solidFill>
                <a:latin typeface="Raleway" pitchFamily="2" charset="0"/>
              </a:rPr>
              <a:t>or </a:t>
            </a:r>
            <a:r>
              <a:rPr lang="en-US" b="1" i="1" dirty="0">
                <a:solidFill>
                  <a:srgbClr val="000000"/>
                </a:solidFill>
                <a:latin typeface="Raleway" pitchFamily="2" charset="0"/>
              </a:rPr>
              <a:t>RE </a:t>
            </a:r>
            <a:r>
              <a:rPr lang="en-US" dirty="0">
                <a:solidFill>
                  <a:srgbClr val="000000"/>
                </a:solidFill>
                <a:latin typeface="Raleway" pitchFamily="2" charset="0"/>
              </a:rPr>
              <a:t>for short (or pluralized "</a:t>
            </a:r>
            <a:r>
              <a:rPr lang="en-US" b="1" i="1" dirty="0">
                <a:solidFill>
                  <a:srgbClr val="000000"/>
                </a:solidFill>
                <a:latin typeface="Raleway" pitchFamily="2" charset="0"/>
              </a:rPr>
              <a:t>regexes</a:t>
            </a:r>
            <a:r>
              <a:rPr lang="en-US" dirty="0">
                <a:solidFill>
                  <a:srgbClr val="000000"/>
                </a:solidFill>
                <a:latin typeface="Raleway" pitchFamily="2" charset="0"/>
              </a:rPr>
              <a:t>") </a:t>
            </a:r>
            <a:br>
              <a:rPr lang="en-US" dirty="0"/>
            </a:br>
            <a:endParaRPr lang="en-US" b="0" i="0" dirty="0">
              <a:solidFill>
                <a:srgbClr val="000000"/>
              </a:solidFill>
              <a:effectLst/>
              <a:latin typeface="Raleway" pitchFamily="2"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Raleway" pitchFamily="2" charset="0"/>
              <a:ea typeface="Calibri" panose="020F0502020204030204" pitchFamily="34" charset="0"/>
              <a:cs typeface="Times New Roman" panose="02020603050405020304" pitchFamily="18" charset="0"/>
            </a:endParaRPr>
          </a:p>
        </p:txBody>
      </p:sp>
      <p:sp>
        <p:nvSpPr>
          <p:cNvPr id="139" name="Google Shape;139;p20"/>
          <p:cNvSpPr txBox="1">
            <a:spLocks noGrp="1"/>
          </p:cNvSpPr>
          <p:nvPr>
            <p:ph type="title"/>
          </p:nvPr>
        </p:nvSpPr>
        <p:spPr>
          <a:xfrm>
            <a:off x="448663" y="29280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Definition</a:t>
            </a:r>
            <a:endParaRPr sz="4000" dirty="0"/>
          </a:p>
        </p:txBody>
      </p:sp>
      <p:sp>
        <p:nvSpPr>
          <p:cNvPr id="141" name="Google Shape;141;p2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42" name="Google Shape;142;p20"/>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anim calcmode="lin" valueType="num">
                                      <p:cBhvr>
                                        <p:cTn id="8"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8">
                                            <p:txEl>
                                              <p:pRg st="1" end="1"/>
                                            </p:txEl>
                                          </p:spTgt>
                                        </p:tgtEl>
                                        <p:attrNameLst>
                                          <p:attrName>style.visibility</p:attrName>
                                        </p:attrNameLst>
                                      </p:cBhvr>
                                      <p:to>
                                        <p:strVal val="visible"/>
                                      </p:to>
                                    </p:set>
                                    <p:animEffect transition="in" filter="fade">
                                      <p:cBhvr>
                                        <p:cTn id="14" dur="1000"/>
                                        <p:tgtEl>
                                          <p:spTgt spid="138">
                                            <p:txEl>
                                              <p:pRg st="1" end="1"/>
                                            </p:txEl>
                                          </p:spTgt>
                                        </p:tgtEl>
                                      </p:cBhvr>
                                    </p:animEffect>
                                    <p:anim calcmode="lin" valueType="num">
                                      <p:cBhvr>
                                        <p:cTn id="15" dur="1000" fill="hold"/>
                                        <p:tgtEl>
                                          <p:spTgt spid="13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8">
                                            <p:txEl>
                                              <p:pRg st="2" end="2"/>
                                            </p:txEl>
                                          </p:spTgt>
                                        </p:tgtEl>
                                        <p:attrNameLst>
                                          <p:attrName>style.visibility</p:attrName>
                                        </p:attrNameLst>
                                      </p:cBhvr>
                                      <p:to>
                                        <p:strVal val="visible"/>
                                      </p:to>
                                    </p:set>
                                    <p:animEffect transition="in" filter="fade">
                                      <p:cBhvr>
                                        <p:cTn id="21" dur="1000"/>
                                        <p:tgtEl>
                                          <p:spTgt spid="138">
                                            <p:txEl>
                                              <p:pRg st="2" end="2"/>
                                            </p:txEl>
                                          </p:spTgt>
                                        </p:tgtEl>
                                      </p:cBhvr>
                                    </p:animEffect>
                                    <p:anim calcmode="lin" valueType="num">
                                      <p:cBhvr>
                                        <p:cTn id="22" dur="1000" fill="hold"/>
                                        <p:tgtEl>
                                          <p:spTgt spid="13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TotalTime>
  <Words>3183</Words>
  <Application>Microsoft Office PowerPoint</Application>
  <PresentationFormat>On-screen Show (16:9)</PresentationFormat>
  <Paragraphs>653</Paragraphs>
  <Slides>86</Slides>
  <Notes>86</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86</vt:i4>
      </vt:variant>
    </vt:vector>
  </HeadingPairs>
  <TitlesOfParts>
    <vt:vector size="105" baseType="lpstr">
      <vt:lpstr>Arial</vt:lpstr>
      <vt:lpstr>Calibri</vt:lpstr>
      <vt:lpstr>CourierNewPS-BoldMT</vt:lpstr>
      <vt:lpstr>NimbusRomNo9L-Medi</vt:lpstr>
      <vt:lpstr>NimbusRomNo9L-Regu</vt:lpstr>
      <vt:lpstr>Perpetua</vt:lpstr>
      <vt:lpstr>Perpetua-Bold</vt:lpstr>
      <vt:lpstr>Perpetua-BoldItalic</vt:lpstr>
      <vt:lpstr>Raleway</vt:lpstr>
      <vt:lpstr>Raleway BlackBold</vt:lpstr>
      <vt:lpstr>Raleway ExtraBold</vt:lpstr>
      <vt:lpstr>Raleway Light</vt:lpstr>
      <vt:lpstr>Source Sans Pro</vt:lpstr>
      <vt:lpstr>Symbol</vt:lpstr>
      <vt:lpstr>Times New Roman</vt:lpstr>
      <vt:lpstr>txtt</vt:lpstr>
      <vt:lpstr>Wingdings</vt:lpstr>
      <vt:lpstr>Wingdings2</vt:lpstr>
      <vt:lpstr>Olivia template</vt:lpstr>
      <vt:lpstr>REGULAR EXPRESSION</vt:lpstr>
      <vt:lpstr>Regular expression</vt:lpstr>
      <vt:lpstr>Introduce  regular expression</vt:lpstr>
      <vt:lpstr>History</vt:lpstr>
      <vt:lpstr>History</vt:lpstr>
      <vt:lpstr>History</vt:lpstr>
      <vt:lpstr>History</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Definition</vt:lpstr>
      <vt:lpstr>PowerPoint Presentation</vt:lpstr>
      <vt:lpstr>Basic regular expression</vt:lpstr>
      <vt:lpstr>The wildcard character</vt:lpstr>
      <vt:lpstr>The wildcard character</vt:lpstr>
      <vt:lpstr>Escaping metacharacter</vt:lpstr>
      <vt:lpstr>Escaping metacharacter</vt:lpstr>
      <vt:lpstr>Other  special characters</vt:lpstr>
      <vt:lpstr>Other special characters</vt:lpstr>
      <vt:lpstr>Character sets</vt:lpstr>
      <vt:lpstr>Character sets</vt:lpstr>
      <vt:lpstr>Character sets</vt:lpstr>
      <vt:lpstr>Character ranges</vt:lpstr>
      <vt:lpstr>Character ranges</vt:lpstr>
      <vt:lpstr>Shorthand character sets</vt:lpstr>
      <vt:lpstr>Shorthand character sets </vt:lpstr>
      <vt:lpstr>Negative character sets</vt:lpstr>
      <vt:lpstr>Negative character sets</vt:lpstr>
      <vt:lpstr>Anchors character </vt:lpstr>
      <vt:lpstr>Anchors character</vt:lpstr>
      <vt:lpstr>Basic regex</vt:lpstr>
      <vt:lpstr>Advance</vt:lpstr>
      <vt:lpstr>Repetition</vt:lpstr>
      <vt:lpstr>Repetition</vt:lpstr>
      <vt:lpstr>Repetition</vt:lpstr>
      <vt:lpstr>Repetition</vt:lpstr>
      <vt:lpstr>Quantified repetition</vt:lpstr>
      <vt:lpstr>Quantified repetition</vt:lpstr>
      <vt:lpstr>Greedy expressions</vt:lpstr>
      <vt:lpstr>Greedy expressions</vt:lpstr>
      <vt:lpstr>Disjunction</vt:lpstr>
      <vt:lpstr>Disjunction</vt:lpstr>
      <vt:lpstr>Precedence</vt:lpstr>
      <vt:lpstr>Precedence</vt:lpstr>
      <vt:lpstr>The order of RE operator precedence</vt:lpstr>
      <vt:lpstr>The order</vt:lpstr>
      <vt:lpstr>The order</vt:lpstr>
      <vt:lpstr>The order</vt:lpstr>
      <vt:lpstr>The order</vt:lpstr>
      <vt:lpstr>Applications</vt:lpstr>
      <vt:lpstr>Application</vt:lpstr>
      <vt:lpstr>Advantages  And Disadvantages</vt:lpstr>
      <vt:lpstr>PowerPoint Presentation</vt:lpstr>
      <vt:lpstr>Summary</vt:lpstr>
      <vt:lpstr>Summary</vt:lpstr>
      <vt:lpstr>Summary</vt:lpstr>
      <vt:lpstr>Summary</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dc:title>
  <cp:lastModifiedBy>ASUS</cp:lastModifiedBy>
  <cp:revision>128</cp:revision>
  <dcterms:modified xsi:type="dcterms:W3CDTF">2022-10-21T01:50:59Z</dcterms:modified>
</cp:coreProperties>
</file>