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54"/>
  </p:notesMasterIdLst>
  <p:sldIdLst>
    <p:sldId id="256" r:id="rId2"/>
    <p:sldId id="257" r:id="rId3"/>
    <p:sldId id="258" r:id="rId4"/>
    <p:sldId id="323" r:id="rId5"/>
    <p:sldId id="259" r:id="rId6"/>
    <p:sldId id="261" r:id="rId7"/>
    <p:sldId id="262" r:id="rId8"/>
    <p:sldId id="263" r:id="rId9"/>
    <p:sldId id="264" r:id="rId10"/>
    <p:sldId id="285" r:id="rId11"/>
    <p:sldId id="265" r:id="rId12"/>
    <p:sldId id="286" r:id="rId13"/>
    <p:sldId id="287" r:id="rId14"/>
    <p:sldId id="288" r:id="rId15"/>
    <p:sldId id="289" r:id="rId16"/>
    <p:sldId id="290" r:id="rId17"/>
    <p:sldId id="293" r:id="rId18"/>
    <p:sldId id="291" r:id="rId19"/>
    <p:sldId id="295" r:id="rId20"/>
    <p:sldId id="297" r:id="rId21"/>
    <p:sldId id="298" r:id="rId22"/>
    <p:sldId id="299" r:id="rId23"/>
    <p:sldId id="300" r:id="rId24"/>
    <p:sldId id="301" r:id="rId25"/>
    <p:sldId id="319" r:id="rId26"/>
    <p:sldId id="331" r:id="rId27"/>
    <p:sldId id="302" r:id="rId28"/>
    <p:sldId id="303" r:id="rId29"/>
    <p:sldId id="304" r:id="rId30"/>
    <p:sldId id="321" r:id="rId31"/>
    <p:sldId id="320" r:id="rId32"/>
    <p:sldId id="324" r:id="rId33"/>
    <p:sldId id="325" r:id="rId34"/>
    <p:sldId id="327" r:id="rId35"/>
    <p:sldId id="328" r:id="rId36"/>
    <p:sldId id="329" r:id="rId37"/>
    <p:sldId id="330" r:id="rId38"/>
    <p:sldId id="332" r:id="rId39"/>
    <p:sldId id="306" r:id="rId40"/>
    <p:sldId id="333" r:id="rId41"/>
    <p:sldId id="307" r:id="rId42"/>
    <p:sldId id="326" r:id="rId43"/>
    <p:sldId id="309" r:id="rId44"/>
    <p:sldId id="310" r:id="rId45"/>
    <p:sldId id="311" r:id="rId46"/>
    <p:sldId id="312" r:id="rId47"/>
    <p:sldId id="313" r:id="rId48"/>
    <p:sldId id="314" r:id="rId49"/>
    <p:sldId id="315" r:id="rId50"/>
    <p:sldId id="317" r:id="rId51"/>
    <p:sldId id="316" r:id="rId52"/>
    <p:sldId id="318"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9343BA-6D7F-4EA1-BC8B-9A62844C183F}">
          <p14:sldIdLst>
            <p14:sldId id="256"/>
            <p14:sldId id="257"/>
            <p14:sldId id="258"/>
            <p14:sldId id="323"/>
            <p14:sldId id="259"/>
            <p14:sldId id="261"/>
            <p14:sldId id="262"/>
            <p14:sldId id="263"/>
            <p14:sldId id="264"/>
            <p14:sldId id="285"/>
            <p14:sldId id="265"/>
            <p14:sldId id="286"/>
            <p14:sldId id="287"/>
            <p14:sldId id="288"/>
            <p14:sldId id="289"/>
            <p14:sldId id="290"/>
            <p14:sldId id="293"/>
            <p14:sldId id="291"/>
            <p14:sldId id="295"/>
            <p14:sldId id="297"/>
            <p14:sldId id="298"/>
            <p14:sldId id="299"/>
            <p14:sldId id="300"/>
            <p14:sldId id="301"/>
            <p14:sldId id="319"/>
            <p14:sldId id="331"/>
            <p14:sldId id="302"/>
            <p14:sldId id="303"/>
            <p14:sldId id="304"/>
            <p14:sldId id="321"/>
            <p14:sldId id="320"/>
            <p14:sldId id="324"/>
            <p14:sldId id="325"/>
            <p14:sldId id="327"/>
            <p14:sldId id="328"/>
            <p14:sldId id="329"/>
            <p14:sldId id="330"/>
            <p14:sldId id="332"/>
          </p14:sldIdLst>
        </p14:section>
        <p14:section name="Untitled Section" id="{861AC67B-9AC6-419A-8ED0-F778DEFE7F96}">
          <p14:sldIdLst>
            <p14:sldId id="306"/>
            <p14:sldId id="333"/>
            <p14:sldId id="307"/>
            <p14:sldId id="326"/>
            <p14:sldId id="309"/>
            <p14:sldId id="310"/>
            <p14:sldId id="311"/>
            <p14:sldId id="312"/>
            <p14:sldId id="313"/>
            <p14:sldId id="314"/>
            <p14:sldId id="315"/>
            <p14:sldId id="317"/>
            <p14:sldId id="316"/>
            <p14:sldId id="318"/>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5" roundtripDataSignature="AMtx7mgY4rwYEipn95lnau6WDKThKXnAP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ED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8" autoAdjust="0"/>
    <p:restoredTop sz="94660"/>
  </p:normalViewPr>
  <p:slideViewPr>
    <p:cSldViewPr snapToGrid="0">
      <p:cViewPr varScale="1">
        <p:scale>
          <a:sx n="92" d="100"/>
          <a:sy n="92" d="100"/>
        </p:scale>
        <p:origin x="106" y="3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customschemas.google.com/relationships/presentationmetadata" Target="meta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5400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52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381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4a49d85f66d9ce0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4a49d85f66d9ce0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125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22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17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6941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0526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9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2078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05126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8756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vi-V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24707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vi-V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4975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27037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vi-V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vi-V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4388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sz="6000" b="1" dirty="0"/>
              <a:t>Shortest Path Problem</a:t>
            </a:r>
            <a:endParaRPr dirty="0"/>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r>
              <a:rPr lang="en-US" dirty="0"/>
              <a:t>Dijkstra’s Algorithm</a:t>
            </a:r>
          </a:p>
        </p:txBody>
      </p:sp>
      <p:sp>
        <p:nvSpPr>
          <p:cNvPr id="241667" name="Rectangle 3"/>
          <p:cNvSpPr>
            <a:spLocks noGrp="1" noChangeArrowheads="1"/>
          </p:cNvSpPr>
          <p:nvPr>
            <p:ph idx="1"/>
          </p:nvPr>
        </p:nvSpPr>
        <p:spPr>
          <a:xfrm>
            <a:off x="1097280" y="1845734"/>
            <a:ext cx="5277394" cy="4023360"/>
          </a:xfrm>
        </p:spPr>
        <p:txBody>
          <a:bodyPr>
            <a:normAutofit/>
          </a:bodyPr>
          <a:lstStyle/>
          <a:p>
            <a:pPr>
              <a:buFont typeface="Arial" panose="020B0604020202020204" pitchFamily="34" charset="0"/>
              <a:buChar char="•"/>
            </a:pPr>
            <a:r>
              <a:rPr lang="en-US" dirty="0"/>
              <a:t>Initially, we will start with the path of length 0</a:t>
            </a:r>
          </a:p>
          <a:p>
            <a:pPr lvl="1">
              <a:buFont typeface="Arial" panose="020B0604020202020204" pitchFamily="34" charset="0"/>
              <a:buChar char="•"/>
            </a:pPr>
            <a:r>
              <a:rPr lang="en-US" dirty="0"/>
              <a:t>The trivial path from vertex 0 to itself</a:t>
            </a:r>
          </a:p>
          <a:p>
            <a:pPr>
              <a:buFont typeface="Arial" panose="020B0604020202020204" pitchFamily="34" charset="0"/>
              <a:buChar char="•"/>
            </a:pPr>
            <a:r>
              <a:rPr lang="en-US" dirty="0"/>
              <a:t>If the starting vertex has any adjacent edges, then there will be one vertex that has the shortest distance from the starting vertex. This is the shortest reachable vertex of the graph.</a:t>
            </a:r>
          </a:p>
          <a:p>
            <a:pPr>
              <a:buFont typeface="Arial" panose="020B0604020202020204" pitchFamily="34" charset="0"/>
              <a:buChar char="•"/>
            </a:pPr>
            <a:r>
              <a:rPr lang="en-US" dirty="0"/>
              <a:t>Then try to extend any </a:t>
            </a:r>
            <a:r>
              <a:rPr lang="en-US" b="1" i="1" dirty="0"/>
              <a:t>existing</a:t>
            </a:r>
            <a:r>
              <a:rPr lang="en-US" dirty="0"/>
              <a:t> paths to new vertices.</a:t>
            </a:r>
          </a:p>
        </p:txBody>
      </p:sp>
      <p:pic>
        <p:nvPicPr>
          <p:cNvPr id="4" name="Google Shape;104;p4">
            <a:extLst>
              <a:ext uri="{FF2B5EF4-FFF2-40B4-BE49-F238E27FC236}">
                <a16:creationId xmlns:a16="http://schemas.microsoft.com/office/drawing/2014/main" id="{32712096-C286-49E8-B64F-D76A9D9B129F}"/>
              </a:ext>
            </a:extLst>
          </p:cNvPr>
          <p:cNvPicPr preferRelativeResize="0"/>
          <p:nvPr/>
        </p:nvPicPr>
        <p:blipFill rotWithShape="1">
          <a:blip r:embed="rId2"/>
          <a:srcRect/>
          <a:stretch/>
        </p:blipFill>
        <p:spPr>
          <a:xfrm>
            <a:off x="6270169" y="2947307"/>
            <a:ext cx="5786847" cy="349268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AC925D1C-2348-402A-A35A-4024AD7D5158}"/>
              </a:ext>
            </a:extLst>
          </p:cNvPr>
          <p:cNvSpPr>
            <a:spLocks noGrp="1"/>
          </p:cNvSpPr>
          <p:nvPr>
            <p:ph idx="1"/>
          </p:nvPr>
        </p:nvSpPr>
        <p:spPr/>
        <p:txBody>
          <a:bodyPr>
            <a:normAutofit/>
          </a:bodyPr>
          <a:lstStyle/>
          <a:p>
            <a:pPr marL="114300" indent="0">
              <a:buNone/>
            </a:pPr>
            <a:r>
              <a:rPr lang="en-US" sz="2400" b="1" dirty="0"/>
              <a:t>Initialization</a:t>
            </a:r>
          </a:p>
          <a:p>
            <a:pPr>
              <a:buFont typeface="Arial" panose="020B0604020202020204" pitchFamily="34" charset="0"/>
              <a:buChar char="•"/>
            </a:pPr>
            <a:r>
              <a:rPr lang="en-US" sz="2400" dirty="0"/>
              <a:t>Set the current distance to the initial vertex (starting vertex) as 0</a:t>
            </a:r>
          </a:p>
          <a:p>
            <a:pPr>
              <a:buFont typeface="Arial" panose="020B0604020202020204" pitchFamily="34" charset="0"/>
              <a:buChar char="•"/>
            </a:pPr>
            <a:r>
              <a:rPr lang="en-US" sz="2400" dirty="0"/>
              <a:t>For all other vertices, set the current distance to ∞</a:t>
            </a:r>
          </a:p>
          <a:p>
            <a:pPr>
              <a:buFont typeface="Arial" panose="020B0604020202020204" pitchFamily="34" charset="0"/>
              <a:buChar char="•"/>
            </a:pPr>
            <a:r>
              <a:rPr lang="en-US" sz="2400" dirty="0"/>
              <a:t>All vertices are initially marked as unvisited</a:t>
            </a:r>
          </a:p>
          <a:p>
            <a:pPr>
              <a:buFont typeface="Arial" panose="020B0604020202020204" pitchFamily="34" charset="0"/>
              <a:buChar char="•"/>
            </a:pPr>
            <a:r>
              <a:rPr lang="en-US" sz="2400" dirty="0"/>
              <a:t>Set the previous vertex for all vertices to null</a:t>
            </a:r>
          </a:p>
          <a:p>
            <a:endParaRPr lang="vi-VN" sz="2400" dirty="0"/>
          </a:p>
        </p:txBody>
      </p:sp>
      <p:pic>
        <p:nvPicPr>
          <p:cNvPr id="4" name="Google Shape;104;p4">
            <a:extLst>
              <a:ext uri="{FF2B5EF4-FFF2-40B4-BE49-F238E27FC236}">
                <a16:creationId xmlns:a16="http://schemas.microsoft.com/office/drawing/2014/main" id="{0099405A-2ABA-42E9-BF72-C292895D0EBD}"/>
              </a:ext>
            </a:extLst>
          </p:cNvPr>
          <p:cNvPicPr preferRelativeResize="0"/>
          <p:nvPr/>
        </p:nvPicPr>
        <p:blipFill rotWithShape="1">
          <a:blip r:embed="rId2"/>
          <a:srcRect/>
          <a:stretch/>
        </p:blipFill>
        <p:spPr>
          <a:xfrm>
            <a:off x="6405153" y="2974201"/>
            <a:ext cx="5786847" cy="3492681"/>
          </a:xfrm>
          <a:prstGeom prst="rect">
            <a:avLst/>
          </a:prstGeom>
          <a:noFill/>
          <a:ln>
            <a:noFill/>
          </a:ln>
        </p:spPr>
      </p:pic>
    </p:spTree>
    <p:extLst>
      <p:ext uri="{BB962C8B-B14F-4D97-AF65-F5344CB8AC3E}">
        <p14:creationId xmlns:p14="http://schemas.microsoft.com/office/powerpoint/2010/main" val="1910559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8F2A-EB0D-493D-8AEB-F41577833220}"/>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20049DB9-2255-40D6-8EAC-612D05F7A1B7}"/>
              </a:ext>
            </a:extLst>
          </p:cNvPr>
          <p:cNvSpPr>
            <a:spLocks noGrp="1"/>
          </p:cNvSpPr>
          <p:nvPr>
            <p:ph idx="1"/>
          </p:nvPr>
        </p:nvSpPr>
        <p:spPr/>
        <p:txBody>
          <a:bodyPr>
            <a:normAutofit fontScale="92500"/>
          </a:bodyPr>
          <a:lstStyle/>
          <a:p>
            <a:r>
              <a:rPr lang="en-US" sz="2400" b="1" dirty="0"/>
              <a:t>Iterate:</a:t>
            </a:r>
          </a:p>
          <a:p>
            <a:pPr lvl="1"/>
            <a:r>
              <a:rPr lang="en-US" sz="2400" dirty="0"/>
              <a:t>Find an unvisited vertex u which has the shortest distance to it  and mark it as visited</a:t>
            </a:r>
          </a:p>
          <a:p>
            <a:pPr lvl="1"/>
            <a:r>
              <a:rPr lang="en-US" sz="2400" dirty="0">
                <a:solidFill>
                  <a:srgbClr val="FF0000"/>
                </a:solidFill>
              </a:rPr>
              <a:t>If all vertices are visited, stop the iteration</a:t>
            </a:r>
          </a:p>
          <a:p>
            <a:pPr lvl="1"/>
            <a:r>
              <a:rPr lang="en-US" sz="2400" dirty="0">
                <a:solidFill>
                  <a:srgbClr val="FF0000"/>
                </a:solidFill>
              </a:rPr>
              <a:t>If the target vertex (if desired) is visited, stop the iteration</a:t>
            </a:r>
          </a:p>
          <a:p>
            <a:pPr marL="201168" lvl="1" indent="0">
              <a:buNone/>
            </a:pPr>
            <a:endParaRPr lang="en-US" sz="2400" dirty="0">
              <a:solidFill>
                <a:srgbClr val="FF0000"/>
              </a:solidFill>
            </a:endParaRPr>
          </a:p>
          <a:p>
            <a:pPr lvl="1"/>
            <a:r>
              <a:rPr lang="en-US" sz="2400" dirty="0"/>
              <a:t>For each unvisited vertex v which is adjacent to u:</a:t>
            </a:r>
          </a:p>
          <a:p>
            <a:pPr lvl="2"/>
            <a:r>
              <a:rPr lang="en-US" sz="2400" dirty="0"/>
              <a:t>add the distance to u to the weight of the connecting edge (u, v)</a:t>
            </a:r>
          </a:p>
          <a:p>
            <a:pPr lvl="2"/>
            <a:r>
              <a:rPr lang="en-US" sz="2400" dirty="0"/>
              <a:t>if this is less than the current distance to that vertex, update the distance and set the parent vertex of the adjacent vertex to be the current vertex</a:t>
            </a:r>
          </a:p>
          <a:p>
            <a:pPr lvl="1"/>
            <a:r>
              <a:rPr lang="en-US" sz="2400" dirty="0">
                <a:solidFill>
                  <a:srgbClr val="FF0000"/>
                </a:solidFill>
              </a:rPr>
              <a:t>If all remaining unvisited vertices have distance ∞, then no path from the starting vertex to them, stop the iteration	</a:t>
            </a:r>
            <a:endParaRPr lang="en-US" sz="2400" dirty="0"/>
          </a:p>
        </p:txBody>
      </p:sp>
    </p:spTree>
    <p:extLst>
      <p:ext uri="{BB962C8B-B14F-4D97-AF65-F5344CB8AC3E}">
        <p14:creationId xmlns:p14="http://schemas.microsoft.com/office/powerpoint/2010/main" val="15855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endParaRPr lang="vi-VN" dirty="0"/>
          </a:p>
        </p:txBody>
      </p:sp>
      <p:pic>
        <p:nvPicPr>
          <p:cNvPr id="7" name="Picture 6">
            <a:extLst>
              <a:ext uri="{FF2B5EF4-FFF2-40B4-BE49-F238E27FC236}">
                <a16:creationId xmlns:a16="http://schemas.microsoft.com/office/drawing/2014/main" id="{3F4EBA4A-867A-47EC-9B12-71122E7798D3}"/>
              </a:ext>
            </a:extLst>
          </p:cNvPr>
          <p:cNvPicPr>
            <a:picLocks noChangeAspect="1"/>
          </p:cNvPicPr>
          <p:nvPr/>
        </p:nvPicPr>
        <p:blipFill>
          <a:blip r:embed="rId2"/>
          <a:stretch>
            <a:fillRect/>
          </a:stretch>
        </p:blipFill>
        <p:spPr>
          <a:xfrm>
            <a:off x="2777898" y="1531711"/>
            <a:ext cx="5289609" cy="4758055"/>
          </a:xfrm>
          <a:prstGeom prst="rect">
            <a:avLst/>
          </a:prstGeom>
        </p:spPr>
      </p:pic>
    </p:spTree>
    <p:extLst>
      <p:ext uri="{BB962C8B-B14F-4D97-AF65-F5344CB8AC3E}">
        <p14:creationId xmlns:p14="http://schemas.microsoft.com/office/powerpoint/2010/main" val="3958759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1BAA7-5CA3-423E-B161-4228708DB27C}"/>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D7C6F9F0-FB31-434D-9B5A-9CA361D6BEA2}"/>
              </a:ext>
            </a:extLst>
          </p:cNvPr>
          <p:cNvSpPr>
            <a:spLocks noGrp="1"/>
          </p:cNvSpPr>
          <p:nvPr>
            <p:ph idx="1"/>
          </p:nvPr>
        </p:nvSpPr>
        <p:spPr/>
        <p:txBody>
          <a:bodyPr/>
          <a:lstStyle/>
          <a:p>
            <a:r>
              <a:rPr lang="en-US" dirty="0"/>
              <a:t>How to determine the shortest path (not shortest path length) from u to v?</a:t>
            </a:r>
            <a:endParaRPr lang="vi-VN" dirty="0"/>
          </a:p>
        </p:txBody>
      </p:sp>
    </p:spTree>
    <p:extLst>
      <p:ext uri="{BB962C8B-B14F-4D97-AF65-F5344CB8AC3E}">
        <p14:creationId xmlns:p14="http://schemas.microsoft.com/office/powerpoint/2010/main" val="1576638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170D0-6CFB-48E4-8F68-8CC1B6445C12}"/>
              </a:ext>
            </a:extLst>
          </p:cNvPr>
          <p:cNvSpPr>
            <a:spLocks noGrp="1"/>
          </p:cNvSpPr>
          <p:nvPr>
            <p:ph type="title"/>
          </p:nvPr>
        </p:nvSpPr>
        <p:spPr/>
        <p:txBody>
          <a:bodyPr/>
          <a:lstStyle/>
          <a:p>
            <a:r>
              <a:rPr lang="en-US" dirty="0"/>
              <a:t>Dijkstra’s Algorithm</a:t>
            </a:r>
            <a:endParaRPr lang="vi-VN" dirty="0"/>
          </a:p>
        </p:txBody>
      </p:sp>
      <p:sp>
        <p:nvSpPr>
          <p:cNvPr id="3" name="Text Placeholder 2">
            <a:extLst>
              <a:ext uri="{FF2B5EF4-FFF2-40B4-BE49-F238E27FC236}">
                <a16:creationId xmlns:a16="http://schemas.microsoft.com/office/drawing/2014/main" id="{7D9AACC6-3054-406D-9AEF-D49ECCC8A727}"/>
              </a:ext>
            </a:extLst>
          </p:cNvPr>
          <p:cNvSpPr>
            <a:spLocks noGrp="1"/>
          </p:cNvSpPr>
          <p:nvPr>
            <p:ph idx="1"/>
          </p:nvPr>
        </p:nvSpPr>
        <p:spPr/>
        <p:txBody>
          <a:bodyPr/>
          <a:lstStyle/>
          <a:p>
            <a:r>
              <a:rPr lang="en-US" dirty="0"/>
              <a:t>How to determine the shortest path (not shortest path length) from u to v?</a:t>
            </a:r>
            <a:endParaRPr lang="vi-VN" dirty="0"/>
          </a:p>
          <a:p>
            <a:endParaRPr lang="vi-VN" dirty="0"/>
          </a:p>
        </p:txBody>
      </p:sp>
      <p:pic>
        <p:nvPicPr>
          <p:cNvPr id="5" name="Picture 4">
            <a:extLst>
              <a:ext uri="{FF2B5EF4-FFF2-40B4-BE49-F238E27FC236}">
                <a16:creationId xmlns:a16="http://schemas.microsoft.com/office/drawing/2014/main" id="{6AAF9D09-C686-4C12-B261-088F1D48C038}"/>
              </a:ext>
            </a:extLst>
          </p:cNvPr>
          <p:cNvPicPr>
            <a:picLocks noChangeAspect="1"/>
          </p:cNvPicPr>
          <p:nvPr/>
        </p:nvPicPr>
        <p:blipFill rotWithShape="1">
          <a:blip r:embed="rId2"/>
          <a:srcRect r="9308"/>
          <a:stretch/>
        </p:blipFill>
        <p:spPr>
          <a:xfrm>
            <a:off x="0" y="3032409"/>
            <a:ext cx="12192000" cy="2132275"/>
          </a:xfrm>
          <a:prstGeom prst="rect">
            <a:avLst/>
          </a:prstGeom>
        </p:spPr>
      </p:pic>
    </p:spTree>
    <p:extLst>
      <p:ext uri="{BB962C8B-B14F-4D97-AF65-F5344CB8AC3E}">
        <p14:creationId xmlns:p14="http://schemas.microsoft.com/office/powerpoint/2010/main" val="162639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D7C81-232B-4A98-83AA-0B25EE6F6131}"/>
              </a:ext>
            </a:extLst>
          </p:cNvPr>
          <p:cNvSpPr>
            <a:spLocks noGrp="1"/>
          </p:cNvSpPr>
          <p:nvPr>
            <p:ph type="title"/>
          </p:nvPr>
        </p:nvSpPr>
        <p:spPr/>
        <p:txBody>
          <a:bodyPr/>
          <a:lstStyle/>
          <a:p>
            <a:r>
              <a:rPr lang="vi-VN" dirty="0"/>
              <a:t>Dijkstra’s Algorithm - Running time</a:t>
            </a:r>
          </a:p>
        </p:txBody>
      </p:sp>
      <p:sp>
        <p:nvSpPr>
          <p:cNvPr id="3" name="Content Placeholder 2">
            <a:extLst>
              <a:ext uri="{FF2B5EF4-FFF2-40B4-BE49-F238E27FC236}">
                <a16:creationId xmlns:a16="http://schemas.microsoft.com/office/drawing/2014/main" id="{38166174-EB45-4E48-8588-75AC8769E8DE}"/>
              </a:ext>
            </a:extLst>
          </p:cNvPr>
          <p:cNvSpPr>
            <a:spLocks noGrp="1"/>
          </p:cNvSpPr>
          <p:nvPr>
            <p:ph idx="1"/>
          </p:nvPr>
        </p:nvSpPr>
        <p:spPr/>
        <p:txBody>
          <a:bodyPr>
            <a:normAutofit/>
          </a:bodyPr>
          <a:lstStyle/>
          <a:p>
            <a:r>
              <a:rPr lang="vi-VN" dirty="0"/>
              <a:t>Initiazation: O(|V|)</a:t>
            </a:r>
          </a:p>
          <a:p>
            <a:r>
              <a:rPr lang="vi-VN" dirty="0"/>
              <a:t>Iteration: </a:t>
            </a:r>
            <a:r>
              <a:rPr lang="en-US" b="0" i="0" dirty="0">
                <a:solidFill>
                  <a:srgbClr val="202122"/>
                </a:solidFill>
                <a:effectLst/>
                <a:latin typeface="Arial" panose="020B0604020202020204" pitchFamily="34" charset="0"/>
              </a:rPr>
              <a:t>The complexity bound depends mainly on the data structure used to represent the set unvisited vertices Q</a:t>
            </a:r>
          </a:p>
          <a:p>
            <a:r>
              <a:rPr lang="en-US" dirty="0">
                <a:solidFill>
                  <a:srgbClr val="202122"/>
                </a:solidFill>
                <a:latin typeface="Arial" panose="020B0604020202020204" pitchFamily="34" charset="0"/>
              </a:rPr>
              <a:t>The simplest version of Dijkstra's algorithm stores the vertex set Q as a linked list or array, and edges as an adjacency list or matrix, then the running time is</a:t>
            </a:r>
            <a:r>
              <a:rPr lang="vi-VN" dirty="0">
                <a:solidFill>
                  <a:srgbClr val="202122"/>
                </a:solidFill>
                <a:latin typeface="Arial" panose="020B0604020202020204" pitchFamily="34" charset="0"/>
              </a:rPr>
              <a:t> </a:t>
            </a:r>
            <a:r>
              <a:rPr lang="vi-VN" dirty="0"/>
              <a:t>O(|V|</a:t>
            </a:r>
            <a:r>
              <a:rPr lang="vi-VN" baseline="30000" dirty="0"/>
              <a:t>2</a:t>
            </a:r>
            <a:r>
              <a:rPr lang="vi-VN" baseline="-25000" dirty="0"/>
              <a:t> </a:t>
            </a:r>
            <a:r>
              <a:rPr lang="vi-VN" dirty="0"/>
              <a:t>+ |E|).</a:t>
            </a:r>
          </a:p>
          <a:p>
            <a:r>
              <a:rPr lang="en-US" dirty="0">
                <a:solidFill>
                  <a:srgbClr val="202122"/>
                </a:solidFill>
                <a:latin typeface="Arial" panose="020B0604020202020204" pitchFamily="34" charset="0"/>
              </a:rPr>
              <a:t>For sparse graphs, Dijkstra's algorithm can be implemented more efficiently by storing the graph in the form of adjacency lists and using </a:t>
            </a:r>
            <a:r>
              <a:rPr lang="en-US" dirty="0">
                <a:solidFill>
                  <a:srgbClr val="FF0000"/>
                </a:solidFill>
                <a:latin typeface="Arial" panose="020B0604020202020204" pitchFamily="34" charset="0"/>
              </a:rPr>
              <a:t>data structure such as  self-balancing binary search tree, binary heap, pairing heap, or Fibonacci heap as a priority queue</a:t>
            </a:r>
            <a:r>
              <a:rPr lang="en-US" dirty="0">
                <a:solidFill>
                  <a:srgbClr val="202122"/>
                </a:solidFill>
                <a:latin typeface="Arial" panose="020B0604020202020204" pitchFamily="34" charset="0"/>
              </a:rPr>
              <a:t> to implement extracting minimum efficiently, the running time of Dijkstra's algorithm can be reduced to O(|E|+|</a:t>
            </a:r>
            <a:r>
              <a:rPr lang="en-US" dirty="0" err="1">
                <a:solidFill>
                  <a:srgbClr val="202122"/>
                </a:solidFill>
                <a:latin typeface="Arial" panose="020B0604020202020204" pitchFamily="34" charset="0"/>
              </a:rPr>
              <a:t>V|log|V</a:t>
            </a:r>
            <a:r>
              <a:rPr lang="en-US" dirty="0">
                <a:solidFill>
                  <a:srgbClr val="202122"/>
                </a:solidFill>
                <a:latin typeface="Arial" panose="020B0604020202020204" pitchFamily="34" charset="0"/>
              </a:rPr>
              <a:t>|)</a:t>
            </a:r>
            <a:endParaRPr lang="vi-VN" dirty="0">
              <a:solidFill>
                <a:srgbClr val="202122"/>
              </a:solidFill>
              <a:latin typeface="Arial" panose="020B0604020202020204" pitchFamily="34" charset="0"/>
            </a:endParaRPr>
          </a:p>
        </p:txBody>
      </p:sp>
    </p:spTree>
    <p:extLst>
      <p:ext uri="{BB962C8B-B14F-4D97-AF65-F5344CB8AC3E}">
        <p14:creationId xmlns:p14="http://schemas.microsoft.com/office/powerpoint/2010/main" val="180144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dirty="0"/>
              <a:t>Consider the following graph and compute the shortest path from 0 to other vertices.</a:t>
            </a:r>
            <a:endParaRPr lang="vi-VN"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3"/>
          <a:srcRect/>
          <a:stretch/>
        </p:blipFill>
        <p:spPr>
          <a:xfrm>
            <a:off x="1647567" y="2324333"/>
            <a:ext cx="7014577" cy="3653135"/>
          </a:xfrm>
          <a:prstGeom prst="rect">
            <a:avLst/>
          </a:prstGeom>
        </p:spPr>
      </p:pic>
    </p:spTree>
    <p:extLst>
      <p:ext uri="{BB962C8B-B14F-4D97-AF65-F5344CB8AC3E}">
        <p14:creationId xmlns:p14="http://schemas.microsoft.com/office/powerpoint/2010/main" val="3075144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Initialization</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tretch>
            <a:fillRect/>
          </a:stretch>
        </p:blipFill>
        <p:spPr>
          <a:xfrm>
            <a:off x="6126480" y="2268119"/>
            <a:ext cx="5670233" cy="3178590"/>
          </a:xfrm>
          <a:prstGeom prst="rect">
            <a:avLst/>
          </a:prstGeom>
        </p:spPr>
      </p:pic>
      <p:graphicFrame>
        <p:nvGraphicFramePr>
          <p:cNvPr id="6" name="Table 6">
            <a:extLst>
              <a:ext uri="{FF2B5EF4-FFF2-40B4-BE49-F238E27FC236}">
                <a16:creationId xmlns:a16="http://schemas.microsoft.com/office/drawing/2014/main" id="{FC27EEEE-F054-4C05-B4DA-4E50AD399DD8}"/>
              </a:ext>
            </a:extLst>
          </p:cNvPr>
          <p:cNvGraphicFramePr>
            <a:graphicFrameLocks noGrp="1"/>
          </p:cNvGraphicFramePr>
          <p:nvPr>
            <p:extLst>
              <p:ext uri="{D42A27DB-BD31-4B8C-83A1-F6EECF244321}">
                <p14:modId xmlns:p14="http://schemas.microsoft.com/office/powerpoint/2010/main" val="1319604270"/>
              </p:ext>
            </p:extLst>
          </p:nvPr>
        </p:nvGraphicFramePr>
        <p:xfrm>
          <a:off x="833596" y="266603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04228174"/>
                    </a:ext>
                  </a:extLst>
                </a:gridCol>
                <a:gridCol w="1071154">
                  <a:extLst>
                    <a:ext uri="{9D8B030D-6E8A-4147-A177-3AD203B41FA5}">
                      <a16:colId xmlns:a16="http://schemas.microsoft.com/office/drawing/2014/main" val="187613578"/>
                    </a:ext>
                  </a:extLst>
                </a:gridCol>
                <a:gridCol w="1143479">
                  <a:extLst>
                    <a:ext uri="{9D8B030D-6E8A-4147-A177-3AD203B41FA5}">
                      <a16:colId xmlns:a16="http://schemas.microsoft.com/office/drawing/2014/main" val="2104272201"/>
                    </a:ext>
                  </a:extLst>
                </a:gridCol>
                <a:gridCol w="1325401">
                  <a:extLst>
                    <a:ext uri="{9D8B030D-6E8A-4147-A177-3AD203B41FA5}">
                      <a16:colId xmlns:a16="http://schemas.microsoft.com/office/drawing/2014/main" val="283584915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dirty="0"/>
                    </a:p>
                  </a:txBody>
                  <a:tcPr/>
                </a:tc>
                <a:extLst>
                  <a:ext uri="{0D108BD9-81ED-4DB2-BD59-A6C34878D82A}">
                    <a16:rowId xmlns:a16="http://schemas.microsoft.com/office/drawing/2014/main" val="3060711989"/>
                  </a:ext>
                </a:extLst>
              </a:tr>
              <a:tr h="370840">
                <a:tc>
                  <a:txBody>
                    <a:bodyPr/>
                    <a:lstStyle/>
                    <a:p>
                      <a:r>
                        <a:rPr lang="en-US" dirty="0"/>
                        <a:t>0</a:t>
                      </a:r>
                      <a:endParaRPr lang="vi-VN" dirty="0"/>
                    </a:p>
                  </a:txBody>
                  <a:tcPr/>
                </a:tc>
                <a:tc>
                  <a:txBody>
                    <a:bodyPr/>
                    <a:lstStyle/>
                    <a:p>
                      <a:r>
                        <a:rPr lang="en-US" dirty="0"/>
                        <a:t>False</a:t>
                      </a:r>
                      <a:endParaRPr lang="vi-VN" dirty="0"/>
                    </a:p>
                  </a:txBody>
                  <a:tcPr/>
                </a:tc>
                <a:tc>
                  <a:txBody>
                    <a:bodyPr/>
                    <a:lstStyle/>
                    <a:p>
                      <a:r>
                        <a:rPr lang="en-US" dirty="0"/>
                        <a:t>0</a:t>
                      </a:r>
                      <a:endParaRPr lang="vi-VN" dirty="0"/>
                    </a:p>
                  </a:txBody>
                  <a:tcPr/>
                </a:tc>
                <a:tc>
                  <a:txBody>
                    <a:bodyPr/>
                    <a:lstStyle/>
                    <a:p>
                      <a:r>
                        <a:rPr lang="en-US" b="0" dirty="0"/>
                        <a:t>N/A</a:t>
                      </a:r>
                      <a:endParaRPr lang="vi-VN" b="0" dirty="0"/>
                    </a:p>
                  </a:txBody>
                  <a:tcPr/>
                </a:tc>
                <a:extLst>
                  <a:ext uri="{0D108BD9-81ED-4DB2-BD59-A6C34878D82A}">
                    <a16:rowId xmlns:a16="http://schemas.microsoft.com/office/drawing/2014/main" val="367381466"/>
                  </a:ext>
                </a:extLst>
              </a:tr>
              <a:tr h="370840">
                <a:tc>
                  <a:txBody>
                    <a:bodyPr/>
                    <a:lstStyle/>
                    <a:p>
                      <a:r>
                        <a:rPr lang="en-US" dirty="0"/>
                        <a:t>1</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045635050"/>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N/A</a:t>
                      </a:r>
                    </a:p>
                  </a:txBody>
                  <a:tcPr/>
                </a:tc>
                <a:extLst>
                  <a:ext uri="{0D108BD9-81ED-4DB2-BD59-A6C34878D82A}">
                    <a16:rowId xmlns:a16="http://schemas.microsoft.com/office/drawing/2014/main" val="3537179068"/>
                  </a:ext>
                </a:extLst>
              </a:tr>
              <a:tr h="370840">
                <a:tc>
                  <a:txBody>
                    <a:bodyPr/>
                    <a:lstStyle/>
                    <a:p>
                      <a:r>
                        <a:rPr lang="en-US" dirty="0"/>
                        <a:t>3</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826777544"/>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2399040177"/>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526250767"/>
                  </a:ext>
                </a:extLst>
              </a:tr>
            </a:tbl>
          </a:graphicData>
        </a:graphic>
      </p:graphicFrame>
    </p:spTree>
    <p:extLst>
      <p:ext uri="{BB962C8B-B14F-4D97-AF65-F5344CB8AC3E}">
        <p14:creationId xmlns:p14="http://schemas.microsoft.com/office/powerpoint/2010/main" val="2130790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0 is the unvisited vertex with minimum distance. Update the distance to other adjacent vertices of vertex 0</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746692" y="2488098"/>
            <a:ext cx="6996297" cy="3783285"/>
          </a:xfrm>
          <a:prstGeom prst="rect">
            <a:avLst/>
          </a:prstGeom>
        </p:spPr>
      </p:pic>
      <p:graphicFrame>
        <p:nvGraphicFramePr>
          <p:cNvPr id="4" name="Table 3">
            <a:extLst>
              <a:ext uri="{FF2B5EF4-FFF2-40B4-BE49-F238E27FC236}">
                <a16:creationId xmlns:a16="http://schemas.microsoft.com/office/drawing/2014/main" id="{92FE2E9C-1AA6-449E-8117-78403D615EA2}"/>
              </a:ext>
            </a:extLst>
          </p:cNvPr>
          <p:cNvGraphicFramePr>
            <a:graphicFrameLocks noGrp="1"/>
          </p:cNvGraphicFramePr>
          <p:nvPr>
            <p:extLst>
              <p:ext uri="{D42A27DB-BD31-4B8C-83A1-F6EECF244321}">
                <p14:modId xmlns:p14="http://schemas.microsoft.com/office/powerpoint/2010/main" val="3406617439"/>
              </p:ext>
            </p:extLst>
          </p:nvPr>
        </p:nvGraphicFramePr>
        <p:xfrm>
          <a:off x="385037" y="2832508"/>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78572242"/>
                    </a:ext>
                  </a:extLst>
                </a:gridCol>
                <a:gridCol w="1071154">
                  <a:extLst>
                    <a:ext uri="{9D8B030D-6E8A-4147-A177-3AD203B41FA5}">
                      <a16:colId xmlns:a16="http://schemas.microsoft.com/office/drawing/2014/main" val="2039931691"/>
                    </a:ext>
                  </a:extLst>
                </a:gridCol>
                <a:gridCol w="1143479">
                  <a:extLst>
                    <a:ext uri="{9D8B030D-6E8A-4147-A177-3AD203B41FA5}">
                      <a16:colId xmlns:a16="http://schemas.microsoft.com/office/drawing/2014/main" val="3933389080"/>
                    </a:ext>
                  </a:extLst>
                </a:gridCol>
                <a:gridCol w="1325401">
                  <a:extLst>
                    <a:ext uri="{9D8B030D-6E8A-4147-A177-3AD203B41FA5}">
                      <a16:colId xmlns:a16="http://schemas.microsoft.com/office/drawing/2014/main" val="2790152292"/>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1997617556"/>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628142282"/>
                  </a:ext>
                </a:extLst>
              </a:tr>
              <a:tr h="370840">
                <a:tc>
                  <a:txBody>
                    <a:bodyPr/>
                    <a:lstStyle/>
                    <a:p>
                      <a:r>
                        <a:rPr lang="vi-VN" dirty="0"/>
                        <a:t>1</a:t>
                      </a:r>
                    </a:p>
                  </a:txBody>
                  <a:tcPr/>
                </a:tc>
                <a:tc>
                  <a:txBody>
                    <a:bodyPr/>
                    <a:lstStyle/>
                    <a:p>
                      <a:r>
                        <a:rPr lang="en-US" dirty="0"/>
                        <a:t>False</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24607952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2588278348"/>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00802226"/>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4288559891"/>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986848288"/>
                  </a:ext>
                </a:extLst>
              </a:tr>
            </a:tbl>
          </a:graphicData>
        </a:graphic>
      </p:graphicFrame>
    </p:spTree>
    <p:extLst>
      <p:ext uri="{BB962C8B-B14F-4D97-AF65-F5344CB8AC3E}">
        <p14:creationId xmlns:p14="http://schemas.microsoft.com/office/powerpoint/2010/main" val="267197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Definitions</a:t>
            </a:r>
            <a:endParaRPr dirty="0"/>
          </a:p>
        </p:txBody>
      </p:sp>
      <p:sp>
        <p:nvSpPr>
          <p:cNvPr id="91" name="Google Shape;91;p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dirty="0"/>
              <a:t>In graph theory, the shortest path problem is the problem of finding a path between two vertices (or nodes) in a graph such that the sum of the weights of its constituent edges is minimized</a:t>
            </a: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1 is the unvisited vertex with minimum distance. Update the distance to other adjacent vertices of vertex 1</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rotWithShape="1">
          <a:blip r:embed="rId2"/>
          <a:srcRect l="10317" t="-186" r="186" b="186"/>
          <a:stretch/>
        </p:blipFill>
        <p:spPr>
          <a:xfrm>
            <a:off x="5645581" y="2640736"/>
            <a:ext cx="6289246" cy="3517194"/>
          </a:xfrm>
          <a:prstGeom prst="rect">
            <a:avLst/>
          </a:prstGeom>
        </p:spPr>
      </p:pic>
      <p:graphicFrame>
        <p:nvGraphicFramePr>
          <p:cNvPr id="4" name="Table 3">
            <a:extLst>
              <a:ext uri="{FF2B5EF4-FFF2-40B4-BE49-F238E27FC236}">
                <a16:creationId xmlns:a16="http://schemas.microsoft.com/office/drawing/2014/main" id="{34FFC385-7B82-4C34-A982-2AD434FE5CCC}"/>
              </a:ext>
            </a:extLst>
          </p:cNvPr>
          <p:cNvGraphicFramePr>
            <a:graphicFrameLocks noGrp="1"/>
          </p:cNvGraphicFramePr>
          <p:nvPr>
            <p:extLst>
              <p:ext uri="{D42A27DB-BD31-4B8C-83A1-F6EECF244321}">
                <p14:modId xmlns:p14="http://schemas.microsoft.com/office/powerpoint/2010/main" val="4259831681"/>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dirty="0"/>
                        <a:t>∞</a:t>
                      </a:r>
                      <a:endParaRPr lang="vi-VN" dirty="0"/>
                    </a:p>
                  </a:txBody>
                  <a:tcPr/>
                </a:tc>
                <a:tc>
                  <a:txBody>
                    <a:bodyPr/>
                    <a:lstStyle/>
                    <a:p>
                      <a:r>
                        <a:rPr lang="vi-VN" dirty="0"/>
                        <a:t>N/A</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2675801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2 is the unvisited vertex with minimum distance. Update the distance to other adjacent vertices of vertex 2</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075613" y="2600732"/>
            <a:ext cx="6900156" cy="3636394"/>
          </a:xfrm>
          <a:prstGeom prst="rect">
            <a:avLst/>
          </a:prstGeom>
        </p:spPr>
      </p:pic>
      <p:graphicFrame>
        <p:nvGraphicFramePr>
          <p:cNvPr id="6" name="Table 5">
            <a:extLst>
              <a:ext uri="{FF2B5EF4-FFF2-40B4-BE49-F238E27FC236}">
                <a16:creationId xmlns:a16="http://schemas.microsoft.com/office/drawing/2014/main" id="{20071361-8138-447E-8EFB-6C16697D3C27}"/>
              </a:ext>
            </a:extLst>
          </p:cNvPr>
          <p:cNvGraphicFramePr>
            <a:graphicFrameLocks noGrp="1"/>
          </p:cNvGraphicFramePr>
          <p:nvPr>
            <p:extLst>
              <p:ext uri="{D42A27DB-BD31-4B8C-83A1-F6EECF244321}">
                <p14:modId xmlns:p14="http://schemas.microsoft.com/office/powerpoint/2010/main" val="1541552469"/>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False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16</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532443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3 is the unvisited vertex with minimum distance. Update the distance to other adjacent vertices of vertex 3</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48751" y="2607047"/>
            <a:ext cx="6123695" cy="3438690"/>
          </a:xfrm>
          <a:prstGeom prst="rect">
            <a:avLst/>
          </a:prstGeom>
        </p:spPr>
      </p:pic>
      <p:graphicFrame>
        <p:nvGraphicFramePr>
          <p:cNvPr id="6" name="Table 5">
            <a:extLst>
              <a:ext uri="{FF2B5EF4-FFF2-40B4-BE49-F238E27FC236}">
                <a16:creationId xmlns:a16="http://schemas.microsoft.com/office/drawing/2014/main" id="{9C94D9DD-584C-481B-9CD7-0ADD07E2BBE1}"/>
              </a:ext>
            </a:extLst>
          </p:cNvPr>
          <p:cNvGraphicFramePr>
            <a:graphicFrameLocks noGrp="1"/>
          </p:cNvGraphicFramePr>
          <p:nvPr>
            <p:extLst>
              <p:ext uri="{D42A27DB-BD31-4B8C-83A1-F6EECF244321}">
                <p14:modId xmlns:p14="http://schemas.microsoft.com/office/powerpoint/2010/main" val="3641367188"/>
              </p:ext>
            </p:extLst>
          </p:nvPr>
        </p:nvGraphicFramePr>
        <p:xfrm>
          <a:off x="685483" y="3028452"/>
          <a:ext cx="4548301" cy="259588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589822230"/>
                    </a:ext>
                  </a:extLst>
                </a:gridCol>
                <a:gridCol w="1071154">
                  <a:extLst>
                    <a:ext uri="{9D8B030D-6E8A-4147-A177-3AD203B41FA5}">
                      <a16:colId xmlns:a16="http://schemas.microsoft.com/office/drawing/2014/main" val="1522454545"/>
                    </a:ext>
                  </a:extLst>
                </a:gridCol>
                <a:gridCol w="1143479">
                  <a:extLst>
                    <a:ext uri="{9D8B030D-6E8A-4147-A177-3AD203B41FA5}">
                      <a16:colId xmlns:a16="http://schemas.microsoft.com/office/drawing/2014/main" val="2619692283"/>
                    </a:ext>
                  </a:extLst>
                </a:gridCol>
                <a:gridCol w="1325401">
                  <a:extLst>
                    <a:ext uri="{9D8B030D-6E8A-4147-A177-3AD203B41FA5}">
                      <a16:colId xmlns:a16="http://schemas.microsoft.com/office/drawing/2014/main" val="2911079323"/>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2679777728"/>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3044780787"/>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3153250915"/>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1299628187"/>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3597712260"/>
                  </a:ext>
                </a:extLst>
              </a:tr>
              <a:tr h="370840">
                <a:tc>
                  <a:txBody>
                    <a:bodyPr/>
                    <a:lstStyle/>
                    <a:p>
                      <a:r>
                        <a:rPr lang="en-US" dirty="0"/>
                        <a:t>4</a:t>
                      </a:r>
                      <a:endParaRPr lang="vi-VN" dirty="0"/>
                    </a:p>
                  </a:txBody>
                  <a:tcPr/>
                </a:tc>
                <a:tc>
                  <a:txBody>
                    <a:bodyPr/>
                    <a:lstStyle/>
                    <a:p>
                      <a:r>
                        <a:rPr lang="en-US" dirty="0"/>
                        <a:t>False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1008592723"/>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a:t>
                      </a:r>
                      <a:r>
                        <a:rPr lang="en-US" strike="noStrike" dirty="0"/>
                        <a:t>, 15</a:t>
                      </a:r>
                      <a:endParaRPr lang="vi-VN" strike="sngStrike" dirty="0"/>
                    </a:p>
                  </a:txBody>
                  <a:tcPr/>
                </a:tc>
                <a:tc>
                  <a:txBody>
                    <a:bodyPr/>
                    <a:lstStyle/>
                    <a:p>
                      <a:r>
                        <a:rPr lang="en-US" strike="sngStrike" dirty="0"/>
                        <a:t>1</a:t>
                      </a:r>
                      <a:r>
                        <a:rPr lang="en-US" dirty="0"/>
                        <a:t>, 3</a:t>
                      </a:r>
                      <a:endParaRPr lang="vi-VN" dirty="0"/>
                    </a:p>
                  </a:txBody>
                  <a:tcPr/>
                </a:tc>
                <a:extLst>
                  <a:ext uri="{0D108BD9-81ED-4DB2-BD59-A6C34878D82A}">
                    <a16:rowId xmlns:a16="http://schemas.microsoft.com/office/drawing/2014/main" val="3286797111"/>
                  </a:ext>
                </a:extLst>
              </a:tr>
            </a:tbl>
          </a:graphicData>
        </a:graphic>
      </p:graphicFrame>
    </p:spTree>
    <p:extLst>
      <p:ext uri="{BB962C8B-B14F-4D97-AF65-F5344CB8AC3E}">
        <p14:creationId xmlns:p14="http://schemas.microsoft.com/office/powerpoint/2010/main" val="3836335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4 is the unvisited vertex with minimum distance. Update the distance to other adjacent vertices of vertex 4</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5567880" y="2773078"/>
            <a:ext cx="6123695" cy="3204390"/>
          </a:xfrm>
          <a:prstGeom prst="rect">
            <a:avLst/>
          </a:prstGeom>
        </p:spPr>
      </p:pic>
      <p:graphicFrame>
        <p:nvGraphicFramePr>
          <p:cNvPr id="4" name="Table 3">
            <a:extLst>
              <a:ext uri="{FF2B5EF4-FFF2-40B4-BE49-F238E27FC236}">
                <a16:creationId xmlns:a16="http://schemas.microsoft.com/office/drawing/2014/main" id="{22048966-BB27-44D3-9C6F-A2A630F67BA0}"/>
              </a:ext>
            </a:extLst>
          </p:cNvPr>
          <p:cNvGraphicFramePr>
            <a:graphicFrameLocks noGrp="1"/>
          </p:cNvGraphicFramePr>
          <p:nvPr>
            <p:extLst>
              <p:ext uri="{D42A27DB-BD31-4B8C-83A1-F6EECF244321}">
                <p14:modId xmlns:p14="http://schemas.microsoft.com/office/powerpoint/2010/main" val="1806125282"/>
              </p:ext>
            </p:extLst>
          </p:nvPr>
        </p:nvGraphicFramePr>
        <p:xfrm>
          <a:off x="561385" y="2777545"/>
          <a:ext cx="4548301" cy="2865120"/>
        </p:xfrm>
        <a:graphic>
          <a:graphicData uri="http://schemas.openxmlformats.org/drawingml/2006/table">
            <a:tbl>
              <a:tblPr firstRow="1" bandRow="1">
                <a:tableStyleId>{5C22544A-7EE6-4342-B048-85BDC9FD1C3A}</a:tableStyleId>
              </a:tblPr>
              <a:tblGrid>
                <a:gridCol w="1008267">
                  <a:extLst>
                    <a:ext uri="{9D8B030D-6E8A-4147-A177-3AD203B41FA5}">
                      <a16:colId xmlns:a16="http://schemas.microsoft.com/office/drawing/2014/main" val="2728248661"/>
                    </a:ext>
                  </a:extLst>
                </a:gridCol>
                <a:gridCol w="1071154">
                  <a:extLst>
                    <a:ext uri="{9D8B030D-6E8A-4147-A177-3AD203B41FA5}">
                      <a16:colId xmlns:a16="http://schemas.microsoft.com/office/drawing/2014/main" val="2866998453"/>
                    </a:ext>
                  </a:extLst>
                </a:gridCol>
                <a:gridCol w="1143479">
                  <a:extLst>
                    <a:ext uri="{9D8B030D-6E8A-4147-A177-3AD203B41FA5}">
                      <a16:colId xmlns:a16="http://schemas.microsoft.com/office/drawing/2014/main" val="382997465"/>
                    </a:ext>
                  </a:extLst>
                </a:gridCol>
                <a:gridCol w="1325401">
                  <a:extLst>
                    <a:ext uri="{9D8B030D-6E8A-4147-A177-3AD203B41FA5}">
                      <a16:colId xmlns:a16="http://schemas.microsoft.com/office/drawing/2014/main" val="1559141319"/>
                    </a:ext>
                  </a:extLst>
                </a:gridCol>
              </a:tblGrid>
              <a:tr h="370840">
                <a:tc>
                  <a:txBody>
                    <a:bodyPr/>
                    <a:lstStyle/>
                    <a:p>
                      <a:r>
                        <a:rPr lang="en-US" dirty="0"/>
                        <a:t>Vertex</a:t>
                      </a:r>
                      <a:endParaRPr lang="vi-VN" dirty="0"/>
                    </a:p>
                  </a:txBody>
                  <a:tcPr/>
                </a:tc>
                <a:tc>
                  <a:txBody>
                    <a:bodyPr/>
                    <a:lstStyle/>
                    <a:p>
                      <a:r>
                        <a:rPr lang="en-US" dirty="0"/>
                        <a:t>Visited</a:t>
                      </a:r>
                      <a:endParaRPr lang="vi-VN" dirty="0"/>
                    </a:p>
                  </a:txBody>
                  <a:tcPr/>
                </a:tc>
                <a:tc>
                  <a:txBody>
                    <a:bodyPr/>
                    <a:lstStyle/>
                    <a:p>
                      <a:r>
                        <a:rPr lang="en-US" dirty="0"/>
                        <a:t>Distance</a:t>
                      </a:r>
                      <a:endParaRPr lang="vi-VN" dirty="0"/>
                    </a:p>
                  </a:txBody>
                  <a:tcPr/>
                </a:tc>
                <a:tc>
                  <a:txBody>
                    <a:bodyPr/>
                    <a:lstStyle/>
                    <a:p>
                      <a:r>
                        <a:rPr lang="en-US" dirty="0"/>
                        <a:t>Previous</a:t>
                      </a:r>
                      <a:endParaRPr lang="vi-VN" b="0" dirty="0"/>
                    </a:p>
                  </a:txBody>
                  <a:tcPr/>
                </a:tc>
                <a:extLst>
                  <a:ext uri="{0D108BD9-81ED-4DB2-BD59-A6C34878D82A}">
                    <a16:rowId xmlns:a16="http://schemas.microsoft.com/office/drawing/2014/main" val="3312463277"/>
                  </a:ext>
                </a:extLst>
              </a:tr>
              <a:tr h="370840">
                <a:tc>
                  <a:txBody>
                    <a:bodyPr/>
                    <a:lstStyle/>
                    <a:p>
                      <a:r>
                        <a:rPr lang="vi-VN" dirty="0"/>
                        <a:t>0</a:t>
                      </a:r>
                    </a:p>
                  </a:txBody>
                  <a:tcPr/>
                </a:tc>
                <a:tc>
                  <a:txBody>
                    <a:bodyPr/>
                    <a:lstStyle/>
                    <a:p>
                      <a:r>
                        <a:rPr lang="en-US" dirty="0"/>
                        <a:t>True</a:t>
                      </a:r>
                      <a:endParaRPr lang="vi-VN" dirty="0"/>
                    </a:p>
                  </a:txBody>
                  <a:tcPr/>
                </a:tc>
                <a:tc>
                  <a:txBody>
                    <a:bodyPr/>
                    <a:lstStyle/>
                    <a:p>
                      <a:r>
                        <a:rPr lang="en-US" dirty="0"/>
                        <a:t>0</a:t>
                      </a:r>
                      <a:endParaRPr lang="vi-VN" dirty="0"/>
                    </a:p>
                  </a:txBody>
                  <a:tcPr/>
                </a:tc>
                <a:tc>
                  <a:txBody>
                    <a:bodyPr/>
                    <a:lstStyle/>
                    <a:p>
                      <a:r>
                        <a:rPr lang="vi-VN" dirty="0"/>
                        <a:t>N/A</a:t>
                      </a:r>
                    </a:p>
                  </a:txBody>
                  <a:tcPr/>
                </a:tc>
                <a:extLst>
                  <a:ext uri="{0D108BD9-81ED-4DB2-BD59-A6C34878D82A}">
                    <a16:rowId xmlns:a16="http://schemas.microsoft.com/office/drawing/2014/main" val="4088135101"/>
                  </a:ext>
                </a:extLst>
              </a:tr>
              <a:tr h="370840">
                <a:tc>
                  <a:txBody>
                    <a:bodyPr/>
                    <a:lstStyle/>
                    <a:p>
                      <a:r>
                        <a:rPr lang="vi-VN" dirty="0"/>
                        <a:t>1</a:t>
                      </a:r>
                    </a:p>
                  </a:txBody>
                  <a:tcPr/>
                </a:tc>
                <a:tc>
                  <a:txBody>
                    <a:bodyPr/>
                    <a:lstStyle/>
                    <a:p>
                      <a:r>
                        <a:rPr lang="en-US" dirty="0"/>
                        <a:t>True</a:t>
                      </a:r>
                      <a:endParaRPr lang="vi-VN" dirty="0"/>
                    </a:p>
                  </a:txBody>
                  <a:tcPr/>
                </a:tc>
                <a:tc>
                  <a:txBody>
                    <a:bodyPr/>
                    <a:lstStyle/>
                    <a:p>
                      <a:r>
                        <a:rPr lang="en-US" strike="sngStrike" dirty="0"/>
                        <a:t>∞,</a:t>
                      </a:r>
                      <a:r>
                        <a:rPr lang="en-US" dirty="0"/>
                        <a:t>1</a:t>
                      </a:r>
                      <a:endParaRPr lang="vi-V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0</a:t>
                      </a:r>
                    </a:p>
                  </a:txBody>
                  <a:tcPr/>
                </a:tc>
                <a:extLst>
                  <a:ext uri="{0D108BD9-81ED-4DB2-BD59-A6C34878D82A}">
                    <a16:rowId xmlns:a16="http://schemas.microsoft.com/office/drawing/2014/main" val="1418650084"/>
                  </a:ext>
                </a:extLst>
              </a:tr>
              <a:tr h="370840">
                <a:tc>
                  <a:txBody>
                    <a:bodyPr/>
                    <a:lstStyle/>
                    <a:p>
                      <a:r>
                        <a:rPr lang="en-US" dirty="0"/>
                        <a:t>2</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7</a:t>
                      </a:r>
                      <a:endParaRPr lang="vi-VN" dirty="0"/>
                    </a:p>
                  </a:txBody>
                  <a:tcPr/>
                </a:tc>
                <a:tc>
                  <a:txBody>
                    <a:bodyPr/>
                    <a:lstStyle/>
                    <a:p>
                      <a:r>
                        <a:rPr lang="vi-VN" dirty="0"/>
                        <a:t>0</a:t>
                      </a:r>
                    </a:p>
                  </a:txBody>
                  <a:tcPr/>
                </a:tc>
                <a:extLst>
                  <a:ext uri="{0D108BD9-81ED-4DB2-BD59-A6C34878D82A}">
                    <a16:rowId xmlns:a16="http://schemas.microsoft.com/office/drawing/2014/main" val="3347712163"/>
                  </a:ext>
                </a:extLst>
              </a:tr>
              <a:tr h="370840">
                <a:tc>
                  <a:txBody>
                    <a:bodyPr/>
                    <a:lstStyle/>
                    <a:p>
                      <a:r>
                        <a:rPr lang="vi-VN" dirty="0"/>
                        <a:t>3</a:t>
                      </a:r>
                    </a:p>
                  </a:txBody>
                  <a:tcPr/>
                </a:tc>
                <a:tc>
                  <a:txBody>
                    <a:bodyPr/>
                    <a:lstStyle/>
                    <a:p>
                      <a:r>
                        <a:rPr lang="en-US" dirty="0"/>
                        <a:t>True</a:t>
                      </a:r>
                      <a:endParaRPr lang="vi-VN" dirty="0"/>
                    </a:p>
                  </a:txBody>
                  <a:tcPr/>
                </a:tc>
                <a:tc>
                  <a:txBody>
                    <a:bodyPr/>
                    <a:lstStyle/>
                    <a:p>
                      <a:r>
                        <a:rPr lang="en-US" strike="sngStrike" dirty="0"/>
                        <a:t>∞,</a:t>
                      </a:r>
                      <a:r>
                        <a:rPr lang="en-US" dirty="0"/>
                        <a:t>10</a:t>
                      </a:r>
                      <a:endParaRPr lang="vi-VN" dirty="0"/>
                    </a:p>
                  </a:txBody>
                  <a:tcPr/>
                </a:tc>
                <a:tc>
                  <a:txBody>
                    <a:bodyPr/>
                    <a:lstStyle/>
                    <a:p>
                      <a:r>
                        <a:rPr lang="en-US" dirty="0"/>
                        <a:t>1</a:t>
                      </a:r>
                      <a:endParaRPr lang="vi-VN" dirty="0"/>
                    </a:p>
                  </a:txBody>
                  <a:tcPr/>
                </a:tc>
                <a:extLst>
                  <a:ext uri="{0D108BD9-81ED-4DB2-BD59-A6C34878D82A}">
                    <a16:rowId xmlns:a16="http://schemas.microsoft.com/office/drawing/2014/main" val="2192946253"/>
                  </a:ext>
                </a:extLst>
              </a:tr>
              <a:tr h="370840">
                <a:tc>
                  <a:txBody>
                    <a:bodyPr/>
                    <a:lstStyle/>
                    <a:p>
                      <a:r>
                        <a:rPr lang="en-US" dirty="0"/>
                        <a:t>4</a:t>
                      </a:r>
                      <a:endParaRPr lang="vi-VN" dirty="0"/>
                    </a:p>
                  </a:txBody>
                  <a:tcPr/>
                </a:tc>
                <a:tc>
                  <a:txBody>
                    <a:bodyPr/>
                    <a:lstStyle/>
                    <a:p>
                      <a:r>
                        <a:rPr lang="en-US" dirty="0"/>
                        <a:t>True</a:t>
                      </a:r>
                      <a:endParaRPr lang="vi-VN" dirty="0"/>
                    </a:p>
                  </a:txBody>
                  <a:tcPr/>
                </a:tc>
                <a:tc>
                  <a:txBody>
                    <a:bodyPr/>
                    <a:lstStyle/>
                    <a:p>
                      <a:r>
                        <a:rPr lang="en-US" strike="sngStrike" dirty="0"/>
                        <a:t>∞,</a:t>
                      </a:r>
                      <a:r>
                        <a:rPr lang="en-US" dirty="0"/>
                        <a:t>11</a:t>
                      </a:r>
                      <a:endParaRPr lang="vi-VN" dirty="0"/>
                    </a:p>
                  </a:txBody>
                  <a:tcPr/>
                </a:tc>
                <a:tc>
                  <a:txBody>
                    <a:bodyPr/>
                    <a:lstStyle/>
                    <a:p>
                      <a:r>
                        <a:rPr lang="vi-VN" dirty="0"/>
                        <a:t>2</a:t>
                      </a:r>
                    </a:p>
                  </a:txBody>
                  <a:tcPr/>
                </a:tc>
                <a:extLst>
                  <a:ext uri="{0D108BD9-81ED-4DB2-BD59-A6C34878D82A}">
                    <a16:rowId xmlns:a16="http://schemas.microsoft.com/office/drawing/2014/main" val="4124273006"/>
                  </a:ext>
                </a:extLst>
              </a:tr>
              <a:tr h="370840">
                <a:tc>
                  <a:txBody>
                    <a:bodyPr/>
                    <a:lstStyle/>
                    <a:p>
                      <a:r>
                        <a:rPr lang="en-US" dirty="0"/>
                        <a:t>5</a:t>
                      </a:r>
                      <a:endParaRPr lang="vi-VN" dirty="0"/>
                    </a:p>
                  </a:txBody>
                  <a:tcPr/>
                </a:tc>
                <a:tc>
                  <a:txBody>
                    <a:bodyPr/>
                    <a:lstStyle/>
                    <a:p>
                      <a:r>
                        <a:rPr lang="en-US" dirty="0"/>
                        <a:t>False</a:t>
                      </a:r>
                      <a:endParaRPr lang="vi-VN" dirty="0"/>
                    </a:p>
                  </a:txBody>
                  <a:tcPr/>
                </a:tc>
                <a:tc>
                  <a:txBody>
                    <a:bodyPr/>
                    <a:lstStyle/>
                    <a:p>
                      <a:r>
                        <a:rPr lang="en-US" strike="sngStrike" dirty="0"/>
                        <a:t>∞,16, 15, </a:t>
                      </a:r>
                      <a:r>
                        <a:rPr lang="en-US" strike="noStrike" dirty="0"/>
                        <a:t>14 </a:t>
                      </a:r>
                      <a:endParaRPr lang="vi-VN" strike="sngStrike" dirty="0"/>
                    </a:p>
                  </a:txBody>
                  <a:tcPr/>
                </a:tc>
                <a:tc>
                  <a:txBody>
                    <a:bodyPr/>
                    <a:lstStyle/>
                    <a:p>
                      <a:r>
                        <a:rPr lang="en-US" strike="sngStrike" dirty="0"/>
                        <a:t>1</a:t>
                      </a:r>
                      <a:r>
                        <a:rPr lang="en-US" dirty="0"/>
                        <a:t>, </a:t>
                      </a:r>
                      <a:r>
                        <a:rPr lang="en-US" strike="sngStrike" dirty="0"/>
                        <a:t>3,</a:t>
                      </a:r>
                      <a:r>
                        <a:rPr lang="en-US" strike="noStrike" dirty="0"/>
                        <a:t> 4</a:t>
                      </a:r>
                      <a:endParaRPr lang="vi-VN" strike="sngStrike" dirty="0"/>
                    </a:p>
                  </a:txBody>
                  <a:tcPr/>
                </a:tc>
                <a:extLst>
                  <a:ext uri="{0D108BD9-81ED-4DB2-BD59-A6C34878D82A}">
                    <a16:rowId xmlns:a16="http://schemas.microsoft.com/office/drawing/2014/main" val="3115517036"/>
                  </a:ext>
                </a:extLst>
              </a:tr>
            </a:tbl>
          </a:graphicData>
        </a:graphic>
      </p:graphicFrame>
    </p:spTree>
    <p:extLst>
      <p:ext uri="{BB962C8B-B14F-4D97-AF65-F5344CB8AC3E}">
        <p14:creationId xmlns:p14="http://schemas.microsoft.com/office/powerpoint/2010/main" val="892409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r>
              <a:rPr lang="en-US" b="1" dirty="0"/>
              <a:t>5 is the unvisited vertex with minimum distance. Update the distance to other adjacent vertices of vertex 5</a:t>
            </a:r>
            <a:endParaRPr lang="vi-VN" b="1" dirty="0"/>
          </a:p>
        </p:txBody>
      </p:sp>
      <p:pic>
        <p:nvPicPr>
          <p:cNvPr id="5" name="Picture 4">
            <a:extLst>
              <a:ext uri="{FF2B5EF4-FFF2-40B4-BE49-F238E27FC236}">
                <a16:creationId xmlns:a16="http://schemas.microsoft.com/office/drawing/2014/main" id="{EB4B871D-0EFB-47A0-9D14-02987212180F}"/>
              </a:ext>
            </a:extLst>
          </p:cNvPr>
          <p:cNvPicPr>
            <a:picLocks noChangeAspect="1"/>
          </p:cNvPicPr>
          <p:nvPr/>
        </p:nvPicPr>
        <p:blipFill>
          <a:blip r:embed="rId2"/>
          <a:srcRect/>
          <a:stretch/>
        </p:blipFill>
        <p:spPr>
          <a:xfrm>
            <a:off x="4137963" y="2837218"/>
            <a:ext cx="6123695" cy="3085043"/>
          </a:xfrm>
          <a:prstGeom prst="rect">
            <a:avLst/>
          </a:prstGeom>
        </p:spPr>
      </p:pic>
    </p:spTree>
    <p:extLst>
      <p:ext uri="{BB962C8B-B14F-4D97-AF65-F5344CB8AC3E}">
        <p14:creationId xmlns:p14="http://schemas.microsoft.com/office/powerpoint/2010/main" val="600440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82309-9237-4406-900D-BA9A76BAC348}"/>
              </a:ext>
            </a:extLst>
          </p:cNvPr>
          <p:cNvSpPr>
            <a:spLocks noGrp="1"/>
          </p:cNvSpPr>
          <p:nvPr>
            <p:ph type="title"/>
          </p:nvPr>
        </p:nvSpPr>
        <p:spPr/>
        <p:txBody>
          <a:bodyPr/>
          <a:lstStyle/>
          <a:p>
            <a:r>
              <a:rPr lang="en-US" dirty="0"/>
              <a:t>Implementation	</a:t>
            </a:r>
            <a:endParaRPr lang="vi-VN" dirty="0"/>
          </a:p>
        </p:txBody>
      </p:sp>
      <p:sp>
        <p:nvSpPr>
          <p:cNvPr id="3" name="Content Placeholder 2">
            <a:extLst>
              <a:ext uri="{FF2B5EF4-FFF2-40B4-BE49-F238E27FC236}">
                <a16:creationId xmlns:a16="http://schemas.microsoft.com/office/drawing/2014/main" id="{684344CE-9324-43F3-9D80-6812B9C2CAC4}"/>
              </a:ext>
            </a:extLst>
          </p:cNvPr>
          <p:cNvSpPr>
            <a:spLocks noGrp="1"/>
          </p:cNvSpPr>
          <p:nvPr>
            <p:ph idx="1"/>
          </p:nvPr>
        </p:nvSpPr>
        <p:spPr/>
        <p:txBody>
          <a:bodyPr/>
          <a:lstStyle/>
          <a:p>
            <a:endParaRPr lang="vi-VN"/>
          </a:p>
        </p:txBody>
      </p:sp>
    </p:spTree>
    <p:extLst>
      <p:ext uri="{BB962C8B-B14F-4D97-AF65-F5344CB8AC3E}">
        <p14:creationId xmlns:p14="http://schemas.microsoft.com/office/powerpoint/2010/main" val="20073777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0999D8-5C5F-4EE2-BE20-1DE135F959AF}"/>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en-US" dirty="0"/>
          </a:p>
        </p:txBody>
      </p:sp>
      <p:sp>
        <p:nvSpPr>
          <p:cNvPr id="5" name="Text Placeholder 4">
            <a:extLst>
              <a:ext uri="{FF2B5EF4-FFF2-40B4-BE49-F238E27FC236}">
                <a16:creationId xmlns:a16="http://schemas.microsoft.com/office/drawing/2014/main" id="{9D2D7B28-BE36-47C5-9622-CB90863192B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30675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normAutofit/>
          </a:bodyPr>
          <a:lstStyle/>
          <a:p>
            <a:pPr>
              <a:buFont typeface="Wingdings" panose="05000000000000000000" pitchFamily="2" charset="2"/>
              <a:buChar char="§"/>
            </a:pPr>
            <a:r>
              <a:rPr lang="en-US" sz="2800" dirty="0"/>
              <a:t>Provides the shortest paths from a source to </a:t>
            </a:r>
            <a:r>
              <a:rPr lang="en-US" sz="2800" b="1" dirty="0"/>
              <a:t>all</a:t>
            </a:r>
            <a:r>
              <a:rPr lang="en-US" sz="2800" dirty="0"/>
              <a:t> other vertices in the graph.</a:t>
            </a:r>
          </a:p>
          <a:p>
            <a:pPr>
              <a:buFont typeface="Wingdings" panose="05000000000000000000" pitchFamily="2" charset="2"/>
              <a:buChar char="§"/>
            </a:pPr>
            <a:r>
              <a:rPr lang="en-US" sz="2800" dirty="0"/>
              <a:t>If a graph contains a negative cycle that is reachable from the source, then there is no cheapest path: any path that has a point on the negative cycle can be made cheaper by one more walk around the negative cycle. </a:t>
            </a:r>
          </a:p>
          <a:p>
            <a:pPr>
              <a:buFont typeface="Wingdings" panose="05000000000000000000" pitchFamily="2" charset="2"/>
              <a:buChar char="§"/>
            </a:pPr>
            <a:r>
              <a:rPr lang="en-US" sz="2800" dirty="0"/>
              <a:t>Bellman-Ford algorithm can detect negative cycles and report their existence.</a:t>
            </a:r>
          </a:p>
          <a:p>
            <a:endParaRPr lang="vi-VN" sz="2800" b="1" dirty="0"/>
          </a:p>
        </p:txBody>
      </p:sp>
    </p:spTree>
    <p:extLst>
      <p:ext uri="{BB962C8B-B14F-4D97-AF65-F5344CB8AC3E}">
        <p14:creationId xmlns:p14="http://schemas.microsoft.com/office/powerpoint/2010/main" val="1558020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sp>
        <p:nvSpPr>
          <p:cNvPr id="7" name="Content Placeholder 6">
            <a:extLst>
              <a:ext uri="{FF2B5EF4-FFF2-40B4-BE49-F238E27FC236}">
                <a16:creationId xmlns:a16="http://schemas.microsoft.com/office/drawing/2014/main" id="{26A8B723-01DD-4FE7-B6A4-02FD9F1230C7}"/>
              </a:ext>
            </a:extLst>
          </p:cNvPr>
          <p:cNvSpPr>
            <a:spLocks noGrp="1"/>
          </p:cNvSpPr>
          <p:nvPr>
            <p:ph idx="1"/>
          </p:nvPr>
        </p:nvSpPr>
        <p:spPr/>
        <p:txBody>
          <a:bodyPr/>
          <a:lstStyle/>
          <a:p>
            <a:endParaRPr lang="vi-VN" dirty="0"/>
          </a:p>
        </p:txBody>
      </p:sp>
      <p:pic>
        <p:nvPicPr>
          <p:cNvPr id="9" name="Picture 8">
            <a:extLst>
              <a:ext uri="{FF2B5EF4-FFF2-40B4-BE49-F238E27FC236}">
                <a16:creationId xmlns:a16="http://schemas.microsoft.com/office/drawing/2014/main" id="{F7159240-6C2C-44F3-B751-4561F724E368}"/>
              </a:ext>
            </a:extLst>
          </p:cNvPr>
          <p:cNvPicPr>
            <a:picLocks noChangeAspect="1"/>
          </p:cNvPicPr>
          <p:nvPr/>
        </p:nvPicPr>
        <p:blipFill rotWithShape="1">
          <a:blip r:embed="rId2"/>
          <a:srcRect b="9105"/>
          <a:stretch/>
        </p:blipFill>
        <p:spPr>
          <a:xfrm>
            <a:off x="849597" y="1737360"/>
            <a:ext cx="10521706" cy="4023361"/>
          </a:xfrm>
          <a:prstGeom prst="rect">
            <a:avLst/>
          </a:prstGeom>
        </p:spPr>
      </p:pic>
    </p:spTree>
    <p:extLst>
      <p:ext uri="{BB962C8B-B14F-4D97-AF65-F5344CB8AC3E}">
        <p14:creationId xmlns:p14="http://schemas.microsoft.com/office/powerpoint/2010/main" val="2494244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FA3B2-8699-4D57-8620-E66C1EE87803}"/>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vi-VN" dirty="0"/>
          </a:p>
        </p:txBody>
      </p:sp>
      <p:pic>
        <p:nvPicPr>
          <p:cNvPr id="5" name="Content Placeholder 4">
            <a:extLst>
              <a:ext uri="{FF2B5EF4-FFF2-40B4-BE49-F238E27FC236}">
                <a16:creationId xmlns:a16="http://schemas.microsoft.com/office/drawing/2014/main" id="{2E31C958-5A04-4D58-9A62-9FD9620EC320}"/>
              </a:ext>
            </a:extLst>
          </p:cNvPr>
          <p:cNvPicPr>
            <a:picLocks noGrp="1" noChangeAspect="1"/>
          </p:cNvPicPr>
          <p:nvPr>
            <p:ph idx="1"/>
          </p:nvPr>
        </p:nvPicPr>
        <p:blipFill rotWithShape="1">
          <a:blip r:embed="rId2"/>
          <a:srcRect r="43649" b="69071"/>
          <a:stretch/>
        </p:blipFill>
        <p:spPr>
          <a:xfrm>
            <a:off x="456747" y="2269416"/>
            <a:ext cx="10434277" cy="3628762"/>
          </a:xfrm>
        </p:spPr>
      </p:pic>
    </p:spTree>
    <p:extLst>
      <p:ext uri="{BB962C8B-B14F-4D97-AF65-F5344CB8AC3E}">
        <p14:creationId xmlns:p14="http://schemas.microsoft.com/office/powerpoint/2010/main" val="281427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Applications	</a:t>
            </a:r>
            <a:endParaRPr dirty="0"/>
          </a:p>
        </p:txBody>
      </p:sp>
      <p:sp>
        <p:nvSpPr>
          <p:cNvPr id="97" name="Google Shape;97;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Circuit design</a:t>
            </a:r>
            <a:endParaRPr dirty="0"/>
          </a:p>
          <a:p>
            <a:pPr marL="228600" lvl="0" indent="-228600" algn="l" rtl="0">
              <a:lnSpc>
                <a:spcPct val="90000"/>
              </a:lnSpc>
              <a:spcBef>
                <a:spcPts val="1000"/>
              </a:spcBef>
              <a:spcAft>
                <a:spcPts val="0"/>
              </a:spcAft>
              <a:buClr>
                <a:schemeClr val="dk1"/>
              </a:buClr>
              <a:buSzPts val="2800"/>
              <a:buChar char="•"/>
            </a:pPr>
            <a:r>
              <a:rPr lang="en-US" dirty="0"/>
              <a:t>Routing</a:t>
            </a:r>
          </a:p>
          <a:p>
            <a:pPr marL="228600" lvl="0" indent="-228600" algn="l" rtl="0">
              <a:lnSpc>
                <a:spcPct val="90000"/>
              </a:lnSpc>
              <a:spcBef>
                <a:spcPts val="1000"/>
              </a:spcBef>
              <a:spcAft>
                <a:spcPts val="0"/>
              </a:spcAft>
              <a:buClr>
                <a:schemeClr val="dk1"/>
              </a:buClr>
              <a:buSzPts val="2800"/>
              <a:buChar char="•"/>
            </a:pPr>
            <a:r>
              <a:rPr lang="en-US" dirty="0"/>
              <a:t>Google Map</a:t>
            </a:r>
          </a:p>
          <a:p>
            <a:pPr marL="228600" lvl="0" indent="-228600" algn="l" rtl="0">
              <a:lnSpc>
                <a:spcPct val="90000"/>
              </a:lnSpc>
              <a:spcBef>
                <a:spcPts val="1000"/>
              </a:spcBef>
              <a:spcAft>
                <a:spcPts val="0"/>
              </a:spcAft>
              <a:buClr>
                <a:schemeClr val="dk1"/>
              </a:buClr>
              <a:buSzPts val="2800"/>
              <a:buChar char="•"/>
            </a:pPr>
            <a:r>
              <a:rPr lang="en-US" dirty="0"/>
              <a:t>Travelling salesman - TSP</a:t>
            </a:r>
            <a:endParaRPr dirty="0"/>
          </a:p>
        </p:txBody>
      </p:sp>
      <p:pic>
        <p:nvPicPr>
          <p:cNvPr id="3" name="Picture 2">
            <a:extLst>
              <a:ext uri="{FF2B5EF4-FFF2-40B4-BE49-F238E27FC236}">
                <a16:creationId xmlns:a16="http://schemas.microsoft.com/office/drawing/2014/main" id="{A9C9A87F-CDA7-4438-8FB9-EAB46A623228}"/>
              </a:ext>
            </a:extLst>
          </p:cNvPr>
          <p:cNvPicPr>
            <a:picLocks noChangeAspect="1"/>
          </p:cNvPicPr>
          <p:nvPr/>
        </p:nvPicPr>
        <p:blipFill>
          <a:blip r:embed="rId3"/>
          <a:stretch>
            <a:fillRect/>
          </a:stretch>
        </p:blipFill>
        <p:spPr>
          <a:xfrm>
            <a:off x="4511144" y="1365432"/>
            <a:ext cx="7628812" cy="4803566"/>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F1E90-839A-4C15-8396-C1357C6E15CE}"/>
              </a:ext>
            </a:extLst>
          </p:cNvPr>
          <p:cNvSpPr>
            <a:spLocks noGrp="1"/>
          </p:cNvSpPr>
          <p:nvPr>
            <p:ph type="title"/>
          </p:nvPr>
        </p:nvSpPr>
        <p:spPr/>
        <p:txBody>
          <a:bodyPr/>
          <a:lstStyle/>
          <a:p>
            <a:r>
              <a:rPr lang="en-US" dirty="0"/>
              <a:t>Check for negative cycle</a:t>
            </a:r>
          </a:p>
        </p:txBody>
      </p:sp>
      <p:sp>
        <p:nvSpPr>
          <p:cNvPr id="3" name="Content Placeholder 2">
            <a:extLst>
              <a:ext uri="{FF2B5EF4-FFF2-40B4-BE49-F238E27FC236}">
                <a16:creationId xmlns:a16="http://schemas.microsoft.com/office/drawing/2014/main" id="{CDA5572C-B3C9-437D-839C-1535F027EDA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43394B1-B8BB-4046-AF4A-99890D67A567}"/>
              </a:ext>
            </a:extLst>
          </p:cNvPr>
          <p:cNvPicPr>
            <a:picLocks noChangeAspect="1"/>
          </p:cNvPicPr>
          <p:nvPr/>
        </p:nvPicPr>
        <p:blipFill rotWithShape="1">
          <a:blip r:embed="rId2"/>
          <a:srcRect l="4337" r="7577" b="2743"/>
          <a:stretch/>
        </p:blipFill>
        <p:spPr>
          <a:xfrm>
            <a:off x="2006352" y="1650424"/>
            <a:ext cx="8078681" cy="5180013"/>
          </a:xfrm>
          <a:prstGeom prst="rect">
            <a:avLst/>
          </a:prstGeom>
        </p:spPr>
      </p:pic>
    </p:spTree>
    <p:extLst>
      <p:ext uri="{BB962C8B-B14F-4D97-AF65-F5344CB8AC3E}">
        <p14:creationId xmlns:p14="http://schemas.microsoft.com/office/powerpoint/2010/main" val="2414422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DD41E940-3C09-4697-9EAF-D5926AB8CD3C}"/>
              </a:ext>
            </a:extLst>
          </p:cNvPr>
          <p:cNvSpPr>
            <a:spLocks noGrp="1"/>
          </p:cNvSpPr>
          <p:nvPr>
            <p:ph idx="1"/>
          </p:nvPr>
        </p:nvSpPr>
        <p:spPr/>
        <p:txBody>
          <a:bodyPr/>
          <a:lstStyle/>
          <a:p>
            <a:r>
              <a:rPr lang="en-US" dirty="0"/>
              <a:t>Find the shortest path from 1 to other vertices.</a:t>
            </a:r>
          </a:p>
          <a:p>
            <a:endParaRPr lang="vi-VN" dirty="0"/>
          </a:p>
        </p:txBody>
      </p:sp>
      <p:pic>
        <p:nvPicPr>
          <p:cNvPr id="1026" name="Picture 2" descr="Lightbox">
            <a:extLst>
              <a:ext uri="{FF2B5EF4-FFF2-40B4-BE49-F238E27FC236}">
                <a16:creationId xmlns:a16="http://schemas.microsoft.com/office/drawing/2014/main" id="{C3D3FE47-C907-4893-90A3-B6236C44DC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2095289"/>
            <a:ext cx="4381500"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5129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graphicFrame>
        <p:nvGraphicFramePr>
          <p:cNvPr id="6" name="Table 6">
            <a:extLst>
              <a:ext uri="{FF2B5EF4-FFF2-40B4-BE49-F238E27FC236}">
                <a16:creationId xmlns:a16="http://schemas.microsoft.com/office/drawing/2014/main" id="{8513643F-6815-4047-B11C-A1ECBD7C6E48}"/>
              </a:ext>
            </a:extLst>
          </p:cNvPr>
          <p:cNvGraphicFramePr>
            <a:graphicFrameLocks noGrp="1"/>
          </p:cNvGraphicFramePr>
          <p:nvPr>
            <p:extLst>
              <p:ext uri="{D42A27DB-BD31-4B8C-83A1-F6EECF244321}">
                <p14:modId xmlns:p14="http://schemas.microsoft.com/office/powerpoint/2010/main" val="1419597572"/>
              </p:ext>
            </p:extLst>
          </p:nvPr>
        </p:nvGraphicFramePr>
        <p:xfrm>
          <a:off x="0" y="3857316"/>
          <a:ext cx="7969622" cy="2714080"/>
        </p:xfrm>
        <a:graphic>
          <a:graphicData uri="http://schemas.openxmlformats.org/drawingml/2006/table">
            <a:tbl>
              <a:tblPr firstRow="1" bandRow="1">
                <a:tableStyleId>{5C22544A-7EE6-4342-B048-85BDC9FD1C3A}</a:tableStyleId>
              </a:tblPr>
              <a:tblGrid>
                <a:gridCol w="1608799">
                  <a:extLst>
                    <a:ext uri="{9D8B030D-6E8A-4147-A177-3AD203B41FA5}">
                      <a16:colId xmlns:a16="http://schemas.microsoft.com/office/drawing/2014/main" val="2458381329"/>
                    </a:ext>
                  </a:extLst>
                </a:gridCol>
                <a:gridCol w="1608799">
                  <a:extLst>
                    <a:ext uri="{9D8B030D-6E8A-4147-A177-3AD203B41FA5}">
                      <a16:colId xmlns:a16="http://schemas.microsoft.com/office/drawing/2014/main" val="99013632"/>
                    </a:ext>
                  </a:extLst>
                </a:gridCol>
                <a:gridCol w="1608799">
                  <a:extLst>
                    <a:ext uri="{9D8B030D-6E8A-4147-A177-3AD203B41FA5}">
                      <a16:colId xmlns:a16="http://schemas.microsoft.com/office/drawing/2014/main" val="3529361593"/>
                    </a:ext>
                  </a:extLst>
                </a:gridCol>
                <a:gridCol w="1608799">
                  <a:extLst>
                    <a:ext uri="{9D8B030D-6E8A-4147-A177-3AD203B41FA5}">
                      <a16:colId xmlns:a16="http://schemas.microsoft.com/office/drawing/2014/main" val="2220737817"/>
                    </a:ext>
                  </a:extLst>
                </a:gridCol>
                <a:gridCol w="1534426">
                  <a:extLst>
                    <a:ext uri="{9D8B030D-6E8A-4147-A177-3AD203B41FA5}">
                      <a16:colId xmlns:a16="http://schemas.microsoft.com/office/drawing/2014/main" val="2672583159"/>
                    </a:ext>
                  </a:extLst>
                </a:gridCol>
              </a:tblGrid>
              <a:tr h="542816">
                <a:tc>
                  <a:txBody>
                    <a:bodyPr/>
                    <a:lstStyle/>
                    <a:p>
                      <a:r>
                        <a:rPr lang="en-US" sz="2400" dirty="0"/>
                        <a:t>Iterate</a:t>
                      </a:r>
                    </a:p>
                  </a:txBody>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0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1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2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3 </a:t>
                      </a:r>
                    </a:p>
                  </a:txBody>
                  <a:tcPr marL="7620" marR="7620" marT="7620" marB="0" anchor="ctr"/>
                </a:tc>
                <a:extLst>
                  <a:ext uri="{0D108BD9-81ED-4DB2-BD59-A6C34878D82A}">
                    <a16:rowId xmlns:a16="http://schemas.microsoft.com/office/drawing/2014/main" val="3139186937"/>
                  </a:ext>
                </a:extLst>
              </a:tr>
              <a:tr h="542816">
                <a:tc>
                  <a:txBody>
                    <a:bodyPr/>
                    <a:lstStyle/>
                    <a:p>
                      <a:r>
                        <a:rPr lang="en-US" sz="2400" dirty="0"/>
                        <a:t>0</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extLst>
                  <a:ext uri="{0D108BD9-81ED-4DB2-BD59-A6C34878D82A}">
                    <a16:rowId xmlns:a16="http://schemas.microsoft.com/office/drawing/2014/main" val="2654499572"/>
                  </a:ext>
                </a:extLst>
              </a:tr>
              <a:tr h="542816">
                <a:tc>
                  <a:txBody>
                    <a:bodyPr/>
                    <a:lstStyle/>
                    <a:p>
                      <a:r>
                        <a:rPr lang="en-US" sz="2400" dirty="0"/>
                        <a:t>1</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1502130282"/>
                  </a:ext>
                </a:extLst>
              </a:tr>
              <a:tr h="542816">
                <a:tc>
                  <a:txBody>
                    <a:bodyPr/>
                    <a:lstStyle/>
                    <a:p>
                      <a:r>
                        <a:rPr lang="en-US" sz="2400" dirty="0"/>
                        <a:t>2</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(-3, 3)</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163519655"/>
                  </a:ext>
                </a:extLst>
              </a:tr>
              <a:tr h="542816">
                <a:tc>
                  <a:txBody>
                    <a:bodyPr/>
                    <a:lstStyle/>
                    <a:p>
                      <a:r>
                        <a:rPr lang="en-US" sz="2400" dirty="0"/>
                        <a:t>3</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3)</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3293290469"/>
                  </a:ext>
                </a:extLst>
              </a:tr>
            </a:tbl>
          </a:graphicData>
        </a:graphic>
      </p:graphicFrame>
      <p:pic>
        <p:nvPicPr>
          <p:cNvPr id="8" name="Picture 2" descr="Lightbox">
            <a:extLst>
              <a:ext uri="{FF2B5EF4-FFF2-40B4-BE49-F238E27FC236}">
                <a16:creationId xmlns:a16="http://schemas.microsoft.com/office/drawing/2014/main" id="{53DB6860-034F-48BA-B8D5-324B16CE4DA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1" t="7619" r="12236" b="7237"/>
          <a:stretch/>
        </p:blipFill>
        <p:spPr bwMode="auto">
          <a:xfrm>
            <a:off x="7969622" y="825191"/>
            <a:ext cx="4196575" cy="3667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433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29A69-8407-486F-B809-B22E3C6EBA02}"/>
              </a:ext>
            </a:extLst>
          </p:cNvPr>
          <p:cNvSpPr>
            <a:spLocks noGrp="1"/>
          </p:cNvSpPr>
          <p:nvPr>
            <p:ph type="title"/>
          </p:nvPr>
        </p:nvSpPr>
        <p:spPr/>
        <p:txBody>
          <a:bodyPr/>
          <a:lstStyle/>
          <a:p>
            <a:r>
              <a:rPr lang="en-US" dirty="0"/>
              <a:t>Examples</a:t>
            </a:r>
            <a:endParaRPr lang="vi-VN" dirty="0"/>
          </a:p>
        </p:txBody>
      </p:sp>
      <p:sp>
        <p:nvSpPr>
          <p:cNvPr id="3" name="Content Placeholder 2">
            <a:extLst>
              <a:ext uri="{FF2B5EF4-FFF2-40B4-BE49-F238E27FC236}">
                <a16:creationId xmlns:a16="http://schemas.microsoft.com/office/drawing/2014/main" id="{DD41E940-3C09-4697-9EAF-D5926AB8CD3C}"/>
              </a:ext>
            </a:extLst>
          </p:cNvPr>
          <p:cNvSpPr>
            <a:spLocks noGrp="1"/>
          </p:cNvSpPr>
          <p:nvPr>
            <p:ph idx="1"/>
          </p:nvPr>
        </p:nvSpPr>
        <p:spPr>
          <a:xfrm>
            <a:off x="1097280" y="1845734"/>
            <a:ext cx="7015779" cy="4023360"/>
          </a:xfrm>
        </p:spPr>
        <p:txBody>
          <a:bodyPr/>
          <a:lstStyle/>
          <a:p>
            <a:r>
              <a:rPr lang="en-US" b="1" dirty="0"/>
              <a:t>Check if a negative circuit exists:</a:t>
            </a:r>
          </a:p>
          <a:p>
            <a:pPr lvl="1"/>
            <a:r>
              <a:rPr lang="en-US" dirty="0"/>
              <a:t>Because distance (0) &gt; distance (1) + w</a:t>
            </a:r>
            <a:r>
              <a:rPr lang="en-US" baseline="-25000" dirty="0"/>
              <a:t>10 </a:t>
            </a:r>
            <a:r>
              <a:rPr lang="en-US" dirty="0">
                <a:latin typeface="Times New Roman" panose="02020603050405020304" pitchFamily="18" charset="0"/>
                <a:cs typeface="Times New Roman" panose="02020603050405020304" pitchFamily="18" charset="0"/>
              </a:rPr>
              <a:t>→ a negative cycle exists.</a:t>
            </a:r>
          </a:p>
          <a:p>
            <a:pPr lvl="1"/>
            <a:r>
              <a:rPr lang="en-US" dirty="0">
                <a:latin typeface="Times New Roman" panose="02020603050405020304" pitchFamily="18" charset="0"/>
                <a:cs typeface="Times New Roman" panose="02020603050405020304" pitchFamily="18" charset="0"/>
              </a:rPr>
              <a:t>Set the predecessor of vertex 0 to 1. </a:t>
            </a:r>
          </a:p>
          <a:p>
            <a:pPr lvl="1"/>
            <a:r>
              <a:rPr lang="en-US" dirty="0">
                <a:latin typeface="Times New Roman" panose="02020603050405020304" pitchFamily="18" charset="0"/>
                <a:cs typeface="Times New Roman" panose="02020603050405020304" pitchFamily="18" charset="0"/>
              </a:rPr>
              <a:t>Starting from vertex 0, find a vertex that belongs to the negative cycle  → vertex 1</a:t>
            </a:r>
          </a:p>
          <a:p>
            <a:pPr lvl="1"/>
            <a:r>
              <a:rPr lang="en-US" dirty="0">
                <a:latin typeface="Times New Roman" panose="02020603050405020304" pitchFamily="18" charset="0"/>
                <a:cs typeface="Times New Roman" panose="02020603050405020304" pitchFamily="18" charset="0"/>
              </a:rPr>
              <a:t>Find the negative circuit: 1 ← 3  ← 2  ← 1</a:t>
            </a:r>
          </a:p>
          <a:p>
            <a:pPr lvl="1"/>
            <a:endParaRPr lang="en-US" b="1" dirty="0"/>
          </a:p>
          <a:p>
            <a:endParaRPr lang="en-US" b="1" dirty="0"/>
          </a:p>
          <a:p>
            <a:endParaRPr lang="vi-VN" dirty="0"/>
          </a:p>
        </p:txBody>
      </p:sp>
      <p:graphicFrame>
        <p:nvGraphicFramePr>
          <p:cNvPr id="4" name="Table 3">
            <a:extLst>
              <a:ext uri="{FF2B5EF4-FFF2-40B4-BE49-F238E27FC236}">
                <a16:creationId xmlns:a16="http://schemas.microsoft.com/office/drawing/2014/main" id="{B8758C05-7A10-48A5-A219-974676B8966B}"/>
              </a:ext>
            </a:extLst>
          </p:cNvPr>
          <p:cNvGraphicFramePr>
            <a:graphicFrameLocks noGrp="1"/>
          </p:cNvGraphicFramePr>
          <p:nvPr>
            <p:extLst>
              <p:ext uri="{D42A27DB-BD31-4B8C-83A1-F6EECF244321}">
                <p14:modId xmlns:p14="http://schemas.microsoft.com/office/powerpoint/2010/main" val="3134916464"/>
              </p:ext>
            </p:extLst>
          </p:nvPr>
        </p:nvGraphicFramePr>
        <p:xfrm>
          <a:off x="1500092" y="3856320"/>
          <a:ext cx="9191815" cy="3000685"/>
        </p:xfrm>
        <a:graphic>
          <a:graphicData uri="http://schemas.openxmlformats.org/drawingml/2006/table">
            <a:tbl>
              <a:tblPr firstRow="1" bandRow="1">
                <a:tableStyleId>{5C22544A-7EE6-4342-B048-85BDC9FD1C3A}</a:tableStyleId>
              </a:tblPr>
              <a:tblGrid>
                <a:gridCol w="1838363">
                  <a:extLst>
                    <a:ext uri="{9D8B030D-6E8A-4147-A177-3AD203B41FA5}">
                      <a16:colId xmlns:a16="http://schemas.microsoft.com/office/drawing/2014/main" val="1760588942"/>
                    </a:ext>
                  </a:extLst>
                </a:gridCol>
                <a:gridCol w="1838363">
                  <a:extLst>
                    <a:ext uri="{9D8B030D-6E8A-4147-A177-3AD203B41FA5}">
                      <a16:colId xmlns:a16="http://schemas.microsoft.com/office/drawing/2014/main" val="810346984"/>
                    </a:ext>
                  </a:extLst>
                </a:gridCol>
                <a:gridCol w="1838363">
                  <a:extLst>
                    <a:ext uri="{9D8B030D-6E8A-4147-A177-3AD203B41FA5}">
                      <a16:colId xmlns:a16="http://schemas.microsoft.com/office/drawing/2014/main" val="2621108557"/>
                    </a:ext>
                  </a:extLst>
                </a:gridCol>
                <a:gridCol w="1838363">
                  <a:extLst>
                    <a:ext uri="{9D8B030D-6E8A-4147-A177-3AD203B41FA5}">
                      <a16:colId xmlns:a16="http://schemas.microsoft.com/office/drawing/2014/main" val="386092862"/>
                    </a:ext>
                  </a:extLst>
                </a:gridCol>
                <a:gridCol w="1838363">
                  <a:extLst>
                    <a:ext uri="{9D8B030D-6E8A-4147-A177-3AD203B41FA5}">
                      <a16:colId xmlns:a16="http://schemas.microsoft.com/office/drawing/2014/main" val="3526711681"/>
                    </a:ext>
                  </a:extLst>
                </a:gridCol>
              </a:tblGrid>
              <a:tr h="600137">
                <a:tc>
                  <a:txBody>
                    <a:bodyPr/>
                    <a:lstStyle/>
                    <a:p>
                      <a:r>
                        <a:rPr lang="en-US" sz="2400" dirty="0"/>
                        <a:t>Iterate</a:t>
                      </a:r>
                    </a:p>
                  </a:txBody>
                  <a:tcP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0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1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2 </a:t>
                      </a:r>
                    </a:p>
                  </a:txBody>
                  <a:tcPr marL="7620" marR="7620" marT="7620" marB="0" anchor="ctr"/>
                </a:tc>
                <a:tc>
                  <a:txBody>
                    <a:bodyPr/>
                    <a:lstStyle/>
                    <a:p>
                      <a:pPr algn="ctr" fontAlgn="b"/>
                      <a:r>
                        <a:rPr lang="en-US" sz="2400" b="1" i="0" u="none" strike="noStrike" dirty="0">
                          <a:solidFill>
                            <a:srgbClr val="000000"/>
                          </a:solidFill>
                          <a:effectLst/>
                          <a:latin typeface="Times New Roman" panose="02020603050405020304" pitchFamily="18" charset="0"/>
                          <a:cs typeface="Times New Roman" panose="02020603050405020304" pitchFamily="18" charset="0"/>
                        </a:rPr>
                        <a:t>3 </a:t>
                      </a:r>
                    </a:p>
                  </a:txBody>
                  <a:tcPr marL="7620" marR="7620" marT="7620" marB="0" anchor="ctr"/>
                </a:tc>
                <a:extLst>
                  <a:ext uri="{0D108BD9-81ED-4DB2-BD59-A6C34878D82A}">
                    <a16:rowId xmlns:a16="http://schemas.microsoft.com/office/drawing/2014/main" val="3511109487"/>
                  </a:ext>
                </a:extLst>
              </a:tr>
              <a:tr h="600137">
                <a:tc>
                  <a:txBody>
                    <a:bodyPr/>
                    <a:lstStyle/>
                    <a:p>
                      <a:r>
                        <a:rPr lang="en-US" sz="2400" dirty="0"/>
                        <a:t>0</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 None)</a:t>
                      </a:r>
                    </a:p>
                  </a:txBody>
                  <a:tcPr marL="7620" marR="7620" marT="7620" marB="0" anchor="ctr"/>
                </a:tc>
                <a:extLst>
                  <a:ext uri="{0D108BD9-81ED-4DB2-BD59-A6C34878D82A}">
                    <a16:rowId xmlns:a16="http://schemas.microsoft.com/office/drawing/2014/main" val="4143482756"/>
                  </a:ext>
                </a:extLst>
              </a:tr>
              <a:tr h="600137">
                <a:tc>
                  <a:txBody>
                    <a:bodyPr/>
                    <a:lstStyle/>
                    <a:p>
                      <a:r>
                        <a:rPr lang="en-US" sz="2400" dirty="0"/>
                        <a:t>1</a:t>
                      </a:r>
                    </a:p>
                  </a:txBody>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(0, None)</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985902873"/>
                  </a:ext>
                </a:extLst>
              </a:tr>
              <a:tr h="600137">
                <a:tc>
                  <a:txBody>
                    <a:bodyPr/>
                    <a:lstStyle/>
                    <a:p>
                      <a:r>
                        <a:rPr lang="en-US" sz="2400" dirty="0"/>
                        <a:t>2</a:t>
                      </a:r>
                    </a:p>
                  </a:txBody>
                  <a:tcP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(4, 1)</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(-3, 3)</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1894415402"/>
                  </a:ext>
                </a:extLst>
              </a:tr>
              <a:tr h="600137">
                <a:tc>
                  <a:txBody>
                    <a:bodyPr/>
                    <a:lstStyle/>
                    <a:p>
                      <a:r>
                        <a:rPr lang="en-US" sz="2400" dirty="0"/>
                        <a:t>3</a:t>
                      </a:r>
                    </a:p>
                  </a:txBody>
                  <a:tcP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(1, 1)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(-4, 3)</a:t>
                      </a:r>
                    </a:p>
                  </a:txBody>
                  <a:tcPr marL="7620" marR="7620" marT="7620" marB="0" anchor="ctr"/>
                </a:tc>
                <a:tc>
                  <a:txBody>
                    <a:bodyPr/>
                    <a:lstStyle/>
                    <a:p>
                      <a:pPr algn="ctr" fontAlgn="b"/>
                      <a:r>
                        <a:rPr lang="en-US" sz="2400" b="0" i="0" u="none" strike="noStrike">
                          <a:solidFill>
                            <a:srgbClr val="000000"/>
                          </a:solidFill>
                          <a:effectLst/>
                          <a:latin typeface="Times New Roman" panose="02020603050405020304" pitchFamily="18" charset="0"/>
                          <a:cs typeface="Times New Roman" panose="02020603050405020304" pitchFamily="18" charset="0"/>
                        </a:rPr>
                        <a:t>(-6, 1)</a:t>
                      </a:r>
                    </a:p>
                  </a:txBody>
                  <a:tcPr marL="7620" marR="7620" marT="7620" marB="0" anchor="ctr"/>
                </a:tc>
                <a:tc>
                  <a:txBody>
                    <a:bodyPr/>
                    <a:lstStyle/>
                    <a:p>
                      <a:pPr algn="ctr" fontAlgn="b"/>
                      <a:r>
                        <a:rPr lang="en-US" sz="2400" b="0" i="0" u="none" strike="noStrike" dirty="0">
                          <a:solidFill>
                            <a:srgbClr val="000000"/>
                          </a:solidFill>
                          <a:effectLst/>
                          <a:latin typeface="Times New Roman" panose="02020603050405020304" pitchFamily="18" charset="0"/>
                          <a:cs typeface="Times New Roman" panose="02020603050405020304" pitchFamily="18" charset="0"/>
                        </a:rPr>
                        <a:t>(-1, 2)</a:t>
                      </a:r>
                    </a:p>
                  </a:txBody>
                  <a:tcPr marL="7620" marR="7620" marT="7620" marB="0" anchor="ctr"/>
                </a:tc>
                <a:extLst>
                  <a:ext uri="{0D108BD9-81ED-4DB2-BD59-A6C34878D82A}">
                    <a16:rowId xmlns:a16="http://schemas.microsoft.com/office/drawing/2014/main" val="2070777884"/>
                  </a:ext>
                </a:extLst>
              </a:tr>
            </a:tbl>
          </a:graphicData>
        </a:graphic>
      </p:graphicFrame>
      <p:pic>
        <p:nvPicPr>
          <p:cNvPr id="7" name="Picture 2" descr="Lightbox">
            <a:extLst>
              <a:ext uri="{FF2B5EF4-FFF2-40B4-BE49-F238E27FC236}">
                <a16:creationId xmlns:a16="http://schemas.microsoft.com/office/drawing/2014/main" id="{1BE18FA7-BE59-4E22-8157-5EAC3040ED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01" t="7619" r="12236" b="7237"/>
          <a:stretch/>
        </p:blipFill>
        <p:spPr bwMode="auto">
          <a:xfrm>
            <a:off x="7969623" y="136962"/>
            <a:ext cx="4069977" cy="3556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03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40CEF-5A10-46D6-92F3-00B4C24ED0D6}"/>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Correctness</a:t>
            </a:r>
            <a:endParaRPr lang="en-US" dirty="0"/>
          </a:p>
        </p:txBody>
      </p:sp>
      <p:sp>
        <p:nvSpPr>
          <p:cNvPr id="3" name="Content Placeholder 2">
            <a:extLst>
              <a:ext uri="{FF2B5EF4-FFF2-40B4-BE49-F238E27FC236}">
                <a16:creationId xmlns:a16="http://schemas.microsoft.com/office/drawing/2014/main" id="{3ACEED16-F64A-4D6C-8637-037841264788}"/>
              </a:ext>
            </a:extLst>
          </p:cNvPr>
          <p:cNvSpPr>
            <a:spLocks noGrp="1"/>
          </p:cNvSpPr>
          <p:nvPr>
            <p:ph idx="1"/>
          </p:nvPr>
        </p:nvSpPr>
        <p:spPr/>
        <p:txBody>
          <a:bodyPr/>
          <a:lstStyle/>
          <a:p>
            <a:r>
              <a:rPr lang="en-US" dirty="0"/>
              <a:t>In a graph with ∣𝑉∣ vertices, the shortest path from s to any vertex v will never contain more than ∣𝑉∣−1 edges (since a longer path would repeat vertices and form a cycle).</a:t>
            </a:r>
          </a:p>
          <a:p>
            <a:r>
              <a:rPr lang="en-US" dirty="0"/>
              <a:t>The algorithm </a:t>
            </a:r>
            <a:r>
              <a:rPr lang="en-US" b="1" dirty="0"/>
              <a:t>relaxes all edges ∣𝑉∣−1 times</a:t>
            </a:r>
            <a:r>
              <a:rPr lang="en-US" dirty="0"/>
              <a:t>, which guarantees that </a:t>
            </a:r>
            <a:r>
              <a:rPr lang="en-US" b="1" dirty="0"/>
              <a:t>all shortest paths without cycles are considered.</a:t>
            </a:r>
          </a:p>
          <a:p>
            <a:r>
              <a:rPr lang="en-US" dirty="0"/>
              <a:t>After these relaxations, if any edge can still be relaxed, a negative-weight cycle exists.</a:t>
            </a:r>
          </a:p>
        </p:txBody>
      </p:sp>
    </p:spTree>
    <p:extLst>
      <p:ext uri="{BB962C8B-B14F-4D97-AF65-F5344CB8AC3E}">
        <p14:creationId xmlns:p14="http://schemas.microsoft.com/office/powerpoint/2010/main" val="225186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F58AD-FDF8-4B05-9FC9-02DA10AC85E5}"/>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Correctness</a:t>
            </a:r>
            <a:endParaRPr lang="en-US" dirty="0"/>
          </a:p>
        </p:txBody>
      </p:sp>
      <p:sp>
        <p:nvSpPr>
          <p:cNvPr id="3" name="Content Placeholder 2">
            <a:extLst>
              <a:ext uri="{FF2B5EF4-FFF2-40B4-BE49-F238E27FC236}">
                <a16:creationId xmlns:a16="http://schemas.microsoft.com/office/drawing/2014/main" id="{4AC113E4-B2C1-447C-A05E-38300954508F}"/>
              </a:ext>
            </a:extLst>
          </p:cNvPr>
          <p:cNvSpPr>
            <a:spLocks noGrp="1"/>
          </p:cNvSpPr>
          <p:nvPr>
            <p:ph idx="1"/>
          </p:nvPr>
        </p:nvSpPr>
        <p:spPr/>
        <p:txBody>
          <a:bodyPr>
            <a:normAutofit/>
          </a:bodyPr>
          <a:lstStyle/>
          <a:p>
            <a:r>
              <a:rPr lang="en-US" b="1" dirty="0">
                <a:solidFill>
                  <a:srgbClr val="FF0000"/>
                </a:solidFill>
              </a:rPr>
              <a:t>After k relaxations, the algorithm finds the shortest paths using at most k</a:t>
            </a:r>
          </a:p>
          <a:p>
            <a:endParaRPr lang="en-US" b="1" dirty="0"/>
          </a:p>
          <a:p>
            <a:pPr>
              <a:buFont typeface="Arial" panose="020B0604020202020204" pitchFamily="34" charset="0"/>
              <a:buChar char="•"/>
            </a:pPr>
            <a:r>
              <a:rPr lang="en-US" b="1" dirty="0"/>
              <a:t>Base case (k = 0):</a:t>
            </a:r>
            <a:br>
              <a:rPr lang="en-US" dirty="0"/>
            </a:br>
            <a:r>
              <a:rPr lang="en-US" dirty="0"/>
              <a:t>The distance from the source s to itself is 0, and ∞ to all others. No edges are used ⇒ correct.</a:t>
            </a:r>
          </a:p>
          <a:p>
            <a:pPr>
              <a:buFont typeface="Arial" panose="020B0604020202020204" pitchFamily="34" charset="0"/>
              <a:buChar char="•"/>
            </a:pPr>
            <a:r>
              <a:rPr lang="en-US" b="1" dirty="0"/>
              <a:t>Inductive step:</a:t>
            </a:r>
            <a:br>
              <a:rPr lang="en-US" dirty="0"/>
            </a:br>
            <a:r>
              <a:rPr lang="en-US" dirty="0">
                <a:solidFill>
                  <a:srgbClr val="FF0000"/>
                </a:solidFill>
              </a:rPr>
              <a:t>Assume after k−1 iterations, the shortest paths using up to k−1 edges are correctly computed</a:t>
            </a:r>
            <a:r>
              <a:rPr lang="en-US" dirty="0"/>
              <a:t>.</a:t>
            </a:r>
            <a:br>
              <a:rPr lang="en-US" dirty="0"/>
            </a:br>
            <a:r>
              <a:rPr lang="en-US" dirty="0">
                <a:solidFill>
                  <a:srgbClr val="FF0000"/>
                </a:solidFill>
              </a:rPr>
              <a:t>During the k-</a:t>
            </a:r>
            <a:r>
              <a:rPr lang="en-US" dirty="0" err="1">
                <a:solidFill>
                  <a:srgbClr val="FF0000"/>
                </a:solidFill>
              </a:rPr>
              <a:t>th</a:t>
            </a:r>
            <a:r>
              <a:rPr lang="en-US" dirty="0">
                <a:solidFill>
                  <a:srgbClr val="FF0000"/>
                </a:solidFill>
              </a:rPr>
              <a:t> iteration, if a shorter path using k edges exists, the relaxation will update the distance accordingly.</a:t>
            </a:r>
            <a:br>
              <a:rPr lang="en-US" dirty="0"/>
            </a:br>
            <a:r>
              <a:rPr lang="en-US" dirty="0"/>
              <a:t>⇒ After k iterations, the algorithm has computed the shortest paths that use at most k edges.</a:t>
            </a:r>
          </a:p>
          <a:p>
            <a:r>
              <a:rPr lang="en-US" dirty="0"/>
              <a:t>Therefore, </a:t>
            </a:r>
            <a:r>
              <a:rPr lang="en-US" b="1" dirty="0"/>
              <a:t>after ∣V∣−1 iterations</a:t>
            </a:r>
            <a:r>
              <a:rPr lang="en-US" dirty="0"/>
              <a:t>, all shortest paths without cycles are guaranteed to be found.</a:t>
            </a:r>
          </a:p>
          <a:p>
            <a:endParaRPr lang="en-US" b="1" dirty="0"/>
          </a:p>
        </p:txBody>
      </p:sp>
    </p:spTree>
    <p:extLst>
      <p:ext uri="{BB962C8B-B14F-4D97-AF65-F5344CB8AC3E}">
        <p14:creationId xmlns:p14="http://schemas.microsoft.com/office/powerpoint/2010/main" val="2301752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FFB83-125D-434C-B80E-C87EB3B93DF0}"/>
              </a:ext>
            </a:extLst>
          </p:cNvPr>
          <p:cNvSpPr>
            <a:spLocks noGrp="1"/>
          </p:cNvSpPr>
          <p:nvPr>
            <p:ph type="title"/>
          </p:nvPr>
        </p:nvSpPr>
        <p:spPr/>
        <p:txBody>
          <a:bodyPr/>
          <a:lstStyle/>
          <a:p>
            <a:r>
              <a:rPr lang="en-US" b="0" i="0" dirty="0">
                <a:solidFill>
                  <a:srgbClr val="202124"/>
                </a:solidFill>
                <a:effectLst/>
                <a:latin typeface="arial" panose="020B0604020202020204" pitchFamily="34" charset="0"/>
              </a:rPr>
              <a:t>Correctness</a:t>
            </a:r>
            <a:endParaRPr lang="en-US" dirty="0"/>
          </a:p>
        </p:txBody>
      </p:sp>
      <p:sp>
        <p:nvSpPr>
          <p:cNvPr id="3" name="Content Placeholder 2">
            <a:extLst>
              <a:ext uri="{FF2B5EF4-FFF2-40B4-BE49-F238E27FC236}">
                <a16:creationId xmlns:a16="http://schemas.microsoft.com/office/drawing/2014/main" id="{80141BFF-CE23-4D6C-87A9-65ED80171F47}"/>
              </a:ext>
            </a:extLst>
          </p:cNvPr>
          <p:cNvSpPr>
            <a:spLocks noGrp="1"/>
          </p:cNvSpPr>
          <p:nvPr>
            <p:ph idx="1"/>
          </p:nvPr>
        </p:nvSpPr>
        <p:spPr/>
        <p:txBody>
          <a:bodyPr/>
          <a:lstStyle/>
          <a:p>
            <a:r>
              <a:rPr lang="en-US" dirty="0">
                <a:solidFill>
                  <a:srgbClr val="FF0000"/>
                </a:solidFill>
              </a:rPr>
              <a:t>If an edge can still be relaxed after ∣𝑉∣−1 iterations → a negative-weight cycle exists</a:t>
            </a:r>
          </a:p>
          <a:p>
            <a:endParaRPr lang="en-US" dirty="0">
              <a:solidFill>
                <a:srgbClr val="FF0000"/>
              </a:solidFill>
            </a:endParaRPr>
          </a:p>
          <a:p>
            <a:r>
              <a:rPr lang="en-US" dirty="0">
                <a:solidFill>
                  <a:schemeClr val="tx1"/>
                </a:solidFill>
              </a:rPr>
              <a:t>If for some edge (𝑢,𝑣), </a:t>
            </a:r>
            <a:r>
              <a:rPr lang="en-US" b="1" dirty="0">
                <a:solidFill>
                  <a:schemeClr val="tx1"/>
                </a:solidFill>
              </a:rPr>
              <a:t>distance[u] + w &lt; distance[v] still holds after ∣𝑉∣−1 iterations</a:t>
            </a:r>
            <a:r>
              <a:rPr lang="en-US" dirty="0">
                <a:solidFill>
                  <a:schemeClr val="tx1"/>
                </a:solidFill>
              </a:rPr>
              <a:t>, it means that a better path has been found, </a:t>
            </a:r>
            <a:r>
              <a:rPr lang="en-US" b="1" dirty="0">
                <a:solidFill>
                  <a:schemeClr val="tx1"/>
                </a:solidFill>
              </a:rPr>
              <a:t>violating the assumption that shortest paths are already computed (maximum |V| - 1 edges). </a:t>
            </a:r>
            <a:r>
              <a:rPr lang="en-US" dirty="0">
                <a:solidFill>
                  <a:schemeClr val="tx1"/>
                </a:solidFill>
              </a:rPr>
              <a:t>This implies that the path improvement is due to a cycle, since all simple paths must already have been considered.</a:t>
            </a:r>
          </a:p>
          <a:p>
            <a:r>
              <a:rPr lang="en-US" dirty="0">
                <a:solidFill>
                  <a:schemeClr val="tx1"/>
                </a:solidFill>
              </a:rPr>
              <a:t>And if the improvement continues, the cycle must be negative in total weight (since it reduces the cost).The algorithm detects this by tracing back through the predecessor array to identify the cycle.</a:t>
            </a:r>
          </a:p>
        </p:txBody>
      </p:sp>
    </p:spTree>
    <p:extLst>
      <p:ext uri="{BB962C8B-B14F-4D97-AF65-F5344CB8AC3E}">
        <p14:creationId xmlns:p14="http://schemas.microsoft.com/office/powerpoint/2010/main" val="7479697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22B3-020D-469E-9A73-8C043718482F}"/>
              </a:ext>
            </a:extLst>
          </p:cNvPr>
          <p:cNvSpPr>
            <a:spLocks noGrp="1"/>
          </p:cNvSpPr>
          <p:nvPr>
            <p:ph type="title"/>
          </p:nvPr>
        </p:nvSpPr>
        <p:spPr/>
        <p:txBody>
          <a:bodyPr/>
          <a:lstStyle/>
          <a:p>
            <a:r>
              <a:rPr lang="vi-VN" i="0" dirty="0">
                <a:solidFill>
                  <a:srgbClr val="202124"/>
                </a:solidFill>
                <a:effectLst/>
                <a:latin typeface="arial" panose="020B0604020202020204" pitchFamily="34" charset="0"/>
              </a:rPr>
              <a:t>Bellman–Ford algorithm</a:t>
            </a:r>
            <a:endParaRPr lang="en-US" dirty="0"/>
          </a:p>
        </p:txBody>
      </p:sp>
      <p:sp>
        <p:nvSpPr>
          <p:cNvPr id="3" name="Content Placeholder 2">
            <a:extLst>
              <a:ext uri="{FF2B5EF4-FFF2-40B4-BE49-F238E27FC236}">
                <a16:creationId xmlns:a16="http://schemas.microsoft.com/office/drawing/2014/main" id="{84A48BD3-5876-40E0-A9BB-BC86C6ACFC32}"/>
              </a:ext>
            </a:extLst>
          </p:cNvPr>
          <p:cNvSpPr>
            <a:spLocks noGrp="1"/>
          </p:cNvSpPr>
          <p:nvPr>
            <p:ph idx="1"/>
          </p:nvPr>
        </p:nvSpPr>
        <p:spPr>
          <a:xfrm>
            <a:off x="1097280" y="1823432"/>
            <a:ext cx="10058400" cy="4023360"/>
          </a:xfrm>
        </p:spPr>
        <p:txBody>
          <a:bodyPr/>
          <a:lstStyle/>
          <a:p>
            <a:pPr>
              <a:lnSpc>
                <a:spcPct val="150000"/>
              </a:lnSpc>
            </a:pPr>
            <a:r>
              <a:rPr lang="en-US" dirty="0"/>
              <a:t>If a negative-weight cycle is </a:t>
            </a:r>
            <a:r>
              <a:rPr lang="en-US" b="1" dirty="0"/>
              <a:t>reachable from the source</a:t>
            </a:r>
            <a:r>
              <a:rPr lang="en-US" dirty="0"/>
              <a:t>, then the shortest paths computed in Step 2 of the Bellman-Ford algorithm </a:t>
            </a:r>
            <a:r>
              <a:rPr lang="en-US" b="1" dirty="0"/>
              <a:t>may be invalid</a:t>
            </a:r>
            <a:r>
              <a:rPr lang="en-US" dirty="0"/>
              <a:t>.</a:t>
            </a:r>
          </a:p>
          <a:p>
            <a:pPr>
              <a:lnSpc>
                <a:spcPct val="150000"/>
              </a:lnSpc>
            </a:pPr>
            <a:br>
              <a:rPr lang="en-US" dirty="0"/>
            </a:br>
            <a:r>
              <a:rPr lang="en-US" dirty="0"/>
              <a:t>However, in a </a:t>
            </a:r>
            <a:r>
              <a:rPr lang="en-US" b="1" dirty="0"/>
              <a:t>directed graph</a:t>
            </a:r>
            <a:r>
              <a:rPr lang="en-US" dirty="0"/>
              <a:t>, if there is </a:t>
            </a:r>
            <a:r>
              <a:rPr lang="en-US" b="1" dirty="0"/>
              <a:t>no path</a:t>
            </a:r>
            <a:r>
              <a:rPr lang="en-US" dirty="0"/>
              <a:t> from the source to the destination that </a:t>
            </a:r>
            <a:r>
              <a:rPr lang="en-US" b="1" dirty="0"/>
              <a:t>passes through any vertex in a negative cycle</a:t>
            </a:r>
            <a:r>
              <a:rPr lang="en-US" dirty="0"/>
              <a:t>, then the shortest path to that destination is still </a:t>
            </a:r>
            <a:r>
              <a:rPr lang="en-US" b="1" dirty="0"/>
              <a:t>correct</a:t>
            </a:r>
            <a:r>
              <a:rPr lang="en-US" dirty="0"/>
              <a:t>.</a:t>
            </a:r>
          </a:p>
          <a:p>
            <a:pPr>
              <a:lnSpc>
                <a:spcPct val="150000"/>
              </a:lnSpc>
            </a:pPr>
            <a:endParaRPr lang="en-US" dirty="0"/>
          </a:p>
          <a:p>
            <a:pPr>
              <a:lnSpc>
                <a:spcPct val="150000"/>
              </a:lnSpc>
            </a:pPr>
            <a:r>
              <a:rPr lang="en-US" b="1" dirty="0">
                <a:solidFill>
                  <a:srgbClr val="FF0000"/>
                </a:solidFill>
              </a:rPr>
              <a:t>How to Identify Safe Destination Vertices?</a:t>
            </a:r>
          </a:p>
          <a:p>
            <a:pPr>
              <a:lnSpc>
                <a:spcPct val="150000"/>
              </a:lnSpc>
            </a:pPr>
            <a:endParaRPr lang="en-US" dirty="0"/>
          </a:p>
        </p:txBody>
      </p:sp>
    </p:spTree>
    <p:extLst>
      <p:ext uri="{BB962C8B-B14F-4D97-AF65-F5344CB8AC3E}">
        <p14:creationId xmlns:p14="http://schemas.microsoft.com/office/powerpoint/2010/main" val="2418176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D2F47-0917-4A61-881D-D36CF6A01FA8}"/>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Bellman–Ford algorithm</a:t>
            </a:r>
            <a:endParaRPr lang="en-US" dirty="0"/>
          </a:p>
        </p:txBody>
      </p:sp>
      <p:sp>
        <p:nvSpPr>
          <p:cNvPr id="3" name="Content Placeholder 2">
            <a:extLst>
              <a:ext uri="{FF2B5EF4-FFF2-40B4-BE49-F238E27FC236}">
                <a16:creationId xmlns:a16="http://schemas.microsoft.com/office/drawing/2014/main" id="{4C62E9BC-5BBF-49D9-8A2D-CABC6994AB27}"/>
              </a:ext>
            </a:extLst>
          </p:cNvPr>
          <p:cNvSpPr>
            <a:spLocks noGrp="1"/>
          </p:cNvSpPr>
          <p:nvPr>
            <p:ph idx="1"/>
          </p:nvPr>
        </p:nvSpPr>
        <p:spPr/>
        <p:txBody>
          <a:bodyPr/>
          <a:lstStyle/>
          <a:p>
            <a:r>
              <a:rPr lang="en-US" b="1" dirty="0">
                <a:solidFill>
                  <a:srgbClr val="FF0000"/>
                </a:solidFill>
              </a:rPr>
              <a:t>Detect Negative Cycle Nodes:</a:t>
            </a:r>
          </a:p>
          <a:p>
            <a:r>
              <a:rPr lang="en-US" dirty="0">
                <a:solidFill>
                  <a:schemeClr val="tx1"/>
                </a:solidFill>
              </a:rPr>
              <a:t>After Step 2, check if any edge can still be relaxed. Backtrack via predecessor[] to get all nodes in negative cycles.</a:t>
            </a:r>
          </a:p>
          <a:p>
            <a:r>
              <a:rPr lang="en-US" b="1" dirty="0">
                <a:solidFill>
                  <a:srgbClr val="FF0000"/>
                </a:solidFill>
              </a:rPr>
              <a:t>Propagate Reachability:</a:t>
            </a:r>
          </a:p>
          <a:p>
            <a:r>
              <a:rPr lang="en-US" dirty="0">
                <a:solidFill>
                  <a:schemeClr val="tx1"/>
                </a:solidFill>
              </a:rPr>
              <a:t>From those cycle nodes, use BFS/DFS to mark all affected vertices.</a:t>
            </a:r>
          </a:p>
          <a:p>
            <a:r>
              <a:rPr lang="en-US" b="1" dirty="0">
                <a:solidFill>
                  <a:srgbClr val="FF0000"/>
                </a:solidFill>
              </a:rPr>
              <a:t>Safe Destinations = V \ Affected:</a:t>
            </a:r>
          </a:p>
          <a:p>
            <a:r>
              <a:rPr lang="en-US" dirty="0">
                <a:solidFill>
                  <a:schemeClr val="tx1"/>
                </a:solidFill>
              </a:rPr>
              <a:t>All other vertices are safe: their shortest paths remain valid.</a:t>
            </a:r>
          </a:p>
        </p:txBody>
      </p:sp>
    </p:spTree>
    <p:extLst>
      <p:ext uri="{BB962C8B-B14F-4D97-AF65-F5344CB8AC3E}">
        <p14:creationId xmlns:p14="http://schemas.microsoft.com/office/powerpoint/2010/main" val="531394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sp>
        <p:nvSpPr>
          <p:cNvPr id="4" name="Text Placeholder 3">
            <a:extLst>
              <a:ext uri="{FF2B5EF4-FFF2-40B4-BE49-F238E27FC236}">
                <a16:creationId xmlns:a16="http://schemas.microsoft.com/office/drawing/2014/main" id="{E8F941A0-3AEB-4F27-B5E2-AB67D02C032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58927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Examples</a:t>
            </a:r>
            <a:endParaRPr dirty="0"/>
          </a:p>
        </p:txBody>
      </p:sp>
      <p:sp>
        <p:nvSpPr>
          <p:cNvPr id="103" name="Google Shape;103;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Find the shortest path from 0 to other vertices.</a:t>
            </a:r>
            <a:endParaRPr dirty="0"/>
          </a:p>
        </p:txBody>
      </p:sp>
      <p:pic>
        <p:nvPicPr>
          <p:cNvPr id="3" name="Picture 2">
            <a:extLst>
              <a:ext uri="{FF2B5EF4-FFF2-40B4-BE49-F238E27FC236}">
                <a16:creationId xmlns:a16="http://schemas.microsoft.com/office/drawing/2014/main" id="{6C1B0296-D976-4995-83DE-422786234321}"/>
              </a:ext>
            </a:extLst>
          </p:cNvPr>
          <p:cNvPicPr>
            <a:picLocks noChangeAspect="1"/>
          </p:cNvPicPr>
          <p:nvPr/>
        </p:nvPicPr>
        <p:blipFill>
          <a:blip r:embed="rId3"/>
          <a:stretch>
            <a:fillRect/>
          </a:stretch>
        </p:blipFill>
        <p:spPr>
          <a:xfrm>
            <a:off x="3693460" y="2411505"/>
            <a:ext cx="4446494" cy="3921357"/>
          </a:xfrm>
          <a:prstGeom prst="rect">
            <a:avLst/>
          </a:prstGeom>
        </p:spPr>
      </p:pic>
    </p:spTree>
    <p:extLst>
      <p:ext uri="{BB962C8B-B14F-4D97-AF65-F5344CB8AC3E}">
        <p14:creationId xmlns:p14="http://schemas.microsoft.com/office/powerpoint/2010/main" val="15706637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sp>
        <p:nvSpPr>
          <p:cNvPr id="3" name="Content Placeholder 2">
            <a:extLst>
              <a:ext uri="{FF2B5EF4-FFF2-40B4-BE49-F238E27FC236}">
                <a16:creationId xmlns:a16="http://schemas.microsoft.com/office/drawing/2014/main" id="{B2CA5F97-5016-4957-B088-AB7AE8C59E1A}"/>
              </a:ext>
            </a:extLst>
          </p:cNvPr>
          <p:cNvSpPr>
            <a:spLocks noGrp="1"/>
          </p:cNvSpPr>
          <p:nvPr>
            <p:ph idx="1"/>
          </p:nvPr>
        </p:nvSpPr>
        <p:spPr/>
        <p:txBody>
          <a:bodyPr/>
          <a:lstStyle/>
          <a:p>
            <a:pPr>
              <a:buFont typeface="Wingdings" panose="05000000000000000000" pitchFamily="2" charset="2"/>
              <a:buChar char="§"/>
            </a:pPr>
            <a:r>
              <a:rPr lang="en-US" sz="2800" dirty="0"/>
              <a:t>Provides the shortest paths between all pairs of vertices in a directed graph</a:t>
            </a:r>
          </a:p>
          <a:p>
            <a:pPr>
              <a:buFont typeface="Wingdings" panose="05000000000000000000" pitchFamily="2" charset="2"/>
              <a:buChar char="§"/>
            </a:pPr>
            <a:r>
              <a:rPr lang="en-US" sz="2800" dirty="0"/>
              <a:t>Can detect negative cycle</a:t>
            </a:r>
          </a:p>
          <a:p>
            <a:endParaRPr lang="vi-VN" b="1" dirty="0"/>
          </a:p>
        </p:txBody>
      </p:sp>
    </p:spTree>
    <p:extLst>
      <p:ext uri="{BB962C8B-B14F-4D97-AF65-F5344CB8AC3E}">
        <p14:creationId xmlns:p14="http://schemas.microsoft.com/office/powerpoint/2010/main" val="38566134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7" name="Content Placeholder 6">
            <a:extLst>
              <a:ext uri="{FF2B5EF4-FFF2-40B4-BE49-F238E27FC236}">
                <a16:creationId xmlns:a16="http://schemas.microsoft.com/office/drawing/2014/main" id="{4B9B6EBB-E2E7-4BFB-ACA1-8C80C60B8077}"/>
              </a:ext>
            </a:extLst>
          </p:cNvPr>
          <p:cNvPicPr>
            <a:picLocks noGrp="1" noChangeAspect="1"/>
          </p:cNvPicPr>
          <p:nvPr>
            <p:ph idx="1"/>
          </p:nvPr>
        </p:nvPicPr>
        <p:blipFill>
          <a:blip r:embed="rId2"/>
          <a:stretch>
            <a:fillRect/>
          </a:stretch>
        </p:blipFill>
        <p:spPr>
          <a:xfrm>
            <a:off x="2610529" y="1987458"/>
            <a:ext cx="8321409" cy="4198189"/>
          </a:xfrm>
        </p:spPr>
      </p:pic>
    </p:spTree>
    <p:extLst>
      <p:ext uri="{BB962C8B-B14F-4D97-AF65-F5344CB8AC3E}">
        <p14:creationId xmlns:p14="http://schemas.microsoft.com/office/powerpoint/2010/main" val="667711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en-US" b="0" i="0">
                <a:solidFill>
                  <a:srgbClr val="202124"/>
                </a:solidFill>
                <a:effectLst/>
                <a:latin typeface="arial" panose="020B0604020202020204" pitchFamily="34" charset="0"/>
              </a:rPr>
              <a:t>Correctness</a:t>
            </a:r>
            <a:endParaRPr lang="vi-VN" dirty="0"/>
          </a:p>
        </p:txBody>
      </p:sp>
      <p:sp>
        <p:nvSpPr>
          <p:cNvPr id="4" name="Content Placeholder 3">
            <a:extLst>
              <a:ext uri="{FF2B5EF4-FFF2-40B4-BE49-F238E27FC236}">
                <a16:creationId xmlns:a16="http://schemas.microsoft.com/office/drawing/2014/main" id="{997E177E-5BA9-4FE5-B614-0C850A4308C7}"/>
              </a:ext>
            </a:extLst>
          </p:cNvPr>
          <p:cNvSpPr>
            <a:spLocks noGrp="1"/>
          </p:cNvSpPr>
          <p:nvPr>
            <p:ph idx="1"/>
          </p:nvPr>
        </p:nvSpPr>
        <p:spPr/>
        <p:txBody>
          <a:bodyPr>
            <a:norm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The Floyd–</a:t>
            </a:r>
            <a:r>
              <a:rPr kumimoji="0" lang="en-US" altLang="en-US" sz="2000" b="0" i="0" u="none" strike="noStrike" cap="none" normalizeH="0" baseline="0" dirty="0" err="1">
                <a:ln>
                  <a:noFill/>
                </a:ln>
                <a:solidFill>
                  <a:srgbClr val="202122"/>
                </a:solidFill>
                <a:effectLst/>
                <a:latin typeface="Arial" panose="020B0604020202020204" pitchFamily="34" charset="0"/>
                <a:cs typeface="Arial" panose="020B0604020202020204" pitchFamily="34" charset="0"/>
              </a:rPr>
              <a:t>Warshall</a:t>
            </a: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algorithm iteratively revises path lengths between all pairs of vertices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Initially, the length of the path (u, u) is zero;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 path (u, a, b, c, … u) can only improve upon this if it has length less than zero, i.e. denotes a negative cycle;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Thus, after the algorithm,  (u, u) will be negative if there exists a negative-length path from u back to u   </a:t>
            </a:r>
            <a:r>
              <a:rPr kumimoji="0" lang="en-US" altLang="en-US" sz="36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     </a:t>
            </a:r>
            <a:r>
              <a:rPr kumimoji="0" lang="en-US" altLang="en-US" sz="2000" b="0" i="0" u="none" strike="noStrike" cap="none" normalizeH="0" baseline="0" dirty="0">
                <a:ln>
                  <a:noFill/>
                </a:ln>
                <a:solidFill>
                  <a:srgbClr val="202122"/>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22" name="Rectangle 17">
            <a:extLst>
              <a:ext uri="{FF2B5EF4-FFF2-40B4-BE49-F238E27FC236}">
                <a16:creationId xmlns:a16="http://schemas.microsoft.com/office/drawing/2014/main" id="{E704F251-9B7C-4B47-9909-67FF79095ED2}"/>
              </a:ext>
            </a:extLst>
          </p:cNvPr>
          <p:cNvSpPr>
            <a:spLocks noChangeArrowheads="1"/>
          </p:cNvSpPr>
          <p:nvPr/>
        </p:nvSpPr>
        <p:spPr bwMode="auto">
          <a:xfrm>
            <a:off x="0" y="-98437"/>
            <a:ext cx="256464" cy="1968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53920" tIns="-7935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AutoShape 18" descr="{\displaystyle (i,j)}">
            <a:extLst>
              <a:ext uri="{FF2B5EF4-FFF2-40B4-BE49-F238E27FC236}">
                <a16:creationId xmlns:a16="http://schemas.microsoft.com/office/drawing/2014/main" id="{19EC8B75-BC69-46BD-BF9C-385D69C86EA6}"/>
              </a:ext>
            </a:extLst>
          </p:cNvPr>
          <p:cNvSpPr>
            <a:spLocks noChangeAspect="1" noChangeArrowheads="1"/>
          </p:cNvSpPr>
          <p:nvPr/>
        </p:nvSpPr>
        <p:spPr bwMode="auto">
          <a:xfrm>
            <a:off x="6323013" y="-619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9" descr="{\displaystyle i=j}">
            <a:extLst>
              <a:ext uri="{FF2B5EF4-FFF2-40B4-BE49-F238E27FC236}">
                <a16:creationId xmlns:a16="http://schemas.microsoft.com/office/drawing/2014/main" id="{F1978DEB-7F07-4EBF-9F25-C5470A1E17DF}"/>
              </a:ext>
            </a:extLst>
          </p:cNvPr>
          <p:cNvSpPr>
            <a:spLocks noChangeAspect="1" noChangeArrowheads="1"/>
          </p:cNvSpPr>
          <p:nvPr/>
        </p:nvSpPr>
        <p:spPr bwMode="auto">
          <a:xfrm>
            <a:off x="7923213" y="-6191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20" descr="{\displaystyle (i,i)}">
            <a:extLst>
              <a:ext uri="{FF2B5EF4-FFF2-40B4-BE49-F238E27FC236}">
                <a16:creationId xmlns:a16="http://schemas.microsoft.com/office/drawing/2014/main" id="{F96923E3-EB5A-422D-B1C3-FF07A1806FAF}"/>
              </a:ext>
            </a:extLst>
          </p:cNvPr>
          <p:cNvSpPr>
            <a:spLocks noChangeAspect="1" noChangeArrowheads="1"/>
          </p:cNvSpPr>
          <p:nvPr/>
        </p:nvSpPr>
        <p:spPr bwMode="auto">
          <a:xfrm>
            <a:off x="2287588" y="-328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21" descr="{\displaystyle [i,k,\ldots ,i]}">
            <a:extLst>
              <a:ext uri="{FF2B5EF4-FFF2-40B4-BE49-F238E27FC236}">
                <a16:creationId xmlns:a16="http://schemas.microsoft.com/office/drawing/2014/main" id="{5F7F10D7-DB8D-4628-B3B0-08064B8B9525}"/>
              </a:ext>
            </a:extLst>
          </p:cNvPr>
          <p:cNvSpPr>
            <a:spLocks noChangeAspect="1" noChangeArrowheads="1"/>
          </p:cNvSpPr>
          <p:nvPr/>
        </p:nvSpPr>
        <p:spPr bwMode="auto">
          <a:xfrm>
            <a:off x="749300" y="-3968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2" descr="{\displaystyle (i,i)}">
            <a:extLst>
              <a:ext uri="{FF2B5EF4-FFF2-40B4-BE49-F238E27FC236}">
                <a16:creationId xmlns:a16="http://schemas.microsoft.com/office/drawing/2014/main" id="{01BEC445-58CA-4C57-AECF-19DC69DFDB20}"/>
              </a:ext>
            </a:extLst>
          </p:cNvPr>
          <p:cNvSpPr>
            <a:spLocks noChangeAspect="1" noChangeArrowheads="1"/>
          </p:cNvSpPr>
          <p:nvPr/>
        </p:nvSpPr>
        <p:spPr bwMode="auto">
          <a:xfrm>
            <a:off x="2001838"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3" descr="{\displaystyle i}">
            <a:extLst>
              <a:ext uri="{FF2B5EF4-FFF2-40B4-BE49-F238E27FC236}">
                <a16:creationId xmlns:a16="http://schemas.microsoft.com/office/drawing/2014/main" id="{CC26E2B6-938E-49CF-BD04-865C6A3F0A70}"/>
              </a:ext>
            </a:extLst>
          </p:cNvPr>
          <p:cNvSpPr>
            <a:spLocks noChangeAspect="1" noChangeArrowheads="1"/>
          </p:cNvSpPr>
          <p:nvPr/>
        </p:nvSpPr>
        <p:spPr bwMode="auto">
          <a:xfrm>
            <a:off x="6375400"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4" descr="{\displaystyle i}">
            <a:extLst>
              <a:ext uri="{FF2B5EF4-FFF2-40B4-BE49-F238E27FC236}">
                <a16:creationId xmlns:a16="http://schemas.microsoft.com/office/drawing/2014/main" id="{AB5910B1-1B06-4D8E-A84F-009585CBD158}"/>
              </a:ext>
            </a:extLst>
          </p:cNvPr>
          <p:cNvSpPr>
            <a:spLocks noChangeAspect="1" noChangeArrowheads="1"/>
          </p:cNvSpPr>
          <p:nvPr/>
        </p:nvSpPr>
        <p:spPr bwMode="auto">
          <a:xfrm>
            <a:off x="7370763" y="2492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758984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pic>
        <p:nvPicPr>
          <p:cNvPr id="6" name="Content Placeholder 5">
            <a:extLst>
              <a:ext uri="{FF2B5EF4-FFF2-40B4-BE49-F238E27FC236}">
                <a16:creationId xmlns:a16="http://schemas.microsoft.com/office/drawing/2014/main" id="{50008ADC-42F9-4A40-9628-B64018A02F8D}"/>
              </a:ext>
            </a:extLst>
          </p:cNvPr>
          <p:cNvPicPr>
            <a:picLocks noGrp="1" noChangeAspect="1" noChangeArrowheads="1"/>
          </p:cNvPicPr>
          <p:nvPr>
            <p:ph idx="1"/>
          </p:nvPr>
        </p:nvPicPr>
        <p:blipFill rotWithShape="1">
          <a:blip r:embed="rId2"/>
          <a:srcRect t="25739" r="81019" b="25752"/>
          <a:stretch/>
        </p:blipFill>
        <p:spPr bwMode="auto">
          <a:xfrm>
            <a:off x="2426510" y="2052384"/>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8269324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49899378"/>
              </p:ext>
            </p:extLst>
          </p:nvPr>
        </p:nvGraphicFramePr>
        <p:xfrm>
          <a:off x="6198287" y="2772410"/>
          <a:ext cx="4632410" cy="3177368"/>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1326004" cy="369332"/>
          </a:xfrm>
          <a:prstGeom prst="rect">
            <a:avLst/>
          </a:prstGeom>
          <a:noFill/>
        </p:spPr>
        <p:txBody>
          <a:bodyPr wrap="none" rtlCol="0">
            <a:spAutoFit/>
          </a:bodyPr>
          <a:lstStyle/>
          <a:p>
            <a:r>
              <a:rPr lang="vi-VN" dirty="0"/>
              <a:t>Initilization:</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1083507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261187776"/>
              </p:ext>
            </p:extLst>
          </p:nvPr>
        </p:nvGraphicFramePr>
        <p:xfrm>
          <a:off x="6198287" y="2772410"/>
          <a:ext cx="4632410" cy="3202969"/>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1: d[2][3] &gt; d[2][1] + d[1][3]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304731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85844107"/>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d[4][1] &gt; d[4][2] + d[2][1]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419375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884508622"/>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2: d[4][3] &gt; d[4][2] + d[2][3]</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335761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579225349"/>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d[1][4] &gt; d[1][3]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995582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2634970945"/>
              </p:ext>
            </p:extLst>
          </p:nvPr>
        </p:nvGraphicFramePr>
        <p:xfrm>
          <a:off x="6198287" y="2772410"/>
          <a:ext cx="4632410" cy="3228570"/>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3: d[2][4] &gt; d[2][3] + d[3][4]</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20706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Examples</a:t>
            </a:r>
            <a:endParaRPr dirty="0"/>
          </a:p>
        </p:txBody>
      </p:sp>
      <p:sp>
        <p:nvSpPr>
          <p:cNvPr id="103" name="Google Shape;103;p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Given the graph below, find the shortest path from 0 to 8.</a:t>
            </a:r>
            <a:endParaRPr/>
          </a:p>
        </p:txBody>
      </p:sp>
      <p:pic>
        <p:nvPicPr>
          <p:cNvPr id="104" name="Google Shape;104;p4"/>
          <p:cNvPicPr preferRelativeResize="0"/>
          <p:nvPr/>
        </p:nvPicPr>
        <p:blipFill rotWithShape="1">
          <a:blip r:embed="rId3"/>
          <a:srcRect/>
          <a:stretch/>
        </p:blipFill>
        <p:spPr>
          <a:xfrm>
            <a:off x="1553592" y="1988599"/>
            <a:ext cx="8043169" cy="460820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089717838"/>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 -)</a:t>
                      </a:r>
                    </a:p>
                  </a:txBody>
                  <a:tcPr>
                    <a:solidFill>
                      <a:srgbClr val="FAEDE7"/>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d[3][1] &gt; d[3][4] + d[4][1]</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62350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174799541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d[3][2] &gt; d[3][4]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4409035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39ED1-8887-4A62-A1AC-3259461833DD}"/>
              </a:ext>
            </a:extLst>
          </p:cNvPr>
          <p:cNvSpPr>
            <a:spLocks noGrp="1"/>
          </p:cNvSpPr>
          <p:nvPr>
            <p:ph type="title"/>
          </p:nvPr>
        </p:nvSpPr>
        <p:spPr/>
        <p:txBody>
          <a:bodyPr/>
          <a:lstStyle/>
          <a:p>
            <a:r>
              <a:rPr lang="vi-VN" b="0" i="0" dirty="0">
                <a:solidFill>
                  <a:srgbClr val="202124"/>
                </a:solidFill>
                <a:effectLst/>
                <a:latin typeface="arial" panose="020B0604020202020204" pitchFamily="34" charset="0"/>
              </a:rPr>
              <a:t>Floyd–Warshall algorithm</a:t>
            </a:r>
            <a:endParaRPr lang="vi-VN" dirty="0"/>
          </a:p>
        </p:txBody>
      </p:sp>
      <p:graphicFrame>
        <p:nvGraphicFramePr>
          <p:cNvPr id="5" name="Table 7">
            <a:extLst>
              <a:ext uri="{FF2B5EF4-FFF2-40B4-BE49-F238E27FC236}">
                <a16:creationId xmlns:a16="http://schemas.microsoft.com/office/drawing/2014/main" id="{D6C750E5-13E9-4086-9FAC-45ED3A098F9D}"/>
              </a:ext>
            </a:extLst>
          </p:cNvPr>
          <p:cNvGraphicFramePr>
            <a:graphicFrameLocks noGrp="1"/>
          </p:cNvGraphicFramePr>
          <p:nvPr>
            <p:extLst>
              <p:ext uri="{D42A27DB-BD31-4B8C-83A1-F6EECF244321}">
                <p14:modId xmlns:p14="http://schemas.microsoft.com/office/powerpoint/2010/main" val="3246903061"/>
              </p:ext>
            </p:extLst>
          </p:nvPr>
        </p:nvGraphicFramePr>
        <p:xfrm>
          <a:off x="6198287" y="2772410"/>
          <a:ext cx="4632410" cy="3254171"/>
        </p:xfrm>
        <a:graphic>
          <a:graphicData uri="http://schemas.openxmlformats.org/drawingml/2006/table">
            <a:tbl>
              <a:tblPr firstRow="1" firstCol="1">
                <a:tableStyleId>{5C22544A-7EE6-4342-B048-85BDC9FD1C3A}</a:tableStyleId>
              </a:tblPr>
              <a:tblGrid>
                <a:gridCol w="926482">
                  <a:extLst>
                    <a:ext uri="{9D8B030D-6E8A-4147-A177-3AD203B41FA5}">
                      <a16:colId xmlns:a16="http://schemas.microsoft.com/office/drawing/2014/main" val="2955952664"/>
                    </a:ext>
                  </a:extLst>
                </a:gridCol>
                <a:gridCol w="926482">
                  <a:extLst>
                    <a:ext uri="{9D8B030D-6E8A-4147-A177-3AD203B41FA5}">
                      <a16:colId xmlns:a16="http://schemas.microsoft.com/office/drawing/2014/main" val="4196102028"/>
                    </a:ext>
                  </a:extLst>
                </a:gridCol>
                <a:gridCol w="926482">
                  <a:extLst>
                    <a:ext uri="{9D8B030D-6E8A-4147-A177-3AD203B41FA5}">
                      <a16:colId xmlns:a16="http://schemas.microsoft.com/office/drawing/2014/main" val="653829053"/>
                    </a:ext>
                  </a:extLst>
                </a:gridCol>
                <a:gridCol w="926482">
                  <a:extLst>
                    <a:ext uri="{9D8B030D-6E8A-4147-A177-3AD203B41FA5}">
                      <a16:colId xmlns:a16="http://schemas.microsoft.com/office/drawing/2014/main" val="461291013"/>
                    </a:ext>
                  </a:extLst>
                </a:gridCol>
                <a:gridCol w="926482">
                  <a:extLst>
                    <a:ext uri="{9D8B030D-6E8A-4147-A177-3AD203B41FA5}">
                      <a16:colId xmlns:a16="http://schemas.microsoft.com/office/drawing/2014/main" val="3286816208"/>
                    </a:ext>
                  </a:extLst>
                </a:gridCol>
              </a:tblGrid>
              <a:tr h="614479">
                <a:tc>
                  <a:txBody>
                    <a:bodyPr/>
                    <a:lstStyle/>
                    <a:p>
                      <a:pPr algn="ctr"/>
                      <a:endParaRPr lang="vi-VN" dirty="0"/>
                    </a:p>
                  </a:txBody>
                  <a:tcPr/>
                </a:tc>
                <a:tc>
                  <a:txBody>
                    <a:bodyPr/>
                    <a:lstStyle/>
                    <a:p>
                      <a:pPr algn="ctr"/>
                      <a:r>
                        <a:rPr lang="vi-VN" dirty="0"/>
                        <a:t>1</a:t>
                      </a:r>
                    </a:p>
                  </a:txBody>
                  <a:tcPr/>
                </a:tc>
                <a:tc>
                  <a:txBody>
                    <a:bodyPr/>
                    <a:lstStyle/>
                    <a:p>
                      <a:pPr algn="ctr"/>
                      <a:r>
                        <a:rPr lang="vi-VN" dirty="0"/>
                        <a:t>2</a:t>
                      </a:r>
                    </a:p>
                  </a:txBody>
                  <a:tcPr/>
                </a:tc>
                <a:tc>
                  <a:txBody>
                    <a:bodyPr/>
                    <a:lstStyle/>
                    <a:p>
                      <a:pPr algn="ctr"/>
                      <a:r>
                        <a:rPr lang="vi-VN" dirty="0"/>
                        <a:t>3</a:t>
                      </a:r>
                    </a:p>
                  </a:txBody>
                  <a:tcPr/>
                </a:tc>
                <a:tc>
                  <a:txBody>
                    <a:bodyPr/>
                    <a:lstStyle/>
                    <a:p>
                      <a:pPr algn="ctr"/>
                      <a:r>
                        <a:rPr lang="vi-VN" dirty="0"/>
                        <a:t>4</a:t>
                      </a:r>
                    </a:p>
                  </a:txBody>
                  <a:tcPr/>
                </a:tc>
                <a:extLst>
                  <a:ext uri="{0D108BD9-81ED-4DB2-BD59-A6C34878D82A}">
                    <a16:rowId xmlns:a16="http://schemas.microsoft.com/office/drawing/2014/main" val="1610948756"/>
                  </a:ext>
                </a:extLst>
              </a:tr>
              <a:tr h="719452">
                <a:tc>
                  <a:txBody>
                    <a:bodyPr/>
                    <a:lstStyle/>
                    <a:p>
                      <a:pPr algn="ctr"/>
                      <a:r>
                        <a:rPr lang="vi-VN" dirty="0"/>
                        <a:t>1</a:t>
                      </a:r>
                    </a:p>
                  </a:txBody>
                  <a:tcPr/>
                </a:tc>
                <a:tc>
                  <a:txBody>
                    <a:bodyPr/>
                    <a:lstStyle/>
                    <a:p>
                      <a:pPr algn="ctr"/>
                      <a:r>
                        <a:rPr lang="vi-VN" dirty="0"/>
                        <a:t>(0, 1)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(0, 3)</a:t>
                      </a:r>
                      <a:endPar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txBody>
                  <a:tcPr>
                    <a:solidFill>
                      <a:schemeClr val="bg2">
                        <a:lumMod val="75000"/>
                      </a:schemeClr>
                    </a:solidFill>
                  </a:tcPr>
                </a:tc>
                <a:extLst>
                  <a:ext uri="{0D108BD9-81ED-4DB2-BD59-A6C34878D82A}">
                    <a16:rowId xmlns:a16="http://schemas.microsoft.com/office/drawing/2014/main" val="1933588032"/>
                  </a:ext>
                </a:extLst>
              </a:tr>
              <a:tr h="614479">
                <a:tc>
                  <a:txBody>
                    <a:bodyPr/>
                    <a:lstStyle/>
                    <a:p>
                      <a:pPr algn="ctr"/>
                      <a:r>
                        <a:rPr lang="vi-VN" dirty="0"/>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(4, 2)</a:t>
                      </a:r>
                    </a:p>
                  </a:txBody>
                  <a:tcPr/>
                </a:tc>
                <a:tc>
                  <a:txBody>
                    <a:bodyPr/>
                    <a:lstStyle/>
                    <a:p>
                      <a:pPr algn="ctr"/>
                      <a:r>
                        <a:rPr lang="vi-VN" dirty="0"/>
                        <a:t>(0, 2)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(3, 2)</a:t>
                      </a:r>
                    </a:p>
                    <a:p>
                      <a:pPr marL="0" marR="0" lvl="0" indent="0" algn="ctr" defTabSz="914400" rtl="0" eaLnBrk="1" fontAlgn="auto" latinLnBrk="0" hangingPunct="1">
                        <a:lnSpc>
                          <a:spcPct val="100000"/>
                        </a:lnSpc>
                        <a:spcBef>
                          <a:spcPts val="0"/>
                        </a:spcBef>
                        <a:spcAft>
                          <a:spcPts val="0"/>
                        </a:spcAft>
                        <a:buClrTx/>
                        <a:buSzTx/>
                        <a:buFontTx/>
                        <a:buNone/>
                        <a:tabLst/>
                        <a:defRPr/>
                      </a:pPr>
                      <a:r>
                        <a:rPr lang="vi-VN" sz="1800" kern="1200" noProof="0" dirty="0">
                          <a:solidFill>
                            <a:schemeClr val="dk1"/>
                          </a:solidFill>
                          <a:latin typeface="+mn-lt"/>
                          <a:ea typeface="+mn-ea"/>
                          <a:cs typeface="+mn-cs"/>
                        </a:rPr>
                        <a:t>(2, 1)</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(4, 3)</a:t>
                      </a:r>
                    </a:p>
                  </a:txBody>
                  <a:tcPr>
                    <a:solidFill>
                      <a:schemeClr val="bg2">
                        <a:lumMod val="75000"/>
                      </a:schemeClr>
                    </a:solidFill>
                  </a:tcPr>
                </a:tc>
                <a:extLst>
                  <a:ext uri="{0D108BD9-81ED-4DB2-BD59-A6C34878D82A}">
                    <a16:rowId xmlns:a16="http://schemas.microsoft.com/office/drawing/2014/main" val="1174441716"/>
                  </a:ext>
                </a:extLst>
              </a:tr>
              <a:tr h="614479">
                <a:tc>
                  <a:txBody>
                    <a:bodyPr/>
                    <a:lstStyle/>
                    <a:p>
                      <a:pPr algn="ctr"/>
                      <a:r>
                        <a:rPr lang="vi-VN" dirty="0"/>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(5, 2)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solidFill>
                      <a:schemeClr val="bg2">
                        <a:lumMod val="75000"/>
                      </a:schemeClr>
                    </a:solidFill>
                  </a:tcPr>
                </a:tc>
                <a:tc>
                  <a:txBody>
                    <a:bodyPr/>
                    <a:lstStyle/>
                    <a:p>
                      <a:pPr algn="ctr"/>
                      <a:r>
                        <a:rPr lang="vi-VN" dirty="0"/>
                        <a:t>(0, 3)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mn-lt"/>
                          <a:ea typeface="+mn-ea"/>
                          <a:cs typeface="+mn-cs"/>
                        </a:rPr>
                        <a:t>(2, 3)</a:t>
                      </a:r>
                    </a:p>
                  </a:txBody>
                  <a:tcPr/>
                </a:tc>
                <a:extLst>
                  <a:ext uri="{0D108BD9-81ED-4DB2-BD59-A6C34878D82A}">
                    <a16:rowId xmlns:a16="http://schemas.microsoft.com/office/drawing/2014/main" val="3977615946"/>
                  </a:ext>
                </a:extLst>
              </a:tr>
              <a:tr h="614479">
                <a:tc>
                  <a:txBody>
                    <a:bodyPr/>
                    <a:lstStyle/>
                    <a:p>
                      <a:pPr algn="ctr"/>
                      <a:r>
                        <a:rPr lang="vi-VN" dirty="0"/>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(3, 2)</a:t>
                      </a:r>
                    </a:p>
                  </a:txBody>
                  <a:tcPr>
                    <a:solidFill>
                      <a:schemeClr val="bg2">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sng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vi-VN"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(1, 1)</a:t>
                      </a:r>
                    </a:p>
                  </a:txBody>
                  <a:tcPr>
                    <a:solidFill>
                      <a:schemeClr val="bg2">
                        <a:lumMod val="75000"/>
                      </a:schemeClr>
                    </a:solidFill>
                  </a:tcPr>
                </a:tc>
                <a:tc>
                  <a:txBody>
                    <a:bodyPr/>
                    <a:lstStyle/>
                    <a:p>
                      <a:pPr algn="ctr"/>
                      <a:r>
                        <a:rPr lang="vi-VN" dirty="0"/>
                        <a:t>(0, 4)</a:t>
                      </a:r>
                    </a:p>
                  </a:txBody>
                  <a:tcPr/>
                </a:tc>
                <a:extLst>
                  <a:ext uri="{0D108BD9-81ED-4DB2-BD59-A6C34878D82A}">
                    <a16:rowId xmlns:a16="http://schemas.microsoft.com/office/drawing/2014/main" val="2208365791"/>
                  </a:ext>
                </a:extLst>
              </a:tr>
            </a:tbl>
          </a:graphicData>
        </a:graphic>
      </p:graphicFrame>
      <p:sp>
        <p:nvSpPr>
          <p:cNvPr id="3" name="TextBox 2">
            <a:extLst>
              <a:ext uri="{FF2B5EF4-FFF2-40B4-BE49-F238E27FC236}">
                <a16:creationId xmlns:a16="http://schemas.microsoft.com/office/drawing/2014/main" id="{ABA79DA2-2BCD-4D68-A2A3-FE8C6A7A0B3B}"/>
              </a:ext>
            </a:extLst>
          </p:cNvPr>
          <p:cNvSpPr txBox="1"/>
          <p:nvPr/>
        </p:nvSpPr>
        <p:spPr>
          <a:xfrm>
            <a:off x="7154562" y="2267465"/>
            <a:ext cx="3268844" cy="369332"/>
          </a:xfrm>
          <a:prstGeom prst="rect">
            <a:avLst/>
          </a:prstGeom>
          <a:noFill/>
        </p:spPr>
        <p:txBody>
          <a:bodyPr wrap="none" rtlCol="0">
            <a:spAutoFit/>
          </a:bodyPr>
          <a:lstStyle/>
          <a:p>
            <a:r>
              <a:rPr lang="vi-VN" dirty="0"/>
              <a:t>k = 4: d[1][2] &gt; d[1][4] + d[4][2]</a:t>
            </a:r>
          </a:p>
        </p:txBody>
      </p:sp>
      <p:pic>
        <p:nvPicPr>
          <p:cNvPr id="8" name="Content Placeholder 5">
            <a:extLst>
              <a:ext uri="{FF2B5EF4-FFF2-40B4-BE49-F238E27FC236}">
                <a16:creationId xmlns:a16="http://schemas.microsoft.com/office/drawing/2014/main" id="{76FF6828-B675-4F2A-8C0B-B5E2742D9D45}"/>
              </a:ext>
            </a:extLst>
          </p:cNvPr>
          <p:cNvPicPr>
            <a:picLocks noChangeAspect="1" noChangeArrowheads="1"/>
          </p:cNvPicPr>
          <p:nvPr/>
        </p:nvPicPr>
        <p:blipFill rotWithShape="1">
          <a:blip r:embed="rId2"/>
          <a:srcRect t="25739" r="81019" b="25752"/>
          <a:stretch/>
        </p:blipFill>
        <p:spPr bwMode="auto">
          <a:xfrm>
            <a:off x="1295867" y="2132703"/>
            <a:ext cx="3554160" cy="3671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3019598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Negative Weight</a:t>
            </a:r>
            <a:endParaRPr dirty="0"/>
          </a:p>
        </p:txBody>
      </p:sp>
      <p:sp>
        <p:nvSpPr>
          <p:cNvPr id="117" name="Google Shape;117;p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Negative edges may be end up in a negative cycle whereby each pass through the cycle decreases the total </a:t>
            </a:r>
            <a:r>
              <a:rPr lang="en-US" i="1" dirty="0"/>
              <a:t>weight (cost)</a:t>
            </a:r>
            <a:r>
              <a:rPr lang="en-US" dirty="0"/>
              <a:t>. A shortest length would be undefined for such a graph</a:t>
            </a:r>
            <a:endParaRPr dirty="0"/>
          </a:p>
          <a:p>
            <a:pPr marL="228600" lvl="0" indent="-228600" algn="l" rtl="0">
              <a:lnSpc>
                <a:spcPct val="90000"/>
              </a:lnSpc>
              <a:spcBef>
                <a:spcPts val="1000"/>
              </a:spcBef>
              <a:spcAft>
                <a:spcPts val="0"/>
              </a:spcAft>
              <a:buClr>
                <a:schemeClr val="dk1"/>
              </a:buClr>
              <a:buSzPts val="2800"/>
              <a:buChar char="•"/>
            </a:pPr>
            <a:r>
              <a:rPr lang="en-US" dirty="0"/>
              <a:t> Some algorithms can works with graph including negative edges while the others can’t</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4" name="Google Shape;111;p5">
            <a:extLst>
              <a:ext uri="{FF2B5EF4-FFF2-40B4-BE49-F238E27FC236}">
                <a16:creationId xmlns:a16="http://schemas.microsoft.com/office/drawing/2014/main" id="{76AC5A2C-3B63-4996-81DB-2C40CF0C797F}"/>
              </a:ext>
            </a:extLst>
          </p:cNvPr>
          <p:cNvPicPr preferRelativeResize="0"/>
          <p:nvPr/>
        </p:nvPicPr>
        <p:blipFill rotWithShape="1">
          <a:blip r:embed="rId3"/>
          <a:srcRect/>
          <a:stretch/>
        </p:blipFill>
        <p:spPr>
          <a:xfrm>
            <a:off x="1231751" y="3869038"/>
            <a:ext cx="5519108" cy="2821513"/>
          </a:xfrm>
          <a:prstGeom prst="rect">
            <a:avLst/>
          </a:prstGeom>
          <a:noFill/>
          <a:ln>
            <a:noFill/>
          </a:ln>
        </p:spPr>
      </p:pic>
      <p:pic>
        <p:nvPicPr>
          <p:cNvPr id="2050" name="Picture 2" descr="Detect a negative cycle in a Graph | (Bellman Ford) - GeeksforGeeks">
            <a:extLst>
              <a:ext uri="{FF2B5EF4-FFF2-40B4-BE49-F238E27FC236}">
                <a16:creationId xmlns:a16="http://schemas.microsoft.com/office/drawing/2014/main" id="{448D57AF-D35F-40B8-BAD7-CF6B5A19425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414" t="20935" r="14961" b="11464"/>
          <a:stretch/>
        </p:blipFill>
        <p:spPr bwMode="auto">
          <a:xfrm>
            <a:off x="7438272" y="3869038"/>
            <a:ext cx="2991395" cy="2426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Variants of the shortest path problems</a:t>
            </a:r>
            <a:endParaRPr/>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marL="457200" lvl="0" indent="-342900" algn="l" rtl="0">
              <a:lnSpc>
                <a:spcPct val="200000"/>
              </a:lnSpc>
              <a:spcBef>
                <a:spcPts val="1000"/>
              </a:spcBef>
              <a:spcAft>
                <a:spcPts val="0"/>
              </a:spcAft>
              <a:buSzPts val="1800"/>
              <a:buChar char="•"/>
            </a:pPr>
            <a:r>
              <a:rPr lang="en-US" sz="3200" dirty="0"/>
              <a:t>Single source</a:t>
            </a:r>
            <a:endParaRPr sz="3200" dirty="0"/>
          </a:p>
          <a:p>
            <a:pPr marL="914400" lvl="1" indent="-342900" algn="l" rtl="0">
              <a:lnSpc>
                <a:spcPct val="200000"/>
              </a:lnSpc>
              <a:spcBef>
                <a:spcPts val="0"/>
              </a:spcBef>
              <a:spcAft>
                <a:spcPts val="0"/>
              </a:spcAft>
              <a:buSzPts val="1800"/>
              <a:buChar char="•"/>
            </a:pPr>
            <a:r>
              <a:rPr lang="en-US" sz="2800" dirty="0"/>
              <a:t>To single destination</a:t>
            </a:r>
            <a:endParaRPr sz="2800" dirty="0"/>
          </a:p>
          <a:p>
            <a:pPr marL="914400" lvl="1" indent="-342900" algn="l" rtl="0">
              <a:lnSpc>
                <a:spcPct val="200000"/>
              </a:lnSpc>
              <a:spcBef>
                <a:spcPts val="0"/>
              </a:spcBef>
              <a:spcAft>
                <a:spcPts val="0"/>
              </a:spcAft>
              <a:buSzPts val="1800"/>
              <a:buChar char="•"/>
            </a:pPr>
            <a:r>
              <a:rPr lang="en-US" sz="2800" dirty="0"/>
              <a:t>To multiple vertices</a:t>
            </a:r>
            <a:endParaRPr sz="2800" dirty="0"/>
          </a:p>
          <a:p>
            <a:pPr marL="457200" lvl="0" indent="-342900" algn="l" rtl="0">
              <a:lnSpc>
                <a:spcPct val="200000"/>
              </a:lnSpc>
              <a:spcBef>
                <a:spcPts val="0"/>
              </a:spcBef>
              <a:spcAft>
                <a:spcPts val="0"/>
              </a:spcAft>
              <a:buSzPts val="1800"/>
              <a:buChar char="•"/>
            </a:pPr>
            <a:r>
              <a:rPr lang="en-US" sz="3200" dirty="0"/>
              <a:t>Between every pair of vertices</a:t>
            </a:r>
          </a:p>
          <a:p>
            <a:pPr marL="457200" lvl="0" indent="-342900" algn="l" rtl="0">
              <a:lnSpc>
                <a:spcPct val="200000"/>
              </a:lnSpc>
              <a:spcBef>
                <a:spcPts val="0"/>
              </a:spcBef>
              <a:spcAft>
                <a:spcPts val="0"/>
              </a:spcAft>
              <a:buSzPts val="1800"/>
              <a:buChar char="•"/>
            </a:pPr>
            <a:endParaRPr sz="3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Dijkstra algorithm </a:t>
            </a:r>
            <a:endParaRPr dirty="0"/>
          </a:p>
        </p:txBody>
      </p:sp>
      <p:sp>
        <p:nvSpPr>
          <p:cNvPr id="123" name="Google Shape;123;g4a49d85f66d9ce02_0"/>
          <p:cNvSpPr txBox="1">
            <a:spLocks noGrp="1"/>
          </p:cNvSpPr>
          <p:nvPr>
            <p:ph idx="1"/>
          </p:nvPr>
        </p:nvSpPr>
        <p:spPr>
          <a:prstGeom prst="rect">
            <a:avLst/>
          </a:prstGeom>
        </p:spPr>
        <p:txBody>
          <a:bodyPr spcFirstLastPara="1" wrap="square" lIns="91425" tIns="45700" rIns="91425" bIns="45700" anchor="t" anchorCtr="0">
            <a:normAutofit/>
          </a:bodyPr>
          <a:lstStyle/>
          <a:p>
            <a:pPr>
              <a:buFont typeface="Wingdings" panose="05000000000000000000" pitchFamily="2" charset="2"/>
              <a:buChar char="§"/>
            </a:pPr>
            <a:r>
              <a:rPr lang="en-US" sz="2800" dirty="0"/>
              <a:t>Works when all of the weights are </a:t>
            </a:r>
            <a:r>
              <a:rPr lang="en-US" sz="2800" b="1" dirty="0"/>
              <a:t>positive</a:t>
            </a:r>
            <a:r>
              <a:rPr lang="en-US" sz="2800" dirty="0"/>
              <a:t>.</a:t>
            </a:r>
          </a:p>
          <a:p>
            <a:pPr>
              <a:buFont typeface="Wingdings" panose="05000000000000000000" pitchFamily="2" charset="2"/>
              <a:buChar char="§"/>
            </a:pPr>
            <a:r>
              <a:rPr lang="en-US" sz="2800" dirty="0"/>
              <a:t>Provides the shortest paths from a source to </a:t>
            </a:r>
            <a:r>
              <a:rPr lang="en-US" sz="2800" b="1" dirty="0"/>
              <a:t>all</a:t>
            </a:r>
            <a:r>
              <a:rPr lang="en-US" sz="2800" dirty="0"/>
              <a:t> other vertices in the graph.</a:t>
            </a:r>
          </a:p>
          <a:p>
            <a:pPr lvl="1">
              <a:buFont typeface="Wingdings" panose="05000000000000000000" pitchFamily="2" charset="2"/>
              <a:buChar char="§"/>
            </a:pPr>
            <a:r>
              <a:rPr lang="en-US" sz="2400" dirty="0"/>
              <a:t>Can be terminated early once the shortest path to </a:t>
            </a:r>
            <a:r>
              <a:rPr lang="en-US" sz="2400" i="1" dirty="0"/>
              <a:t>t</a:t>
            </a:r>
            <a:r>
              <a:rPr lang="en-US" sz="2400" dirty="0"/>
              <a:t> is found if desired.</a:t>
            </a:r>
          </a:p>
          <a:p>
            <a:pPr lvl="1"/>
            <a:endParaRPr lang="en-US" sz="2400" dirty="0"/>
          </a:p>
        </p:txBody>
      </p:sp>
    </p:spTree>
    <p:extLst>
      <p:ext uri="{BB962C8B-B14F-4D97-AF65-F5344CB8AC3E}">
        <p14:creationId xmlns:p14="http://schemas.microsoft.com/office/powerpoint/2010/main" val="17448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4a49d85f66d9ce02_0"/>
          <p:cNvSpPr txBox="1">
            <a:spLocks noGrp="1"/>
          </p:cNvSpPr>
          <p:nvPr>
            <p:ph type="title"/>
          </p:nvPr>
        </p:nvSpPr>
        <p:spPr>
          <a:prstGeom prst="rect">
            <a:avLst/>
          </a:prstGeom>
        </p:spPr>
        <p:txBody>
          <a:bodyPr spcFirstLastPara="1" wrap="square" lIns="91425" tIns="45700" rIns="91425" bIns="45700" anchor="ctr" anchorCtr="0">
            <a:normAutofit/>
          </a:bodyPr>
          <a:lstStyle/>
          <a:p>
            <a:pPr>
              <a:spcBef>
                <a:spcPts val="0"/>
              </a:spcBef>
            </a:pPr>
            <a:r>
              <a:rPr lang="en-US" dirty="0"/>
              <a:t>Dijkstra algorithm - Comments</a:t>
            </a:r>
            <a:br>
              <a:rPr lang="en-US" dirty="0"/>
            </a:br>
            <a:r>
              <a:rPr lang="en-US" dirty="0"/>
              <a:t> </a:t>
            </a:r>
            <a:endParaRPr dirty="0"/>
          </a:p>
        </p:txBody>
      </p:sp>
      <p:sp>
        <p:nvSpPr>
          <p:cNvPr id="123" name="Google Shape;123;g4a49d85f66d9ce02_0"/>
          <p:cNvSpPr txBox="1">
            <a:spLocks noGrp="1"/>
          </p:cNvSpPr>
          <p:nvPr>
            <p:ph idx="1"/>
          </p:nvPr>
        </p:nvSpPr>
        <p:spPr>
          <a:xfrm>
            <a:off x="274320" y="1852265"/>
            <a:ext cx="5513921" cy="4023360"/>
          </a:xfrm>
          <a:prstGeom prst="rect">
            <a:avLst/>
          </a:prstGeom>
        </p:spPr>
        <p:txBody>
          <a:bodyPr spcFirstLastPara="1" wrap="square" lIns="91425" tIns="45700" rIns="91425" bIns="45700" anchor="t" anchorCtr="0">
            <a:normAutofit/>
          </a:bodyPr>
          <a:lstStyle/>
          <a:p>
            <a:r>
              <a:rPr lang="en-US" dirty="0"/>
              <a:t>If the shortest path from </a:t>
            </a:r>
            <a:r>
              <a:rPr lang="en-US" i="1" dirty="0"/>
              <a:t>t</a:t>
            </a:r>
            <a:r>
              <a:rPr lang="en-US" dirty="0"/>
              <a:t> to </a:t>
            </a:r>
            <a:r>
              <a:rPr lang="en-US" i="1" dirty="0"/>
              <a:t>s</a:t>
            </a:r>
            <a:r>
              <a:rPr lang="en-US" dirty="0"/>
              <a:t> contains the node </a:t>
            </a:r>
            <a:r>
              <a:rPr lang="en-US" i="1" dirty="0"/>
              <a:t>v</a:t>
            </a:r>
            <a:r>
              <a:rPr lang="en-US" dirty="0"/>
              <a:t>, then:</a:t>
            </a:r>
          </a:p>
          <a:p>
            <a:pPr lvl="1"/>
            <a:r>
              <a:rPr lang="en-US" dirty="0"/>
              <a:t>It will only contain </a:t>
            </a:r>
            <a:r>
              <a:rPr lang="en-US" i="1" dirty="0"/>
              <a:t>v</a:t>
            </a:r>
            <a:r>
              <a:rPr lang="en-US" dirty="0"/>
              <a:t> once.</a:t>
            </a:r>
          </a:p>
          <a:p>
            <a:pPr lvl="1"/>
            <a:r>
              <a:rPr lang="en-US" dirty="0"/>
              <a:t>The path from </a:t>
            </a:r>
            <a:r>
              <a:rPr lang="en-US" i="1" dirty="0"/>
              <a:t>s</a:t>
            </a:r>
            <a:r>
              <a:rPr lang="en-US" dirty="0"/>
              <a:t> to </a:t>
            </a:r>
            <a:r>
              <a:rPr lang="en-US" i="1" dirty="0"/>
              <a:t>v</a:t>
            </a:r>
            <a:r>
              <a:rPr lang="en-US" dirty="0"/>
              <a:t> must be the shortest path to </a:t>
            </a:r>
            <a:r>
              <a:rPr lang="en-US" i="1" dirty="0"/>
              <a:t>v</a:t>
            </a:r>
            <a:r>
              <a:rPr lang="en-US" dirty="0"/>
              <a:t> from</a:t>
            </a:r>
            <a:r>
              <a:rPr lang="en-US" i="1" dirty="0"/>
              <a:t> s</a:t>
            </a:r>
            <a:r>
              <a:rPr lang="en-US" dirty="0"/>
              <a:t>.</a:t>
            </a:r>
          </a:p>
          <a:p>
            <a:pPr lvl="1"/>
            <a:r>
              <a:rPr lang="en-US" dirty="0"/>
              <a:t>The path from </a:t>
            </a:r>
            <a:r>
              <a:rPr lang="en-US" i="1" dirty="0"/>
              <a:t>v</a:t>
            </a:r>
            <a:r>
              <a:rPr lang="en-US" dirty="0"/>
              <a:t> to</a:t>
            </a:r>
            <a:r>
              <a:rPr lang="en-US" i="1" dirty="0"/>
              <a:t> t </a:t>
            </a:r>
            <a:r>
              <a:rPr lang="en-US" dirty="0"/>
              <a:t>must be the shortest path to </a:t>
            </a:r>
            <a:r>
              <a:rPr lang="en-US" i="1" dirty="0"/>
              <a:t>t</a:t>
            </a:r>
            <a:r>
              <a:rPr lang="en-US" dirty="0"/>
              <a:t> from </a:t>
            </a:r>
            <a:r>
              <a:rPr lang="en-US" i="1" dirty="0"/>
              <a:t>v</a:t>
            </a:r>
            <a:r>
              <a:rPr lang="en-US" dirty="0"/>
              <a:t>.</a:t>
            </a:r>
          </a:p>
          <a:p>
            <a:r>
              <a:rPr lang="en-US" dirty="0"/>
              <a:t>If the shortest paths to all other vertices that are incident to the target vertex  are determined, it is easy to compute the shortest path.</a:t>
            </a:r>
          </a:p>
        </p:txBody>
      </p:sp>
      <p:pic>
        <p:nvPicPr>
          <p:cNvPr id="4" name="Google Shape;104;p4">
            <a:extLst>
              <a:ext uri="{FF2B5EF4-FFF2-40B4-BE49-F238E27FC236}">
                <a16:creationId xmlns:a16="http://schemas.microsoft.com/office/drawing/2014/main" id="{338222C2-78A8-48FE-A165-D1BABB233B94}"/>
              </a:ext>
            </a:extLst>
          </p:cNvPr>
          <p:cNvPicPr preferRelativeResize="0"/>
          <p:nvPr/>
        </p:nvPicPr>
        <p:blipFill rotWithShape="1">
          <a:blip r:embed="rId3"/>
          <a:srcRect/>
          <a:stretch/>
        </p:blipFill>
        <p:spPr>
          <a:xfrm>
            <a:off x="5708342" y="1737360"/>
            <a:ext cx="6099897" cy="3598393"/>
          </a:xfrm>
          <a:prstGeom prst="rect">
            <a:avLst/>
          </a:prstGeom>
          <a:noFill/>
          <a:ln>
            <a:noFill/>
          </a:ln>
        </p:spPr>
      </p:pic>
    </p:spTree>
    <p:extLst>
      <p:ext uri="{BB962C8B-B14F-4D97-AF65-F5344CB8AC3E}">
        <p14:creationId xmlns:p14="http://schemas.microsoft.com/office/powerpoint/2010/main" val="53449571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11315</TotalTime>
  <Words>3191</Words>
  <Application>Microsoft Office PowerPoint</Application>
  <PresentationFormat>Widescreen</PresentationFormat>
  <Paragraphs>624</Paragraphs>
  <Slides>52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Arial</vt:lpstr>
      <vt:lpstr>Calibri</vt:lpstr>
      <vt:lpstr>Calibri Light</vt:lpstr>
      <vt:lpstr>Times New Roman</vt:lpstr>
      <vt:lpstr>Wingdings</vt:lpstr>
      <vt:lpstr>Retrospect</vt:lpstr>
      <vt:lpstr>Shortest Path Problem</vt:lpstr>
      <vt:lpstr>Definitions</vt:lpstr>
      <vt:lpstr>Applications </vt:lpstr>
      <vt:lpstr>Examples</vt:lpstr>
      <vt:lpstr>Examples</vt:lpstr>
      <vt:lpstr>Negative Weight</vt:lpstr>
      <vt:lpstr>Variants of the shortest path problems</vt:lpstr>
      <vt:lpstr>Dijkstra algorithm </vt:lpstr>
      <vt:lpstr>Dijkstra algorithm - Comments  </vt:lpstr>
      <vt:lpstr>Dijkstra’s Algorithm</vt:lpstr>
      <vt:lpstr>Dijkstra’s Algorithm</vt:lpstr>
      <vt:lpstr>Dijkstra’s Algorithm</vt:lpstr>
      <vt:lpstr>Dijkstra’s Algorithm</vt:lpstr>
      <vt:lpstr>Dijkstra’s Algorithm</vt:lpstr>
      <vt:lpstr>Dijkstra’s Algorithm</vt:lpstr>
      <vt:lpstr>Dijkstra’s Algorithm - Running time</vt:lpstr>
      <vt:lpstr>Examples</vt:lpstr>
      <vt:lpstr>Examples</vt:lpstr>
      <vt:lpstr>Examples</vt:lpstr>
      <vt:lpstr>Examples</vt:lpstr>
      <vt:lpstr>Examples</vt:lpstr>
      <vt:lpstr>Examples</vt:lpstr>
      <vt:lpstr>Examples</vt:lpstr>
      <vt:lpstr>Examples</vt:lpstr>
      <vt:lpstr>Implementation </vt:lpstr>
      <vt:lpstr>Bellman–Ford algorithm</vt:lpstr>
      <vt:lpstr>Bellman–Ford algorithm</vt:lpstr>
      <vt:lpstr>Bellman–Ford algorithm</vt:lpstr>
      <vt:lpstr>Bellman–Ford algorithm</vt:lpstr>
      <vt:lpstr>Check for negative cycle</vt:lpstr>
      <vt:lpstr>Examples</vt:lpstr>
      <vt:lpstr>Examples</vt:lpstr>
      <vt:lpstr>Examples</vt:lpstr>
      <vt:lpstr>Correctness</vt:lpstr>
      <vt:lpstr>Correctness</vt:lpstr>
      <vt:lpstr>Correctness</vt:lpstr>
      <vt:lpstr>Bellman–Ford algorithm</vt:lpstr>
      <vt:lpstr>Bellman–Ford algorithm</vt:lpstr>
      <vt:lpstr>Floyd–Warshall algorithm</vt:lpstr>
      <vt:lpstr>Floyd–Warshall algorithm</vt:lpstr>
      <vt:lpstr>Floyd–Warshall algorithm</vt:lpstr>
      <vt:lpstr>Correctness</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lpstr>Floyd–Warshall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Shortest Paths</dc:title>
  <dc:creator>Phuc Nguyen</dc:creator>
  <cp:lastModifiedBy>Phuc Nguyen</cp:lastModifiedBy>
  <cp:revision>76</cp:revision>
  <dcterms:created xsi:type="dcterms:W3CDTF">2023-05-16T04:04:42Z</dcterms:created>
  <dcterms:modified xsi:type="dcterms:W3CDTF">2025-06-05T17:18:07Z</dcterms:modified>
</cp:coreProperties>
</file>