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5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3" clrIdx="0">
    <p:extLst>
      <p:ext uri="{19B8F6BF-5375-455C-9EA6-DF929625EA0E}">
        <p15:presenceInfo xmlns:p15="http://schemas.microsoft.com/office/powerpoint/2012/main" userId="5b712a25a12124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998277"/>
          </a:xfrm>
        </p:spPr>
        <p:txBody>
          <a:bodyPr/>
          <a:lstStyle/>
          <a:p>
            <a:r>
              <a:rPr lang="en-US" dirty="0" smtClean="0"/>
              <a:t>Báo cáo TTCS</a:t>
            </a:r>
            <a:endParaRPr lang="en-US" dirty="0"/>
          </a:p>
        </p:txBody>
      </p:sp>
      <p:sp>
        <p:nvSpPr>
          <p:cNvPr id="3" name="Subtitle 2"/>
          <p:cNvSpPr>
            <a:spLocks noGrp="1"/>
          </p:cNvSpPr>
          <p:nvPr>
            <p:ph type="subTitle" idx="1"/>
          </p:nvPr>
        </p:nvSpPr>
        <p:spPr/>
        <p:txBody>
          <a:bodyPr>
            <a:normAutofit/>
          </a:bodyPr>
          <a:lstStyle/>
          <a:p>
            <a:r>
              <a:rPr lang="en-US" dirty="0" smtClean="0">
                <a:solidFill>
                  <a:schemeClr val="tx1"/>
                </a:solidFill>
              </a:rPr>
              <a:t>Tên </a:t>
            </a:r>
            <a:r>
              <a:rPr lang="en-US" smtClean="0">
                <a:solidFill>
                  <a:schemeClr val="tx1"/>
                </a:solidFill>
              </a:rPr>
              <a:t>sv:Lê </a:t>
            </a:r>
            <a:r>
              <a:rPr lang="en-US" smtClean="0">
                <a:solidFill>
                  <a:schemeClr val="tx1"/>
                </a:solidFill>
              </a:rPr>
              <a:t>TrỌng </a:t>
            </a:r>
            <a:r>
              <a:rPr lang="en-US" dirty="0" smtClean="0">
                <a:solidFill>
                  <a:schemeClr val="tx1"/>
                </a:solidFill>
              </a:rPr>
              <a:t>Linh</a:t>
            </a:r>
          </a:p>
          <a:p>
            <a:r>
              <a:rPr lang="en-US" dirty="0" smtClean="0">
                <a:solidFill>
                  <a:schemeClr val="tx1"/>
                </a:solidFill>
              </a:rPr>
              <a:t>MÃ sV:B19DCCN374</a:t>
            </a:r>
          </a:p>
          <a:p>
            <a:endParaRPr lang="en-US" dirty="0"/>
          </a:p>
        </p:txBody>
      </p:sp>
    </p:spTree>
    <p:extLst>
      <p:ext uri="{BB962C8B-B14F-4D97-AF65-F5344CB8AC3E}">
        <p14:creationId xmlns:p14="http://schemas.microsoft.com/office/powerpoint/2010/main" val="309730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29" y="2613572"/>
            <a:ext cx="10364451" cy="1596177"/>
          </a:xfrm>
        </p:spPr>
        <p:txBody>
          <a:bodyPr/>
          <a:lstStyle/>
          <a:p>
            <a:r>
              <a:rPr lang="en-US" dirty="0" smtClean="0"/>
              <a:t>Cảm ơn thầy và các bạn đã lắng nghe</a:t>
            </a:r>
            <a:endParaRPr lang="en-US" dirty="0"/>
          </a:p>
        </p:txBody>
      </p:sp>
    </p:spTree>
    <p:extLst>
      <p:ext uri="{BB962C8B-B14F-4D97-AF65-F5344CB8AC3E}">
        <p14:creationId xmlns:p14="http://schemas.microsoft.com/office/powerpoint/2010/main" val="372505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none" dirty="0" smtClean="0">
                <a:cs typeface="Times New Roman" panose="02020603050405020304" pitchFamily="18" charset="0"/>
              </a:rPr>
              <a:t>Vấn đề: Giải bài toán tìm đường đi ngắn nhất bằng thuật toán tối ưu hóa đàn kiến</a:t>
            </a:r>
            <a:endParaRPr lang="en-US" sz="3200" cap="none" dirty="0">
              <a:cs typeface="Times New Roman" panose="02020603050405020304" pitchFamily="18" charset="0"/>
            </a:endParaRPr>
          </a:p>
        </p:txBody>
      </p:sp>
      <p:sp>
        <p:nvSpPr>
          <p:cNvPr id="3" name="Content Placeholder 2"/>
          <p:cNvSpPr>
            <a:spLocks noGrp="1"/>
          </p:cNvSpPr>
          <p:nvPr>
            <p:ph sz="quarter" idx="13"/>
          </p:nvPr>
        </p:nvSpPr>
        <p:spPr/>
        <p:txBody>
          <a:bodyPr/>
          <a:lstStyle/>
          <a:p>
            <a:pPr marL="457200" indent="-457200">
              <a:buFont typeface="+mj-lt"/>
              <a:buAutoNum type="arabicPeriod"/>
            </a:pPr>
            <a:r>
              <a:rPr lang="en-US" cap="none" dirty="0" smtClean="0">
                <a:latin typeface="+mj-lt"/>
                <a:cs typeface="Times New Roman" panose="02020603050405020304" pitchFamily="18" charset="0"/>
              </a:rPr>
              <a:t>Giới thiệu thuật toán tối hóa đàn kiến</a:t>
            </a:r>
          </a:p>
          <a:p>
            <a:r>
              <a:rPr lang="en-US" cap="none" dirty="0" smtClean="0">
                <a:latin typeface="+mj-lt"/>
                <a:cs typeface="Times New Roman" panose="02020603050405020304" pitchFamily="18" charset="0"/>
              </a:rPr>
              <a:t>Tên tiếng Anh:Ant colony algorithm-ACO</a:t>
            </a:r>
          </a:p>
          <a:p>
            <a:r>
              <a:rPr lang="en-US" cap="none" dirty="0" smtClean="0">
                <a:latin typeface="+mj-lt"/>
                <a:cs typeface="Times New Roman" panose="02020603050405020304" pitchFamily="18" charset="0"/>
              </a:rPr>
              <a:t>Tối ưu hóa đàn kiến là một phương pháp metaheuristic dựa trên ý tưởng mô phỏng cách tìm đường đi từ tổ tới nguồn thức ăn của các con kiến trong tự nhiên.Đến nay thuật toán này được cải tiến đa dạng và có nhiều ứng dụng</a:t>
            </a:r>
          </a:p>
          <a:p>
            <a:r>
              <a:rPr lang="en-US" cap="none" dirty="0" smtClean="0">
                <a:latin typeface="+mj-lt"/>
                <a:cs typeface="Times New Roman" panose="02020603050405020304" pitchFamily="18" charset="0"/>
              </a:rPr>
              <a:t>Hệ thống ACO đầu tiên được Marco Dorigo giới thiệu trong luận văn của mình vào năm 1992 và được gọi là Hệ thống kiến (Ant system-AS)</a:t>
            </a:r>
            <a:endParaRPr lang="en-US" cap="none" dirty="0">
              <a:latin typeface="+mj-lt"/>
              <a:cs typeface="Times New Roman" panose="02020603050405020304" pitchFamily="18" charset="0"/>
            </a:endParaRPr>
          </a:p>
        </p:txBody>
      </p:sp>
    </p:spTree>
    <p:extLst>
      <p:ext uri="{BB962C8B-B14F-4D97-AF65-F5344CB8AC3E}">
        <p14:creationId xmlns:p14="http://schemas.microsoft.com/office/powerpoint/2010/main" val="386809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45820"/>
            <a:ext cx="10363826" cy="4945379"/>
          </a:xfrm>
        </p:spPr>
        <p:txBody>
          <a:bodyPr/>
          <a:lstStyle/>
          <a:p>
            <a:r>
              <a:rPr lang="en-US" cap="none" dirty="0" smtClean="0">
                <a:latin typeface="+mj-lt"/>
                <a:cs typeface="Times New Roman" panose="02020603050405020304" pitchFamily="18" charset="0"/>
              </a:rPr>
              <a:t>Ý tưởng:</a:t>
            </a:r>
          </a:p>
          <a:p>
            <a:pPr marL="0" indent="0">
              <a:buNone/>
            </a:pPr>
            <a:r>
              <a:rPr lang="en-US" cap="none" dirty="0" smtClean="0">
                <a:latin typeface="+mj-lt"/>
                <a:cs typeface="Times New Roman" panose="02020603050405020304" pitchFamily="18" charset="0"/>
              </a:rPr>
              <a:t>	+Kiến đi từ tố của chúng tới nguồn thức ăn,do loài </a:t>
            </a:r>
          </a:p>
          <a:p>
            <a:pPr marL="0" indent="0">
              <a:buNone/>
            </a:pPr>
            <a:r>
              <a:rPr lang="en-US" cap="none" dirty="0" smtClean="0">
                <a:latin typeface="+mj-lt"/>
                <a:cs typeface="Times New Roman" panose="02020603050405020304" pitchFamily="18" charset="0"/>
              </a:rPr>
              <a:t>	kiến bị mù nên chúng định hướng bằng dấu vết mà </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chúng để lại –gọi là Pheromone</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+Mỗi con kiến đều di chuyển một cách ngẫu nhiên</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+Pheromone được con kiến lưu lại trên toàn bộ </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quãng đường đi của chúng,đoạn đường nào có nhiều </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Pheromone hơn sẽ được đi nhiều hơn</a:t>
            </a:r>
          </a:p>
          <a:p>
            <a:pPr marL="0" indent="0">
              <a:buNone/>
            </a:pPr>
            <a:endParaRPr lang="en-US"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4564" y="1227910"/>
            <a:ext cx="3542110" cy="4349930"/>
          </a:xfrm>
          <a:prstGeom prst="rect">
            <a:avLst/>
          </a:prstGeom>
        </p:spPr>
      </p:pic>
    </p:spTree>
    <p:extLst>
      <p:ext uri="{BB962C8B-B14F-4D97-AF65-F5344CB8AC3E}">
        <p14:creationId xmlns:p14="http://schemas.microsoft.com/office/powerpoint/2010/main" val="38738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966652"/>
            <a:ext cx="10363826" cy="5205548"/>
          </a:xfrm>
        </p:spPr>
        <p:txBody>
          <a:bodyPr>
            <a:noAutofit/>
          </a:bodyPr>
          <a:lstStyle/>
          <a:p>
            <a:pPr marL="457200" indent="-457200">
              <a:buAutoNum type="arabicPeriod" startAt="2"/>
            </a:pPr>
            <a:r>
              <a:rPr lang="en-US" sz="1700" cap="none" dirty="0" smtClean="0">
                <a:latin typeface="+mj-lt"/>
                <a:cs typeface="Times New Roman" panose="02020603050405020304" pitchFamily="18" charset="0"/>
              </a:rPr>
              <a:t>Giới thiệu bài toán tìm đường đi ngắn nhất</a:t>
            </a:r>
          </a:p>
          <a:p>
            <a:r>
              <a:rPr lang="en-US" sz="1700" cap="none" dirty="0" smtClean="0">
                <a:latin typeface="+mj-lt"/>
                <a:cs typeface="Times New Roman" panose="02020603050405020304" pitchFamily="18" charset="0"/>
              </a:rPr>
              <a:t>Tên tiếng anh: Traveling Salesman Problem (TSP).Còn được gọi là bài</a:t>
            </a:r>
          </a:p>
          <a:p>
            <a:pPr marL="0" indent="0">
              <a:buNone/>
            </a:pPr>
            <a:r>
              <a:rPr lang="en-US" sz="1700" cap="none" dirty="0" smtClean="0">
                <a:latin typeface="+mj-lt"/>
                <a:cs typeface="Times New Roman" panose="02020603050405020304" pitchFamily="18" charset="0"/>
              </a:rPr>
              <a:t> toán người bàn hàng, người đưa thư hay bài toán định tuyến  đường đi của </a:t>
            </a:r>
          </a:p>
          <a:p>
            <a:pPr marL="0" indent="0">
              <a:buNone/>
            </a:pPr>
            <a:r>
              <a:rPr lang="en-US" sz="1700" cap="none" dirty="0" smtClean="0">
                <a:latin typeface="+mj-lt"/>
                <a:cs typeface="Times New Roman" panose="02020603050405020304" pitchFamily="18" charset="0"/>
              </a:rPr>
              <a:t>một hệ thống mạng.</a:t>
            </a:r>
          </a:p>
          <a:p>
            <a:r>
              <a:rPr lang="en-US" sz="1700" cap="none" dirty="0" smtClean="0">
                <a:latin typeface="+mj-lt"/>
                <a:cs typeface="Times New Roman" panose="02020603050405020304" pitchFamily="18" charset="0"/>
              </a:rPr>
              <a:t>Bài toán được giới thiệu lần đầu vào thế kỷ thứ XVII bởi hai nhà toán </a:t>
            </a:r>
          </a:p>
          <a:p>
            <a:pPr marL="0" indent="0">
              <a:buNone/>
            </a:pPr>
            <a:r>
              <a:rPr lang="en-US" sz="1700" cap="none" dirty="0" smtClean="0">
                <a:latin typeface="+mj-lt"/>
                <a:cs typeface="Times New Roman" panose="02020603050405020304" pitchFamily="18" charset="0"/>
              </a:rPr>
              <a:t>học người Anh: Sir William Rowan Hamilton và Thomas Pennington </a:t>
            </a:r>
          </a:p>
          <a:p>
            <a:pPr marL="0" indent="0">
              <a:buNone/>
            </a:pPr>
            <a:r>
              <a:rPr lang="en-US" sz="1700" cap="none" dirty="0" smtClean="0">
                <a:latin typeface="+mj-lt"/>
                <a:cs typeface="Times New Roman" panose="02020603050405020304" pitchFamily="18" charset="0"/>
              </a:rPr>
              <a:t>Kirkman.</a:t>
            </a:r>
          </a:p>
          <a:p>
            <a:r>
              <a:rPr lang="en-US" sz="1700" cap="none" dirty="0" smtClean="0">
                <a:latin typeface="+mj-lt"/>
                <a:cs typeface="Times New Roman" panose="02020603050405020304" pitchFamily="18" charset="0"/>
              </a:rPr>
              <a:t>Phát biểu bài toán: Có một người cần đi giao hàng tại n thành phố.Anh ta</a:t>
            </a:r>
          </a:p>
          <a:p>
            <a:pPr marL="0" indent="0">
              <a:buNone/>
            </a:pPr>
            <a:r>
              <a:rPr lang="en-US" sz="1700" cap="none" dirty="0" smtClean="0">
                <a:latin typeface="+mj-lt"/>
                <a:cs typeface="Times New Roman" panose="02020603050405020304" pitchFamily="18" charset="0"/>
              </a:rPr>
              <a:t> xuất phát từ một thành phố nào đó,đi qua tất cả các thành phố khác,mỗi </a:t>
            </a:r>
          </a:p>
          <a:p>
            <a:pPr marL="0" indent="0">
              <a:buNone/>
            </a:pPr>
            <a:r>
              <a:rPr lang="en-US" sz="1700" cap="none" dirty="0" smtClean="0">
                <a:latin typeface="+mj-lt"/>
                <a:cs typeface="Times New Roman" panose="02020603050405020304" pitchFamily="18" charset="0"/>
              </a:rPr>
              <a:t>thành phố chỉ đến một lần và trở về thành phố ban đầu.Khoảng cách</a:t>
            </a:r>
          </a:p>
          <a:p>
            <a:pPr marL="0" indent="0">
              <a:buNone/>
            </a:pPr>
            <a:r>
              <a:rPr lang="en-US" sz="1700" cap="none" dirty="0" smtClean="0">
                <a:latin typeface="+mj-lt"/>
                <a:cs typeface="Times New Roman" panose="02020603050405020304" pitchFamily="18" charset="0"/>
              </a:rPr>
              <a:t>(chi phí) từ một thành phố đến một thành phố khác được cho trước.Hãy tìm</a:t>
            </a:r>
          </a:p>
          <a:p>
            <a:pPr marL="0" indent="0">
              <a:buNone/>
            </a:pPr>
            <a:r>
              <a:rPr lang="en-US" sz="1700" cap="none" dirty="0" smtClean="0">
                <a:latin typeface="+mj-lt"/>
                <a:cs typeface="Times New Roman" panose="02020603050405020304" pitchFamily="18" charset="0"/>
              </a:rPr>
              <a:t> đường đi với chi phí nhỏ nhất</a:t>
            </a:r>
          </a:p>
          <a:p>
            <a:pPr marL="0" indent="0">
              <a:buNone/>
            </a:pPr>
            <a:endParaRPr lang="en-US" sz="1800" cap="none"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694021" y="966652"/>
            <a:ext cx="3487147" cy="5205548"/>
          </a:xfrm>
          <a:prstGeom prst="rect">
            <a:avLst/>
          </a:prstGeom>
        </p:spPr>
      </p:pic>
    </p:spTree>
    <p:extLst>
      <p:ext uri="{BB962C8B-B14F-4D97-AF65-F5344CB8AC3E}">
        <p14:creationId xmlns:p14="http://schemas.microsoft.com/office/powerpoint/2010/main" val="381334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36024"/>
            <a:ext cx="10363826" cy="4955176"/>
          </a:xfrm>
        </p:spPr>
        <p:txBody>
          <a:bodyPr/>
          <a:lstStyle/>
          <a:p>
            <a:pPr marL="457200" indent="-457200">
              <a:buAutoNum type="arabicPeriod" startAt="3"/>
            </a:pPr>
            <a:r>
              <a:rPr lang="en-US" cap="none" dirty="0" smtClean="0">
                <a:latin typeface="+mj-lt"/>
                <a:cs typeface="Times New Roman" panose="02020603050405020304" pitchFamily="18" charset="0"/>
              </a:rPr>
              <a:t>Phân tích bài toán</a:t>
            </a:r>
          </a:p>
          <a:p>
            <a:r>
              <a:rPr lang="en-US" cap="none" dirty="0" smtClean="0">
                <a:latin typeface="+mj-lt"/>
                <a:cs typeface="Times New Roman" panose="02020603050405020304" pitchFamily="18" charset="0"/>
              </a:rPr>
              <a:t>Input: Số lượng thành phố,khoảng cách(chi phí) giữa </a:t>
            </a:r>
          </a:p>
          <a:p>
            <a:pPr marL="0" indent="0">
              <a:buNone/>
            </a:pPr>
            <a:r>
              <a:rPr lang="en-US" cap="none" dirty="0" smtClean="0">
                <a:latin typeface="+mj-lt"/>
                <a:cs typeface="Times New Roman" panose="02020603050405020304" pitchFamily="18" charset="0"/>
              </a:rPr>
              <a:t>các thành phố.</a:t>
            </a:r>
          </a:p>
          <a:p>
            <a:r>
              <a:rPr lang="en-US" cap="none" dirty="0" smtClean="0">
                <a:latin typeface="+mj-lt"/>
                <a:cs typeface="Times New Roman" panose="02020603050405020304" pitchFamily="18" charset="0"/>
              </a:rPr>
              <a:t>Output:Đường đi với chi phí tối thiểu</a:t>
            </a:r>
          </a:p>
          <a:p>
            <a:r>
              <a:rPr lang="en-US" cap="none" dirty="0" smtClean="0">
                <a:latin typeface="+mj-lt"/>
                <a:cs typeface="Times New Roman" panose="02020603050405020304" pitchFamily="18" charset="0"/>
              </a:rPr>
              <a:t>Ý tưởng:Các con kiến đi sau sử dụng lớp mùi(Trail) của </a:t>
            </a:r>
          </a:p>
          <a:p>
            <a:pPr marL="0" indent="0">
              <a:buNone/>
            </a:pPr>
            <a:r>
              <a:rPr lang="en-US" cap="none" dirty="0" smtClean="0">
                <a:latin typeface="+mj-lt"/>
                <a:cs typeface="Times New Roman" panose="02020603050405020304" pitchFamily="18" charset="0"/>
              </a:rPr>
              <a:t>con kiên đi trước và kinh nghiệm (heuristics) để tìm con </a:t>
            </a:r>
          </a:p>
          <a:p>
            <a:pPr marL="0" indent="0">
              <a:buNone/>
            </a:pPr>
            <a:r>
              <a:rPr lang="en-US" cap="none" dirty="0" smtClean="0">
                <a:latin typeface="+mj-lt"/>
                <a:cs typeface="Times New Roman" panose="02020603050405020304" pitchFamily="18" charset="0"/>
              </a:rPr>
              <a:t>đường cho chính mình,sau đó ma trận mùi và con đường </a:t>
            </a:r>
          </a:p>
          <a:p>
            <a:pPr marL="0" indent="0">
              <a:buNone/>
            </a:pPr>
            <a:r>
              <a:rPr lang="en-US" cap="none" dirty="0" smtClean="0">
                <a:latin typeface="+mj-lt"/>
                <a:cs typeface="Times New Roman" panose="02020603050405020304" pitchFamily="18" charset="0"/>
              </a:rPr>
              <a:t>ngắn nhất sẽ được cập nhật lại.</a:t>
            </a:r>
          </a:p>
          <a:p>
            <a:r>
              <a:rPr lang="en-US" cap="none" dirty="0" smtClean="0">
                <a:latin typeface="+mj-lt"/>
                <a:cs typeface="Times New Roman" panose="02020603050405020304" pitchFamily="18" charset="0"/>
              </a:rPr>
              <a:t>Cứ như vậy ,sẽ cho ta kết quả của con đường ngắn </a:t>
            </a:r>
          </a:p>
          <a:p>
            <a:pPr marL="0" indent="0">
              <a:buNone/>
            </a:pPr>
            <a:r>
              <a:rPr lang="en-US" cap="none" dirty="0" smtClean="0">
                <a:latin typeface="+mj-lt"/>
                <a:cs typeface="Times New Roman" panose="02020603050405020304" pitchFamily="18" charset="0"/>
              </a:rPr>
              <a:t>nhất cần tìm.</a:t>
            </a:r>
          </a:p>
        </p:txBody>
      </p:sp>
      <p:pic>
        <p:nvPicPr>
          <p:cNvPr id="4" name="Picture 3"/>
          <p:cNvPicPr>
            <a:picLocks noChangeAspect="1"/>
          </p:cNvPicPr>
          <p:nvPr/>
        </p:nvPicPr>
        <p:blipFill>
          <a:blip r:embed="rId2"/>
          <a:stretch>
            <a:fillRect/>
          </a:stretch>
        </p:blipFill>
        <p:spPr>
          <a:xfrm>
            <a:off x="7000045" y="1790196"/>
            <a:ext cx="4096322" cy="3046832"/>
          </a:xfrm>
          <a:prstGeom prst="rect">
            <a:avLst/>
          </a:prstGeom>
        </p:spPr>
      </p:pic>
    </p:spTree>
    <p:extLst>
      <p:ext uri="{BB962C8B-B14F-4D97-AF65-F5344CB8AC3E}">
        <p14:creationId xmlns:p14="http://schemas.microsoft.com/office/powerpoint/2010/main" val="3557666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809898"/>
                <a:ext cx="10363826" cy="4981302"/>
              </a:xfrm>
            </p:spPr>
            <p:txBody>
              <a:bodyPr/>
              <a:lstStyle/>
              <a:p>
                <a:pPr marL="0" indent="0">
                  <a:buNone/>
                </a:pPr>
                <a:r>
                  <a:rPr lang="en-US" cap="none" dirty="0" smtClean="0">
                    <a:latin typeface="Times New Roman" panose="02020603050405020304" pitchFamily="18" charset="0"/>
                    <a:cs typeface="Times New Roman" panose="02020603050405020304" pitchFamily="18" charset="0"/>
                  </a:rPr>
                  <a:t>4. </a:t>
                </a:r>
                <a:r>
                  <a:rPr lang="en-US" cap="none" dirty="0" smtClean="0">
                    <a:latin typeface="+mj-lt"/>
                    <a:cs typeface="Times New Roman" panose="02020603050405020304" pitchFamily="18" charset="0"/>
                  </a:rPr>
                  <a:t>Công thức</a:t>
                </a:r>
              </a:p>
              <a:p>
                <a:pPr marL="0" indent="0">
                  <a:buNone/>
                </a:pPr>
                <a:r>
                  <a:rPr lang="en-US" cap="none" dirty="0" smtClean="0">
                    <a:latin typeface="+mj-lt"/>
                    <a:cs typeface="Times New Roman" panose="02020603050405020304" pitchFamily="18" charset="0"/>
                  </a:rPr>
                  <a:t>4.1.Công thức xác suất</a:t>
                </a:r>
              </a:p>
              <a:p>
                <a:pPr marL="0" indent="0">
                  <a:buNone/>
                </a:pPr>
                <a:r>
                  <a:rPr lang="en-US" cap="none" dirty="0" smtClean="0">
                    <a:latin typeface="+mj-lt"/>
                    <a:cs typeface="Times New Roman" panose="02020603050405020304" pitchFamily="18" charset="0"/>
                  </a:rPr>
                  <a:t>Trong đó:</a:t>
                </a:r>
              </a:p>
              <a:p>
                <a:pPr marL="0" indent="0">
                  <a:buNone/>
                </a:pPr>
                <a:r>
                  <a:rPr lang="en-US" cap="none" dirty="0" smtClean="0">
                    <a:latin typeface="+mj-lt"/>
                    <a:cs typeface="Times New Roman" panose="02020603050405020304" pitchFamily="18" charset="0"/>
                  </a:rPr>
                  <a:t>+</a:t>
                </a:r>
                <a14:m>
                  <m:oMath xmlns:m="http://schemas.openxmlformats.org/officeDocument/2006/math">
                    <m:sSubSup>
                      <m:sSubSupPr>
                        <m:ctrlPr>
                          <a:rPr lang="en-US" i="1" cap="none" smtClean="0">
                            <a:latin typeface="+mj-lt"/>
                            <a:cs typeface="Times New Roman" panose="02020603050405020304" pitchFamily="18" charset="0"/>
                          </a:rPr>
                        </m:ctrlPr>
                      </m:sSubSupPr>
                      <m:e>
                        <m:r>
                          <a:rPr lang="en-US" b="0" i="1" cap="none" smtClean="0">
                            <a:latin typeface="+mj-lt"/>
                            <a:cs typeface="Times New Roman" panose="02020603050405020304" pitchFamily="18" charset="0"/>
                          </a:rPr>
                          <m:t>𝑃</m:t>
                        </m:r>
                      </m:e>
                      <m:sub>
                        <m:r>
                          <a:rPr lang="en-US" b="0" i="1" cap="none" smtClean="0">
                            <a:latin typeface="+mj-lt"/>
                            <a:cs typeface="Times New Roman" panose="02020603050405020304" pitchFamily="18" charset="0"/>
                          </a:rPr>
                          <m:t>𝑖𝑗</m:t>
                        </m:r>
                      </m:sub>
                      <m:sup>
                        <m:r>
                          <a:rPr lang="en-US" b="0" i="1" cap="none" smtClean="0">
                            <a:latin typeface="+mj-lt"/>
                            <a:cs typeface="Times New Roman" panose="02020603050405020304" pitchFamily="18" charset="0"/>
                          </a:rPr>
                          <m:t>𝑘</m:t>
                        </m:r>
                      </m:sup>
                    </m:sSubSup>
                  </m:oMath>
                </a14:m>
                <a:r>
                  <a:rPr lang="en-US" cap="none" dirty="0" smtClean="0">
                    <a:latin typeface="+mj-lt"/>
                    <a:cs typeface="Times New Roman" panose="02020603050405020304" pitchFamily="18" charset="0"/>
                  </a:rPr>
                  <a:t> : xác xuất con kiến k chọn cạnh (i,j)</a:t>
                </a:r>
              </a:p>
              <a:p>
                <a:pPr marL="0" indent="0">
                  <a:buNone/>
                </a:pPr>
                <a:r>
                  <a:rPr lang="en-US" cap="none" dirty="0" smtClean="0">
                    <a:latin typeface="+mj-lt"/>
                    <a:cs typeface="Times New Roman" panose="02020603050405020304" pitchFamily="18" charset="0"/>
                  </a:rPr>
                  <a:t>+</a:t>
                </a:r>
                <a14:m>
                  <m:oMath xmlns:m="http://schemas.openxmlformats.org/officeDocument/2006/math">
                    <m:sSub>
                      <m:sSubPr>
                        <m:ctrlPr>
                          <a:rPr lang="en-US" i="1" cap="none" smtClean="0">
                            <a:latin typeface="+mj-lt"/>
                            <a:cs typeface="Times New Roman" panose="02020603050405020304" pitchFamily="18" charset="0"/>
                          </a:rPr>
                        </m:ctrlPr>
                      </m:sSubPr>
                      <m:e>
                        <m:r>
                          <m:rPr>
                            <m:sty m:val="p"/>
                          </m:rPr>
                          <a:rPr lang="en-US" i="1" cap="none">
                            <a:latin typeface="+mj-lt"/>
                            <a:cs typeface="Times New Roman" panose="02020603050405020304" pitchFamily="18" charset="0"/>
                          </a:rPr>
                          <m:t>τ</m:t>
                        </m:r>
                      </m:e>
                      <m:sub>
                        <m:r>
                          <a:rPr lang="en-US" b="0" i="1" cap="none" smtClean="0">
                            <a:latin typeface="+mj-lt"/>
                            <a:cs typeface="Times New Roman" panose="02020603050405020304" pitchFamily="18" charset="0"/>
                          </a:rPr>
                          <m:t>𝑖𝑗</m:t>
                        </m:r>
                      </m:sub>
                    </m:sSub>
                  </m:oMath>
                </a14:m>
                <a:r>
                  <a:rPr lang="en-US" cap="none" dirty="0" smtClean="0">
                    <a:latin typeface="+mj-lt"/>
                    <a:cs typeface="Times New Roman" panose="02020603050405020304" pitchFamily="18" charset="0"/>
                  </a:rPr>
                  <a:t>:Nồng độ vết mùi cạnh (i,j)</a:t>
                </a:r>
              </a:p>
              <a:p>
                <a:pPr marL="0" indent="0">
                  <a:buNone/>
                </a:pPr>
                <a:r>
                  <a:rPr lang="en-US" cap="none" dirty="0" smtClean="0">
                    <a:latin typeface="+mj-lt"/>
                    <a:cs typeface="Times New Roman" panose="02020603050405020304" pitchFamily="18" charset="0"/>
                  </a:rPr>
                  <a:t>+</a:t>
                </a:r>
                <a14:m>
                  <m:oMath xmlns:m="http://schemas.openxmlformats.org/officeDocument/2006/math">
                    <m:sSub>
                      <m:sSubPr>
                        <m:ctrlPr>
                          <a:rPr lang="en-US" i="1" cap="none" smtClean="0">
                            <a:latin typeface="+mj-lt"/>
                            <a:cs typeface="Times New Roman" panose="02020603050405020304" pitchFamily="18" charset="0"/>
                          </a:rPr>
                        </m:ctrlPr>
                      </m:sSubPr>
                      <m:e>
                        <m:r>
                          <m:rPr>
                            <m:sty m:val="p"/>
                          </m:rPr>
                          <a:rPr lang="el-GR" i="1" cap="none" smtClean="0">
                            <a:latin typeface="+mj-lt"/>
                            <a:cs typeface="Times New Roman" panose="02020603050405020304" pitchFamily="18" charset="0"/>
                          </a:rPr>
                          <m:t>η</m:t>
                        </m:r>
                      </m:e>
                      <m:sub>
                        <m:r>
                          <a:rPr lang="en-US" b="0" i="1" cap="none" smtClean="0">
                            <a:latin typeface="+mj-lt"/>
                            <a:cs typeface="Times New Roman" panose="02020603050405020304" pitchFamily="18" charset="0"/>
                          </a:rPr>
                          <m:t>𝑖𝑗</m:t>
                        </m:r>
                      </m:sub>
                    </m:sSub>
                  </m:oMath>
                </a14:m>
                <a:r>
                  <a:rPr lang="en-US" cap="none" dirty="0" smtClean="0">
                    <a:latin typeface="+mj-lt"/>
                    <a:cs typeface="Times New Roman" panose="02020603050405020304" pitchFamily="18" charset="0"/>
                  </a:rPr>
                  <a:t>:Thông tin heuristic</a:t>
                </a:r>
              </a:p>
              <a:p>
                <a:pPr marL="0" indent="0">
                  <a:buNone/>
                </a:pPr>
                <a:r>
                  <a:rPr lang="en-US" cap="none" dirty="0" smtClean="0">
                    <a:latin typeface="+mj-lt"/>
                    <a:cs typeface="Times New Roman" panose="02020603050405020304" pitchFamily="18" charset="0"/>
                  </a:rPr>
                  <a:t>+</a:t>
                </a:r>
                <a14:m>
                  <m:oMath xmlns:m="http://schemas.openxmlformats.org/officeDocument/2006/math">
                    <m:sSubSup>
                      <m:sSubSupPr>
                        <m:ctrlPr>
                          <a:rPr lang="en-US" i="1" cap="none" smtClean="0">
                            <a:latin typeface="+mj-lt"/>
                            <a:cs typeface="Times New Roman" panose="02020603050405020304" pitchFamily="18" charset="0"/>
                          </a:rPr>
                        </m:ctrlPr>
                      </m:sSubSupPr>
                      <m:e>
                        <m:r>
                          <a:rPr lang="en-US" b="0" i="1" cap="none" smtClean="0">
                            <a:latin typeface="+mj-lt"/>
                            <a:cs typeface="Times New Roman" panose="02020603050405020304" pitchFamily="18" charset="0"/>
                          </a:rPr>
                          <m:t>𝑁</m:t>
                        </m:r>
                      </m:e>
                      <m:sub>
                        <m:r>
                          <a:rPr lang="en-US" b="0" i="1" cap="none" smtClean="0">
                            <a:latin typeface="+mj-lt"/>
                            <a:cs typeface="Times New Roman" panose="02020603050405020304" pitchFamily="18" charset="0"/>
                          </a:rPr>
                          <m:t>𝑖</m:t>
                        </m:r>
                      </m:sub>
                      <m:sup>
                        <m:r>
                          <a:rPr lang="en-US" b="0" i="1" cap="none" smtClean="0">
                            <a:latin typeface="+mj-lt"/>
                            <a:cs typeface="Times New Roman" panose="02020603050405020304" pitchFamily="18" charset="0"/>
                          </a:rPr>
                          <m:t>𝑘</m:t>
                        </m:r>
                      </m:sup>
                    </m:sSubSup>
                  </m:oMath>
                </a14:m>
                <a:r>
                  <a:rPr lang="en-US" cap="none" dirty="0" smtClean="0">
                    <a:latin typeface="+mj-lt"/>
                    <a:cs typeface="Times New Roman" panose="02020603050405020304" pitchFamily="18" charset="0"/>
                  </a:rPr>
                  <a:t>:Tập các đỉnh láng giềng của i mà con kiến chưa đi qua</a:t>
                </a:r>
              </a:p>
              <a:p>
                <a:pPr marL="0" indent="0">
                  <a:buNone/>
                </a:pPr>
                <a:r>
                  <a:rPr lang="en-US" cap="none" dirty="0" smtClean="0">
                    <a:latin typeface="+mj-lt"/>
                    <a:cs typeface="Times New Roman" panose="02020603050405020304" pitchFamily="18" charset="0"/>
                  </a:rPr>
                  <a:t>+</a:t>
                </a:r>
                <a:r>
                  <a:rPr lang="el-GR" cap="none" dirty="0" smtClean="0">
                    <a:latin typeface="+mj-lt"/>
                    <a:cs typeface="Times New Roman" panose="02020603050405020304" pitchFamily="18" charset="0"/>
                  </a:rPr>
                  <a:t>α</a:t>
                </a:r>
                <a:r>
                  <a:rPr lang="en-US" cap="none" dirty="0" smtClean="0">
                    <a:latin typeface="+mj-lt"/>
                    <a:cs typeface="Times New Roman" panose="02020603050405020304" pitchFamily="18" charset="0"/>
                  </a:rPr>
                  <a:t>:Hệ số điều chỉnh ảnh hưởng </a:t>
                </a:r>
                <a14:m>
                  <m:oMath xmlns:m="http://schemas.openxmlformats.org/officeDocument/2006/math">
                    <m:sSub>
                      <m:sSubPr>
                        <m:ctrlPr>
                          <a:rPr lang="en-US" i="1" cap="none">
                            <a:latin typeface="+mj-lt"/>
                            <a:cs typeface="Times New Roman" panose="02020603050405020304" pitchFamily="18" charset="0"/>
                          </a:rPr>
                        </m:ctrlPr>
                      </m:sSubPr>
                      <m:e>
                        <m:r>
                          <m:rPr>
                            <m:sty m:val="p"/>
                          </m:rPr>
                          <a:rPr lang="en-US" i="1" cap="none">
                            <a:latin typeface="+mj-lt"/>
                            <a:cs typeface="Times New Roman" panose="02020603050405020304" pitchFamily="18" charset="0"/>
                          </a:rPr>
                          <m:t>τ</m:t>
                        </m:r>
                      </m:e>
                      <m:sub>
                        <m:r>
                          <a:rPr lang="en-US" i="1" cap="none">
                            <a:latin typeface="+mj-lt"/>
                            <a:cs typeface="Times New Roman" panose="02020603050405020304" pitchFamily="18" charset="0"/>
                          </a:rPr>
                          <m:t>𝑖𝑗</m:t>
                        </m:r>
                      </m:sub>
                    </m:sSub>
                  </m:oMath>
                </a14:m>
                <a:endParaRPr lang="en-US" cap="none" dirty="0" smtClean="0">
                  <a:latin typeface="+mj-lt"/>
                  <a:cs typeface="Times New Roman" panose="02020603050405020304" pitchFamily="18" charset="0"/>
                </a:endParaRPr>
              </a:p>
              <a:p>
                <a:pPr marL="0" indent="0">
                  <a:buNone/>
                </a:pPr>
                <a:r>
                  <a:rPr lang="en-US" cap="none" dirty="0">
                    <a:latin typeface="+mj-lt"/>
                    <a:cs typeface="Times New Roman" panose="02020603050405020304" pitchFamily="18" charset="0"/>
                  </a:rPr>
                  <a:t>+</a:t>
                </a:r>
                <a:r>
                  <a:rPr lang="el-GR" cap="none" dirty="0" smtClean="0">
                    <a:latin typeface="+mj-lt"/>
                    <a:cs typeface="Times New Roman" panose="02020603050405020304" pitchFamily="18" charset="0"/>
                  </a:rPr>
                  <a:t>β</a:t>
                </a:r>
                <a:r>
                  <a:rPr lang="en-US" cap="none" dirty="0" smtClean="0">
                    <a:latin typeface="+mj-lt"/>
                    <a:cs typeface="Times New Roman" panose="02020603050405020304" pitchFamily="18" charset="0"/>
                  </a:rPr>
                  <a:t>:Hệ số điều chỉnh ảnh hưởng </a:t>
                </a:r>
                <a14:m>
                  <m:oMath xmlns:m="http://schemas.openxmlformats.org/officeDocument/2006/math">
                    <m:sSub>
                      <m:sSubPr>
                        <m:ctrlPr>
                          <a:rPr lang="en-US" i="1" cap="none">
                            <a:latin typeface="+mj-lt"/>
                            <a:cs typeface="Times New Roman" panose="02020603050405020304" pitchFamily="18" charset="0"/>
                          </a:rPr>
                        </m:ctrlPr>
                      </m:sSubPr>
                      <m:e>
                        <m:r>
                          <m:rPr>
                            <m:sty m:val="p"/>
                          </m:rPr>
                          <a:rPr lang="el-GR" i="1" cap="none">
                            <a:latin typeface="+mj-lt"/>
                            <a:cs typeface="Times New Roman" panose="02020603050405020304" pitchFamily="18" charset="0"/>
                          </a:rPr>
                          <m:t>η</m:t>
                        </m:r>
                      </m:e>
                      <m:sub>
                        <m:r>
                          <a:rPr lang="en-US" i="1" cap="none">
                            <a:latin typeface="+mj-lt"/>
                            <a:cs typeface="Times New Roman" panose="02020603050405020304" pitchFamily="18" charset="0"/>
                          </a:rPr>
                          <m:t>𝑖𝑗</m:t>
                        </m:r>
                      </m:sub>
                    </m:sSub>
                  </m:oMath>
                </a14:m>
                <a:endParaRPr lang="en-US" cap="none" dirty="0" smtClean="0">
                  <a:latin typeface="+mj-lt"/>
                  <a:cs typeface="Times New Roman" panose="02020603050405020304" pitchFamily="18" charset="0"/>
                </a:endParaRPr>
              </a:p>
              <a:p>
                <a:pPr marL="0" indent="0">
                  <a:buNone/>
                </a:pPr>
                <a:endParaRPr lang="en-US" cap="none" dirty="0" smtClean="0">
                  <a:latin typeface="+mj-lt"/>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809898"/>
                <a:ext cx="10363826" cy="4981302"/>
              </a:xfrm>
              <a:blipFill>
                <a:blip r:embed="rId2"/>
                <a:stretch>
                  <a:fillRect l="-647" t="-24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190507" y="1195111"/>
            <a:ext cx="3846627" cy="1270997"/>
          </a:xfrm>
          <a:prstGeom prst="rect">
            <a:avLst/>
          </a:prstGeom>
        </p:spPr>
      </p:pic>
      <p:pic>
        <p:nvPicPr>
          <p:cNvPr id="5" name="Picture 4"/>
          <p:cNvPicPr>
            <a:picLocks noChangeAspect="1"/>
          </p:cNvPicPr>
          <p:nvPr/>
        </p:nvPicPr>
        <p:blipFill>
          <a:blip r:embed="rId4"/>
          <a:stretch>
            <a:fillRect/>
          </a:stretch>
        </p:blipFill>
        <p:spPr>
          <a:xfrm>
            <a:off x="7190508" y="2851321"/>
            <a:ext cx="3846627" cy="2399552"/>
          </a:xfrm>
          <a:prstGeom prst="rect">
            <a:avLst/>
          </a:prstGeom>
        </p:spPr>
      </p:pic>
    </p:spTree>
    <p:extLst>
      <p:ext uri="{BB962C8B-B14F-4D97-AF65-F5344CB8AC3E}">
        <p14:creationId xmlns:p14="http://schemas.microsoft.com/office/powerpoint/2010/main" val="201700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783772"/>
                <a:ext cx="10363826" cy="5007428"/>
              </a:xfrm>
            </p:spPr>
            <p:txBody>
              <a:bodyPr/>
              <a:lstStyle/>
              <a:p>
                <a:pPr marL="0" indent="0">
                  <a:buNone/>
                </a:pPr>
                <a:r>
                  <a:rPr lang="en-US" cap="none" dirty="0" smtClean="0">
                    <a:latin typeface="+mj-lt"/>
                    <a:cs typeface="Times New Roman" panose="02020603050405020304" pitchFamily="18" charset="0"/>
                  </a:rPr>
                  <a:t>4.2.Quy tắc cập nhật mùi</a:t>
                </a:r>
              </a:p>
              <a:p>
                <a:pPr marL="0" indent="0">
                  <a:buNone/>
                </a:pPr>
                <a:endParaRPr lang="en-US" cap="none" dirty="0">
                  <a:latin typeface="+mj-lt"/>
                  <a:cs typeface="Times New Roman" panose="02020603050405020304" pitchFamily="18" charset="0"/>
                </a:endParaRPr>
              </a:p>
              <a:p>
                <a:pPr marL="0" indent="0">
                  <a:buNone/>
                </a:pPr>
                <a:endParaRPr lang="en-US" cap="none" dirty="0" smtClean="0">
                  <a:latin typeface="+mj-lt"/>
                  <a:cs typeface="Times New Roman" panose="02020603050405020304" pitchFamily="18" charset="0"/>
                </a:endParaRPr>
              </a:p>
              <a:p>
                <a:pPr marL="0" indent="0">
                  <a:buNone/>
                </a:pPr>
                <a:r>
                  <a:rPr lang="en-US" cap="none" dirty="0" smtClean="0">
                    <a:latin typeface="+mj-lt"/>
                    <a:cs typeface="Times New Roman" panose="02020603050405020304" pitchFamily="18" charset="0"/>
                  </a:rPr>
                  <a:t>Trong đó:</a:t>
                </a:r>
              </a:p>
              <a:p>
                <a:pPr marL="0" indent="0">
                  <a:buNone/>
                </a:pPr>
                <a:r>
                  <a:rPr lang="en-US" cap="none" dirty="0" smtClean="0">
                    <a:latin typeface="+mj-lt"/>
                    <a:cs typeface="Times New Roman" panose="02020603050405020304" pitchFamily="18" charset="0"/>
                  </a:rPr>
                  <a:t>+</a:t>
                </a:r>
                <a:r>
                  <a:rPr lang="el-GR" cap="none" dirty="0" smtClean="0">
                    <a:latin typeface="+mj-lt"/>
                    <a:cs typeface="Times New Roman" panose="02020603050405020304" pitchFamily="18" charset="0"/>
                  </a:rPr>
                  <a:t>ρ</a:t>
                </a:r>
                <a:r>
                  <a:rPr lang="en-US" cap="none" dirty="0" smtClean="0">
                    <a:latin typeface="+mj-lt"/>
                    <a:cs typeface="Times New Roman" panose="02020603050405020304" pitchFamily="18" charset="0"/>
                  </a:rPr>
                  <a:t> :Tốc độ bay hơi</a:t>
                </a:r>
              </a:p>
              <a:p>
                <a:pPr marL="0" indent="0">
                  <a:buNone/>
                </a:pPr>
                <a:endParaRPr lang="en-US" cap="none" dirty="0" smtClean="0">
                  <a:latin typeface="+mj-lt"/>
                  <a:cs typeface="Times New Roman" panose="02020603050405020304" pitchFamily="18" charset="0"/>
                </a:endParaRPr>
              </a:p>
              <a:p>
                <a:pPr marL="0" indent="0">
                  <a:buNone/>
                </a:pPr>
                <a:r>
                  <a:rPr lang="en-US" cap="none" dirty="0" smtClean="0">
                    <a:latin typeface="+mj-lt"/>
                    <a:cs typeface="Times New Roman" panose="02020603050405020304" pitchFamily="18" charset="0"/>
                  </a:rPr>
                  <a:t>+</a:t>
                </a:r>
                <a14:m>
                  <m:oMath xmlns:m="http://schemas.openxmlformats.org/officeDocument/2006/math">
                    <m:sSub>
                      <m:sSubPr>
                        <m:ctrlPr>
                          <a:rPr lang="en-US" i="1" cap="none" smtClean="0">
                            <a:latin typeface="+mj-lt"/>
                            <a:cs typeface="Times New Roman" panose="02020603050405020304" pitchFamily="18" charset="0"/>
                          </a:rPr>
                        </m:ctrlPr>
                      </m:sSubPr>
                      <m:e>
                        <m:r>
                          <a:rPr lang="en-US" i="1" cap="none" smtClean="0">
                            <a:latin typeface="+mj-lt"/>
                            <a:ea typeface="Cambria Math" panose="02040503050406030204" pitchFamily="18" charset="0"/>
                            <a:cs typeface="Times New Roman" panose="02020603050405020304" pitchFamily="18" charset="0"/>
                          </a:rPr>
                          <m:t>∆</m:t>
                        </m:r>
                      </m:e>
                      <m:sub>
                        <m:sSub>
                          <m:sSubPr>
                            <m:ctrlPr>
                              <a:rPr lang="en-US" i="1" cap="none">
                                <a:latin typeface="+mj-lt"/>
                                <a:cs typeface="Times New Roman" panose="02020603050405020304" pitchFamily="18" charset="0"/>
                              </a:rPr>
                            </m:ctrlPr>
                          </m:sSubPr>
                          <m:e>
                            <m:r>
                              <m:rPr>
                                <m:sty m:val="p"/>
                              </m:rPr>
                              <a:rPr lang="en-US" i="1" cap="none">
                                <a:latin typeface="+mj-lt"/>
                                <a:cs typeface="Times New Roman" panose="02020603050405020304" pitchFamily="18" charset="0"/>
                              </a:rPr>
                              <m:t>τ</m:t>
                            </m:r>
                          </m:e>
                          <m:sub>
                            <m:r>
                              <a:rPr lang="en-US" i="1" cap="none">
                                <a:latin typeface="+mj-lt"/>
                                <a:cs typeface="Times New Roman" panose="02020603050405020304" pitchFamily="18" charset="0"/>
                              </a:rPr>
                              <m:t>𝑖𝑗</m:t>
                            </m:r>
                          </m:sub>
                        </m:sSub>
                      </m:sub>
                    </m:sSub>
                  </m:oMath>
                </a14:m>
                <a:r>
                  <a:rPr lang="en-US" cap="none" dirty="0" smtClean="0">
                    <a:latin typeface="+mj-lt"/>
                    <a:cs typeface="Times New Roman" panose="02020603050405020304" pitchFamily="18" charset="0"/>
                  </a:rPr>
                  <a:t>=</a:t>
                </a:r>
              </a:p>
              <a:p>
                <a:pPr marL="0" indent="0">
                  <a:buNone/>
                </a:pPr>
                <a:endParaRPr lang="en-US" cap="none" dirty="0" smtClean="0">
                  <a:latin typeface="+mj-lt"/>
                  <a:cs typeface="Times New Roman" panose="02020603050405020304" pitchFamily="18" charset="0"/>
                </a:endParaRPr>
              </a:p>
              <a:p>
                <a:pPr marL="0" indent="0">
                  <a:buNone/>
                </a:pPr>
                <a:r>
                  <a:rPr lang="en-US" cap="none" dirty="0" smtClean="0">
                    <a:latin typeface="+mj-lt"/>
                    <a:cs typeface="Times New Roman" panose="02020603050405020304" pitchFamily="18" charset="0"/>
                  </a:rPr>
                  <a:t>+</a:t>
                </a:r>
                <a14:m>
                  <m:oMath xmlns:m="http://schemas.openxmlformats.org/officeDocument/2006/math">
                    <m:sSup>
                      <m:sSupPr>
                        <m:ctrlPr>
                          <a:rPr lang="en-US" i="1" cap="none" smtClean="0">
                            <a:latin typeface="+mj-lt"/>
                            <a:cs typeface="Times New Roman" panose="02020603050405020304" pitchFamily="18" charset="0"/>
                          </a:rPr>
                        </m:ctrlPr>
                      </m:sSupPr>
                      <m:e>
                        <m:r>
                          <a:rPr lang="en-US" b="0" i="1" cap="none" smtClean="0">
                            <a:latin typeface="+mj-lt"/>
                            <a:cs typeface="Times New Roman" panose="02020603050405020304" pitchFamily="18" charset="0"/>
                          </a:rPr>
                          <m:t>𝑐</m:t>
                        </m:r>
                      </m:e>
                      <m:sup>
                        <m:r>
                          <a:rPr lang="en-US" b="0" i="1" cap="none" smtClean="0">
                            <a:latin typeface="+mj-lt"/>
                            <a:cs typeface="Times New Roman" panose="02020603050405020304" pitchFamily="18" charset="0"/>
                          </a:rPr>
                          <m:t>𝑘</m:t>
                        </m:r>
                      </m:sup>
                    </m:sSup>
                  </m:oMath>
                </a14:m>
                <a:r>
                  <a:rPr lang="en-US" cap="none" dirty="0" smtClean="0">
                    <a:latin typeface="+mj-lt"/>
                    <a:cs typeface="Times New Roman" panose="02020603050405020304" pitchFamily="18" charset="0"/>
                  </a:rPr>
                  <a:t>: là quãng đường mà con kiến k đã đi qua</a:t>
                </a:r>
              </a:p>
              <a:p>
                <a:pPr marL="0" indent="0">
                  <a:buNone/>
                </a:pPr>
                <a:endParaRPr lang="en-US" cap="none"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783772"/>
                <a:ext cx="10363826" cy="5007428"/>
              </a:xfrm>
              <a:blipFill>
                <a:blip r:embed="rId2"/>
                <a:stretch>
                  <a:fillRect l="-647" t="-12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811685" y="2354933"/>
            <a:ext cx="3846627" cy="2399552"/>
          </a:xfrm>
          <a:prstGeom prst="rect">
            <a:avLst/>
          </a:prstGeom>
        </p:spPr>
      </p:pic>
      <p:pic>
        <p:nvPicPr>
          <p:cNvPr id="5" name="Picture 4"/>
          <p:cNvPicPr>
            <a:picLocks noChangeAspect="1"/>
          </p:cNvPicPr>
          <p:nvPr/>
        </p:nvPicPr>
        <p:blipFill>
          <a:blip r:embed="rId4"/>
          <a:stretch>
            <a:fillRect/>
          </a:stretch>
        </p:blipFill>
        <p:spPr>
          <a:xfrm>
            <a:off x="1005214" y="1319173"/>
            <a:ext cx="3260447" cy="931257"/>
          </a:xfrm>
          <a:prstGeom prst="rect">
            <a:avLst/>
          </a:prstGeom>
        </p:spPr>
      </p:pic>
      <p:sp>
        <p:nvSpPr>
          <p:cNvPr id="6" name="Left Brace 5"/>
          <p:cNvSpPr/>
          <p:nvPr/>
        </p:nvSpPr>
        <p:spPr>
          <a:xfrm>
            <a:off x="1854926" y="3542741"/>
            <a:ext cx="263609" cy="9508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348054" y="3466817"/>
            <a:ext cx="574765" cy="369332"/>
          </a:xfrm>
          <a:prstGeom prst="rect">
            <a:avLst/>
          </a:prstGeom>
          <a:noFill/>
        </p:spPr>
        <p:txBody>
          <a:bodyPr wrap="square" rtlCol="0">
            <a:spAutoFit/>
          </a:bodyPr>
          <a:lstStyle/>
          <a:p>
            <a:endParaRPr lang="en-US" dirty="0"/>
          </a:p>
        </p:txBody>
      </p:sp>
      <p:sp>
        <p:nvSpPr>
          <p:cNvPr id="8" name="TextBox 7"/>
          <p:cNvSpPr txBox="1"/>
          <p:nvPr/>
        </p:nvSpPr>
        <p:spPr>
          <a:xfrm>
            <a:off x="2482570" y="3380932"/>
            <a:ext cx="574765" cy="369332"/>
          </a:xfrm>
          <a:prstGeom prst="rect">
            <a:avLst/>
          </a:prstGeom>
          <a:noFill/>
        </p:spPr>
        <p:txBody>
          <a:bodyPr wrap="square" rtlCol="0">
            <a:spAutoFit/>
          </a:bodyPr>
          <a:lstStyle/>
          <a:p>
            <a:endParaRPr lang="en-US" dirty="0"/>
          </a:p>
        </p:txBody>
      </p:sp>
      <p:sp>
        <p:nvSpPr>
          <p:cNvPr id="9" name="TextBox 8"/>
          <p:cNvSpPr txBox="1"/>
          <p:nvPr/>
        </p:nvSpPr>
        <p:spPr>
          <a:xfrm>
            <a:off x="2370315" y="3380932"/>
            <a:ext cx="1339536" cy="369332"/>
          </a:xfrm>
          <a:prstGeom prst="rect">
            <a:avLst/>
          </a:prstGeom>
          <a:no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2253051" y="3542741"/>
                <a:ext cx="2423452" cy="1138838"/>
              </a:xfrm>
              <a:prstGeom prst="rect">
                <a:avLst/>
              </a:prstGeom>
              <a:noFill/>
            </p:spPr>
            <p:txBody>
              <a:bodyPr wrap="square" rtlCol="0">
                <a:spAutoFit/>
              </a:bodyPr>
              <a:lstStyle/>
              <a:p>
                <a14:m>
                  <m:oMath xmlns:m="http://schemas.openxmlformats.org/officeDocument/2006/math">
                    <m:f>
                      <m:fPr>
                        <m:ctrlPr>
                          <a:rPr lang="en-US" i="1" smtClean="0">
                            <a:latin typeface="+mj-lt"/>
                          </a:rPr>
                        </m:ctrlPr>
                      </m:fPr>
                      <m:num>
                        <m:r>
                          <a:rPr lang="en-US" b="0" i="1" smtClean="0">
                            <a:latin typeface="+mj-lt"/>
                          </a:rPr>
                          <m:t>1</m:t>
                        </m:r>
                      </m:num>
                      <m:den>
                        <m:sSup>
                          <m:sSupPr>
                            <m:ctrlPr>
                              <a:rPr lang="en-US" i="1">
                                <a:latin typeface="+mj-lt"/>
                                <a:cs typeface="Times New Roman" panose="02020603050405020304" pitchFamily="18" charset="0"/>
                              </a:rPr>
                            </m:ctrlPr>
                          </m:sSupPr>
                          <m:e>
                            <m:r>
                              <a:rPr lang="en-US" i="1">
                                <a:latin typeface="+mj-lt"/>
                                <a:cs typeface="Times New Roman" panose="02020603050405020304" pitchFamily="18" charset="0"/>
                              </a:rPr>
                              <m:t>𝑐</m:t>
                            </m:r>
                          </m:e>
                          <m:sup>
                            <m:r>
                              <a:rPr lang="en-US" i="1">
                                <a:latin typeface="+mj-lt"/>
                                <a:cs typeface="Times New Roman" panose="02020603050405020304" pitchFamily="18" charset="0"/>
                              </a:rPr>
                              <m:t>𝑘</m:t>
                            </m:r>
                          </m:sup>
                        </m:sSup>
                      </m:den>
                    </m:f>
                  </m:oMath>
                </a14:m>
                <a:r>
                  <a:rPr lang="en-US" dirty="0" smtClean="0">
                    <a:latin typeface="+mj-lt"/>
                  </a:rPr>
                  <a:t> </a:t>
                </a:r>
                <a:r>
                  <a:rPr lang="en-US" sz="1400" dirty="0" smtClean="0">
                    <a:latin typeface="+mj-lt"/>
                    <a:cs typeface="Times New Roman" panose="02020603050405020304" pitchFamily="18" charset="0"/>
                  </a:rPr>
                  <a:t>nếu kiến đi qua cạnh (i,j)</a:t>
                </a:r>
              </a:p>
              <a:p>
                <a:endParaRPr lang="en-US" sz="1400" dirty="0" smtClean="0">
                  <a:latin typeface="+mj-lt"/>
                  <a:cs typeface="Times New Roman" panose="02020603050405020304" pitchFamily="18" charset="0"/>
                </a:endParaRPr>
              </a:p>
              <a:p>
                <a:r>
                  <a:rPr lang="en-US" sz="1400" dirty="0" smtClean="0">
                    <a:latin typeface="+mj-lt"/>
                    <a:cs typeface="Times New Roman" panose="02020603050405020304" pitchFamily="18" charset="0"/>
                  </a:rPr>
                  <a:t>0 nếu ngược lại </a:t>
                </a:r>
                <a:endParaRPr lang="en-US" sz="1400" dirty="0">
                  <a:latin typeface="+mj-lt"/>
                  <a:cs typeface="Times New Roman" panose="020206030504050203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2253051" y="3542741"/>
                <a:ext cx="2423452" cy="1138838"/>
              </a:xfrm>
              <a:prstGeom prst="rect">
                <a:avLst/>
              </a:prstGeom>
              <a:blipFill>
                <a:blip r:embed="rId5"/>
                <a:stretch>
                  <a:fillRect l="-756" b="-5348"/>
                </a:stretch>
              </a:blipFill>
            </p:spPr>
            <p:txBody>
              <a:bodyPr/>
              <a:lstStyle/>
              <a:p>
                <a:r>
                  <a:rPr lang="en-US">
                    <a:noFill/>
                  </a:rPr>
                  <a:t> </a:t>
                </a:r>
              </a:p>
            </p:txBody>
          </p:sp>
        </mc:Fallback>
      </mc:AlternateContent>
    </p:spTree>
    <p:extLst>
      <p:ext uri="{BB962C8B-B14F-4D97-AF65-F5344CB8AC3E}">
        <p14:creationId xmlns:p14="http://schemas.microsoft.com/office/powerpoint/2010/main" val="99386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31520"/>
            <a:ext cx="10363826" cy="5059679"/>
          </a:xfrm>
        </p:spPr>
        <p:txBody>
          <a:bodyPr/>
          <a:lstStyle/>
          <a:p>
            <a:pPr marL="457200" indent="-457200">
              <a:buAutoNum type="arabicPeriod" startAt="5"/>
            </a:pPr>
            <a:r>
              <a:rPr lang="en-US" cap="none" dirty="0" smtClean="0">
                <a:latin typeface="+mj-lt"/>
                <a:cs typeface="Times New Roman" panose="02020603050405020304" pitchFamily="18" charset="0"/>
              </a:rPr>
              <a:t>Lược đồ chương trình</a:t>
            </a:r>
          </a:p>
          <a:p>
            <a:r>
              <a:rPr lang="en-US" cap="none" dirty="0" smtClean="0">
                <a:latin typeface="+mj-lt"/>
                <a:cs typeface="Times New Roman" panose="02020603050405020304" pitchFamily="18" charset="0"/>
              </a:rPr>
              <a:t>Bước 1:Khởi tạo ma trận vết mùi cho trước,điều kiện dừng ,số lượng con kiến,số thành phố, ma trận khoảng cách(chi phí),tham số bay hơi </a:t>
            </a:r>
            <a:r>
              <a:rPr lang="el-GR" cap="none" dirty="0" smtClean="0">
                <a:latin typeface="+mj-lt"/>
                <a:cs typeface="Times New Roman" panose="02020603050405020304" pitchFamily="18" charset="0"/>
              </a:rPr>
              <a:t>ρ</a:t>
            </a:r>
            <a:r>
              <a:rPr lang="en-US" cap="none" dirty="0" smtClean="0">
                <a:latin typeface="+mj-lt"/>
                <a:cs typeface="Times New Roman" panose="02020603050405020304" pitchFamily="18" charset="0"/>
              </a:rPr>
              <a:t>,hệ số </a:t>
            </a:r>
            <a:r>
              <a:rPr lang="el-GR" cap="none" dirty="0" smtClean="0">
                <a:latin typeface="+mj-lt"/>
                <a:cs typeface="Times New Roman" panose="02020603050405020304" pitchFamily="18" charset="0"/>
              </a:rPr>
              <a:t>α</a:t>
            </a:r>
            <a:r>
              <a:rPr lang="en-US" cap="none" dirty="0" smtClean="0">
                <a:latin typeface="+mj-lt"/>
                <a:cs typeface="Times New Roman" panose="02020603050405020304" pitchFamily="18" charset="0"/>
              </a:rPr>
              <a:t>,hệ số </a:t>
            </a:r>
            <a:r>
              <a:rPr lang="el-GR" cap="none" dirty="0" smtClean="0">
                <a:latin typeface="+mj-lt"/>
                <a:cs typeface="Times New Roman" panose="02020603050405020304" pitchFamily="18" charset="0"/>
              </a:rPr>
              <a:t>β</a:t>
            </a:r>
            <a:endParaRPr lang="en-US" cap="none" dirty="0" smtClean="0">
              <a:latin typeface="+mj-lt"/>
              <a:cs typeface="Times New Roman" panose="02020603050405020304" pitchFamily="18" charset="0"/>
            </a:endParaRPr>
          </a:p>
          <a:p>
            <a:r>
              <a:rPr lang="en-US" cap="none" dirty="0" smtClean="0">
                <a:latin typeface="+mj-lt"/>
                <a:cs typeface="Times New Roman" panose="02020603050405020304" pitchFamily="18" charset="0"/>
              </a:rPr>
              <a:t>Bước 2:</a:t>
            </a:r>
          </a:p>
          <a:p>
            <a:pPr marL="0" indent="0">
              <a:buNone/>
            </a:pPr>
            <a:r>
              <a:rPr lang="en-US" cap="none" dirty="0" smtClean="0">
                <a:latin typeface="+mj-lt"/>
                <a:cs typeface="Times New Roman" panose="02020603050405020304" pitchFamily="18" charset="0"/>
              </a:rPr>
              <a:t>	2.1.Khởi tạo thành phố xuất phát cho mỗi con kiến(random)</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2.2.Tìm hành trình cảu mỗi con kiến dựa vào công thức sác xuất</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2.3.Cập nhật mùi</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2.4.Cập nhật lời giải tốt nhất</a:t>
            </a:r>
          </a:p>
          <a:p>
            <a:r>
              <a:rPr lang="en-US" cap="none" dirty="0" smtClean="0">
                <a:latin typeface="+mj-lt"/>
                <a:cs typeface="Times New Roman" panose="02020603050405020304" pitchFamily="18" charset="0"/>
              </a:rPr>
              <a:t>Bước 3:Đưa ra lời giải tốt nhất</a:t>
            </a:r>
            <a:endParaRPr lang="en-US" cap="none" dirty="0">
              <a:latin typeface="+mj-lt"/>
              <a:cs typeface="Times New Roman" panose="02020603050405020304" pitchFamily="18" charset="0"/>
            </a:endParaRPr>
          </a:p>
        </p:txBody>
      </p:sp>
    </p:spTree>
    <p:extLst>
      <p:ext uri="{BB962C8B-B14F-4D97-AF65-F5344CB8AC3E}">
        <p14:creationId xmlns:p14="http://schemas.microsoft.com/office/powerpoint/2010/main" val="373925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913774" y="809898"/>
            <a:ext cx="10363826" cy="4981302"/>
          </a:xfrm>
        </p:spPr>
        <p:txBody>
          <a:bodyPr/>
          <a:lstStyle/>
          <a:p>
            <a:pPr marL="457200" indent="-457200">
              <a:buAutoNum type="arabicPeriod" startAt="6"/>
            </a:pPr>
            <a:r>
              <a:rPr lang="en-US" cap="none" dirty="0" smtClean="0">
                <a:latin typeface="+mj-lt"/>
                <a:cs typeface="Times New Roman" panose="02020603050405020304" pitchFamily="18" charset="0"/>
              </a:rPr>
              <a:t>Kết quả thực nghiệm</a:t>
            </a:r>
          </a:p>
          <a:p>
            <a:pPr marL="0" indent="0">
              <a:buNone/>
            </a:pPr>
            <a:r>
              <a:rPr lang="en-US" cap="none" dirty="0" smtClean="0">
                <a:latin typeface="+mj-lt"/>
                <a:cs typeface="Times New Roman" panose="02020603050405020304" pitchFamily="18" charset="0"/>
              </a:rPr>
              <a:t>-Cho số lần lặp :m=100,số con kiến =300,</a:t>
            </a:r>
            <a:r>
              <a:rPr lang="el-GR" cap="none" dirty="0" smtClean="0">
                <a:latin typeface="+mj-lt"/>
                <a:cs typeface="Times New Roman" panose="02020603050405020304" pitchFamily="18" charset="0"/>
              </a:rPr>
              <a:t>α</a:t>
            </a:r>
            <a:r>
              <a:rPr lang="en-US" cap="none" dirty="0" smtClean="0">
                <a:latin typeface="+mj-lt"/>
                <a:cs typeface="Times New Roman" panose="02020603050405020304" pitchFamily="18" charset="0"/>
              </a:rPr>
              <a:t>=2,</a:t>
            </a:r>
            <a:r>
              <a:rPr lang="el-GR" cap="none" dirty="0" smtClean="0">
                <a:latin typeface="+mj-lt"/>
                <a:cs typeface="Times New Roman" panose="02020603050405020304" pitchFamily="18" charset="0"/>
              </a:rPr>
              <a:t>β</a:t>
            </a:r>
            <a:r>
              <a:rPr lang="en-US" cap="none" dirty="0" smtClean="0">
                <a:latin typeface="+mj-lt"/>
                <a:cs typeface="Times New Roman" panose="02020603050405020304" pitchFamily="18" charset="0"/>
              </a:rPr>
              <a:t>=4,</a:t>
            </a:r>
            <a:r>
              <a:rPr lang="el-GR" cap="none" dirty="0" smtClean="0">
                <a:latin typeface="+mj-lt"/>
                <a:cs typeface="Times New Roman" panose="02020603050405020304" pitchFamily="18" charset="0"/>
              </a:rPr>
              <a:t>ρ</a:t>
            </a:r>
            <a:r>
              <a:rPr lang="en-US" cap="none" dirty="0" smtClean="0">
                <a:latin typeface="+mj-lt"/>
                <a:cs typeface="Times New Roman" panose="02020603050405020304" pitchFamily="18" charset="0"/>
              </a:rPr>
              <a:t>=0.15</a:t>
            </a:r>
            <a:endParaRPr lang="en-US" cap="none" dirty="0">
              <a:latin typeface="+mj-lt"/>
              <a:cs typeface="Times New Roman" panose="02020603050405020304" pitchFamily="18" charset="0"/>
            </a:endParaRPr>
          </a:p>
        </p:txBody>
      </p:sp>
      <p:pic>
        <p:nvPicPr>
          <p:cNvPr id="8" name="Content Placeholder 3"/>
          <p:cNvPicPr>
            <a:picLocks noChangeAspect="1"/>
          </p:cNvPicPr>
          <p:nvPr/>
        </p:nvPicPr>
        <p:blipFill>
          <a:blip r:embed="rId2"/>
          <a:stretch>
            <a:fillRect/>
          </a:stretch>
        </p:blipFill>
        <p:spPr>
          <a:xfrm>
            <a:off x="2468879" y="2116183"/>
            <a:ext cx="7210698" cy="3675017"/>
          </a:xfrm>
          <a:prstGeom prst="rect">
            <a:avLst/>
          </a:prstGeom>
        </p:spPr>
      </p:pic>
    </p:spTree>
    <p:extLst>
      <p:ext uri="{BB962C8B-B14F-4D97-AF65-F5344CB8AC3E}">
        <p14:creationId xmlns:p14="http://schemas.microsoft.com/office/powerpoint/2010/main" val="37616702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
  <TotalTime>102</TotalTime>
  <Words>458</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Times New Roman</vt:lpstr>
      <vt:lpstr>Tw Cen MT</vt:lpstr>
      <vt:lpstr>Droplet</vt:lpstr>
      <vt:lpstr>Báo cáo TTCS</vt:lpstr>
      <vt:lpstr>Vấn đề: Giải bài toán tìm đường đi ngắn nhất bằng thuật toán tối ưu hóa đàn kiến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TTCS</dc:title>
  <dc:creator>ADMIN</dc:creator>
  <cp:lastModifiedBy>ADMIN</cp:lastModifiedBy>
  <cp:revision>46</cp:revision>
  <dcterms:created xsi:type="dcterms:W3CDTF">2022-05-16T09:59:46Z</dcterms:created>
  <dcterms:modified xsi:type="dcterms:W3CDTF">2022-05-21T04:33:03Z</dcterms:modified>
</cp:coreProperties>
</file>