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Source Code Pro"/>
      <p:regular r:id="rId18"/>
      <p:bold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ourceCodePro-bold.fntdata"/><Relationship Id="rId6" Type="http://schemas.openxmlformats.org/officeDocument/2006/relationships/slide" Target="slides/slide2.xml"/><Relationship Id="rId18"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oracle.com/javase/8/docs/api/java/util/stream/Stream.html" TargetMode="External"/><Relationship Id="rId4" Type="http://schemas.openxmlformats.org/officeDocument/2006/relationships/hyperlink" Target="http://www.ibm.com/developerworks/library/j-java-streams-5-brian-goetz/index.html" TargetMode="External"/><Relationship Id="rId5" Type="http://schemas.openxmlformats.org/officeDocument/2006/relationships/hyperlink" Target="https://zeroturnaround.com/wp-content/uploads/2016/05/Java-8-Streams-cheat-sheet-by-RebelLabs.png" TargetMode="External"/><Relationship Id="rId6" Type="http://schemas.openxmlformats.org/officeDocument/2006/relationships/hyperlink" Target="http://stackoverflow.com/questions/20375176/should-i-always-use-a-parallel-stream-when-possi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400" cy="2109000"/>
          </a:xfrm>
          <a:prstGeom prst="rect">
            <a:avLst/>
          </a:prstGeom>
        </p:spPr>
        <p:txBody>
          <a:bodyPr anchorCtr="0" anchor="b" bIns="91425" lIns="91425" rIns="91425" tIns="91425">
            <a:noAutofit/>
          </a:bodyPr>
          <a:lstStyle/>
          <a:p>
            <a:pPr lvl="0">
              <a:spcBef>
                <a:spcPts val="0"/>
              </a:spcBef>
              <a:buNone/>
            </a:pPr>
            <a:r>
              <a:rPr lang="vi"/>
              <a:t>Stream</a:t>
            </a:r>
          </a:p>
        </p:txBody>
      </p:sp>
      <p:sp>
        <p:nvSpPr>
          <p:cNvPr id="63" name="Shape 63"/>
          <p:cNvSpPr txBox="1"/>
          <p:nvPr>
            <p:ph idx="1" type="subTitle"/>
          </p:nvPr>
        </p:nvSpPr>
        <p:spPr>
          <a:xfrm>
            <a:off x="411175" y="3398250"/>
            <a:ext cx="8282400" cy="1260600"/>
          </a:xfrm>
          <a:prstGeom prst="rect">
            <a:avLst/>
          </a:prstGeom>
        </p:spPr>
        <p:txBody>
          <a:bodyPr anchorCtr="0" anchor="ctr" bIns="91425" lIns="91425" rIns="91425" tIns="91425">
            <a:noAutofit/>
          </a:bodyPr>
          <a:lstStyle/>
          <a:p>
            <a:pPr lvl="0">
              <a:spcBef>
                <a:spcPts val="0"/>
              </a:spcBef>
              <a:buNone/>
            </a:pPr>
            <a:r>
              <a:rPr lang="vi"/>
              <a:t>Trần Phạm Hải Đăng</a:t>
            </a:r>
          </a:p>
          <a:p>
            <a:pPr lvl="0">
              <a:spcBef>
                <a:spcPts val="0"/>
              </a:spcBef>
              <a:buNone/>
            </a:pPr>
            <a:r>
              <a:rPr lang="vi"/>
              <a:t>Lê Trọng Nghĩa</a:t>
            </a:r>
          </a:p>
          <a:p>
            <a:pPr lvl="0">
              <a:spcBef>
                <a:spcPts val="0"/>
              </a:spcBef>
              <a:buNone/>
            </a:pPr>
            <a:r>
              <a:rPr lang="vi"/>
              <a:t>Nguyễn Thị Lan Phương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nvSpPr>
        <p:spPr>
          <a:xfrm>
            <a:off x="248300" y="153700"/>
            <a:ext cx="4398600" cy="1182300"/>
          </a:xfrm>
          <a:prstGeom prst="rect">
            <a:avLst/>
          </a:prstGeom>
          <a:noFill/>
          <a:ln>
            <a:noFill/>
          </a:ln>
        </p:spPr>
        <p:txBody>
          <a:bodyPr anchorCtr="0" anchor="ctr" bIns="91425" lIns="91425" rIns="91425" tIns="91425">
            <a:noAutofit/>
          </a:bodyPr>
          <a:lstStyle/>
          <a:p>
            <a:pPr lvl="0" rtl="0">
              <a:spcBef>
                <a:spcPts val="0"/>
              </a:spcBef>
              <a:buNone/>
            </a:pPr>
            <a:r>
              <a:rPr lang="vi" sz="3000">
                <a:solidFill>
                  <a:schemeClr val="dk2"/>
                </a:solidFill>
                <a:latin typeface="Oswald"/>
                <a:ea typeface="Oswald"/>
                <a:cs typeface="Oswald"/>
                <a:sym typeface="Oswald"/>
              </a:rPr>
              <a:t>3.  Parallel Stream</a:t>
            </a:r>
          </a:p>
        </p:txBody>
      </p:sp>
      <p:sp>
        <p:nvSpPr>
          <p:cNvPr id="120" name="Shape 120"/>
          <p:cNvSpPr txBox="1"/>
          <p:nvPr/>
        </p:nvSpPr>
        <p:spPr>
          <a:xfrm>
            <a:off x="311700" y="1468825"/>
            <a:ext cx="8520600" cy="30999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vi" sz="1800">
                <a:solidFill>
                  <a:srgbClr val="424242"/>
                </a:solidFill>
                <a:latin typeface="Source Code Pro"/>
                <a:ea typeface="Source Code Pro"/>
                <a:cs typeface="Source Code Pro"/>
                <a:sym typeface="Source Code Pro"/>
              </a:rPr>
              <a:t>Có nên dùng parallelStream ?</a:t>
            </a:r>
          </a:p>
          <a:p>
            <a:pPr lvl="0" rtl="0">
              <a:lnSpc>
                <a:spcPct val="115000"/>
              </a:lnSpc>
              <a:spcBef>
                <a:spcPts val="0"/>
              </a:spcBef>
              <a:spcAft>
                <a:spcPts val="1600"/>
              </a:spcAft>
              <a:buNone/>
            </a:pPr>
            <a:r>
              <a:rPr lang="vi" sz="1800">
                <a:solidFill>
                  <a:srgbClr val="424242"/>
                </a:solidFill>
                <a:latin typeface="Source Code Pro"/>
                <a:ea typeface="Source Code Pro"/>
                <a:cs typeface="Source Code Pro"/>
                <a:sym typeface="Source Code Pro"/>
              </a:rPr>
              <a:t>ParallelStream dùng thread để chia công việc thành khối nên khi truy vấn một đối tượng hoặc cơ sở dữ liệu thông qua mạng có tốc độ chậm, có khả năng 1 khối sẽ ngăn chặn khối khác hoàn thành công việc.</a:t>
            </a:r>
          </a:p>
          <a:p>
            <a:pPr lvl="0" rtl="0">
              <a:lnSpc>
                <a:spcPct val="115000"/>
              </a:lnSpc>
              <a:spcBef>
                <a:spcPts val="0"/>
              </a:spcBef>
              <a:spcAft>
                <a:spcPts val="1600"/>
              </a:spcAft>
              <a:buNone/>
            </a:pPr>
            <a:r>
              <a:rPr lang="vi" sz="1800">
                <a:solidFill>
                  <a:srgbClr val="424242"/>
                </a:solidFill>
                <a:latin typeface="Source Code Pro"/>
                <a:ea typeface="Source Code Pro"/>
                <a:cs typeface="Source Code Pro"/>
                <a:sym typeface="Source Code Pro"/>
              </a:rPr>
              <a:t>Ví dụ: khi gọi method getNumber() và isPrime(), 1 method sẽ chặn method khác.</a:t>
            </a:r>
          </a:p>
          <a:p>
            <a:pPr lvl="0" rtl="0">
              <a:lnSpc>
                <a:spcPct val="115000"/>
              </a:lnSpc>
              <a:spcBef>
                <a:spcPts val="0"/>
              </a:spcBef>
              <a:spcAft>
                <a:spcPts val="1600"/>
              </a:spcAft>
              <a:buNone/>
            </a:pPr>
            <a:r>
              <a:t/>
            </a:r>
            <a:endParaRPr sz="1800">
              <a:solidFill>
                <a:srgbClr val="42424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vi"/>
              <a:t>4. Stream.generate()</a:t>
            </a:r>
          </a:p>
        </p:txBody>
      </p:sp>
      <p:sp>
        <p:nvSpPr>
          <p:cNvPr id="126" name="Shape 126"/>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buChar char="-"/>
            </a:pPr>
            <a:r>
              <a:rPr lang="vi"/>
              <a:t>Trả về 1 chuỗi vô hạn có thứ tự, trong đó mỗi phần tử được tạo ra bởi Suplier&lt;T&gt; </a:t>
            </a:r>
          </a:p>
        </p:txBody>
      </p:sp>
      <p:pic>
        <p:nvPicPr>
          <p:cNvPr id="127" name="Shape 127"/>
          <p:cNvPicPr preferRelativeResize="0"/>
          <p:nvPr/>
        </p:nvPicPr>
        <p:blipFill>
          <a:blip r:embed="rId3">
            <a:alphaModFix/>
          </a:blip>
          <a:stretch>
            <a:fillRect/>
          </a:stretch>
        </p:blipFill>
        <p:spPr>
          <a:xfrm>
            <a:off x="1670625" y="2609575"/>
            <a:ext cx="6495725" cy="148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vi"/>
              <a:t>5. Stream.iterate()</a:t>
            </a:r>
          </a:p>
        </p:txBody>
      </p:sp>
      <p:sp>
        <p:nvSpPr>
          <p:cNvPr id="133" name="Shape 133"/>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buChar char="-"/>
            </a:pPr>
            <a:r>
              <a:rPr lang="vi"/>
              <a:t>Trả về 1 lệnh tuần tự vô hạn được tạo ra bằng việc lặp đi lặp lại của 1 hàm từ thành phần seed ban đầu, tạo ra 1 stream gồm : seed, f(seed), f(f(seed)), v.v</a:t>
            </a:r>
          </a:p>
        </p:txBody>
      </p:sp>
      <p:pic>
        <p:nvPicPr>
          <p:cNvPr id="134" name="Shape 134"/>
          <p:cNvPicPr preferRelativeResize="0"/>
          <p:nvPr/>
        </p:nvPicPr>
        <p:blipFill>
          <a:blip r:embed="rId3">
            <a:alphaModFix/>
          </a:blip>
          <a:stretch>
            <a:fillRect/>
          </a:stretch>
        </p:blipFill>
        <p:spPr>
          <a:xfrm>
            <a:off x="709400" y="2806274"/>
            <a:ext cx="7672324" cy="133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vi"/>
              <a:t>Tài liệu tham khảo</a:t>
            </a:r>
          </a:p>
        </p:txBody>
      </p:sp>
      <p:sp>
        <p:nvSpPr>
          <p:cNvPr id="140" name="Shape 140"/>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vi" u="sng">
                <a:solidFill>
                  <a:schemeClr val="hlink"/>
                </a:solidFill>
                <a:hlinkClick r:id="rId3"/>
              </a:rPr>
              <a:t>https://docs.oracle.com/javase/8/docs/api/java/util/stream/Stream.html</a:t>
            </a:r>
            <a:r>
              <a:rPr lang="vi"/>
              <a:t> </a:t>
            </a:r>
          </a:p>
          <a:p>
            <a:pPr lvl="0">
              <a:spcBef>
                <a:spcPts val="0"/>
              </a:spcBef>
              <a:buNone/>
            </a:pPr>
            <a:r>
              <a:rPr lang="vi" u="sng">
                <a:solidFill>
                  <a:schemeClr val="hlink"/>
                </a:solidFill>
                <a:hlinkClick r:id="rId4"/>
              </a:rPr>
              <a:t>http://www.ibm.com/developerworks/library/j-java-streams-5-brian-goetz/index.html </a:t>
            </a:r>
          </a:p>
          <a:p>
            <a:pPr lvl="0">
              <a:spcBef>
                <a:spcPts val="0"/>
              </a:spcBef>
              <a:buNone/>
            </a:pPr>
            <a:r>
              <a:rPr lang="vi" u="sng">
                <a:solidFill>
                  <a:schemeClr val="hlink"/>
                </a:solidFill>
                <a:hlinkClick r:id="rId5"/>
              </a:rPr>
              <a:t>https://zeroturnaround.com/wp-content/uploads/2016/05/Java-8-Streams-cheat-sheet-by-RebelLabs.png</a:t>
            </a:r>
            <a:r>
              <a:rPr lang="vi"/>
              <a:t> </a:t>
            </a:r>
          </a:p>
          <a:p>
            <a:pPr lvl="0">
              <a:spcBef>
                <a:spcPts val="0"/>
              </a:spcBef>
              <a:buNone/>
            </a:pPr>
            <a:r>
              <a:rPr lang="vi" u="sng">
                <a:solidFill>
                  <a:schemeClr val="hlink"/>
                </a:solidFill>
                <a:hlinkClick r:id="rId6"/>
              </a:rPr>
              <a:t>http://stackoverflow.com/questions/20375176/should-i-always-use-a-parallel-stream-when-possible</a:t>
            </a:r>
            <a:r>
              <a:rPr lang="vi"/>
              <a:t> </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1417124" y="1260725"/>
            <a:ext cx="6569900" cy="3594700"/>
          </a:xfrm>
          <a:prstGeom prst="rect">
            <a:avLst/>
          </a:prstGeom>
          <a:noFill/>
          <a:ln>
            <a:noFill/>
          </a:ln>
        </p:spPr>
      </p:pic>
      <p:sp>
        <p:nvSpPr>
          <p:cNvPr id="69" name="Shape 69"/>
          <p:cNvSpPr txBox="1"/>
          <p:nvPr/>
        </p:nvSpPr>
        <p:spPr>
          <a:xfrm>
            <a:off x="319250" y="271950"/>
            <a:ext cx="7130100" cy="851400"/>
          </a:xfrm>
          <a:prstGeom prst="rect">
            <a:avLst/>
          </a:prstGeom>
          <a:noFill/>
          <a:ln>
            <a:noFill/>
          </a:ln>
        </p:spPr>
        <p:txBody>
          <a:bodyPr anchorCtr="0" anchor="ctr" bIns="91425" lIns="91425" rIns="91425" tIns="91425">
            <a:noAutofit/>
          </a:bodyPr>
          <a:lstStyle/>
          <a:p>
            <a:pPr indent="-419100" lvl="0" marL="457200" rtl="0">
              <a:spcBef>
                <a:spcPts val="0"/>
              </a:spcBef>
              <a:buClr>
                <a:schemeClr val="dk2"/>
              </a:buClr>
              <a:buSzPct val="100000"/>
              <a:buFont typeface="Oswald"/>
              <a:buAutoNum type="arabicPeriod"/>
            </a:pPr>
            <a:r>
              <a:rPr lang="vi" sz="3000">
                <a:solidFill>
                  <a:schemeClr val="dk2"/>
                </a:solidFill>
                <a:latin typeface="Oswald"/>
                <a:ea typeface="Oswald"/>
                <a:cs typeface="Oswald"/>
                <a:sym typeface="Oswald"/>
              </a:rPr>
              <a:t>Sequaltial Stream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nvSpPr>
        <p:spPr>
          <a:xfrm>
            <a:off x="342900" y="248300"/>
            <a:ext cx="5320800" cy="827700"/>
          </a:xfrm>
          <a:prstGeom prst="rect">
            <a:avLst/>
          </a:prstGeom>
          <a:noFill/>
          <a:ln>
            <a:noFill/>
          </a:ln>
        </p:spPr>
        <p:txBody>
          <a:bodyPr anchorCtr="0" anchor="ctr" bIns="91425" lIns="91425" rIns="91425" tIns="91425">
            <a:noAutofit/>
          </a:bodyPr>
          <a:lstStyle/>
          <a:p>
            <a:pPr indent="-419100" lvl="0" marL="457200" rtl="0">
              <a:spcBef>
                <a:spcPts val="0"/>
              </a:spcBef>
              <a:buClr>
                <a:schemeClr val="dk2"/>
              </a:buClr>
              <a:buSzPct val="100000"/>
              <a:buFont typeface="Oswald"/>
              <a:buAutoNum type="arabicPeriod"/>
            </a:pPr>
            <a:r>
              <a:rPr lang="vi" sz="3000">
                <a:solidFill>
                  <a:schemeClr val="dk2"/>
                </a:solidFill>
                <a:latin typeface="Oswald"/>
                <a:ea typeface="Oswald"/>
                <a:cs typeface="Oswald"/>
                <a:sym typeface="Oswald"/>
              </a:rPr>
              <a:t>Sequaltial Stream</a:t>
            </a:r>
          </a:p>
        </p:txBody>
      </p:sp>
      <p:pic>
        <p:nvPicPr>
          <p:cNvPr id="75" name="Shape 75"/>
          <p:cNvPicPr preferRelativeResize="0"/>
          <p:nvPr/>
        </p:nvPicPr>
        <p:blipFill>
          <a:blip r:embed="rId3">
            <a:alphaModFix/>
          </a:blip>
          <a:stretch>
            <a:fillRect/>
          </a:stretch>
        </p:blipFill>
        <p:spPr>
          <a:xfrm>
            <a:off x="1877450" y="1181100"/>
            <a:ext cx="4838625" cy="370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72500"/>
            <a:ext cx="8520600" cy="733500"/>
          </a:xfrm>
          <a:prstGeom prst="rect">
            <a:avLst/>
          </a:prstGeom>
        </p:spPr>
        <p:txBody>
          <a:bodyPr anchorCtr="0" anchor="b" bIns="91425" lIns="91425" rIns="91425" tIns="91425">
            <a:noAutofit/>
          </a:bodyPr>
          <a:lstStyle/>
          <a:p>
            <a:pPr indent="-228600" lvl="0" marL="457200">
              <a:spcBef>
                <a:spcPts val="0"/>
              </a:spcBef>
              <a:buAutoNum type="arabicPeriod"/>
            </a:pPr>
            <a:r>
              <a:rPr lang="vi"/>
              <a:t>Sequaltial Stream</a:t>
            </a:r>
          </a:p>
        </p:txBody>
      </p:sp>
      <p:sp>
        <p:nvSpPr>
          <p:cNvPr id="81" name="Shape 81"/>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t/>
            </a:r>
            <a:endParaRPr/>
          </a:p>
        </p:txBody>
      </p:sp>
      <p:pic>
        <p:nvPicPr>
          <p:cNvPr id="82" name="Shape 82"/>
          <p:cNvPicPr preferRelativeResize="0"/>
          <p:nvPr/>
        </p:nvPicPr>
        <p:blipFill>
          <a:blip r:embed="rId3">
            <a:alphaModFix/>
          </a:blip>
          <a:stretch>
            <a:fillRect/>
          </a:stretch>
        </p:blipFill>
        <p:spPr>
          <a:xfrm>
            <a:off x="90475" y="1017726"/>
            <a:ext cx="8963025" cy="3598124"/>
          </a:xfrm>
          <a:prstGeom prst="rect">
            <a:avLst/>
          </a:prstGeom>
          <a:noFill/>
          <a:ln>
            <a:noFill/>
          </a:ln>
        </p:spPr>
      </p:pic>
      <p:sp>
        <p:nvSpPr>
          <p:cNvPr id="83" name="Shape 83"/>
          <p:cNvSpPr txBox="1"/>
          <p:nvPr/>
        </p:nvSpPr>
        <p:spPr>
          <a:xfrm>
            <a:off x="311700" y="0"/>
            <a:ext cx="3000000" cy="3000000"/>
          </a:xfrm>
          <a:prstGeom prst="rect">
            <a:avLst/>
          </a:prstGeom>
          <a:noFill/>
          <a:ln>
            <a:noFill/>
          </a:ln>
        </p:spPr>
        <p:txBody>
          <a:bodyPr anchorCtr="0" anchor="ctr" bIns="91425" lIns="91425" rIns="91425" tIns="91425">
            <a:noAutofit/>
          </a:bodyPr>
          <a:lstStyle/>
          <a:p>
            <a:pPr indent="457200" lvl="0" rtl="0">
              <a:spcBef>
                <a:spcPts val="0"/>
              </a:spcBef>
              <a:buNone/>
            </a:pPr>
            <a:r>
              <a:rPr lang="vi" sz="3000">
                <a:solidFill>
                  <a:schemeClr val="dk2"/>
                </a:solidFill>
                <a:latin typeface="Oswald"/>
                <a:ea typeface="Oswald"/>
                <a:cs typeface="Oswald"/>
                <a:sym typeface="Oswald"/>
              </a:rPr>
              <a:t>Khái niệm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1421125"/>
            <a:ext cx="8520600" cy="733500"/>
          </a:xfrm>
          <a:prstGeom prst="rect">
            <a:avLst/>
          </a:prstGeom>
        </p:spPr>
        <p:txBody>
          <a:bodyPr anchorCtr="0" anchor="b" bIns="91425" lIns="91425" rIns="91425" tIns="91425">
            <a:noAutofit/>
          </a:bodyPr>
          <a:lstStyle/>
          <a:p>
            <a:pPr lvl="0">
              <a:spcBef>
                <a:spcPts val="0"/>
              </a:spcBef>
              <a:buNone/>
            </a:pPr>
            <a:r>
              <a:rPr lang="vi"/>
              <a:t>Khái niệm</a:t>
            </a:r>
          </a:p>
        </p:txBody>
      </p:sp>
      <p:sp>
        <p:nvSpPr>
          <p:cNvPr id="89" name="Shape 89"/>
          <p:cNvSpPr txBox="1"/>
          <p:nvPr>
            <p:ph idx="1" type="body"/>
          </p:nvPr>
        </p:nvSpPr>
        <p:spPr>
          <a:xfrm>
            <a:off x="370825" y="2154625"/>
            <a:ext cx="8520600" cy="3099900"/>
          </a:xfrm>
          <a:prstGeom prst="rect">
            <a:avLst/>
          </a:prstGeom>
        </p:spPr>
        <p:txBody>
          <a:bodyPr anchorCtr="0" anchor="t" bIns="91425" lIns="91425" rIns="91425" tIns="91425">
            <a:noAutofit/>
          </a:bodyPr>
          <a:lstStyle/>
          <a:p>
            <a:pPr lvl="0">
              <a:spcBef>
                <a:spcPts val="0"/>
              </a:spcBef>
              <a:buNone/>
            </a:pPr>
            <a:r>
              <a:rPr lang="vi"/>
              <a:t>Stream là một lớp trừu tượng được giới thiệu trong java 8</a:t>
            </a:r>
          </a:p>
          <a:p>
            <a:pPr lvl="0">
              <a:spcBef>
                <a:spcPts val="0"/>
              </a:spcBef>
              <a:buNone/>
            </a:pPr>
            <a:r>
              <a:rPr lang="vi"/>
              <a:t>Stream là một sự tuần tự các đối tượng được lấy từ Source, Stream sẽ hỗ trợ nhiều hoạt động khác nhau giúp công việc lập trình viên được nhanh chóng và dễ dàng hơn</a:t>
            </a:r>
          </a:p>
        </p:txBody>
      </p:sp>
      <p:sp>
        <p:nvSpPr>
          <p:cNvPr id="90" name="Shape 90"/>
          <p:cNvSpPr txBox="1"/>
          <p:nvPr/>
        </p:nvSpPr>
        <p:spPr>
          <a:xfrm>
            <a:off x="370825" y="201000"/>
            <a:ext cx="5462700" cy="1040400"/>
          </a:xfrm>
          <a:prstGeom prst="rect">
            <a:avLst/>
          </a:prstGeom>
          <a:noFill/>
          <a:ln>
            <a:noFill/>
          </a:ln>
        </p:spPr>
        <p:txBody>
          <a:bodyPr anchorCtr="0" anchor="ctr" bIns="91425" lIns="91425" rIns="91425" tIns="91425">
            <a:noAutofit/>
          </a:bodyPr>
          <a:lstStyle/>
          <a:p>
            <a:pPr indent="-419100" lvl="0" marL="457200" rtl="0">
              <a:spcBef>
                <a:spcPts val="0"/>
              </a:spcBef>
              <a:buClr>
                <a:schemeClr val="dk2"/>
              </a:buClr>
              <a:buSzPct val="100000"/>
              <a:buFont typeface="Oswald"/>
              <a:buAutoNum type="arabicPeriod"/>
            </a:pPr>
            <a:r>
              <a:rPr lang="vi" sz="3000">
                <a:solidFill>
                  <a:schemeClr val="dk2"/>
                </a:solidFill>
                <a:latin typeface="Oswald"/>
                <a:ea typeface="Oswald"/>
                <a:cs typeface="Oswald"/>
                <a:sym typeface="Oswald"/>
              </a:rPr>
              <a:t>Sequaltial Stream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vi"/>
              <a:t>2.  Stream và parallelStream</a:t>
            </a:r>
          </a:p>
        </p:txBody>
      </p:sp>
      <p:sp>
        <p:nvSpPr>
          <p:cNvPr id="96" name="Shape 96"/>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vi"/>
              <a:t>default Stream parallelStream(): Trả về một parallel java.util.stream.Stream object từ collection nguồn.</a:t>
            </a:r>
          </a:p>
          <a:p>
            <a:pPr lvl="0">
              <a:spcBef>
                <a:spcPts val="0"/>
              </a:spcBef>
              <a:buClr>
                <a:schemeClr val="dk1"/>
              </a:buClr>
              <a:buSzPct val="61111"/>
              <a:buFont typeface="Arial"/>
              <a:buNone/>
            </a:pPr>
            <a:r>
              <a:rPr lang="vi"/>
              <a:t>default Stream stream(): Trả về một Stream object tuần tự từ collection nguồn.</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descr="stream_performance_image1.png" id="101" name="Shape 101"/>
          <p:cNvPicPr preferRelativeResize="0"/>
          <p:nvPr/>
        </p:nvPicPr>
        <p:blipFill>
          <a:blip r:embed="rId3">
            <a:alphaModFix/>
          </a:blip>
          <a:stretch>
            <a:fillRect/>
          </a:stretch>
        </p:blipFill>
        <p:spPr>
          <a:xfrm>
            <a:off x="1099675" y="437475"/>
            <a:ext cx="7890650" cy="4552299"/>
          </a:xfrm>
          <a:prstGeom prst="rect">
            <a:avLst/>
          </a:prstGeom>
          <a:noFill/>
          <a:ln>
            <a:noFill/>
          </a:ln>
        </p:spPr>
      </p:pic>
      <p:sp>
        <p:nvSpPr>
          <p:cNvPr id="102" name="Shape 102"/>
          <p:cNvSpPr txBox="1"/>
          <p:nvPr/>
        </p:nvSpPr>
        <p:spPr>
          <a:xfrm>
            <a:off x="248300" y="153700"/>
            <a:ext cx="4398600" cy="1182300"/>
          </a:xfrm>
          <a:prstGeom prst="rect">
            <a:avLst/>
          </a:prstGeom>
          <a:noFill/>
          <a:ln>
            <a:noFill/>
          </a:ln>
        </p:spPr>
        <p:txBody>
          <a:bodyPr anchorCtr="0" anchor="ctr" bIns="91425" lIns="91425" rIns="91425" tIns="91425">
            <a:noAutofit/>
          </a:bodyPr>
          <a:lstStyle/>
          <a:p>
            <a:pPr lvl="0" rtl="0">
              <a:spcBef>
                <a:spcPts val="0"/>
              </a:spcBef>
              <a:buNone/>
            </a:pPr>
            <a:r>
              <a:rPr lang="vi" sz="3000">
                <a:solidFill>
                  <a:schemeClr val="dk2"/>
                </a:solidFill>
                <a:latin typeface="Oswald"/>
                <a:ea typeface="Oswald"/>
                <a:cs typeface="Oswald"/>
                <a:sym typeface="Oswald"/>
              </a:rPr>
              <a:t>3.  Parallel</a:t>
            </a:r>
            <a:r>
              <a:rPr lang="vi" sz="3000">
                <a:solidFill>
                  <a:schemeClr val="dk2"/>
                </a:solidFill>
                <a:latin typeface="Oswald"/>
                <a:ea typeface="Oswald"/>
                <a:cs typeface="Oswald"/>
                <a:sym typeface="Oswald"/>
              </a:rPr>
              <a:t> Stream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vi"/>
              <a:t>Khái niệm:</a:t>
            </a:r>
          </a:p>
          <a:p>
            <a:pPr lvl="0">
              <a:spcBef>
                <a:spcPts val="0"/>
              </a:spcBef>
              <a:buNone/>
            </a:pPr>
            <a:r>
              <a:rPr lang="vi"/>
              <a:t>Là dạng thức song song của stream.Tức là nó chia các phần tử của stream thành nhiều khối(mỗi khối do 1 nhân cpu xử lý), xử lý giống nhau trên từng phần tử khối ấy, rồi xử lý 1 lần cuối với kết quả xử lý của từng khối hợp lại</a:t>
            </a:r>
          </a:p>
          <a:p>
            <a:pPr lvl="0">
              <a:spcBef>
                <a:spcPts val="0"/>
              </a:spcBef>
              <a:buNone/>
            </a:pPr>
            <a:r>
              <a:t/>
            </a:r>
            <a:endParaRPr/>
          </a:p>
        </p:txBody>
      </p:sp>
      <p:sp>
        <p:nvSpPr>
          <p:cNvPr id="108" name="Shape 108"/>
          <p:cNvSpPr txBox="1"/>
          <p:nvPr/>
        </p:nvSpPr>
        <p:spPr>
          <a:xfrm>
            <a:off x="248300" y="153700"/>
            <a:ext cx="4398600" cy="1182300"/>
          </a:xfrm>
          <a:prstGeom prst="rect">
            <a:avLst/>
          </a:prstGeom>
          <a:noFill/>
          <a:ln>
            <a:noFill/>
          </a:ln>
        </p:spPr>
        <p:txBody>
          <a:bodyPr anchorCtr="0" anchor="ctr" bIns="91425" lIns="91425" rIns="91425" tIns="91425">
            <a:noAutofit/>
          </a:bodyPr>
          <a:lstStyle/>
          <a:p>
            <a:pPr lvl="0" rtl="0">
              <a:spcBef>
                <a:spcPts val="0"/>
              </a:spcBef>
              <a:buNone/>
            </a:pPr>
            <a:r>
              <a:rPr lang="vi" sz="3000">
                <a:solidFill>
                  <a:schemeClr val="dk2"/>
                </a:solidFill>
                <a:latin typeface="Oswald"/>
                <a:ea typeface="Oswald"/>
                <a:cs typeface="Oswald"/>
                <a:sym typeface="Oswald"/>
              </a:rPr>
              <a:t>3.  Parallel Stream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nvSpPr>
        <p:spPr>
          <a:xfrm>
            <a:off x="248300" y="153700"/>
            <a:ext cx="4398600" cy="1182300"/>
          </a:xfrm>
          <a:prstGeom prst="rect">
            <a:avLst/>
          </a:prstGeom>
          <a:noFill/>
          <a:ln>
            <a:noFill/>
          </a:ln>
        </p:spPr>
        <p:txBody>
          <a:bodyPr anchorCtr="0" anchor="ctr" bIns="91425" lIns="91425" rIns="91425" tIns="91425">
            <a:noAutofit/>
          </a:bodyPr>
          <a:lstStyle/>
          <a:p>
            <a:pPr lvl="0" rtl="0">
              <a:spcBef>
                <a:spcPts val="0"/>
              </a:spcBef>
              <a:buNone/>
            </a:pPr>
            <a:r>
              <a:rPr lang="vi" sz="3000">
                <a:solidFill>
                  <a:schemeClr val="dk2"/>
                </a:solidFill>
                <a:latin typeface="Oswald"/>
                <a:ea typeface="Oswald"/>
                <a:cs typeface="Oswald"/>
                <a:sym typeface="Oswald"/>
              </a:rPr>
              <a:t>3.  Parallel Stream</a:t>
            </a:r>
          </a:p>
        </p:txBody>
      </p:sp>
      <p:sp>
        <p:nvSpPr>
          <p:cNvPr id="114" name="Shape 114"/>
          <p:cNvSpPr txBox="1"/>
          <p:nvPr/>
        </p:nvSpPr>
        <p:spPr>
          <a:xfrm>
            <a:off x="311700" y="1468825"/>
            <a:ext cx="8520600" cy="30999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vi" sz="1800">
                <a:solidFill>
                  <a:srgbClr val="424242"/>
                </a:solidFill>
                <a:latin typeface="Source Code Pro"/>
                <a:ea typeface="Source Code Pro"/>
                <a:cs typeface="Source Code Pro"/>
                <a:sym typeface="Source Code Pro"/>
              </a:rPr>
              <a:t>Kết luận :</a:t>
            </a:r>
          </a:p>
          <a:p>
            <a:pPr indent="-342900" lvl="0" marL="457200" rtl="0">
              <a:lnSpc>
                <a:spcPct val="115000"/>
              </a:lnSpc>
              <a:spcBef>
                <a:spcPts val="0"/>
              </a:spcBef>
              <a:spcAft>
                <a:spcPts val="1600"/>
              </a:spcAft>
              <a:buClr>
                <a:srgbClr val="424242"/>
              </a:buClr>
              <a:buSzPct val="100000"/>
              <a:buFont typeface="Source Code Pro"/>
              <a:buChar char="-"/>
            </a:pPr>
            <a:r>
              <a:rPr lang="vi" sz="1800">
                <a:solidFill>
                  <a:srgbClr val="424242"/>
                </a:solidFill>
                <a:latin typeface="Source Code Pro"/>
                <a:ea typeface="Source Code Pro"/>
                <a:cs typeface="Source Code Pro"/>
                <a:sym typeface="Source Code Pro"/>
              </a:rPr>
              <a:t>Stream là 1 collection API mới của Java 8 hỗ trợ xử lý dữ liệu dạng collection</a:t>
            </a:r>
          </a:p>
          <a:p>
            <a:pPr indent="-342900" lvl="0" marL="457200" rtl="0">
              <a:lnSpc>
                <a:spcPct val="115000"/>
              </a:lnSpc>
              <a:spcBef>
                <a:spcPts val="0"/>
              </a:spcBef>
              <a:spcAft>
                <a:spcPts val="1600"/>
              </a:spcAft>
              <a:buClr>
                <a:srgbClr val="424242"/>
              </a:buClr>
              <a:buSzPct val="100000"/>
              <a:buFont typeface="Source Code Pro"/>
              <a:buChar char="-"/>
            </a:pPr>
            <a:r>
              <a:rPr lang="vi" sz="1800">
                <a:solidFill>
                  <a:srgbClr val="424242"/>
                </a:solidFill>
                <a:latin typeface="Source Code Pro"/>
                <a:ea typeface="Source Code Pro"/>
                <a:cs typeface="Source Code Pro"/>
                <a:sym typeface="Source Code Pro"/>
              </a:rPr>
              <a:t>Điểm mạnh của stream so với bộ lặp là nó được thiết kế làm việc với lambda -&gt; cú pháp ngắn gọn. </a:t>
            </a:r>
          </a:p>
          <a:p>
            <a:pPr indent="-342900" lvl="0" marL="457200" rtl="0">
              <a:lnSpc>
                <a:spcPct val="115000"/>
              </a:lnSpc>
              <a:spcBef>
                <a:spcPts val="0"/>
              </a:spcBef>
              <a:spcAft>
                <a:spcPts val="1600"/>
              </a:spcAft>
              <a:buClr>
                <a:srgbClr val="424242"/>
              </a:buClr>
              <a:buSzPct val="100000"/>
              <a:buFont typeface="Source Code Pro"/>
              <a:buChar char="-"/>
            </a:pPr>
            <a:r>
              <a:rPr lang="vi" sz="1800">
                <a:solidFill>
                  <a:srgbClr val="424242"/>
                </a:solidFill>
                <a:latin typeface="Source Code Pro"/>
                <a:ea typeface="Source Code Pro"/>
                <a:cs typeface="Source Code Pro"/>
                <a:sym typeface="Source Code Pro"/>
              </a:rPr>
              <a:t>ParallelStream tăng tốc độ xử lý đối với những tập tin dữ liệu lớn </a:t>
            </a:r>
          </a:p>
        </p:txBody>
      </p:sp>
    </p:spTree>
  </p:cSld>
  <p:clrMapOvr>
    <a:masterClrMapping/>
  </p:clrMapOvr>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