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86" r:id="rId13"/>
    <p:sldId id="288" r:id="rId14"/>
    <p:sldId id="290" r:id="rId15"/>
    <p:sldId id="289" r:id="rId16"/>
    <p:sldId id="291" r:id="rId17"/>
    <p:sldId id="268" r:id="rId18"/>
    <p:sldId id="282" r:id="rId19"/>
    <p:sldId id="285" r:id="rId20"/>
    <p:sldId id="283" r:id="rId21"/>
    <p:sldId id="284" r:id="rId22"/>
    <p:sldId id="273" r:id="rId23"/>
    <p:sldId id="274" r:id="rId24"/>
    <p:sldId id="275" r:id="rId25"/>
    <p:sldId id="276" r:id="rId26"/>
    <p:sldId id="269" r:id="rId27"/>
    <p:sldId id="278" r:id="rId28"/>
    <p:sldId id="279" r:id="rId29"/>
    <p:sldId id="280" r:id="rId30"/>
    <p:sldId id="281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3948-1CDB-4246-A41A-CC5E95EEB4B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D408-BE77-43B7-BF5B-4CB97B9E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0D408-BE77-43B7-BF5B-4CB97B9E1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0D408-BE77-43B7-BF5B-4CB97B9E1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0D408-BE77-43B7-BF5B-4CB97B9E16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0D408-BE77-43B7-BF5B-4CB97B9E16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0D408-BE77-43B7-BF5B-4CB97B9E16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oogle.com/a/cleancoder.com/viewer?a=v&amp;pid=explorer&amp;chrome=true&amp;srcid=0BwhCYaYDn8EgN2M5MTkwM2EtNWFkZC00ZTI3LWFjZTUtNTFhZGZiYmUzODc1&amp;hl=en" TargetMode="External"/><Relationship Id="rId2" Type="http://schemas.openxmlformats.org/officeDocument/2006/relationships/hyperlink" Target="https://docs.google.com/open?id=0ByOwmqah_nuGNHEtcU5OekdDMk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google.com/a/cleancoder.com/viewer?a=v&amp;pid=explorer&amp;chrome=true&amp;srcid=0BwhCYaYDn8EgMjdlMWIzNGUtZTQ0NC00ZjQ5LTkwYzQtZjRhMDRlNTQ3ZGMz&amp;hl=en" TargetMode="External"/><Relationship Id="rId5" Type="http://schemas.openxmlformats.org/officeDocument/2006/relationships/hyperlink" Target="http://docs.google.com/a/cleancoder.com/viewer?a=v&amp;pid=explorer&amp;chrome=true&amp;srcid=0BwhCYaYDn8EgOTViYjJhYzMtMzYxMC00MzFjLWJjMzYtOGJiMDc5N2JkYmJi&amp;hl=en" TargetMode="External"/><Relationship Id="rId4" Type="http://schemas.openxmlformats.org/officeDocument/2006/relationships/hyperlink" Target="http://docs.google.com/a/cleancoder.com/viewer?a=v&amp;pid=explorer&amp;chrome=true&amp;srcid=0BwhCYaYDn8EgNzAzZjA5ZmItNjU3NS00MzQ5LTkwYjMtMDJhNDU5ZTM0MTlh&amp;hl=e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rgbClr val="FF0000"/>
                </a:solidFill>
              </a:rPr>
              <a:t>S.O.L.I.D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Principles </a:t>
            </a:r>
            <a:r>
              <a:rPr lang="en-US" b="1" dirty="0">
                <a:solidFill>
                  <a:srgbClr val="FF0000"/>
                </a:solidFill>
              </a:rPr>
              <a:t>of object design  oriented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Quốc</a:t>
            </a:r>
            <a:r>
              <a:rPr lang="en-US" sz="2400" dirty="0" smtClean="0"/>
              <a:t> </a:t>
            </a:r>
            <a:r>
              <a:rPr lang="en-US" sz="2400" dirty="0" err="1" smtClean="0"/>
              <a:t>Huy</a:t>
            </a:r>
            <a:endParaRPr lang="en-US" sz="2400" dirty="0" smtClean="0"/>
          </a:p>
          <a:p>
            <a:pPr algn="l"/>
            <a:r>
              <a:rPr lang="en-US" sz="2400" dirty="0" err="1" smtClean="0"/>
              <a:t>Lê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05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</a:t>
            </a:r>
            <a:r>
              <a:rPr lang="en-US" sz="4000" b="1" dirty="0">
                <a:solidFill>
                  <a:srgbClr val="FF0000"/>
                </a:solidFill>
              </a:rPr>
              <a:t>O</a:t>
            </a:r>
            <a:r>
              <a:rPr lang="en-US" sz="4000" dirty="0"/>
              <a:t>LID – Open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: </a:t>
            </a:r>
            <a:r>
              <a:rPr lang="en-US" sz="2400" dirty="0" err="1" smtClean="0"/>
              <a:t>Dùng</a:t>
            </a:r>
            <a:r>
              <a:rPr lang="en-US" sz="2400" dirty="0" smtClean="0"/>
              <a:t> interface implement </a:t>
            </a:r>
            <a:r>
              <a:rPr lang="en-US" sz="2400" dirty="0" err="1" smtClean="0"/>
              <a:t>tới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endParaRPr lang="en-US" sz="2400" dirty="0" smtClean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public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interface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PaymentMethod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{</a:t>
            </a:r>
            <a:r>
              <a:rPr lang="en-US" sz="1800" dirty="0"/>
              <a:t>void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acceptPayment</a:t>
            </a:r>
            <a:r>
              <a:rPr lang="en-US" sz="1800" dirty="0"/>
              <a:t>(Money total)</a:t>
            </a:r>
            <a:r>
              <a:rPr lang="en-US" sz="1800" dirty="0"/>
              <a:t>;}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public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checkOut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Receipt receipt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Money total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Money.zero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(item : items)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   total +=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item.getPrice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receipt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.addItem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(item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/>
              <a:t>Payment p = </a:t>
            </a:r>
            <a:r>
              <a:rPr lang="en-US" sz="1800" dirty="0" err="1"/>
              <a:t>pm.</a:t>
            </a:r>
            <a:r>
              <a:rPr lang="en-US" sz="1800" dirty="0" err="1">
                <a:solidFill>
                  <a:srgbClr val="C00000"/>
                </a:solidFill>
              </a:rPr>
              <a:t>acceptPayment</a:t>
            </a:r>
            <a:r>
              <a:rPr lang="en-US" sz="1800" dirty="0"/>
              <a:t>(total);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receipt.addPayment</a:t>
            </a:r>
            <a:r>
              <a:rPr lang="en-US" sz="1800" dirty="0"/>
              <a:t>(p);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cxnSp>
        <p:nvCxnSpPr>
          <p:cNvPr id="7" name="Elbow Connector 6"/>
          <p:cNvCxnSpPr/>
          <p:nvPr/>
        </p:nvCxnSpPr>
        <p:spPr>
          <a:xfrm rot="10800000" flipV="1">
            <a:off x="4419600" y="2057400"/>
            <a:ext cx="3276600" cy="3124200"/>
          </a:xfrm>
          <a:prstGeom prst="bentConnector3">
            <a:avLst>
              <a:gd name="adj1" fmla="val 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5715000"/>
            <a:ext cx="3103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Payment p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acceptCash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(total);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receipt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.addPayment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(p);</a:t>
            </a:r>
          </a:p>
          <a:p>
            <a:r>
              <a:rPr lang="en-US" dirty="0" smtClean="0"/>
              <a:t>(Code ban </a:t>
            </a:r>
            <a:r>
              <a:rPr lang="en-US" dirty="0" err="1" smtClean="0"/>
              <a:t>đầu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3657600" y="5424208"/>
            <a:ext cx="990600" cy="7524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7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</a:t>
            </a:r>
            <a:r>
              <a:rPr lang="en-US" sz="4000" b="1" dirty="0">
                <a:solidFill>
                  <a:srgbClr val="FF0000"/>
                </a:solidFill>
              </a:rPr>
              <a:t>O</a:t>
            </a:r>
            <a:r>
              <a:rPr lang="en-US" sz="4000" dirty="0"/>
              <a:t>LID – Open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OCP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ID </a:t>
            </a:r>
            <a:r>
              <a:rPr lang="en-US" dirty="0" smtClean="0"/>
              <a:t>–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tắc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Liskov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cha</a:t>
            </a:r>
          </a:p>
          <a:p>
            <a:pPr lvl="1"/>
            <a:r>
              <a:rPr lang="vi-VN" sz="2400" dirty="0">
                <a:latin typeface="Arial" pitchFamily="34" charset="0"/>
                <a:cs typeface="Arial" pitchFamily="34" charset="0"/>
              </a:rPr>
              <a:t>Tất cả các lớp con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phải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hoạt động theo cách tương tự như các lớp cha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của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sz="2400" dirty="0">
                <a:latin typeface="Arial" pitchFamily="34" charset="0"/>
                <a:cs typeface="Arial" pitchFamily="34" charset="0"/>
              </a:rPr>
              <a:t>Các chức năng cụ thể của lớp con có thể khác nhau nhưng phải phù hợp với hành vi dự kiến ​​của lớp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cha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1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91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ID </a:t>
            </a:r>
            <a:r>
              <a:rPr lang="en-US" dirty="0" smtClean="0"/>
              <a:t>–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Nói chung, nếu một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vi-VN" dirty="0" smtClean="0"/>
              <a:t>của superclass</a:t>
            </a:r>
            <a:r>
              <a:rPr lang="en-US" dirty="0" smtClean="0"/>
              <a:t> </a:t>
            </a:r>
            <a:r>
              <a:rPr lang="vi-VN" dirty="0" smtClean="0"/>
              <a:t>làm </a:t>
            </a:r>
            <a:r>
              <a:rPr lang="vi-VN" dirty="0"/>
              <a:t>điều gì đó mà </a:t>
            </a:r>
            <a:r>
              <a:rPr lang="vi-VN" dirty="0" smtClean="0"/>
              <a:t>superclass</a:t>
            </a:r>
            <a:r>
              <a:rPr lang="en-US" dirty="0" smtClean="0"/>
              <a:t> </a:t>
            </a:r>
            <a:r>
              <a:rPr lang="vi-VN" dirty="0" smtClean="0"/>
              <a:t>không </a:t>
            </a:r>
            <a:r>
              <a:rPr lang="vi-VN" dirty="0"/>
              <a:t>mong đợi, thì điều này là vi phạm các LSP. 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</a:t>
            </a:r>
            <a:r>
              <a:rPr lang="vi-VN" dirty="0" smtClean="0"/>
              <a:t>ột </a:t>
            </a:r>
            <a:r>
              <a:rPr lang="en-US" dirty="0" smtClean="0"/>
              <a:t>subclass </a:t>
            </a:r>
            <a:r>
              <a:rPr lang="vi-VN" dirty="0" smtClean="0"/>
              <a:t>ném </a:t>
            </a:r>
            <a:r>
              <a:rPr lang="vi-VN" dirty="0"/>
              <a:t>một ngoại lệ mà lớp cha không ném, hoặc nếu một lớp dẫn xuất có một số tác dụng phụ không mong muốn.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vi-VN" dirty="0" smtClean="0"/>
              <a:t>Về </a:t>
            </a:r>
            <a:r>
              <a:rPr lang="vi-VN" dirty="0"/>
              <a:t>cơ bản, các </a:t>
            </a:r>
            <a:r>
              <a:rPr lang="en-US" dirty="0" smtClean="0"/>
              <a:t>subclass </a:t>
            </a:r>
            <a:r>
              <a:rPr lang="vi-VN" dirty="0" smtClean="0"/>
              <a:t>không </a:t>
            </a:r>
            <a:r>
              <a:rPr lang="vi-VN" dirty="0"/>
              <a:t>bao giờ nên làm ít hơn lớp </a:t>
            </a:r>
            <a:r>
              <a:rPr lang="vi-VN" dirty="0" smtClean="0"/>
              <a:t>cha</a:t>
            </a:r>
            <a:r>
              <a:rPr lang="en-US" dirty="0" smtClean="0"/>
              <a:t> </a:t>
            </a:r>
            <a:r>
              <a:rPr lang="vi-VN" dirty="0" smtClean="0"/>
              <a:t>của </a:t>
            </a:r>
            <a:r>
              <a:rPr lang="en-US" dirty="0" err="1" smtClean="0"/>
              <a:t>chúng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5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67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ID </a:t>
            </a:r>
            <a:r>
              <a:rPr lang="en-US" dirty="0" smtClean="0"/>
              <a:t>–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t="9279" r="58280" b="35549"/>
          <a:stretch/>
        </p:blipFill>
        <p:spPr bwMode="auto">
          <a:xfrm>
            <a:off x="533400" y="1371600"/>
            <a:ext cx="3038764" cy="523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t="65006" r="36985" b="4863"/>
          <a:stretch/>
        </p:blipFill>
        <p:spPr bwMode="auto">
          <a:xfrm>
            <a:off x="3810000" y="4112726"/>
            <a:ext cx="4495800" cy="230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34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ID </a:t>
            </a:r>
            <a:r>
              <a:rPr lang="en-US" dirty="0" smtClean="0"/>
              <a:t>–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</a:t>
            </a:r>
            <a:r>
              <a:rPr lang="vi-VN" dirty="0" smtClean="0"/>
              <a:t>guyên </a:t>
            </a:r>
            <a:r>
              <a:rPr lang="vi-VN" dirty="0"/>
              <a:t>tắc này chỉ là một phần mở rộng của Open </a:t>
            </a:r>
            <a:r>
              <a:rPr lang="en-US" dirty="0" smtClean="0"/>
              <a:t>Closed Principle </a:t>
            </a:r>
            <a:r>
              <a:rPr lang="vi-VN" dirty="0" smtClean="0"/>
              <a:t>và </a:t>
            </a:r>
            <a:r>
              <a:rPr lang="vi-VN" dirty="0"/>
              <a:t>nó có nghĩa là chúng ta phải đảm bảo rằng các </a:t>
            </a:r>
            <a:r>
              <a:rPr lang="en-US" dirty="0" smtClean="0"/>
              <a:t>subclass </a:t>
            </a:r>
            <a:r>
              <a:rPr lang="vi-VN" dirty="0" smtClean="0"/>
              <a:t>mới </a:t>
            </a:r>
            <a:r>
              <a:rPr lang="vi-VN" dirty="0"/>
              <a:t>đang mở rộng các lớp cơ sở mà không thay đổi hành vi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63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ID </a:t>
            </a:r>
            <a:r>
              <a:rPr lang="en-US" dirty="0" smtClean="0"/>
              <a:t>–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Sự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LSP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code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6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39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D </a:t>
            </a:r>
            <a:r>
              <a:rPr lang="en-US" dirty="0" smtClean="0"/>
              <a:t>– </a:t>
            </a:r>
            <a:r>
              <a:rPr lang="en-US" dirty="0"/>
              <a:t>Interface Segregation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Nguyên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tắc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biệt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giao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diện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7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D – Interface Segregation Principle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014" y="1663611"/>
            <a:ext cx="7886700" cy="4813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3200" dirty="0" smtClean="0"/>
              <a:t>Chúng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ta</a:t>
            </a:r>
            <a:r>
              <a:rPr lang="en-US" sz="3200" dirty="0" smtClean="0"/>
              <a:t> </a:t>
            </a:r>
            <a:r>
              <a:rPr lang="vi-VN" sz="3200" dirty="0" smtClean="0"/>
              <a:t>có </a:t>
            </a:r>
            <a:r>
              <a:rPr lang="vi-VN" sz="3200" dirty="0"/>
              <a:t>một lớp quản lý đại diện cho người</a:t>
            </a:r>
            <a:r>
              <a:rPr lang="en-US" sz="3200" dirty="0"/>
              <a:t> </a:t>
            </a:r>
            <a:r>
              <a:rPr lang="vi-VN" sz="3200" dirty="0"/>
              <a:t>quản lý người lao động. </a:t>
            </a:r>
            <a:endParaRPr lang="en-US" sz="3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349"/>
          <a:stretch/>
        </p:blipFill>
        <p:spPr>
          <a:xfrm>
            <a:off x="838200" y="3505200"/>
            <a:ext cx="2812327" cy="17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9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D – Interface Segregation Principle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014" y="1663611"/>
            <a:ext cx="7886700" cy="4813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631" b="33343"/>
          <a:stretch/>
        </p:blipFill>
        <p:spPr>
          <a:xfrm>
            <a:off x="5791200" y="3877355"/>
            <a:ext cx="2812327" cy="2856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014" y="4267200"/>
            <a:ext cx="4663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Và chúng </a:t>
            </a:r>
            <a:r>
              <a:rPr lang="en-US" sz="2400" dirty="0"/>
              <a:t>ta </a:t>
            </a:r>
            <a:r>
              <a:rPr lang="vi-VN" sz="2400" dirty="0"/>
              <a:t>có 2 loại công nhân một số trung bình và một số lao động rất hiệu quả. Cả hai loại nhân công </a:t>
            </a:r>
            <a:r>
              <a:rPr lang="vi-VN" sz="2400" dirty="0" smtClean="0"/>
              <a:t>cần </a:t>
            </a:r>
            <a:r>
              <a:rPr lang="vi-VN" sz="2400" dirty="0"/>
              <a:t>nghỉ ngơi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ăn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89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OLID - </a:t>
            </a:r>
            <a:r>
              <a:rPr lang="en-US" dirty="0"/>
              <a:t>Single Responsibility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</a:t>
            </a:r>
            <a:r>
              <a:rPr lang="en-US" dirty="0" smtClean="0"/>
              <a:t>Principle (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class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trong</a:t>
            </a:r>
            <a:r>
              <a:rPr lang="en-US" dirty="0" smtClean="0"/>
              <a:t> class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class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method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/>
              <a:t>property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D – Interface Segregation Principle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014" y="1663611"/>
            <a:ext cx="7886700" cy="4813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2400" dirty="0" smtClean="0"/>
              <a:t>Nhưng </a:t>
            </a:r>
            <a:r>
              <a:rPr lang="vi-VN" sz="2400" dirty="0"/>
              <a:t>bây giờ một số robot đến trong công ty </a:t>
            </a:r>
            <a:r>
              <a:rPr lang="vi-VN" sz="2400" dirty="0" smtClean="0"/>
              <a:t>chúng </a:t>
            </a:r>
            <a:r>
              <a:rPr lang="vi-VN" sz="2400" dirty="0"/>
              <a:t>làm việc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rất</a:t>
            </a:r>
            <a:r>
              <a:rPr lang="vi-VN" sz="2400" dirty="0"/>
              <a:t> tốt, nhưng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vi-VN" sz="2400" dirty="0" smtClean="0"/>
              <a:t>không </a:t>
            </a:r>
            <a:r>
              <a:rPr lang="vi-VN" sz="2400" dirty="0"/>
              <a:t>ăn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vi-VN" sz="2400" dirty="0"/>
              <a:t> </a:t>
            </a:r>
            <a:r>
              <a:rPr lang="vi-VN" sz="2400" dirty="0" smtClean="0"/>
              <a:t>không </a:t>
            </a:r>
            <a:r>
              <a:rPr lang="vi-VN" sz="2400" dirty="0"/>
              <a:t>cần nghỉ </a:t>
            </a:r>
            <a:r>
              <a:rPr lang="vi-VN" sz="2400" dirty="0" smtClean="0"/>
              <a:t>ngơ</a:t>
            </a:r>
            <a:r>
              <a:rPr lang="en-US" sz="2400" dirty="0" smtClean="0"/>
              <a:t>i</a:t>
            </a:r>
            <a:r>
              <a:rPr lang="vi-VN" sz="2400" dirty="0" smtClean="0"/>
              <a:t>.</a:t>
            </a:r>
            <a:r>
              <a:rPr lang="vi-VN" sz="2400" dirty="0"/>
              <a:t> 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vi-VN" sz="2400" dirty="0" smtClean="0"/>
              <a:t>Một </a:t>
            </a:r>
            <a:r>
              <a:rPr lang="vi-VN" sz="2400" dirty="0"/>
              <a:t>bên lớp Robot mới cần phải thực hiện các </a:t>
            </a:r>
            <a:r>
              <a:rPr lang="en-US" sz="2400" dirty="0" smtClean="0">
                <a:solidFill>
                  <a:srgbClr val="00B0F0"/>
                </a:solidFill>
              </a:rPr>
              <a:t>interface </a:t>
            </a:r>
            <a:r>
              <a:rPr lang="vi-VN" sz="2400" dirty="0" smtClean="0">
                <a:solidFill>
                  <a:srgbClr val="00B0F0"/>
                </a:solidFill>
              </a:rPr>
              <a:t>IWorker </a:t>
            </a:r>
            <a:r>
              <a:rPr lang="vi-VN" sz="2400" dirty="0"/>
              <a:t>vì robot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vi-VN" sz="2400" dirty="0" smtClean="0"/>
              <a:t>.</a:t>
            </a:r>
            <a:r>
              <a:rPr lang="vi-VN" sz="2400" dirty="0"/>
              <a:t> Về mặt khác, không cần phải thực hiện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/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vi-VN" sz="2400" dirty="0"/>
              <a:t> bởi vì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vi-VN" sz="2400" dirty="0" smtClean="0"/>
              <a:t>không </a:t>
            </a:r>
            <a:r>
              <a:rPr lang="vi-VN" sz="2400" dirty="0"/>
              <a:t>ăn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396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D – Interface Segregation Principle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2086579"/>
            <a:ext cx="7886700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vi-VN" sz="2800" dirty="0"/>
              <a:t>Nếu chúng ta giữ các thiết kế hiện nay, lớp Robot mới buộc phải thực hiện các </a:t>
            </a:r>
            <a:r>
              <a:rPr lang="en-US" sz="2800" dirty="0" err="1" smtClean="0"/>
              <a:t>hành</a:t>
            </a:r>
            <a:r>
              <a:rPr lang="en-US" sz="2800" dirty="0" smtClean="0"/>
              <a:t> vi</a:t>
            </a:r>
            <a:r>
              <a:rPr lang="vi-VN" sz="2800" dirty="0" smtClean="0"/>
              <a:t> </a:t>
            </a:r>
            <a:r>
              <a:rPr lang="vi-VN" sz="2800" dirty="0"/>
              <a:t>ăn</a:t>
            </a:r>
            <a:r>
              <a:rPr lang="vi-VN" sz="2800" dirty="0" smtClean="0"/>
              <a:t>.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vi-VN" sz="2800" dirty="0" smtClean="0"/>
              <a:t>Chúng </a:t>
            </a:r>
            <a:r>
              <a:rPr lang="en-US" sz="2800" dirty="0" smtClean="0"/>
              <a:t>ta </a:t>
            </a:r>
            <a:r>
              <a:rPr lang="vi-VN" sz="2800" dirty="0" smtClean="0"/>
              <a:t>có </a:t>
            </a:r>
            <a:r>
              <a:rPr lang="vi-VN" sz="2800" dirty="0"/>
              <a:t>thể viết một lớp giả mà không làm gì </a:t>
            </a:r>
            <a:r>
              <a:rPr lang="vi-VN" sz="2800" dirty="0" smtClean="0"/>
              <a:t>và </a:t>
            </a:r>
            <a:r>
              <a:rPr lang="vi-VN" sz="2800" dirty="0"/>
              <a:t>có thể có tác dụng không mong muốn trong ứng dụng 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C</a:t>
            </a:r>
            <a:r>
              <a:rPr lang="vi-VN" sz="2800" dirty="0"/>
              <a:t>ác nhà quản lý sẽ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vi-VN" sz="2800" dirty="0"/>
              <a:t>các báo cáo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vi-VN" sz="2800" dirty="0"/>
              <a:t>bữa ăn trưa </a:t>
            </a:r>
            <a:r>
              <a:rPr lang="en-US" sz="2800" dirty="0" err="1"/>
              <a:t>nhiều</a:t>
            </a:r>
            <a:r>
              <a:rPr lang="vi-VN" sz="2800" dirty="0"/>
              <a:t> hơn số người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ty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6794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D – Interface Segregation Principle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4174"/>
          <a:stretch/>
        </p:blipFill>
        <p:spPr>
          <a:xfrm>
            <a:off x="457200" y="1981200"/>
            <a:ext cx="2812327" cy="8858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8349"/>
          <a:stretch/>
        </p:blipFill>
        <p:spPr>
          <a:xfrm>
            <a:off x="3810000" y="1981200"/>
            <a:ext cx="2812327" cy="1771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631" b="33343"/>
          <a:stretch/>
        </p:blipFill>
        <p:spPr>
          <a:xfrm>
            <a:off x="457199" y="3048000"/>
            <a:ext cx="2812327" cy="28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D – Interface Segregation Principle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1" y="1690688"/>
            <a:ext cx="431314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dây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vi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29" y="1690689"/>
            <a:ext cx="3356933" cy="49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1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D – Interface Segregation Principle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1" y="1690688"/>
            <a:ext cx="431314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dây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vi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94" y="1834124"/>
            <a:ext cx="4029818" cy="46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D – Interface Segregation Principle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1" y="1690688"/>
            <a:ext cx="431314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dây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vi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94" y="1834124"/>
            <a:ext cx="4029818" cy="46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44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SOLI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Dependency Inversion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module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Module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module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SOLI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 – 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Mô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hình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truyền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thống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,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.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=&gt; </a:t>
            </a: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tái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8" y="5177397"/>
            <a:ext cx="8169007" cy="16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0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SOLI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 – 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bổ</a:t>
            </a:r>
            <a:r>
              <a:rPr lang="en-US" sz="2400" dirty="0" smtClean="0"/>
              <a:t> sung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trừu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,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tránh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. </a:t>
            </a: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,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 </a:t>
            </a:r>
            <a:r>
              <a:rPr lang="en-US" sz="2400" dirty="0" err="1" smtClean="0"/>
              <a:t>đảo</a:t>
            </a:r>
            <a:r>
              <a:rPr lang="en-US" sz="2400" dirty="0" smtClean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 </a:t>
            </a:r>
            <a:r>
              <a:rPr lang="en-US" sz="2400" dirty="0" err="1" smtClean="0"/>
              <a:t>Cả</a:t>
            </a:r>
            <a:r>
              <a:rPr lang="en-US" sz="2400" dirty="0" smtClean="0"/>
              <a:t> 2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 </a:t>
            </a:r>
            <a:r>
              <a:rPr lang="en-US" sz="2400" dirty="0" err="1" smtClean="0"/>
              <a:t>trừu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rút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vi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32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SOLI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 – Dependency Inversion Principle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99" y="1690688"/>
            <a:ext cx="5467203" cy="46271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9396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OLID - Single Responsibility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F9182"/>
                </a:solidFill>
              </a:rPr>
              <a:t>class Employee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F9182"/>
                </a:solidFill>
              </a:rPr>
              <a:t>  public Pay </a:t>
            </a:r>
            <a:r>
              <a:rPr lang="en-US" sz="2400" dirty="0" err="1">
                <a:solidFill>
                  <a:srgbClr val="5F9182"/>
                </a:solidFill>
              </a:rPr>
              <a:t>calculatePay</a:t>
            </a:r>
            <a:r>
              <a:rPr lang="en-US" sz="2400" dirty="0">
                <a:solidFill>
                  <a:srgbClr val="5F9182"/>
                </a:solidFill>
              </a:rPr>
              <a:t>() </a:t>
            </a:r>
            <a:r>
              <a:rPr lang="en-US" sz="2400" dirty="0" smtClean="0"/>
              <a:t>{...}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ublic Pay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addTax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2400" dirty="0" smtClean="0"/>
              <a:t>{…}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5F9182"/>
                </a:solidFill>
              </a:rPr>
              <a:t>  public void save() </a:t>
            </a:r>
            <a:r>
              <a:rPr lang="en-US" sz="2400" dirty="0"/>
              <a:t>{...}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F9182"/>
                </a:solidFill>
              </a:rPr>
              <a:t>  public String </a:t>
            </a:r>
            <a:r>
              <a:rPr lang="en-US" sz="2400" dirty="0" err="1">
                <a:solidFill>
                  <a:srgbClr val="5F9182"/>
                </a:solidFill>
              </a:rPr>
              <a:t>describeEmployee</a:t>
            </a:r>
            <a:r>
              <a:rPr lang="en-US" sz="2400" dirty="0">
                <a:solidFill>
                  <a:srgbClr val="5F9182"/>
                </a:solidFill>
              </a:rPr>
              <a:t>() </a:t>
            </a:r>
            <a:r>
              <a:rPr lang="en-US" sz="2400" dirty="0"/>
              <a:t>{...}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Class Employee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r>
              <a:rPr lang="en-US" sz="2400" dirty="0" smtClean="0"/>
              <a:t> responsibilities: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5F9182"/>
                </a:solidFill>
              </a:rPr>
              <a:t>Pay </a:t>
            </a:r>
            <a:r>
              <a:rPr lang="en-US" sz="2000" dirty="0" err="1">
                <a:solidFill>
                  <a:srgbClr val="5F9182"/>
                </a:solidFill>
              </a:rPr>
              <a:t>calculatePay</a:t>
            </a:r>
            <a:r>
              <a:rPr lang="en-US" sz="2000" dirty="0" smtClean="0">
                <a:solidFill>
                  <a:srgbClr val="5F9182"/>
                </a:solidFill>
              </a:rPr>
              <a:t>() :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endParaRPr lang="en-US" sz="2000" dirty="0" smtClean="0"/>
          </a:p>
          <a:p>
            <a:pPr lvl="1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5F9182"/>
                </a:solidFill>
              </a:rPr>
              <a:t>Pay </a:t>
            </a:r>
            <a:r>
              <a:rPr lang="en-US" sz="2000" dirty="0" err="1" smtClean="0">
                <a:solidFill>
                  <a:srgbClr val="5F9182"/>
                </a:solidFill>
              </a:rPr>
              <a:t>addTax</a:t>
            </a:r>
            <a:r>
              <a:rPr lang="en-US" sz="2000" dirty="0" smtClean="0">
                <a:solidFill>
                  <a:srgbClr val="5F9182"/>
                </a:solidFill>
              </a:rPr>
              <a:t>() :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endParaRPr lang="en-US" sz="2000" dirty="0" smtClean="0"/>
          </a:p>
          <a:p>
            <a:pPr lvl="1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5F9182"/>
                </a:solidFill>
              </a:rPr>
              <a:t>void </a:t>
            </a:r>
            <a:r>
              <a:rPr lang="en-US" sz="2000" dirty="0">
                <a:solidFill>
                  <a:srgbClr val="5F9182"/>
                </a:solidFill>
              </a:rPr>
              <a:t>save() </a:t>
            </a:r>
            <a:r>
              <a:rPr lang="en-US" sz="2000" dirty="0" smtClean="0"/>
              <a:t>: </a:t>
            </a:r>
            <a:r>
              <a:rPr lang="en-US" sz="2000" dirty="0" err="1" smtClean="0"/>
              <a:t>truy</a:t>
            </a:r>
            <a:r>
              <a:rPr lang="en-US" sz="2000" dirty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database</a:t>
            </a:r>
            <a:endParaRPr lang="en-US" sz="2000" dirty="0"/>
          </a:p>
          <a:p>
            <a:pPr lvl="1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5F9182"/>
                </a:solidFill>
              </a:rPr>
              <a:t>String </a:t>
            </a:r>
            <a:r>
              <a:rPr lang="en-US" sz="2000" dirty="0" err="1">
                <a:solidFill>
                  <a:srgbClr val="5F9182"/>
                </a:solidFill>
              </a:rPr>
              <a:t>describeEmployee</a:t>
            </a:r>
            <a:r>
              <a:rPr lang="en-US" sz="2000" dirty="0" smtClean="0">
                <a:solidFill>
                  <a:srgbClr val="5F9182"/>
                </a:solidFill>
              </a:rPr>
              <a:t>() :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8076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SOLI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 – Dependency Inversion Principle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05" y="1690688"/>
            <a:ext cx="6269586" cy="45988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9396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3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470962"/>
              </p:ext>
            </p:extLst>
          </p:nvPr>
        </p:nvGraphicFramePr>
        <p:xfrm>
          <a:off x="457200" y="1714341"/>
          <a:ext cx="8229600" cy="42976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SRP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u="sng" dirty="0">
                          <a:solidFill>
                            <a:srgbClr val="5DA6CE"/>
                          </a:solidFill>
                          <a:effectLst/>
                          <a:hlinkClick r:id="rId2"/>
                        </a:rPr>
                        <a:t>The Single Responsibility Principle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err="1" smtClean="0">
                          <a:solidFill>
                            <a:srgbClr val="000000"/>
                          </a:solidFill>
                          <a:effectLst/>
                        </a:rPr>
                        <a:t>Một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class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chỉ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có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một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trách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nhiệm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và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chỉ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có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1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lý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do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để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sửa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đổi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OCP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u="sng">
                          <a:solidFill>
                            <a:srgbClr val="5DA6CE"/>
                          </a:solidFill>
                          <a:effectLst/>
                          <a:hlinkClick r:id="rId3"/>
                        </a:rPr>
                        <a:t>The Open Closed Principle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err="1" smtClean="0">
                          <a:solidFill>
                            <a:srgbClr val="000000"/>
                          </a:solidFill>
                          <a:effectLst/>
                        </a:rPr>
                        <a:t>Có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khả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mở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rộng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hành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vi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của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class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mà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không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thay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đổi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code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LSP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u="sng">
                          <a:solidFill>
                            <a:srgbClr val="5DA6CE"/>
                          </a:solidFill>
                          <a:effectLst/>
                          <a:hlinkClick r:id="rId4"/>
                        </a:rPr>
                        <a:t>The Liskov Substitution Principle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r>
                        <a:rPr lang="vi-VN" dirty="0" smtClean="0">
                          <a:solidFill>
                            <a:srgbClr val="000000"/>
                          </a:solidFill>
                          <a:effectLst/>
                        </a:rPr>
                        <a:t>ác lớp con phải hoạt động theo cách tương tự như các lớp cha của chúng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ISP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u="sng">
                          <a:solidFill>
                            <a:srgbClr val="5DA6CE"/>
                          </a:solidFill>
                          <a:effectLst/>
                          <a:hlinkClick r:id="rId5"/>
                        </a:rPr>
                        <a:t>The Interface Segregation Principle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err="1" smtClean="0">
                          <a:solidFill>
                            <a:srgbClr val="000000"/>
                          </a:solidFill>
                          <a:effectLst/>
                        </a:rPr>
                        <a:t>Chỉ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effectLst/>
                        </a:rPr>
                        <a:t>iển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thị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diện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khách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hàng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cần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u="sng">
                          <a:solidFill>
                            <a:srgbClr val="5DA6CE"/>
                          </a:solidFill>
                          <a:effectLst/>
                          <a:hlinkClick r:id="rId6"/>
                        </a:rPr>
                        <a:t>The Dependency Inversion Principle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err="1" smtClean="0">
                          <a:solidFill>
                            <a:srgbClr val="000000"/>
                          </a:solidFill>
                          <a:effectLst/>
                        </a:rPr>
                        <a:t>Phụ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thuộc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vào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trừu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tượng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5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OLID - Single Responsibility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responsilitities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class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smtClean="0"/>
              <a:t>Testing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3 class </a:t>
            </a:r>
            <a:r>
              <a:rPr lang="en-US" dirty="0" err="1" smtClean="0"/>
              <a:t>với</a:t>
            </a:r>
            <a:r>
              <a:rPr lang="en-US" dirty="0" smtClean="0"/>
              <a:t> 3 responsibilities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OLID - Single Responsibility Principle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7218" y="3171735"/>
            <a:ext cx="3729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9182"/>
                </a:solidFill>
              </a:rPr>
              <a:t>class </a:t>
            </a:r>
            <a:r>
              <a:rPr lang="en-US" dirty="0" err="1">
                <a:solidFill>
                  <a:srgbClr val="5F9182"/>
                </a:solidFill>
              </a:rPr>
              <a:t>EmployeeSalaryCalculation</a:t>
            </a:r>
            <a:r>
              <a:rPr lang="en-US" dirty="0">
                <a:solidFill>
                  <a:srgbClr val="5F918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5F9182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rgbClr val="5F9182"/>
                </a:solidFill>
              </a:rPr>
              <a:t> Pay </a:t>
            </a:r>
            <a:r>
              <a:rPr lang="en-US" dirty="0" err="1">
                <a:solidFill>
                  <a:srgbClr val="5F9182"/>
                </a:solidFill>
              </a:rPr>
              <a:t>calculatePay</a:t>
            </a:r>
            <a:r>
              <a:rPr lang="en-US" dirty="0">
                <a:solidFill>
                  <a:srgbClr val="5F9182"/>
                </a:solidFill>
              </a:rPr>
              <a:t>() </a:t>
            </a:r>
            <a:r>
              <a:rPr lang="en-US" dirty="0"/>
              <a:t>{...}</a:t>
            </a:r>
          </a:p>
          <a:p>
            <a:r>
              <a:rPr lang="en-US" dirty="0"/>
              <a:t>  </a:t>
            </a:r>
            <a:r>
              <a:rPr lang="en-US" sz="1600" dirty="0"/>
              <a:t>P</a:t>
            </a:r>
            <a:r>
              <a:rPr lang="en-US" dirty="0"/>
              <a:t>ublic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Pay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addTax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dirty="0"/>
              <a:t>{…}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453977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F9182"/>
                </a:solidFill>
              </a:rPr>
              <a:t>class </a:t>
            </a:r>
            <a:r>
              <a:rPr lang="en-US" dirty="0" err="1">
                <a:solidFill>
                  <a:srgbClr val="5F9182"/>
                </a:solidFill>
              </a:rPr>
              <a:t>EmployeeDataAccess</a:t>
            </a:r>
            <a:r>
              <a:rPr lang="en-US" dirty="0">
                <a:solidFill>
                  <a:srgbClr val="5F918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public</a:t>
            </a:r>
            <a:r>
              <a:rPr lang="en-US" dirty="0">
                <a:solidFill>
                  <a:srgbClr val="5F9182"/>
                </a:solidFill>
              </a:rPr>
              <a:t> void save() </a:t>
            </a:r>
            <a:r>
              <a:rPr lang="en-US" dirty="0"/>
              <a:t>{...}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7218" y="5555495"/>
            <a:ext cx="3636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F9182"/>
                </a:solidFill>
              </a:rPr>
              <a:t>class Employee </a:t>
            </a:r>
            <a:r>
              <a:rPr lang="en-US" dirty="0"/>
              <a:t>{</a:t>
            </a:r>
          </a:p>
          <a:p>
            <a:r>
              <a:rPr lang="en-US" dirty="0"/>
              <a:t>public</a:t>
            </a:r>
            <a:r>
              <a:rPr lang="en-US" dirty="0">
                <a:solidFill>
                  <a:srgbClr val="5F9182"/>
                </a:solidFill>
              </a:rPr>
              <a:t> String </a:t>
            </a:r>
            <a:r>
              <a:rPr lang="en-US" dirty="0" err="1">
                <a:solidFill>
                  <a:srgbClr val="5F9182"/>
                </a:solidFill>
              </a:rPr>
              <a:t>describeEmployee</a:t>
            </a:r>
            <a:r>
              <a:rPr lang="en-US" dirty="0">
                <a:solidFill>
                  <a:srgbClr val="5F9182"/>
                </a:solidFill>
              </a:rPr>
              <a:t>() </a:t>
            </a:r>
            <a:r>
              <a:rPr lang="en-US" dirty="0"/>
              <a:t>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724364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9182"/>
                </a:solidFill>
              </a:rPr>
              <a:t>class Employee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5F9182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rgbClr val="5F9182"/>
                </a:solidFill>
              </a:rPr>
              <a:t> Pay </a:t>
            </a:r>
            <a:r>
              <a:rPr lang="en-US" dirty="0" err="1">
                <a:solidFill>
                  <a:srgbClr val="5F9182"/>
                </a:solidFill>
              </a:rPr>
              <a:t>calculatePay</a:t>
            </a:r>
            <a:r>
              <a:rPr lang="en-US" dirty="0">
                <a:solidFill>
                  <a:srgbClr val="5F9182"/>
                </a:solidFill>
              </a:rPr>
              <a:t>() </a:t>
            </a:r>
            <a:r>
              <a:rPr lang="en-US" dirty="0"/>
              <a:t>{...}</a:t>
            </a:r>
          </a:p>
          <a:p>
            <a:r>
              <a:rPr lang="en-US" dirty="0"/>
              <a:t>  </a:t>
            </a:r>
            <a:r>
              <a:rPr lang="en-US" sz="1600" dirty="0"/>
              <a:t>P</a:t>
            </a:r>
            <a:r>
              <a:rPr lang="en-US" dirty="0"/>
              <a:t>ublic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Pay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addTax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dirty="0"/>
              <a:t>{…}</a:t>
            </a:r>
          </a:p>
          <a:p>
            <a:r>
              <a:rPr lang="en-US" dirty="0">
                <a:solidFill>
                  <a:srgbClr val="5F9182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rgbClr val="5F9182"/>
                </a:solidFill>
              </a:rPr>
              <a:t> void save() </a:t>
            </a:r>
            <a:r>
              <a:rPr lang="en-US" dirty="0"/>
              <a:t>{...}</a:t>
            </a:r>
          </a:p>
          <a:p>
            <a:r>
              <a:rPr lang="en-US" dirty="0">
                <a:solidFill>
                  <a:srgbClr val="5F9182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rgbClr val="5F9182"/>
                </a:solidFill>
              </a:rPr>
              <a:t> String </a:t>
            </a:r>
            <a:r>
              <a:rPr lang="en-US" dirty="0" err="1">
                <a:solidFill>
                  <a:srgbClr val="5F9182"/>
                </a:solidFill>
              </a:rPr>
              <a:t>describeEmployee</a:t>
            </a:r>
            <a:r>
              <a:rPr lang="en-US" dirty="0">
                <a:solidFill>
                  <a:srgbClr val="5F9182"/>
                </a:solidFill>
              </a:rPr>
              <a:t>() </a:t>
            </a:r>
            <a:r>
              <a:rPr lang="en-US" dirty="0"/>
              <a:t>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57600" y="33528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4740026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7200" y="4960829"/>
            <a:ext cx="1371600" cy="79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9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</a:t>
            </a:r>
            <a:r>
              <a:rPr lang="en-US" sz="4000" b="1" dirty="0" smtClean="0">
                <a:solidFill>
                  <a:srgbClr val="FF0000"/>
                </a:solidFill>
              </a:rPr>
              <a:t>O</a:t>
            </a:r>
            <a:r>
              <a:rPr lang="en-US" sz="4000" dirty="0" smtClean="0"/>
              <a:t>LID</a:t>
            </a:r>
            <a:r>
              <a:rPr lang="en-US" dirty="0" smtClean="0"/>
              <a:t> – Open Closed Princi</a:t>
            </a:r>
            <a:r>
              <a:rPr lang="en-US" dirty="0"/>
              <a:t>p</a:t>
            </a:r>
            <a:r>
              <a:rPr lang="en-US" dirty="0" smtClean="0"/>
              <a:t>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Open Closed Principle(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) </a:t>
            </a:r>
          </a:p>
          <a:p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dirty="0" err="1" smtClean="0"/>
              <a:t>mở</a:t>
            </a:r>
            <a:r>
              <a:rPr lang="en-US" dirty="0" smtClean="0"/>
              <a:t> (open)”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(extension)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đóng</a:t>
            </a:r>
            <a:r>
              <a:rPr lang="en-US" dirty="0" smtClean="0"/>
              <a:t>(closed)”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Mở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code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method, </a:t>
            </a:r>
            <a:r>
              <a:rPr lang="en-US" dirty="0" err="1" smtClean="0"/>
              <a:t>thêm</a:t>
            </a:r>
            <a:r>
              <a:rPr lang="en-US" dirty="0" smtClean="0"/>
              <a:t> properties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Đóng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properties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class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8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</a:t>
            </a:r>
            <a:r>
              <a:rPr lang="en-US" sz="4000" b="1" dirty="0">
                <a:solidFill>
                  <a:srgbClr val="FF0000"/>
                </a:solidFill>
              </a:rPr>
              <a:t>O</a:t>
            </a:r>
            <a:r>
              <a:rPr lang="en-US" sz="4000" dirty="0"/>
              <a:t>LID</a:t>
            </a:r>
            <a:r>
              <a:rPr lang="en-US" dirty="0"/>
              <a:t> – Open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class(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Unit Test </a:t>
            </a:r>
            <a:r>
              <a:rPr lang="en-US" dirty="0" err="1"/>
              <a:t>và</a:t>
            </a:r>
            <a:r>
              <a:rPr lang="en-US" dirty="0"/>
              <a:t> debug),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(bug </a:t>
            </a:r>
            <a:r>
              <a:rPr lang="en-US" dirty="0" err="1"/>
              <a:t>mới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8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</a:t>
            </a:r>
            <a:r>
              <a:rPr lang="en-US" sz="4000" b="1" dirty="0">
                <a:solidFill>
                  <a:srgbClr val="FF0000"/>
                </a:solidFill>
              </a:rPr>
              <a:t>O</a:t>
            </a:r>
            <a:r>
              <a:rPr lang="en-US" sz="4000" dirty="0"/>
              <a:t>LID</a:t>
            </a:r>
            <a:r>
              <a:rPr lang="en-US" dirty="0"/>
              <a:t> – Open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Method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public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checkOut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Receipt receipt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Money total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Money.zero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(item : items)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   total +=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item.getPrice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receipt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.addItem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(item);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Payment p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acceptCash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(total);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receipt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.addPayment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(p);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7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</a:t>
            </a:r>
            <a:r>
              <a:rPr lang="en-US" sz="4000" b="1" dirty="0">
                <a:solidFill>
                  <a:srgbClr val="FF0000"/>
                </a:solidFill>
              </a:rPr>
              <a:t>O</a:t>
            </a:r>
            <a:r>
              <a:rPr lang="en-US" sz="4000" dirty="0"/>
              <a:t>LID</a:t>
            </a:r>
            <a:r>
              <a:rPr lang="en-US" dirty="0"/>
              <a:t> – Open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err="1" smtClean="0"/>
              <a:t>Khi</a:t>
            </a:r>
            <a:r>
              <a:rPr lang="en-US" sz="6000" dirty="0" smtClean="0"/>
              <a:t> </a:t>
            </a:r>
            <a:r>
              <a:rPr lang="en-US" sz="6000" dirty="0" err="1" smtClean="0"/>
              <a:t>cần</a:t>
            </a:r>
            <a:r>
              <a:rPr lang="en-US" sz="6000" dirty="0" smtClean="0"/>
              <a:t> </a:t>
            </a:r>
            <a:r>
              <a:rPr lang="en-US" sz="6000" dirty="0" err="1" smtClean="0"/>
              <a:t>thêm</a:t>
            </a:r>
            <a:r>
              <a:rPr lang="en-US" sz="6000" dirty="0" smtClean="0"/>
              <a:t> </a:t>
            </a:r>
            <a:r>
              <a:rPr lang="en-US" sz="6000" dirty="0" err="1" smtClean="0"/>
              <a:t>chức</a:t>
            </a:r>
            <a:r>
              <a:rPr lang="en-US" sz="6000" dirty="0" smtClean="0"/>
              <a:t> </a:t>
            </a:r>
            <a:r>
              <a:rPr lang="en-US" sz="6000" dirty="0" err="1" smtClean="0"/>
              <a:t>năng</a:t>
            </a:r>
            <a:r>
              <a:rPr lang="en-US" sz="6000" dirty="0" smtClean="0"/>
              <a:t> </a:t>
            </a:r>
            <a:r>
              <a:rPr lang="en-US" sz="6000" dirty="0" err="1" smtClean="0"/>
              <a:t>khác</a:t>
            </a:r>
            <a:r>
              <a:rPr lang="en-US" sz="6000" dirty="0" smtClean="0"/>
              <a:t> </a:t>
            </a:r>
            <a:r>
              <a:rPr lang="en-US" sz="6000" dirty="0" err="1" smtClean="0"/>
              <a:t>như</a:t>
            </a:r>
            <a:r>
              <a:rPr lang="en-US" sz="6000" dirty="0" smtClean="0"/>
              <a:t> </a:t>
            </a:r>
            <a:r>
              <a:rPr lang="en-US" sz="6000" dirty="0" err="1" smtClean="0"/>
              <a:t>thêm</a:t>
            </a:r>
            <a:r>
              <a:rPr lang="en-US" sz="6000" dirty="0" smtClean="0"/>
              <a:t> </a:t>
            </a:r>
            <a:r>
              <a:rPr lang="en-US" sz="6000" dirty="0" err="1" smtClean="0"/>
              <a:t>chức</a:t>
            </a:r>
            <a:r>
              <a:rPr lang="en-US" sz="6000" dirty="0" smtClean="0"/>
              <a:t> </a:t>
            </a:r>
            <a:r>
              <a:rPr lang="en-US" sz="6000" dirty="0" err="1" smtClean="0"/>
              <a:t>năng</a:t>
            </a:r>
            <a:r>
              <a:rPr lang="en-US" sz="6000" dirty="0" smtClean="0"/>
              <a:t> </a:t>
            </a:r>
            <a:r>
              <a:rPr lang="en-US" sz="6000" dirty="0" err="1" smtClean="0"/>
              <a:t>hỗ</a:t>
            </a:r>
            <a:r>
              <a:rPr lang="en-US" sz="6000" dirty="0" smtClean="0"/>
              <a:t> </a:t>
            </a:r>
            <a:r>
              <a:rPr lang="en-US" sz="6000" dirty="0" err="1" smtClean="0"/>
              <a:t>trợ</a:t>
            </a:r>
            <a:r>
              <a:rPr lang="en-US" sz="6000" dirty="0" smtClean="0"/>
              <a:t> </a:t>
            </a:r>
            <a:r>
              <a:rPr lang="en-US" sz="6000" dirty="0" err="1" smtClean="0"/>
              <a:t>thanh</a:t>
            </a:r>
            <a:r>
              <a:rPr lang="en-US" sz="6000" dirty="0" smtClean="0"/>
              <a:t> </a:t>
            </a:r>
            <a:r>
              <a:rPr lang="en-US" sz="6000" dirty="0" err="1" smtClean="0"/>
              <a:t>toán</a:t>
            </a:r>
            <a:r>
              <a:rPr lang="en-US" sz="6000" dirty="0" smtClean="0"/>
              <a:t>, ta </a:t>
            </a:r>
            <a:r>
              <a:rPr lang="en-US" sz="6000" dirty="0" err="1" smtClean="0"/>
              <a:t>có</a:t>
            </a:r>
            <a:r>
              <a:rPr lang="en-US" sz="6000" dirty="0" smtClean="0"/>
              <a:t> </a:t>
            </a:r>
            <a:r>
              <a:rPr lang="en-US" sz="6000" dirty="0" err="1" smtClean="0"/>
              <a:t>thể</a:t>
            </a:r>
            <a:r>
              <a:rPr lang="en-US" sz="6000" dirty="0" smtClean="0"/>
              <a:t> </a:t>
            </a:r>
            <a:r>
              <a:rPr lang="en-US" sz="6000" dirty="0" err="1" smtClean="0"/>
              <a:t>thêm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70C0"/>
                </a:solidFill>
              </a:rPr>
              <a:t>if…else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500" dirty="0"/>
              <a:t>public 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sz="4500" dirty="0" err="1">
                <a:solidFill>
                  <a:schemeClr val="bg1">
                    <a:lumMod val="50000"/>
                  </a:schemeClr>
                </a:solidFill>
              </a:rPr>
              <a:t>checkOut</a:t>
            </a:r>
            <a:r>
              <a:rPr lang="en-US" sz="4500" dirty="0"/>
              <a:t>(</a:t>
            </a:r>
            <a:r>
              <a:rPr lang="en-US" sz="4500" dirty="0">
                <a:solidFill>
                  <a:schemeClr val="accent6">
                    <a:lumMod val="75000"/>
                  </a:schemeClr>
                </a:solidFill>
              </a:rPr>
              <a:t>Receipt receipt</a:t>
            </a:r>
            <a:r>
              <a:rPr lang="en-US" sz="4500" dirty="0"/>
              <a:t>) {</a:t>
            </a:r>
          </a:p>
          <a:p>
            <a:pPr marL="0" indent="0">
              <a:buNone/>
            </a:pPr>
            <a:r>
              <a:rPr lang="en-US" sz="4500" dirty="0"/>
              <a:t>  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Money total = </a:t>
            </a:r>
            <a:r>
              <a:rPr lang="en-US" sz="4500" dirty="0" err="1">
                <a:solidFill>
                  <a:schemeClr val="bg1">
                    <a:lumMod val="50000"/>
                  </a:schemeClr>
                </a:solidFill>
              </a:rPr>
              <a:t>Money.zero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4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 (item : items) {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    total += </a:t>
            </a:r>
            <a:r>
              <a:rPr lang="en-US" sz="4500" dirty="0" err="1">
                <a:solidFill>
                  <a:schemeClr val="bg1">
                    <a:lumMod val="50000"/>
                  </a:schemeClr>
                </a:solidFill>
              </a:rPr>
              <a:t>item.getPrice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4500" dirty="0"/>
              <a:t>    </a:t>
            </a:r>
            <a:r>
              <a:rPr lang="en-US" sz="4500" dirty="0" err="1">
                <a:solidFill>
                  <a:schemeClr val="accent6">
                    <a:lumMod val="75000"/>
                  </a:schemeClr>
                </a:solidFill>
              </a:rPr>
              <a:t>receipt</a:t>
            </a:r>
            <a:r>
              <a:rPr lang="en-US" sz="4500" dirty="0" err="1">
                <a:solidFill>
                  <a:schemeClr val="bg1">
                    <a:lumMod val="50000"/>
                  </a:schemeClr>
                </a:solidFill>
              </a:rPr>
              <a:t>.addItem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(item);</a:t>
            </a:r>
          </a:p>
          <a:p>
            <a:pPr marL="0" indent="0">
              <a:buNone/>
            </a:pPr>
            <a:r>
              <a:rPr lang="en-US" sz="4500" dirty="0"/>
              <a:t>  }</a:t>
            </a:r>
          </a:p>
          <a:p>
            <a:pPr marL="0" indent="0">
              <a:buNone/>
            </a:pPr>
            <a:r>
              <a:rPr lang="en-US" sz="4500" dirty="0"/>
              <a:t>  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Payment p;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70C0"/>
                </a:solidFill>
              </a:rPr>
              <a:t> if (credit) </a:t>
            </a:r>
          </a:p>
          <a:p>
            <a:pPr marL="0" indent="0">
              <a:buNone/>
            </a:pPr>
            <a:r>
              <a:rPr lang="en-US" sz="4500" dirty="0"/>
              <a:t>    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p = </a:t>
            </a:r>
            <a:r>
              <a:rPr lang="en-US" sz="4500" dirty="0" err="1">
                <a:solidFill>
                  <a:schemeClr val="bg1">
                    <a:lumMod val="50000"/>
                  </a:schemeClr>
                </a:solidFill>
              </a:rPr>
              <a:t>acceptCredit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(total);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70C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sz="4500" dirty="0"/>
              <a:t>    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p = </a:t>
            </a:r>
            <a:r>
              <a:rPr lang="en-US" sz="4500" dirty="0" err="1">
                <a:solidFill>
                  <a:schemeClr val="bg1">
                    <a:lumMod val="50000"/>
                  </a:schemeClr>
                </a:solidFill>
              </a:rPr>
              <a:t>acceptCash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(total); 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4500" dirty="0" err="1">
                <a:solidFill>
                  <a:schemeClr val="accent6">
                    <a:lumMod val="75000"/>
                  </a:schemeClr>
                </a:solidFill>
              </a:rPr>
              <a:t>receipt</a:t>
            </a:r>
            <a:r>
              <a:rPr lang="en-US" sz="4500" dirty="0" err="1">
                <a:solidFill>
                  <a:schemeClr val="bg1">
                    <a:lumMod val="50000"/>
                  </a:schemeClr>
                </a:solidFill>
              </a:rPr>
              <a:t>.addPayment</a:t>
            </a:r>
            <a:r>
              <a:rPr lang="en-US" sz="4500" dirty="0">
                <a:solidFill>
                  <a:schemeClr val="bg1">
                    <a:lumMod val="50000"/>
                  </a:schemeClr>
                </a:solidFill>
              </a:rPr>
              <a:t>(p);</a:t>
            </a:r>
          </a:p>
          <a:p>
            <a:pPr marL="0" indent="0">
              <a:buNone/>
            </a:pPr>
            <a:r>
              <a:rPr lang="en-US" sz="4500" dirty="0" smtClean="0"/>
              <a:t>}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52800" y="3733800"/>
            <a:ext cx="22860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5624792"/>
            <a:ext cx="3103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Payment p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acceptCash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(total);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receipt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.addPayment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(p);</a:t>
            </a:r>
          </a:p>
          <a:p>
            <a:r>
              <a:rPr lang="en-US" dirty="0" smtClean="0"/>
              <a:t>(Code ban </a:t>
            </a:r>
            <a:r>
              <a:rPr lang="en-US" dirty="0" err="1" smtClean="0"/>
              <a:t>đầu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3352800" y="5334000"/>
            <a:ext cx="990600" cy="7524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10200" y="3002437"/>
            <a:ext cx="326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Sẽ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1561</Words>
  <Application>Microsoft Office PowerPoint</Application>
  <PresentationFormat>On-screen Show (4:3)</PresentationFormat>
  <Paragraphs>187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S.O.L.I.D Principles of object design  oriented </vt:lpstr>
      <vt:lpstr>SOLID - Single Responsibility Principle </vt:lpstr>
      <vt:lpstr>SOLID - Single Responsibility Principle </vt:lpstr>
      <vt:lpstr>SOLID - Single Responsibility Principle </vt:lpstr>
      <vt:lpstr>SOLID - Single Responsibility Principle </vt:lpstr>
      <vt:lpstr>SOLID – Open Closed Principle</vt:lpstr>
      <vt:lpstr>SOLID – Open Closed Principle</vt:lpstr>
      <vt:lpstr>SOLID – Open Closed Principle</vt:lpstr>
      <vt:lpstr>SOLID – Open Closed Principle</vt:lpstr>
      <vt:lpstr>SOLID – Open Closed Principle</vt:lpstr>
      <vt:lpstr>SOLID – Open Closed Principle</vt:lpstr>
      <vt:lpstr>SOLID – Liskov Substitution Principle</vt:lpstr>
      <vt:lpstr>SOLID – Liskov Substitution Principle</vt:lpstr>
      <vt:lpstr>SOLID – Liskov Substitution Principle</vt:lpstr>
      <vt:lpstr>SOLID – Liskov Substitution Principle</vt:lpstr>
      <vt:lpstr>SOLID – Liskov Substitution Principle</vt:lpstr>
      <vt:lpstr>SOLID – Interface Segregation Principle</vt:lpstr>
      <vt:lpstr>SOLID – Interface Segregation Principle</vt:lpstr>
      <vt:lpstr>SOLID – Interface Segregation Principle</vt:lpstr>
      <vt:lpstr>SOLID – Interface Segregation Principle</vt:lpstr>
      <vt:lpstr>SOLID – Interface Segregation Principle</vt:lpstr>
      <vt:lpstr>SOLID – Interface Segregation Principle</vt:lpstr>
      <vt:lpstr>SOLID – Interface Segregation Principle</vt:lpstr>
      <vt:lpstr>SOLID – Interface Segregation Principle</vt:lpstr>
      <vt:lpstr>SOLID – Interface Segregation Principle</vt:lpstr>
      <vt:lpstr>SOLID – Dependency Inversion Principle</vt:lpstr>
      <vt:lpstr>SOLID – Dependency Inversion Principle</vt:lpstr>
      <vt:lpstr>SOLID – Dependency Inversion Principle</vt:lpstr>
      <vt:lpstr>SOLID – Dependency Inversion Principle</vt:lpstr>
      <vt:lpstr>SOLID – Dependency Inversion Principle</vt:lpstr>
      <vt:lpstr>Tổng kết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</dc:title>
  <dc:creator>hv</dc:creator>
  <cp:lastModifiedBy>hv</cp:lastModifiedBy>
  <cp:revision>84</cp:revision>
  <dcterms:created xsi:type="dcterms:W3CDTF">2006-08-16T00:00:00Z</dcterms:created>
  <dcterms:modified xsi:type="dcterms:W3CDTF">2016-08-18T03:48:46Z</dcterms:modified>
</cp:coreProperties>
</file>