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0" r:id="rId10"/>
    <p:sldId id="260" r:id="rId11"/>
    <p:sldId id="261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2396" y="2448146"/>
            <a:ext cx="12276168" cy="1646302"/>
          </a:xfrm>
        </p:spPr>
        <p:txBody>
          <a:bodyPr/>
          <a:lstStyle/>
          <a:p>
            <a:pPr algn="ctr"/>
            <a:r>
              <a:rPr lang="en-US" sz="6000" dirty="0" err="1" smtClean="0"/>
              <a:t>Phong</a:t>
            </a:r>
            <a:r>
              <a:rPr lang="en-US" sz="6000" dirty="0" smtClean="0"/>
              <a:t> </a:t>
            </a:r>
            <a:r>
              <a:rPr lang="en-US" sz="6000" dirty="0" err="1" smtClean="0"/>
              <a:t>cách</a:t>
            </a:r>
            <a:r>
              <a:rPr lang="en-US" sz="6000" dirty="0" smtClean="0"/>
              <a:t> </a:t>
            </a:r>
            <a:r>
              <a:rPr lang="en-US" sz="6000" dirty="0" err="1" smtClean="0"/>
              <a:t>lập</a:t>
            </a:r>
            <a:r>
              <a:rPr lang="en-US" sz="6000" dirty="0" smtClean="0"/>
              <a:t> </a:t>
            </a:r>
            <a:r>
              <a:rPr lang="en-US" sz="6000" dirty="0" err="1" smtClean="0"/>
              <a:t>trình</a:t>
            </a: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err="1" smtClean="0"/>
              <a:t>của</a:t>
            </a:r>
            <a:r>
              <a:rPr lang="en-US" sz="6000" dirty="0" smtClean="0"/>
              <a:t> 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220" y="4094448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Lê Trọng Nghĩa</a:t>
            </a:r>
          </a:p>
          <a:p>
            <a:r>
              <a:rPr lang="en-US" sz="2800" dirty="0" err="1" smtClean="0"/>
              <a:t>Phạm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Kim </a:t>
            </a:r>
            <a:r>
              <a:rPr lang="en-US" sz="2800" dirty="0" err="1" smtClean="0"/>
              <a:t>Hiền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2506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Tên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phương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thức</a:t>
            </a:r>
            <a:r>
              <a:rPr lang="en-US" sz="2800" dirty="0">
                <a:solidFill>
                  <a:schemeClr val="tx1"/>
                </a:solidFill>
              </a:rPr>
              <a:t> (Methods):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Bắt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đầu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bằng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động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từ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viết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theo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kiểu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CamelCase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VD: </a:t>
            </a:r>
            <a:r>
              <a:rPr lang="en-US" sz="2800" dirty="0" err="1">
                <a:solidFill>
                  <a:schemeClr val="tx1"/>
                </a:solidFill>
              </a:rPr>
              <a:t>getBackground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	  GETBACKGROUND</a:t>
            </a:r>
            <a:r>
              <a:rPr lang="en-US" sz="2800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ClrTx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biến</a:t>
            </a:r>
            <a:r>
              <a:rPr lang="en-US" sz="2800" dirty="0" smtClean="0">
                <a:solidFill>
                  <a:schemeClr val="tx1"/>
                </a:solidFill>
              </a:rPr>
              <a:t> (variable):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CamelCase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đầy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đủ</a:t>
            </a:r>
            <a:r>
              <a:rPr lang="en-US" sz="2800" dirty="0" smtClean="0">
                <a:solidFill>
                  <a:schemeClr val="tx1"/>
                </a:solidFill>
              </a:rPr>
              <a:t> ý </a:t>
            </a:r>
            <a:r>
              <a:rPr lang="en-US" sz="2800" dirty="0" err="1" smtClean="0">
                <a:solidFill>
                  <a:schemeClr val="tx1"/>
                </a:solidFill>
              </a:rPr>
              <a:t>nghĩa</a:t>
            </a:r>
            <a:r>
              <a:rPr lang="en-US" sz="2800" dirty="0" smtClean="0">
                <a:solidFill>
                  <a:schemeClr val="tx1"/>
                </a:solidFill>
              </a:rPr>
              <a:t>.  </a:t>
            </a:r>
            <a:r>
              <a:rPr lang="en-US" sz="2800" dirty="0" err="1" smtClean="0">
                <a:solidFill>
                  <a:schemeClr val="tx1"/>
                </a:solidFill>
              </a:rPr>
              <a:t>Tránh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có</a:t>
            </a:r>
            <a:r>
              <a:rPr lang="en-US" sz="2800" dirty="0" smtClean="0">
                <a:solidFill>
                  <a:schemeClr val="tx1"/>
                </a:solidFill>
              </a:rPr>
              <a:t> 1 </a:t>
            </a:r>
            <a:r>
              <a:rPr lang="en-US" sz="2800" dirty="0" err="1" smtClean="0">
                <a:solidFill>
                  <a:schemeClr val="tx1"/>
                </a:solidFill>
              </a:rPr>
              <a:t>ký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tự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ngoại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biến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tạm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thời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float </a:t>
            </a:r>
            <a:r>
              <a:rPr lang="en-US" sz="2800" dirty="0" err="1" smtClean="0">
                <a:solidFill>
                  <a:schemeClr val="tx1"/>
                </a:solidFill>
              </a:rPr>
              <a:t>myWidth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38" y="2012079"/>
            <a:ext cx="492006" cy="492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78" y="2614992"/>
            <a:ext cx="454866" cy="454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08">
            <a:off x="4382900" y="5289100"/>
            <a:ext cx="492006" cy="49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08">
            <a:off x="4427724" y="5781106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biến</a:t>
            </a:r>
            <a:r>
              <a:rPr lang="en-US" sz="2800" dirty="0" smtClean="0">
                <a:solidFill>
                  <a:schemeClr val="tx1"/>
                </a:solidFill>
              </a:rPr>
              <a:t> (variable):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CamelCase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đầy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đủ</a:t>
            </a:r>
            <a:r>
              <a:rPr lang="en-US" sz="2800" dirty="0" smtClean="0">
                <a:solidFill>
                  <a:schemeClr val="tx1"/>
                </a:solidFill>
              </a:rPr>
              <a:t> ý </a:t>
            </a:r>
            <a:r>
              <a:rPr lang="en-US" sz="2800" dirty="0" err="1" smtClean="0">
                <a:solidFill>
                  <a:schemeClr val="tx1"/>
                </a:solidFill>
              </a:rPr>
              <a:t>nghĩa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Tránh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có</a:t>
            </a:r>
            <a:r>
              <a:rPr lang="en-US" sz="2800" dirty="0" smtClean="0">
                <a:solidFill>
                  <a:schemeClr val="tx1"/>
                </a:solidFill>
              </a:rPr>
              <a:t> 1 </a:t>
            </a:r>
            <a:r>
              <a:rPr lang="en-US" sz="2800" dirty="0" err="1" smtClean="0">
                <a:solidFill>
                  <a:schemeClr val="tx1"/>
                </a:solidFill>
              </a:rPr>
              <a:t>ký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tự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ngoại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biến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tạm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thời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float </a:t>
            </a:r>
            <a:r>
              <a:rPr lang="en-US" sz="2800" dirty="0" err="1" smtClean="0">
                <a:solidFill>
                  <a:schemeClr val="tx1"/>
                </a:solidFill>
              </a:rPr>
              <a:t>myWidth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hằng</a:t>
            </a:r>
            <a:r>
              <a:rPr lang="en-US" sz="2800" dirty="0" smtClean="0">
                <a:solidFill>
                  <a:schemeClr val="tx1"/>
                </a:solidFill>
              </a:rPr>
              <a:t> (constants):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chữ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đều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viết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hoa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mỗi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nhau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dấu</a:t>
            </a:r>
            <a:r>
              <a:rPr lang="en-US" sz="2800" dirty="0" smtClean="0">
                <a:solidFill>
                  <a:schemeClr val="tx1"/>
                </a:solidFill>
              </a:rPr>
              <a:t> “_”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MIN_WIDTH = 4;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MINWIDTH=4;</a:t>
            </a:r>
          </a:p>
          <a:p>
            <a:pPr marL="0" indent="0">
              <a:buClrTx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45" y="2527241"/>
            <a:ext cx="492006" cy="492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69" y="3019247"/>
            <a:ext cx="454866" cy="454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59" y="5262206"/>
            <a:ext cx="492006" cy="49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183" y="5754212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8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hằng</a:t>
            </a:r>
            <a:r>
              <a:rPr lang="en-US" sz="2800" dirty="0" smtClean="0">
                <a:solidFill>
                  <a:schemeClr val="tx1"/>
                </a:solidFill>
              </a:rPr>
              <a:t> (constants):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chữ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đều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viết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hoa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mỗi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nhau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dấu</a:t>
            </a:r>
            <a:r>
              <a:rPr lang="en-US" sz="2800" dirty="0" smtClean="0">
                <a:solidFill>
                  <a:schemeClr val="tx1"/>
                </a:solidFill>
              </a:rPr>
              <a:t> “_”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VD: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MIN_WIDTH = 4;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	 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MINWIDTH=4;</a:t>
            </a:r>
          </a:p>
          <a:p>
            <a:pPr marL="0" indent="0">
              <a:buClrTx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69" y="1983420"/>
            <a:ext cx="492006" cy="492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09" y="2557674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1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đơn</a:t>
            </a:r>
            <a:r>
              <a:rPr lang="en-US" sz="2800" dirty="0" smtClean="0">
                <a:solidFill>
                  <a:schemeClr val="tx1"/>
                </a:solidFill>
              </a:rPr>
              <a:t> (Simple Statements)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Mỗi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chứa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một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tong ++;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</a:t>
            </a:r>
            <a:r>
              <a:rPr lang="en-US" sz="2800" dirty="0" err="1" smtClean="0">
                <a:solidFill>
                  <a:schemeClr val="tx1"/>
                </a:solidFill>
              </a:rPr>
              <a:t>argv</a:t>
            </a:r>
            <a:r>
              <a:rPr lang="en-US" sz="2800" dirty="0" smtClean="0">
                <a:solidFill>
                  <a:schemeClr val="tx1"/>
                </a:solidFill>
              </a:rPr>
              <a:t>++; </a:t>
            </a:r>
            <a:r>
              <a:rPr lang="en-US" sz="2800" dirty="0" err="1" smtClean="0">
                <a:solidFill>
                  <a:schemeClr val="tx1"/>
                </a:solidFill>
              </a:rPr>
              <a:t>argc</a:t>
            </a:r>
            <a:r>
              <a:rPr lang="en-US" sz="2800" dirty="0" smtClean="0">
                <a:solidFill>
                  <a:schemeClr val="tx1"/>
                </a:solidFill>
              </a:rPr>
              <a:t>--;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ghép</a:t>
            </a:r>
            <a:r>
              <a:rPr lang="en-US" sz="2800" dirty="0">
                <a:solidFill>
                  <a:schemeClr val="tx1"/>
                </a:solidFill>
              </a:rPr>
              <a:t> (Compound Statements):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ghép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chứa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sách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các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bên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trong</a:t>
            </a:r>
            <a:r>
              <a:rPr lang="en-US" sz="2800" dirty="0">
                <a:solidFill>
                  <a:schemeClr val="tx1"/>
                </a:solidFill>
              </a:rPr>
              <a:t> {} 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 {}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thụt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vào</a:t>
            </a:r>
            <a:r>
              <a:rPr lang="en-US" sz="2800" dirty="0" smtClean="0">
                <a:solidFill>
                  <a:schemeClr val="tx1"/>
                </a:solidFill>
              </a:rPr>
              <a:t> 1 </a:t>
            </a:r>
            <a:r>
              <a:rPr lang="en-US" sz="2800" dirty="0" err="1" smtClean="0">
                <a:solidFill>
                  <a:schemeClr val="tx1"/>
                </a:solidFill>
              </a:rPr>
              <a:t>cấp</a:t>
            </a:r>
            <a:r>
              <a:rPr lang="en-US" sz="2800" dirty="0" smtClean="0">
                <a:solidFill>
                  <a:schemeClr val="tx1"/>
                </a:solidFill>
              </a:rPr>
              <a:t> so </a:t>
            </a:r>
            <a:r>
              <a:rPr lang="en-US" sz="2800" dirty="0" err="1" smtClean="0">
                <a:solidFill>
                  <a:schemeClr val="tx1"/>
                </a:solidFill>
              </a:rPr>
              <a:t>với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ghép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mở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đóng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ngoặc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trước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viết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04" y="2146767"/>
            <a:ext cx="492006" cy="492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28" y="2638773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ghép</a:t>
            </a:r>
            <a:r>
              <a:rPr lang="en-US" sz="2800" dirty="0">
                <a:solidFill>
                  <a:schemeClr val="tx1"/>
                </a:solidFill>
              </a:rPr>
              <a:t> (Compound Statements</a:t>
            </a:r>
            <a:r>
              <a:rPr lang="en-US" sz="2800" dirty="0" smtClean="0">
                <a:solidFill>
                  <a:schemeClr val="tx1"/>
                </a:solidFill>
              </a:rPr>
              <a:t>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Sử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</a:rPr>
              <a:t> {} </a:t>
            </a:r>
            <a:r>
              <a:rPr lang="en-US" sz="2800" dirty="0" err="1" smtClean="0">
                <a:solidFill>
                  <a:schemeClr val="tx1"/>
                </a:solidFill>
              </a:rPr>
              <a:t>kể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chỉ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có</a:t>
            </a:r>
            <a:r>
              <a:rPr lang="en-US" sz="2800" dirty="0" smtClean="0">
                <a:solidFill>
                  <a:schemeClr val="tx1"/>
                </a:solidFill>
              </a:rPr>
              <a:t> 1 </a:t>
            </a:r>
            <a:r>
              <a:rPr lang="en-US" sz="2800" dirty="0" err="1" smtClean="0">
                <a:solidFill>
                  <a:schemeClr val="tx1"/>
                </a:solidFill>
              </a:rPr>
              <a:t>như</a:t>
            </a:r>
            <a:r>
              <a:rPr lang="en-US" sz="2800" dirty="0" smtClean="0">
                <a:solidFill>
                  <a:schemeClr val="tx1"/>
                </a:solidFill>
              </a:rPr>
              <a:t> if-else.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</a:t>
            </a: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f </a:t>
            </a:r>
            <a:r>
              <a:rPr lang="en-US" sz="2800" dirty="0">
                <a:solidFill>
                  <a:schemeClr val="tx1"/>
                </a:solidFill>
              </a:rPr>
              <a:t>(err) {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		</a:t>
            </a:r>
            <a:r>
              <a:rPr lang="en-US" sz="2800" dirty="0" err="1" smtClean="0">
                <a:solidFill>
                  <a:schemeClr val="tx1"/>
                </a:solidFill>
              </a:rPr>
              <a:t>Format.print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System.out</a:t>
            </a:r>
            <a:r>
              <a:rPr lang="en-US" sz="2800" dirty="0">
                <a:solidFill>
                  <a:schemeClr val="tx1"/>
                </a:solidFill>
              </a:rPr>
              <a:t>, “error</a:t>
            </a:r>
            <a:r>
              <a:rPr lang="en-US" sz="2800" dirty="0" smtClean="0">
                <a:solidFill>
                  <a:schemeClr val="tx1"/>
                </a:solidFill>
              </a:rPr>
              <a:t>”);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				exit(1</a:t>
            </a:r>
            <a:r>
              <a:rPr lang="en-US" sz="2800" dirty="0">
                <a:solidFill>
                  <a:schemeClr val="tx1"/>
                </a:solidFill>
              </a:rPr>
              <a:t>);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	   }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If (err) </a:t>
            </a:r>
            <a:r>
              <a:rPr lang="en-US" sz="2800" dirty="0" err="1" smtClean="0">
                <a:solidFill>
                  <a:schemeClr val="tx1"/>
                </a:solidFill>
              </a:rPr>
              <a:t>Format.print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System.out</a:t>
            </a:r>
            <a:r>
              <a:rPr lang="en-US" sz="2800" dirty="0">
                <a:solidFill>
                  <a:schemeClr val="tx1"/>
                </a:solidFill>
              </a:rPr>
              <a:t>, “error”);</a:t>
            </a:r>
          </a:p>
          <a:p>
            <a:pPr marL="0" indent="0">
              <a:buClrTx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96" y="3093639"/>
            <a:ext cx="492006" cy="49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66" y="4730450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return (return Statements)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dấu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ngoặc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đơn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trị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về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nó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làm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trị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về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rõ</a:t>
            </a:r>
            <a:r>
              <a:rPr lang="en-US" sz="2800" dirty="0" smtClean="0">
                <a:solidFill>
                  <a:schemeClr val="tx1"/>
                </a:solidFill>
              </a:rPr>
              <a:t> rang </a:t>
            </a:r>
            <a:r>
              <a:rPr lang="en-US" sz="2800" dirty="0" err="1" smtClean="0">
                <a:solidFill>
                  <a:schemeClr val="tx1"/>
                </a:solidFill>
              </a:rPr>
              <a:t>hơn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một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số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cách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VD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endParaRPr lang="en-US" sz="2800" dirty="0" smtClean="0"/>
          </a:p>
          <a:p>
            <a:pPr marL="0" indent="0">
              <a:buClrTx/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return;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	return </a:t>
            </a:r>
            <a:r>
              <a:rPr lang="en-US" sz="2800" dirty="0" err="1">
                <a:solidFill>
                  <a:schemeClr val="tx1"/>
                </a:solidFill>
              </a:rPr>
              <a:t>myDisk.size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	return </a:t>
            </a:r>
            <a:r>
              <a:rPr lang="en-US" sz="2800" dirty="0">
                <a:solidFill>
                  <a:schemeClr val="tx1"/>
                </a:solidFill>
              </a:rPr>
              <a:t>(size ? size : </a:t>
            </a:r>
            <a:r>
              <a:rPr lang="en-US" sz="2800" dirty="0" err="1">
                <a:solidFill>
                  <a:schemeClr val="tx1"/>
                </a:solidFill>
              </a:rPr>
              <a:t>defaultSize</a:t>
            </a:r>
            <a:r>
              <a:rPr lang="en-US" sz="2800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buClrTx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		return size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26" y="3483603"/>
            <a:ext cx="492006" cy="49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26" y="5242913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1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if-else (if-else Statements)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mẫu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sau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0005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if (condition) </a:t>
            </a:r>
            <a:r>
              <a:rPr lang="en-US" sz="2600" dirty="0" smtClean="0">
                <a:solidFill>
                  <a:schemeClr val="tx1"/>
                </a:solidFill>
              </a:rPr>
              <a:t>{ </a:t>
            </a: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	statements;</a:t>
            </a: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} </a:t>
            </a: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if </a:t>
            </a:r>
            <a:r>
              <a:rPr lang="en-US" sz="2600" dirty="0">
                <a:solidFill>
                  <a:schemeClr val="tx1"/>
                </a:solidFill>
              </a:rPr>
              <a:t>(condition) {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0005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	statements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} </a:t>
            </a:r>
            <a:r>
              <a:rPr lang="en-US" sz="2600" dirty="0">
                <a:solidFill>
                  <a:schemeClr val="tx1"/>
                </a:solidFill>
              </a:rPr>
              <a:t>else {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0005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	statements;</a:t>
            </a: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} </a:t>
            </a:r>
            <a:r>
              <a:rPr lang="en-US" sz="2800" dirty="0" smtClean="0">
                <a:solidFill>
                  <a:schemeClr val="tx1"/>
                </a:solidFill>
              </a:rPr>
              <a:t>	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4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if-else (if-else 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>
                <a:solidFill>
                  <a:schemeClr val="tx1"/>
                </a:solidFill>
              </a:rPr>
              <a:t>if (condition) {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	statements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} </a:t>
            </a:r>
            <a:r>
              <a:rPr lang="en-US" sz="2600" dirty="0">
                <a:solidFill>
                  <a:schemeClr val="tx1"/>
                </a:solidFill>
              </a:rPr>
              <a:t>else if (condition) {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	statements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</a:p>
          <a:p>
            <a:pPr marL="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} </a:t>
            </a:r>
            <a:r>
              <a:rPr lang="en-US" sz="2600" dirty="0">
                <a:solidFill>
                  <a:schemeClr val="tx1"/>
                </a:solidFill>
              </a:rPr>
              <a:t>else if (condition) { </a:t>
            </a:r>
          </a:p>
          <a:p>
            <a:pPr marL="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	statements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</a:p>
          <a:p>
            <a:pPr marL="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}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Tránh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mẫu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sau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if (condition) statement;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36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for (For 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Một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câu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lệnh</a:t>
            </a:r>
            <a:r>
              <a:rPr lang="en-US" sz="2600" dirty="0" smtClean="0">
                <a:solidFill>
                  <a:schemeClr val="tx1"/>
                </a:solidFill>
              </a:rPr>
              <a:t> for </a:t>
            </a:r>
            <a:r>
              <a:rPr lang="en-US" sz="2600" dirty="0" err="1" smtClean="0">
                <a:solidFill>
                  <a:schemeClr val="tx1"/>
                </a:solidFill>
              </a:rPr>
              <a:t>nên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theo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mẫu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sau</a:t>
            </a:r>
            <a:r>
              <a:rPr lang="en-US" sz="2600" dirty="0" smtClean="0">
                <a:solidFill>
                  <a:schemeClr val="tx1"/>
                </a:solidFill>
              </a:rPr>
              <a:t>:</a:t>
            </a: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800" dirty="0"/>
              <a:t>for (initialization; condition; update) { </a:t>
            </a:r>
            <a:endParaRPr lang="en-US" sz="2800" dirty="0" smtClean="0"/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statements</a:t>
            </a:r>
            <a:r>
              <a:rPr lang="en-US" sz="2800" dirty="0"/>
              <a:t>; </a:t>
            </a:r>
            <a:endParaRPr lang="en-US" sz="2800" dirty="0" smtClean="0"/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pPr marL="0" lvl="1" indent="0">
              <a:buClrTx/>
              <a:buNone/>
            </a:pPr>
            <a:endParaRPr lang="en-US" sz="2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while  (while </a:t>
            </a:r>
            <a:r>
              <a:rPr lang="en-US" sz="2800" dirty="0">
                <a:solidFill>
                  <a:schemeClr val="tx1"/>
                </a:solidFill>
              </a:rPr>
              <a:t>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câu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lệnh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while </a:t>
            </a:r>
            <a:r>
              <a:rPr lang="en-US" sz="2600" dirty="0" err="1">
                <a:solidFill>
                  <a:schemeClr val="tx1"/>
                </a:solidFill>
              </a:rPr>
              <a:t>nên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theo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mẫu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sau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800" dirty="0"/>
              <a:t>for (initialization; condition; update) { </a:t>
            </a:r>
          </a:p>
          <a:p>
            <a:pPr marL="0" lvl="1" indent="0">
              <a:buClrTx/>
              <a:buNone/>
            </a:pPr>
            <a:r>
              <a:rPr lang="en-US" sz="2800" dirty="0"/>
              <a:t>		statements; </a:t>
            </a:r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438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for (For 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Một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câu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lệnh</a:t>
            </a:r>
            <a:r>
              <a:rPr lang="en-US" sz="2600" dirty="0" smtClean="0">
                <a:solidFill>
                  <a:schemeClr val="tx1"/>
                </a:solidFill>
              </a:rPr>
              <a:t> for </a:t>
            </a:r>
            <a:r>
              <a:rPr lang="en-US" sz="2600" dirty="0" err="1" smtClean="0">
                <a:solidFill>
                  <a:schemeClr val="tx1"/>
                </a:solidFill>
              </a:rPr>
              <a:t>nên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theo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mẫu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sau</a:t>
            </a:r>
            <a:r>
              <a:rPr lang="en-US" sz="2600" dirty="0" smtClean="0">
                <a:solidFill>
                  <a:schemeClr val="tx1"/>
                </a:solidFill>
              </a:rPr>
              <a:t>:</a:t>
            </a: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800" dirty="0"/>
              <a:t>for (initialization; condition; update) { </a:t>
            </a:r>
            <a:endParaRPr lang="en-US" sz="2800" dirty="0" smtClean="0"/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statements</a:t>
            </a:r>
            <a:r>
              <a:rPr lang="en-US" sz="2800" dirty="0"/>
              <a:t>; </a:t>
            </a:r>
            <a:endParaRPr lang="en-US" sz="2800" dirty="0" smtClean="0"/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pPr marL="0" lvl="1" indent="0">
              <a:buClrTx/>
              <a:buNone/>
            </a:pPr>
            <a:endParaRPr lang="en-US" sz="2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while  (while </a:t>
            </a:r>
            <a:r>
              <a:rPr lang="en-US" sz="2800" dirty="0">
                <a:solidFill>
                  <a:schemeClr val="tx1"/>
                </a:solidFill>
              </a:rPr>
              <a:t>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câu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lệnh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while </a:t>
            </a:r>
            <a:r>
              <a:rPr lang="en-US" sz="2600" dirty="0" err="1">
                <a:solidFill>
                  <a:schemeClr val="tx1"/>
                </a:solidFill>
              </a:rPr>
              <a:t>nên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theo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mẫu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sau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800" dirty="0"/>
              <a:t>for (initialization; condition; update) { </a:t>
            </a:r>
          </a:p>
          <a:p>
            <a:pPr marL="0" lvl="1" indent="0">
              <a:buClrTx/>
              <a:buNone/>
            </a:pPr>
            <a:r>
              <a:rPr lang="en-US" sz="2800" dirty="0"/>
              <a:t>		statements; </a:t>
            </a:r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532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785906"/>
            <a:ext cx="9677280" cy="6072094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bắt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đầu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viết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tất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tập</a:t>
            </a:r>
            <a:r>
              <a:rPr lang="en-US" sz="2800" dirty="0" smtClean="0">
                <a:solidFill>
                  <a:schemeClr val="tx1"/>
                </a:solidFill>
              </a:rPr>
              <a:t> tin (files)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chú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liệt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kê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giả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ngày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tạo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mô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ngắn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gọn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về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mục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đích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của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chương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trình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phiên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bản</a:t>
            </a:r>
            <a:r>
              <a:rPr lang="en-US" sz="2800" dirty="0" smtClean="0">
                <a:solidFill>
                  <a:schemeClr val="tx1"/>
                </a:solidFill>
              </a:rPr>
              <a:t> (version)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sửa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đổi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Ví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/*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lớp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HocSinh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 </a:t>
            </a:r>
            <a:r>
              <a:rPr lang="en-US" sz="2800" dirty="0" err="1" smtClean="0">
                <a:solidFill>
                  <a:schemeClr val="tx1"/>
                </a:solidFill>
              </a:rPr>
              <a:t>Tác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giả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err="1" smtClean="0">
                <a:solidFill>
                  <a:schemeClr val="tx1"/>
                </a:solidFill>
              </a:rPr>
              <a:t>Nghia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 </a:t>
            </a:r>
            <a:r>
              <a:rPr lang="en-US" sz="2800" dirty="0" err="1" smtClean="0">
                <a:solidFill>
                  <a:schemeClr val="tx1"/>
                </a:solidFill>
              </a:rPr>
              <a:t>Ngày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tạo</a:t>
            </a:r>
            <a:r>
              <a:rPr lang="en-US" sz="2800" dirty="0" smtClean="0">
                <a:solidFill>
                  <a:schemeClr val="tx1"/>
                </a:solidFill>
              </a:rPr>
              <a:t>: 24/7/2016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 </a:t>
            </a:r>
            <a:r>
              <a:rPr lang="en-US" sz="2800" dirty="0" err="1" smtClean="0">
                <a:solidFill>
                  <a:schemeClr val="tx1"/>
                </a:solidFill>
              </a:rPr>
              <a:t>Mô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tả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Đặc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đối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tượng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học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sinh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*/</a:t>
            </a:r>
          </a:p>
        </p:txBody>
      </p:sp>
    </p:spTree>
    <p:extLst>
      <p:ext uri="{BB962C8B-B14F-4D97-AF65-F5344CB8AC3E}">
        <p14:creationId xmlns:p14="http://schemas.microsoft.com/office/powerpoint/2010/main" val="2179212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báo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hằng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số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trị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thay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đổi</a:t>
            </a:r>
            <a:r>
              <a:rPr lang="en-US" sz="2800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smtClean="0"/>
              <a:t>Chia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nhiệm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71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785906"/>
            <a:ext cx="9677280" cy="6072094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Độ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của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80 </a:t>
            </a:r>
            <a:r>
              <a:rPr lang="en-US" sz="2800" dirty="0" err="1" smtClean="0">
                <a:solidFill>
                  <a:schemeClr val="tx1"/>
                </a:solidFill>
              </a:rPr>
              <a:t>kí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tự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một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cần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phải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xuống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cần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phải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tuân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thủ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tắc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sau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57200" indent="114300">
              <a:buClrTx/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Xuống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với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cấp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thấp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hơn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0">
              <a:buClrTx/>
              <a:buNone/>
              <a:tabLst>
                <a:tab pos="685800" algn="l"/>
              </a:tabLst>
            </a:pPr>
            <a:r>
              <a:rPr lang="en-US" sz="2800" dirty="0" err="1" smtClean="0">
                <a:solidFill>
                  <a:schemeClr val="tx1"/>
                </a:solidFill>
              </a:rPr>
              <a:t>Ví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57200" indent="0">
              <a:buClrTx/>
              <a:buNone/>
              <a:tabLst>
                <a:tab pos="685800" algn="l"/>
              </a:tabLst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2732" y="3579906"/>
            <a:ext cx="8923244" cy="18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1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785906"/>
            <a:ext cx="9677280" cy="6072094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Độ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của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80 </a:t>
            </a:r>
            <a:r>
              <a:rPr lang="en-US" sz="2800" dirty="0" err="1" smtClean="0">
                <a:solidFill>
                  <a:schemeClr val="tx1"/>
                </a:solidFill>
              </a:rPr>
              <a:t>kí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tự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một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cần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phải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xuống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cần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phải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tuân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thủ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tắc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sau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57200" indent="114300">
              <a:buClrTx/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Tránh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x</a:t>
            </a:r>
            <a:r>
              <a:rPr lang="en-US" sz="2800" dirty="0" err="1" smtClean="0">
                <a:solidFill>
                  <a:schemeClr val="tx1"/>
                </a:solidFill>
              </a:rPr>
              <a:t>uống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với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cấp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thấp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hơn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0">
              <a:buClrTx/>
              <a:buNone/>
              <a:tabLst>
                <a:tab pos="685800" algn="l"/>
              </a:tabLst>
            </a:pPr>
            <a:r>
              <a:rPr lang="en-US" sz="2800" dirty="0" err="1" smtClean="0">
                <a:solidFill>
                  <a:schemeClr val="tx1"/>
                </a:solidFill>
              </a:rPr>
              <a:t>Ví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57200" indent="0">
              <a:buClrTx/>
              <a:buNone/>
              <a:tabLst>
                <a:tab pos="685800" algn="l"/>
              </a:tabLst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2732" y="3579906"/>
            <a:ext cx="8923244" cy="18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835307"/>
            <a:ext cx="8596668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Ngắt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file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8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code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ràng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2350433"/>
            <a:ext cx="9596219" cy="43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4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835307"/>
            <a:ext cx="8596668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Ngắt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file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8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code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ràng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2350433"/>
            <a:ext cx="9596219" cy="43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/>
              <a:t>.Khai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smtClean="0"/>
              <a:t>(declarations)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835307"/>
            <a:ext cx="8596668" cy="5901669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.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level;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size;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level, size; //</a:t>
            </a:r>
            <a:r>
              <a:rPr lang="en-US" sz="2800" dirty="0" err="1" smtClean="0"/>
              <a:t>tránh</a:t>
            </a:r>
            <a:endParaRPr lang="en-US" sz="2800" dirty="0" smtClean="0"/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Tránh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(variable)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(function)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.</a:t>
            </a:r>
          </a:p>
          <a:p>
            <a:pPr marL="0" indent="0">
              <a:buClr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endParaRPr lang="en-US" sz="2800" dirty="0" smtClean="0"/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long </a:t>
            </a:r>
            <a:r>
              <a:rPr lang="en-US" sz="2800" dirty="0" err="1" smtClean="0"/>
              <a:t>dbaddr</a:t>
            </a:r>
            <a:r>
              <a:rPr lang="en-US" sz="2800" dirty="0" smtClean="0"/>
              <a:t>, </a:t>
            </a:r>
            <a:r>
              <a:rPr lang="en-US" sz="2800" dirty="0" err="1" smtClean="0"/>
              <a:t>getDbaddr</a:t>
            </a:r>
            <a:r>
              <a:rPr lang="en-US" sz="2800" dirty="0" smtClean="0"/>
              <a:t>();//</a:t>
            </a:r>
            <a:r>
              <a:rPr lang="en-US" sz="2800" dirty="0" err="1" smtClean="0"/>
              <a:t>tránh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4741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/>
              <a:t>.Khai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smtClean="0"/>
              <a:t>(declarations)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835307"/>
            <a:ext cx="8596668" cy="5901669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Tránh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giống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khối</a:t>
            </a:r>
            <a:r>
              <a:rPr lang="en-US" sz="2800" dirty="0" smtClean="0"/>
              <a:t>.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count;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…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function() {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		if(condition) {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			</a:t>
            </a:r>
            <a:r>
              <a:rPr lang="en-US" sz="2800" dirty="0" err="1" smtClean="0"/>
              <a:t>int</a:t>
            </a:r>
            <a:r>
              <a:rPr lang="en-US" sz="2800" dirty="0" smtClean="0"/>
              <a:t>  count;//</a:t>
            </a:r>
            <a:r>
              <a:rPr lang="en-US" sz="2800" dirty="0" err="1" smtClean="0"/>
              <a:t>tránh</a:t>
            </a:r>
            <a:endParaRPr lang="en-US" sz="2800" dirty="0" smtClean="0"/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			…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		}</a:t>
            </a:r>
          </a:p>
          <a:p>
            <a:pPr marL="0" indent="0">
              <a:buClrTx/>
              <a:buNone/>
            </a:pPr>
            <a:r>
              <a:rPr lang="en-US" sz="28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8888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5906"/>
            <a:ext cx="9905501" cy="607209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lớp</a:t>
            </a:r>
            <a:r>
              <a:rPr lang="en-US" sz="2800" dirty="0" smtClean="0">
                <a:solidFill>
                  <a:schemeClr val="tx1"/>
                </a:solidFill>
              </a:rPr>
              <a:t> (class):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PascalCase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class </a:t>
            </a:r>
            <a:r>
              <a:rPr lang="en-US" sz="2800" dirty="0" err="1" smtClean="0">
                <a:solidFill>
                  <a:schemeClr val="tx1"/>
                </a:solidFill>
              </a:rPr>
              <a:t>ImageSprite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class </a:t>
            </a:r>
            <a:r>
              <a:rPr lang="en-US" sz="2800" dirty="0" err="1" smtClean="0">
                <a:solidFill>
                  <a:schemeClr val="tx1"/>
                </a:solidFill>
              </a:rPr>
              <a:t>imgaesprite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interfaces class: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PascalCase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interface </a:t>
            </a:r>
            <a:r>
              <a:rPr lang="en-US" sz="2800" dirty="0" err="1" smtClean="0">
                <a:solidFill>
                  <a:schemeClr val="tx1"/>
                </a:solidFill>
              </a:rPr>
              <a:t>RasterDelegate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interface </a:t>
            </a:r>
            <a:r>
              <a:rPr lang="en-US" sz="2800" dirty="0" err="1" smtClean="0">
                <a:solidFill>
                  <a:schemeClr val="tx1"/>
                </a:solidFill>
              </a:rPr>
              <a:t>rasterDelegate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57" y="1909241"/>
            <a:ext cx="492006" cy="492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81" y="2401247"/>
            <a:ext cx="454866" cy="454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81" y="4671666"/>
            <a:ext cx="492006" cy="492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5" y="5163672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4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785</TotalTime>
  <Words>287</Words>
  <Application>Microsoft Office PowerPoint</Application>
  <PresentationFormat>Widescreen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Facet</vt:lpstr>
      <vt:lpstr>Phong cách lập trình  của Java </vt:lpstr>
      <vt:lpstr>1.Tổ chức tập tin (File Organization)</vt:lpstr>
      <vt:lpstr>1.Tổ chức tập tin (File Organization)</vt:lpstr>
      <vt:lpstr>1.Tổ chức tập tin (File Organization)</vt:lpstr>
      <vt:lpstr>1.Tổ chức tập tin (File Organization)</vt:lpstr>
      <vt:lpstr>1.Tổ chức tập tin (File Organization)</vt:lpstr>
      <vt:lpstr>2.Khai báo (declarations)</vt:lpstr>
      <vt:lpstr>2.Khai báo (declarations)</vt:lpstr>
      <vt:lpstr>3. Quy ước đặt tên</vt:lpstr>
      <vt:lpstr>3. Quy ước đặt tên</vt:lpstr>
      <vt:lpstr>3. Quy ước đặt tên</vt:lpstr>
      <vt:lpstr>3. Quy ước đặt tên</vt:lpstr>
      <vt:lpstr>3. Quy ước câu lệnh</vt:lpstr>
      <vt:lpstr>3. Quy ước câu lệnh</vt:lpstr>
      <vt:lpstr>3. Quy ước câu lệnh</vt:lpstr>
      <vt:lpstr>3. Quy ước câu lệnh</vt:lpstr>
      <vt:lpstr>3. Quy ước câu lệnh</vt:lpstr>
      <vt:lpstr>3. Quy ước câu lệnh</vt:lpstr>
      <vt:lpstr>3. Quy ước câu lệnh</vt:lpstr>
      <vt:lpstr>4. Tránh bị trùng: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Lê Trọng Nghĩa</dc:creator>
  <cp:lastModifiedBy>SockLaoGia</cp:lastModifiedBy>
  <cp:revision>26</cp:revision>
  <dcterms:created xsi:type="dcterms:W3CDTF">2016-07-22T07:15:43Z</dcterms:created>
  <dcterms:modified xsi:type="dcterms:W3CDTF">2016-07-24T10:40:10Z</dcterms:modified>
</cp:coreProperties>
</file>