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tutorial/essential/exceptions/putItTogether.html" TargetMode="External"/><Relationship Id="rId2" Type="http://schemas.openxmlformats.org/officeDocument/2006/relationships/hyperlink" Target="http://www.tutorialspoint.com/java/java_exceptions.htm" TargetMode="External"/><Relationship Id="rId1" Type="http://schemas.openxmlformats.org/officeDocument/2006/relationships/slideLayout" Target="../slideLayouts/slideLayout2.xml"/><Relationship Id="rId4" Type="http://schemas.openxmlformats.org/officeDocument/2006/relationships/hyperlink" Target="http://www.javatpoint.com/nested-try-blo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45459"/>
            <a:ext cx="9322499" cy="2262781"/>
          </a:xfrm>
        </p:spPr>
        <p:txBody>
          <a:bodyPr/>
          <a:lstStyle/>
          <a:p>
            <a:r>
              <a:rPr lang="en-US" b="1" dirty="0" smtClean="0">
                <a:solidFill>
                  <a:srgbClr val="FF0000"/>
                </a:solidFill>
              </a:rPr>
              <a:t>TÌM HIỂU </a:t>
            </a:r>
            <a:br>
              <a:rPr lang="en-US" b="1" dirty="0" smtClean="0">
                <a:solidFill>
                  <a:srgbClr val="FF0000"/>
                </a:solidFill>
              </a:rPr>
            </a:br>
            <a:r>
              <a:rPr lang="en-US" b="1" dirty="0">
                <a:solidFill>
                  <a:srgbClr val="FF0000"/>
                </a:solidFill>
              </a:rPr>
              <a:t>	</a:t>
            </a:r>
            <a:r>
              <a:rPr lang="en-US" b="1" dirty="0" smtClean="0">
                <a:solidFill>
                  <a:srgbClr val="FF0000"/>
                </a:solidFill>
              </a:rPr>
              <a:t>		HANDLING EXCEPTION</a:t>
            </a:r>
            <a:endParaRPr lang="en-US" b="1" dirty="0">
              <a:solidFill>
                <a:srgbClr val="FF0000"/>
              </a:solidFill>
            </a:endParaRPr>
          </a:p>
        </p:txBody>
      </p:sp>
      <p:sp>
        <p:nvSpPr>
          <p:cNvPr id="3" name="Subtitle 2"/>
          <p:cNvSpPr>
            <a:spLocks noGrp="1"/>
          </p:cNvSpPr>
          <p:nvPr>
            <p:ph type="subTitle" idx="1"/>
          </p:nvPr>
        </p:nvSpPr>
        <p:spPr>
          <a:xfrm>
            <a:off x="8490089" y="4118474"/>
            <a:ext cx="3421622" cy="1126283"/>
          </a:xfrm>
        </p:spPr>
        <p:txBody>
          <a:bodyPr/>
          <a:lstStyle/>
          <a:p>
            <a:r>
              <a:rPr lang="en-US" sz="2400" b="1" dirty="0" err="1" smtClean="0"/>
              <a:t>Lê</a:t>
            </a:r>
            <a:r>
              <a:rPr lang="en-US" sz="2400" b="1" dirty="0" smtClean="0"/>
              <a:t> </a:t>
            </a:r>
            <a:r>
              <a:rPr lang="en-US" sz="2400" b="1" dirty="0" err="1" smtClean="0"/>
              <a:t>Trọng</a:t>
            </a:r>
            <a:r>
              <a:rPr lang="en-US" sz="2400" b="1" dirty="0" smtClean="0"/>
              <a:t> </a:t>
            </a:r>
            <a:r>
              <a:rPr lang="en-US" sz="2400" b="1" dirty="0" err="1" smtClean="0"/>
              <a:t>Nghĩa</a:t>
            </a:r>
            <a:endParaRPr lang="en-US" sz="2400" b="1" dirty="0" smtClean="0"/>
          </a:p>
          <a:p>
            <a:r>
              <a:rPr lang="en-US" sz="2400" b="1" dirty="0" err="1"/>
              <a:t>Hà</a:t>
            </a:r>
            <a:r>
              <a:rPr lang="en-US" sz="2400" b="1" dirty="0"/>
              <a:t> </a:t>
            </a:r>
            <a:r>
              <a:rPr lang="en-US" sz="2400" b="1" dirty="0" err="1"/>
              <a:t>Tấn</a:t>
            </a:r>
            <a:r>
              <a:rPr lang="en-US" sz="2400" b="1" dirty="0"/>
              <a:t> </a:t>
            </a:r>
            <a:r>
              <a:rPr lang="en-US" sz="2400" b="1" dirty="0" err="1"/>
              <a:t>Điền</a:t>
            </a:r>
            <a:endParaRPr lang="en-US" sz="2400" b="1" dirty="0"/>
          </a:p>
        </p:txBody>
      </p:sp>
    </p:spTree>
    <p:extLst>
      <p:ext uri="{BB962C8B-B14F-4D97-AF65-F5344CB8AC3E}">
        <p14:creationId xmlns:p14="http://schemas.microsoft.com/office/powerpoint/2010/main" val="2137074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422323"/>
            <a:ext cx="10690410" cy="707149"/>
          </a:xfrm>
        </p:spPr>
        <p:txBody>
          <a:bodyPr>
            <a:normAutofit/>
          </a:bodyPr>
          <a:lstStyle/>
          <a:p>
            <a:r>
              <a:rPr lang="en-US" dirty="0" smtClean="0"/>
              <a:t>Try catch </a:t>
            </a:r>
            <a:r>
              <a:rPr lang="en-US" dirty="0" err="1" smtClean="0"/>
              <a:t>lồng</a:t>
            </a:r>
            <a:r>
              <a:rPr lang="en-US" dirty="0" smtClean="0"/>
              <a:t> try catch</a:t>
            </a:r>
            <a:endParaRPr lang="en-US" dirty="0"/>
          </a:p>
        </p:txBody>
      </p:sp>
      <p:sp>
        <p:nvSpPr>
          <p:cNvPr id="3" name="Rectangle 2"/>
          <p:cNvSpPr/>
          <p:nvPr/>
        </p:nvSpPr>
        <p:spPr>
          <a:xfrm>
            <a:off x="1721225" y="1331259"/>
            <a:ext cx="10246657" cy="461665"/>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400" dirty="0" err="1" smtClean="0">
                <a:solidFill>
                  <a:schemeClr val="tx1">
                    <a:lumMod val="75000"/>
                    <a:lumOff val="25000"/>
                  </a:schemeClr>
                </a:solidFill>
              </a:rPr>
              <a:t>Ví</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dụ</a:t>
            </a:r>
            <a:endParaRPr lang="en-US" sz="2400" dirty="0">
              <a:solidFill>
                <a:schemeClr val="tx1">
                  <a:lumMod val="75000"/>
                  <a:lumOff val="25000"/>
                </a:schemeClr>
              </a:solidFill>
            </a:endParaRPr>
          </a:p>
        </p:txBody>
      </p:sp>
      <p:sp>
        <p:nvSpPr>
          <p:cNvPr id="6" name="Rectangle 5"/>
          <p:cNvSpPr/>
          <p:nvPr/>
        </p:nvSpPr>
        <p:spPr>
          <a:xfrm>
            <a:off x="3144371" y="1129472"/>
            <a:ext cx="8823511" cy="5755422"/>
          </a:xfrm>
          <a:prstGeom prst="rect">
            <a:avLst/>
          </a:prstGeom>
        </p:spPr>
        <p:txBody>
          <a:bodyPr wrap="square">
            <a:spAutoFit/>
          </a:bodyPr>
          <a:lstStyle/>
          <a:p>
            <a:pPr algn="just"/>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Excep6{  </a:t>
            </a:r>
          </a:p>
          <a:p>
            <a:pPr algn="just"/>
            <a:r>
              <a:rPr lang="en-US" sz="1600" b="1" dirty="0" smtClean="0">
                <a:solidFill>
                  <a:srgbClr val="006699"/>
                </a:solidFill>
                <a:latin typeface="Verdana" panose="020B0604030504040204" pitchFamily="34" charset="0"/>
              </a:rPr>
              <a:t>	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lvl="1" algn="just"/>
            <a:r>
              <a:rPr lang="en-US" sz="1600" b="1" dirty="0">
                <a:solidFill>
                  <a:srgbClr val="006699"/>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"going to divide"</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 =</a:t>
            </a:r>
            <a:r>
              <a:rPr lang="en-US" sz="1600" dirty="0">
                <a:solidFill>
                  <a:srgbClr val="C00000"/>
                </a:solidFill>
                <a:latin typeface="Verdana" panose="020B0604030504040204" pitchFamily="34" charset="0"/>
              </a:rPr>
              <a:t>39</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0</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catch</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ArithmeticException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(e);</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5</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a:t>
            </a:r>
            <a:r>
              <a:rPr lang="en-US" sz="1600" dirty="0" smtClean="0">
                <a:solidFill>
                  <a:srgbClr val="C00000"/>
                </a:solidFill>
                <a:latin typeface="Verdana" panose="020B0604030504040204" pitchFamily="34" charset="0"/>
              </a:rPr>
              <a:t>5</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4</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catch</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ArrayIndexOutOfBoundsException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(e);</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("other statement);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p>
          <a:p>
            <a:pPr lvl="1" algn="just"/>
            <a:r>
              <a:rPr lang="en-US" sz="1600" b="1" dirty="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catch</a:t>
            </a:r>
            <a:r>
              <a:rPr lang="en-US" sz="1600" dirty="0" smtClean="0">
                <a:solidFill>
                  <a:srgbClr val="000000"/>
                </a:solidFill>
                <a:latin typeface="Verdana" panose="020B0604030504040204" pitchFamily="34" charset="0"/>
              </a:rPr>
              <a:t>(Exception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handeled</a:t>
            </a:r>
            <a:r>
              <a:rPr lang="en-US" sz="1600" dirty="0" smtClean="0">
                <a:solidFill>
                  <a:srgbClr val="0000FF"/>
                </a:solidFill>
                <a:latin typeface="Verdana" panose="020B0604030504040204" pitchFamily="34" charset="0"/>
              </a:rPr>
              <a:t>"</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"normal flow.."</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5387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422323"/>
            <a:ext cx="10690410" cy="707149"/>
          </a:xfrm>
        </p:spPr>
        <p:txBody>
          <a:bodyPr>
            <a:normAutofit/>
          </a:bodyPr>
          <a:lstStyle/>
          <a:p>
            <a:r>
              <a:rPr lang="en-US" dirty="0" smtClean="0"/>
              <a:t>Try catch </a:t>
            </a:r>
            <a:r>
              <a:rPr lang="en-US" dirty="0" err="1" smtClean="0"/>
              <a:t>lồng</a:t>
            </a:r>
            <a:r>
              <a:rPr lang="en-US" dirty="0" smtClean="0"/>
              <a:t> try catch</a:t>
            </a:r>
            <a:endParaRPr lang="en-US" dirty="0"/>
          </a:p>
        </p:txBody>
      </p:sp>
      <p:sp>
        <p:nvSpPr>
          <p:cNvPr id="3" name="Rectangle 2"/>
          <p:cNvSpPr/>
          <p:nvPr/>
        </p:nvSpPr>
        <p:spPr>
          <a:xfrm>
            <a:off x="1721225" y="1331259"/>
            <a:ext cx="10246657" cy="461665"/>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400" dirty="0" err="1" smtClean="0">
                <a:solidFill>
                  <a:schemeClr val="tx1">
                    <a:lumMod val="75000"/>
                    <a:lumOff val="25000"/>
                  </a:schemeClr>
                </a:solidFill>
              </a:rPr>
              <a:t>Ví</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dụ</a:t>
            </a:r>
            <a:endParaRPr lang="en-US" sz="2400" dirty="0">
              <a:solidFill>
                <a:schemeClr val="tx1">
                  <a:lumMod val="75000"/>
                  <a:lumOff val="25000"/>
                </a:schemeClr>
              </a:solidFill>
            </a:endParaRPr>
          </a:p>
        </p:txBody>
      </p:sp>
      <p:sp>
        <p:nvSpPr>
          <p:cNvPr id="6" name="Rectangle 5"/>
          <p:cNvSpPr/>
          <p:nvPr/>
        </p:nvSpPr>
        <p:spPr>
          <a:xfrm>
            <a:off x="3144371" y="1129472"/>
            <a:ext cx="8823511" cy="5755422"/>
          </a:xfrm>
          <a:prstGeom prst="rect">
            <a:avLst/>
          </a:prstGeom>
        </p:spPr>
        <p:txBody>
          <a:bodyPr wrap="square">
            <a:spAutoFit/>
          </a:bodyPr>
          <a:lstStyle/>
          <a:p>
            <a:pPr algn="just"/>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Excep6{  </a:t>
            </a:r>
          </a:p>
          <a:p>
            <a:pPr algn="just"/>
            <a:r>
              <a:rPr lang="en-US" sz="1600" b="1" dirty="0" smtClean="0">
                <a:solidFill>
                  <a:srgbClr val="006699"/>
                </a:solidFill>
                <a:latin typeface="Verdana" panose="020B0604030504040204" pitchFamily="34" charset="0"/>
              </a:rPr>
              <a:t>	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lvl="1" algn="just"/>
            <a:r>
              <a:rPr lang="en-US" sz="1600" b="1" dirty="0">
                <a:solidFill>
                  <a:srgbClr val="006699"/>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"going to divide"</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 =</a:t>
            </a:r>
            <a:r>
              <a:rPr lang="en-US" sz="1600" dirty="0">
                <a:solidFill>
                  <a:srgbClr val="C00000"/>
                </a:solidFill>
                <a:latin typeface="Verdana" panose="020B0604030504040204" pitchFamily="34" charset="0"/>
              </a:rPr>
              <a:t>39</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0</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catch</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ArithmeticException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(e);</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try</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err="1" smtClean="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5</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a:t>
            </a:r>
            <a:r>
              <a:rPr lang="en-US" sz="1600" dirty="0" smtClean="0">
                <a:solidFill>
                  <a:srgbClr val="C00000"/>
                </a:solidFill>
                <a:latin typeface="Verdana" panose="020B0604030504040204" pitchFamily="34" charset="0"/>
              </a:rPr>
              <a:t>5</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4</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catch</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ArrayIndexOutOfBoundsException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(e);</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("other statement);  </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p>
          <a:p>
            <a:pPr lvl="1" algn="just"/>
            <a:r>
              <a:rPr lang="en-US" sz="1600" b="1" dirty="0">
                <a:solidFill>
                  <a:srgbClr val="000000"/>
                </a:solidFill>
                <a:latin typeface="Verdana" panose="020B0604030504040204" pitchFamily="34" charset="0"/>
              </a:rPr>
              <a:t>	</a:t>
            </a:r>
            <a:r>
              <a:rPr lang="en-US" sz="1600" b="1" dirty="0" smtClean="0">
                <a:solidFill>
                  <a:srgbClr val="006699"/>
                </a:solidFill>
                <a:latin typeface="Verdana" panose="020B0604030504040204" pitchFamily="34" charset="0"/>
              </a:rPr>
              <a:t>catch</a:t>
            </a:r>
            <a:r>
              <a:rPr lang="en-US" sz="1600" dirty="0" smtClean="0">
                <a:solidFill>
                  <a:srgbClr val="000000"/>
                </a:solidFill>
                <a:latin typeface="Verdana" panose="020B0604030504040204" pitchFamily="34" charset="0"/>
              </a:rPr>
              <a:t>(Exception</a:t>
            </a:r>
            <a:r>
              <a:rPr lang="en-US" sz="1600" dirty="0">
                <a:solidFill>
                  <a:srgbClr val="000000"/>
                </a:solidFill>
                <a:latin typeface="Verdana" panose="020B0604030504040204" pitchFamily="34" charset="0"/>
              </a:rPr>
              <a:t> e</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handeled</a:t>
            </a:r>
            <a:r>
              <a:rPr lang="en-US" sz="1600" dirty="0" smtClean="0">
                <a:solidFill>
                  <a:srgbClr val="0000FF"/>
                </a:solidFill>
                <a:latin typeface="Verdana" panose="020B0604030504040204" pitchFamily="34" charset="0"/>
              </a:rPr>
              <a:t>"</a:t>
            </a:r>
            <a:r>
              <a:rPr lang="en-US" sz="1600" dirty="0" smtClean="0">
                <a:solidFill>
                  <a:srgbClr val="000000"/>
                </a:solidFill>
                <a:latin typeface="Verdana" panose="020B0604030504040204" pitchFamily="34" charset="0"/>
              </a:rPr>
              <a:t>);</a:t>
            </a:r>
          </a:p>
          <a:p>
            <a:pPr lvl="1"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err="1" smtClean="0">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"normal flow.."</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r>
              <a:rPr lang="en-US" sz="1600" dirty="0" smtClean="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  </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1741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624110"/>
            <a:ext cx="10690410" cy="707149"/>
          </a:xfrm>
        </p:spPr>
        <p:txBody>
          <a:bodyPr>
            <a:normAutofit/>
          </a:bodyPr>
          <a:lstStyle/>
          <a:p>
            <a:r>
              <a:rPr lang="en-US" dirty="0" err="1" smtClean="0"/>
              <a:t>Nguồn</a:t>
            </a:r>
            <a:r>
              <a:rPr lang="en-US" dirty="0" smtClean="0"/>
              <a:t> </a:t>
            </a:r>
            <a:r>
              <a:rPr lang="en-US" dirty="0" err="1" smtClean="0"/>
              <a:t>tham</a:t>
            </a:r>
            <a:r>
              <a:rPr lang="en-US" dirty="0" smtClean="0"/>
              <a:t> </a:t>
            </a:r>
            <a:r>
              <a:rPr lang="en-US" dirty="0" err="1" smtClean="0"/>
              <a:t>khảo</a:t>
            </a:r>
            <a:endParaRPr lang="en-US" dirty="0"/>
          </a:p>
        </p:txBody>
      </p:sp>
      <p:sp>
        <p:nvSpPr>
          <p:cNvPr id="3" name="Rectangle 2"/>
          <p:cNvSpPr/>
          <p:nvPr/>
        </p:nvSpPr>
        <p:spPr>
          <a:xfrm>
            <a:off x="1721225" y="1331259"/>
            <a:ext cx="10246657" cy="3318857"/>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400" dirty="0" smtClean="0">
                <a:solidFill>
                  <a:schemeClr val="tx1">
                    <a:lumMod val="75000"/>
                    <a:lumOff val="25000"/>
                  </a:schemeClr>
                </a:solidFill>
                <a:hlinkClick r:id="rId2"/>
              </a:rPr>
              <a:t>http</a:t>
            </a:r>
            <a:r>
              <a:rPr lang="en-US" sz="2400" dirty="0">
                <a:solidFill>
                  <a:schemeClr val="tx1">
                    <a:lumMod val="75000"/>
                    <a:lumOff val="25000"/>
                  </a:schemeClr>
                </a:solidFill>
                <a:hlinkClick r:id="rId2"/>
              </a:rPr>
              <a:t>://</a:t>
            </a:r>
            <a:r>
              <a:rPr lang="en-US" sz="2400" dirty="0" smtClean="0">
                <a:solidFill>
                  <a:schemeClr val="tx1">
                    <a:lumMod val="75000"/>
                    <a:lumOff val="25000"/>
                  </a:schemeClr>
                </a:solidFill>
                <a:hlinkClick r:id="rId2"/>
              </a:rPr>
              <a:t>www.tutorialspoint.com/java/java_exceptions.htm</a:t>
            </a:r>
            <a:endParaRPr lang="en-US" sz="2400" dirty="0" smtClean="0">
              <a:solidFill>
                <a:schemeClr val="tx1">
                  <a:lumMod val="75000"/>
                  <a:lumOff val="25000"/>
                </a:schemeClr>
              </a:solidFill>
            </a:endParaRPr>
          </a:p>
          <a:p>
            <a:pPr marL="342900" indent="-342900">
              <a:spcBef>
                <a:spcPts val="1000"/>
              </a:spcBef>
              <a:buClr>
                <a:schemeClr val="accent1"/>
              </a:buClr>
              <a:buFont typeface="Wingdings 3" charset="2"/>
              <a:buChar char=""/>
            </a:pPr>
            <a:r>
              <a:rPr lang="en-US" sz="2400" dirty="0">
                <a:solidFill>
                  <a:schemeClr val="tx1">
                    <a:lumMod val="75000"/>
                    <a:lumOff val="25000"/>
                  </a:schemeClr>
                </a:solidFill>
                <a:hlinkClick r:id="rId3"/>
              </a:rPr>
              <a:t>https://</a:t>
            </a:r>
            <a:r>
              <a:rPr lang="en-US" sz="2400" dirty="0" smtClean="0">
                <a:solidFill>
                  <a:schemeClr val="tx1">
                    <a:lumMod val="75000"/>
                    <a:lumOff val="25000"/>
                  </a:schemeClr>
                </a:solidFill>
                <a:hlinkClick r:id="rId3"/>
              </a:rPr>
              <a:t>docs.oracle.com/javase/tutorial/essential/exceptions/putItTogether.html</a:t>
            </a:r>
            <a:endParaRPr lang="en-US" sz="2400" dirty="0" smtClean="0">
              <a:solidFill>
                <a:schemeClr val="tx1">
                  <a:lumMod val="75000"/>
                  <a:lumOff val="25000"/>
                </a:schemeClr>
              </a:solidFill>
            </a:endParaRPr>
          </a:p>
          <a:p>
            <a:pPr marL="342900" indent="-342900">
              <a:spcBef>
                <a:spcPts val="1000"/>
              </a:spcBef>
              <a:buClr>
                <a:schemeClr val="accent1"/>
              </a:buClr>
              <a:buFont typeface="Wingdings 3" charset="2"/>
              <a:buChar char=""/>
            </a:pPr>
            <a:r>
              <a:rPr lang="en-US" sz="2400" dirty="0">
                <a:solidFill>
                  <a:schemeClr val="tx1">
                    <a:lumMod val="75000"/>
                    <a:lumOff val="25000"/>
                  </a:schemeClr>
                </a:solidFill>
                <a:hlinkClick r:id="rId4"/>
              </a:rPr>
              <a:t>http://</a:t>
            </a:r>
            <a:r>
              <a:rPr lang="en-US" sz="2400" dirty="0" smtClean="0">
                <a:solidFill>
                  <a:schemeClr val="tx1">
                    <a:lumMod val="75000"/>
                    <a:lumOff val="25000"/>
                  </a:schemeClr>
                </a:solidFill>
                <a:hlinkClick r:id="rId4"/>
              </a:rPr>
              <a:t>www.javatpoint.com/nested-try-block</a:t>
            </a:r>
            <a:endParaRPr lang="en-US" sz="2400" dirty="0" smtClean="0">
              <a:solidFill>
                <a:schemeClr val="tx1">
                  <a:lumMod val="75000"/>
                  <a:lumOff val="25000"/>
                </a:schemeClr>
              </a:solidFill>
            </a:endParaRPr>
          </a:p>
          <a:p>
            <a:pPr>
              <a:spcBef>
                <a:spcPts val="1000"/>
              </a:spcBef>
              <a:buClr>
                <a:schemeClr val="accent1"/>
              </a:buClr>
            </a:pPr>
            <a:endParaRPr lang="en-US" sz="2400" dirty="0" smtClean="0">
              <a:solidFill>
                <a:schemeClr val="tx1">
                  <a:lumMod val="75000"/>
                  <a:lumOff val="25000"/>
                </a:schemeClr>
              </a:solidFill>
            </a:endParaRPr>
          </a:p>
          <a:p>
            <a:pPr marL="342900" indent="-342900">
              <a:spcBef>
                <a:spcPts val="1000"/>
              </a:spcBef>
              <a:buClr>
                <a:schemeClr val="accent1"/>
              </a:buClr>
              <a:buFont typeface="Wingdings 3" charset="2"/>
              <a:buChar char=""/>
            </a:pPr>
            <a:endParaRPr lang="en-US" sz="2400" dirty="0" smtClean="0">
              <a:solidFill>
                <a:schemeClr val="tx1">
                  <a:lumMod val="75000"/>
                  <a:lumOff val="25000"/>
                </a:schemeClr>
              </a:solidFill>
            </a:endParaRPr>
          </a:p>
          <a:p>
            <a:pPr marL="342900" indent="-342900">
              <a:spcBef>
                <a:spcPts val="1000"/>
              </a:spcBef>
              <a:buClr>
                <a:schemeClr val="accent1"/>
              </a:buClr>
              <a:buFont typeface="Wingdings 3" charset="2"/>
              <a:buChar char=""/>
            </a:pP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80686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lstStyle/>
          <a:p>
            <a:r>
              <a:rPr lang="en-US" dirty="0" smtClean="0"/>
              <a:t>The try-with-resources</a:t>
            </a:r>
            <a:endParaRPr lang="en-US" dirty="0"/>
          </a:p>
        </p:txBody>
      </p:sp>
      <p:sp>
        <p:nvSpPr>
          <p:cNvPr id="3" name="Content Placeholder 2"/>
          <p:cNvSpPr>
            <a:spLocks noGrp="1"/>
          </p:cNvSpPr>
          <p:nvPr>
            <p:ph idx="1"/>
          </p:nvPr>
        </p:nvSpPr>
        <p:spPr>
          <a:xfrm>
            <a:off x="2589212" y="1344705"/>
            <a:ext cx="8915400" cy="4921623"/>
          </a:xfrm>
        </p:spPr>
        <p:txBody>
          <a:bodyPr>
            <a:normAutofit/>
          </a:bodyPr>
          <a:lstStyle/>
          <a:p>
            <a:r>
              <a:rPr lang="en-US" sz="2400" dirty="0" err="1" smtClean="0"/>
              <a:t>Thông</a:t>
            </a:r>
            <a:r>
              <a:rPr lang="en-US" sz="2400" dirty="0" smtClean="0"/>
              <a:t> </a:t>
            </a:r>
            <a:r>
              <a:rPr lang="en-US" sz="2400" dirty="0" err="1" smtClean="0"/>
              <a:t>thường</a:t>
            </a:r>
            <a:r>
              <a:rPr lang="en-US" sz="2400" dirty="0" smtClean="0"/>
              <a:t> </a:t>
            </a:r>
            <a:r>
              <a:rPr lang="en-US" sz="2400" dirty="0" err="1" smtClean="0"/>
              <a:t>khi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bất</a:t>
            </a:r>
            <a:r>
              <a:rPr lang="en-US" sz="2400" dirty="0" smtClean="0"/>
              <a:t> </a:t>
            </a:r>
            <a:r>
              <a:rPr lang="en-US" sz="2400" dirty="0" err="1" smtClean="0"/>
              <a:t>kì</a:t>
            </a:r>
            <a:r>
              <a:rPr lang="en-US" sz="2400" dirty="0" smtClean="0"/>
              <a:t> </a:t>
            </a:r>
            <a:r>
              <a:rPr lang="en-US" sz="2400" dirty="0" err="1" smtClean="0"/>
              <a:t>nguồn</a:t>
            </a:r>
            <a:r>
              <a:rPr lang="en-US" sz="2400" dirty="0" smtClean="0"/>
              <a:t> </a:t>
            </a:r>
            <a:r>
              <a:rPr lang="en-US" sz="2400" dirty="0" err="1" smtClean="0"/>
              <a:t>tài</a:t>
            </a:r>
            <a:r>
              <a:rPr lang="en-US" sz="2400" dirty="0" smtClean="0"/>
              <a:t> </a:t>
            </a:r>
            <a:r>
              <a:rPr lang="en-US" sz="2400" dirty="0" err="1" smtClean="0"/>
              <a:t>nguyên</a:t>
            </a:r>
            <a:r>
              <a:rPr lang="en-US" sz="2400" dirty="0" smtClean="0"/>
              <a:t> </a:t>
            </a:r>
            <a:r>
              <a:rPr lang="en-US" sz="2400" dirty="0" err="1" smtClean="0"/>
              <a:t>nào</a:t>
            </a:r>
            <a:r>
              <a:rPr lang="en-US" sz="2400" dirty="0" smtClean="0"/>
              <a:t> </a:t>
            </a:r>
            <a:r>
              <a:rPr lang="en-US" sz="2400" dirty="0" err="1" smtClean="0"/>
              <a:t>như</a:t>
            </a:r>
            <a:r>
              <a:rPr lang="en-US" sz="2400" dirty="0" smtClean="0"/>
              <a:t> streams, </a:t>
            </a:r>
            <a:r>
              <a:rPr lang="en-US" sz="2400" dirty="0" err="1" smtClean="0"/>
              <a:t>conection</a:t>
            </a:r>
            <a:r>
              <a:rPr lang="en-US" sz="2400" dirty="0" smtClean="0"/>
              <a:t>, … </a:t>
            </a:r>
            <a:r>
              <a:rPr lang="en-US" sz="2400" dirty="0" err="1" smtClean="0"/>
              <a:t>Chúng</a:t>
            </a:r>
            <a:r>
              <a:rPr lang="en-US" sz="2400" dirty="0" smtClean="0"/>
              <a:t> ta </a:t>
            </a:r>
            <a:r>
              <a:rPr lang="en-US" sz="2400" dirty="0" err="1" smtClean="0"/>
              <a:t>cần</a:t>
            </a:r>
            <a:r>
              <a:rPr lang="en-US" sz="2400" dirty="0" smtClean="0"/>
              <a:t> </a:t>
            </a:r>
            <a:r>
              <a:rPr lang="en-US" sz="2400" dirty="0" err="1" smtClean="0"/>
              <a:t>phải</a:t>
            </a:r>
            <a:r>
              <a:rPr lang="en-US" sz="2400" dirty="0" smtClean="0"/>
              <a:t> </a:t>
            </a:r>
            <a:r>
              <a:rPr lang="en-US" sz="2400" dirty="0" err="1" smtClean="0"/>
              <a:t>đóng</a:t>
            </a:r>
            <a:r>
              <a:rPr lang="en-US" sz="2400" dirty="0" smtClean="0"/>
              <a:t> </a:t>
            </a:r>
            <a:r>
              <a:rPr lang="en-US" sz="2400" dirty="0" err="1" smtClean="0"/>
              <a:t>nó</a:t>
            </a:r>
            <a:r>
              <a:rPr lang="en-US" sz="2400" dirty="0" smtClean="0"/>
              <a:t> </a:t>
            </a:r>
            <a:r>
              <a:rPr lang="en-US" sz="2400" dirty="0" err="1" smtClean="0"/>
              <a:t>lại</a:t>
            </a:r>
            <a:r>
              <a:rPr lang="en-US" sz="2400" dirty="0" smtClean="0"/>
              <a:t> </a:t>
            </a:r>
            <a:r>
              <a:rPr lang="en-US" sz="2400" dirty="0" err="1" smtClean="0"/>
              <a:t>trong</a:t>
            </a:r>
            <a:r>
              <a:rPr lang="en-US" sz="2400" dirty="0" smtClean="0"/>
              <a:t> finally.</a:t>
            </a:r>
          </a:p>
          <a:p>
            <a:r>
              <a:rPr lang="en-US" sz="2400" dirty="0" err="1" smtClean="0"/>
              <a:t>Dưới</a:t>
            </a:r>
            <a:r>
              <a:rPr lang="en-US" sz="2400" dirty="0" smtClean="0"/>
              <a:t> </a:t>
            </a:r>
            <a:r>
              <a:rPr lang="en-US" sz="2400" dirty="0" err="1" smtClean="0"/>
              <a:t>đây</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đọc</a:t>
            </a:r>
            <a:r>
              <a:rPr lang="en-US" sz="2400" dirty="0" smtClean="0"/>
              <a:t> </a:t>
            </a:r>
            <a:r>
              <a:rPr lang="en-US" sz="2400" dirty="0" err="1" smtClean="0"/>
              <a:t>một</a:t>
            </a:r>
            <a:r>
              <a:rPr lang="en-US" sz="2400" dirty="0" smtClean="0"/>
              <a:t> </a:t>
            </a:r>
            <a:r>
              <a:rPr lang="en-US" sz="2400" dirty="0" err="1" smtClean="0"/>
              <a:t>tập</a:t>
            </a:r>
            <a:r>
              <a:rPr lang="en-US" sz="2400" dirty="0" smtClean="0"/>
              <a:t> tin </a:t>
            </a:r>
            <a:r>
              <a:rPr lang="en-US" sz="2400" dirty="0" err="1" smtClean="0"/>
              <a:t>bằng</a:t>
            </a:r>
            <a:r>
              <a:rPr lang="en-US" sz="2400" dirty="0" smtClean="0"/>
              <a:t> </a:t>
            </a:r>
            <a:r>
              <a:rPr lang="en-US" sz="2400" dirty="0" err="1" smtClean="0"/>
              <a:t>cách</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FileReader</a:t>
            </a:r>
            <a:r>
              <a:rPr lang="en-US" sz="2400" dirty="0" smtClean="0"/>
              <a:t> </a:t>
            </a:r>
            <a:r>
              <a:rPr lang="en-US" sz="2400" dirty="0" err="1" smtClean="0"/>
              <a:t>và</a:t>
            </a:r>
            <a:r>
              <a:rPr lang="en-US" sz="2400" dirty="0" smtClean="0"/>
              <a:t> </a:t>
            </a:r>
            <a:r>
              <a:rPr lang="en-US" sz="2400" dirty="0" err="1" smtClean="0"/>
              <a:t>chúng</a:t>
            </a:r>
            <a:r>
              <a:rPr lang="en-US" sz="2400" dirty="0" smtClean="0"/>
              <a:t> ta </a:t>
            </a:r>
            <a:r>
              <a:rPr lang="en-US" sz="2400" dirty="0" err="1" smtClean="0"/>
              <a:t>sẽ</a:t>
            </a:r>
            <a:r>
              <a:rPr lang="en-US" sz="2400" dirty="0" smtClean="0"/>
              <a:t> </a:t>
            </a:r>
            <a:r>
              <a:rPr lang="en-US" sz="2400" dirty="0" err="1" smtClean="0"/>
              <a:t>đóng</a:t>
            </a:r>
            <a:r>
              <a:rPr lang="en-US" sz="2400" dirty="0" smtClean="0"/>
              <a:t> </a:t>
            </a:r>
            <a:r>
              <a:rPr lang="en-US" sz="2400" dirty="0" err="1" smtClean="0"/>
              <a:t>nó</a:t>
            </a:r>
            <a:r>
              <a:rPr lang="en-US" sz="2400" dirty="0" smtClean="0"/>
              <a:t> </a:t>
            </a:r>
            <a:r>
              <a:rPr lang="en-US" sz="2400" dirty="0" err="1" smtClean="0"/>
              <a:t>lại</a:t>
            </a:r>
            <a:r>
              <a:rPr lang="en-US" sz="2400" dirty="0" smtClean="0"/>
              <a:t> </a:t>
            </a:r>
            <a:r>
              <a:rPr lang="en-US" sz="2400" dirty="0" err="1" smtClean="0"/>
              <a:t>bằng</a:t>
            </a:r>
            <a:r>
              <a:rPr lang="en-US" sz="2400" dirty="0" smtClean="0"/>
              <a:t> finally.</a:t>
            </a:r>
            <a:endParaRPr lang="en-US" sz="2400" dirty="0"/>
          </a:p>
        </p:txBody>
      </p:sp>
    </p:spTree>
    <p:extLst>
      <p:ext uri="{BB962C8B-B14F-4D97-AF65-F5344CB8AC3E}">
        <p14:creationId xmlns:p14="http://schemas.microsoft.com/office/powerpoint/2010/main" val="287495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lstStyle/>
          <a:p>
            <a:r>
              <a:rPr lang="en-US" dirty="0" smtClean="0"/>
              <a:t>The try-with-resources</a:t>
            </a:r>
            <a:endParaRPr lang="en-US" dirty="0"/>
          </a:p>
        </p:txBody>
      </p:sp>
      <p:sp>
        <p:nvSpPr>
          <p:cNvPr id="6" name="Content Placeholder 5"/>
          <p:cNvSpPr>
            <a:spLocks noGrp="1"/>
          </p:cNvSpPr>
          <p:nvPr>
            <p:ph idx="1"/>
          </p:nvPr>
        </p:nvSpPr>
        <p:spPr>
          <a:xfrm>
            <a:off x="2481635" y="1344706"/>
            <a:ext cx="8915400" cy="5378823"/>
          </a:xfrm>
        </p:spPr>
        <p:txBody>
          <a:bodyPr>
            <a:normAutofit fontScale="62500" lnSpcReduction="20000"/>
          </a:bodyPr>
          <a:lstStyle/>
          <a:p>
            <a:pPr marL="0" lvl="0" indent="0" defTabSz="914400" eaLnBrk="0" fontAlgn="base" hangingPunct="0">
              <a:spcBef>
                <a:spcPct val="0"/>
              </a:spcBef>
              <a:spcAft>
                <a:spcPct val="0"/>
              </a:spcAft>
              <a:buClrTx/>
              <a:buNone/>
            </a:pPr>
            <a:r>
              <a:rPr lang="en-US" sz="2900" dirty="0">
                <a:solidFill>
                  <a:srgbClr val="000088"/>
                </a:solidFill>
                <a:latin typeface="Menlo"/>
              </a:rPr>
              <a:t>import</a:t>
            </a:r>
            <a:r>
              <a:rPr lang="en-US" sz="2900" dirty="0">
                <a:solidFill>
                  <a:srgbClr val="313131"/>
                </a:solidFill>
                <a:latin typeface="Menlo"/>
              </a:rPr>
              <a:t> </a:t>
            </a:r>
            <a:r>
              <a:rPr lang="en-US" sz="2900" dirty="0" err="1">
                <a:solidFill>
                  <a:srgbClr val="313131"/>
                </a:solidFill>
                <a:latin typeface="Menlo"/>
              </a:rPr>
              <a:t>java</a:t>
            </a:r>
            <a:r>
              <a:rPr lang="en-US" sz="2900" dirty="0" err="1">
                <a:solidFill>
                  <a:srgbClr val="666600"/>
                </a:solidFill>
                <a:latin typeface="Menlo"/>
              </a:rPr>
              <a:t>.</a:t>
            </a:r>
            <a:r>
              <a:rPr lang="en-US" sz="2900" dirty="0" err="1">
                <a:solidFill>
                  <a:srgbClr val="313131"/>
                </a:solidFill>
                <a:latin typeface="Menlo"/>
              </a:rPr>
              <a:t>io</a:t>
            </a:r>
            <a:r>
              <a:rPr lang="en-US" sz="2900" dirty="0" err="1">
                <a:solidFill>
                  <a:srgbClr val="666600"/>
                </a:solidFill>
                <a:latin typeface="Menlo"/>
              </a:rPr>
              <a:t>.</a:t>
            </a:r>
            <a:r>
              <a:rPr lang="en-US" sz="2900" dirty="0" err="1">
                <a:solidFill>
                  <a:srgbClr val="7F0055"/>
                </a:solidFill>
                <a:latin typeface="Menlo"/>
              </a:rPr>
              <a:t>File</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000088"/>
                </a:solidFill>
                <a:latin typeface="Menlo"/>
              </a:rPr>
              <a:t>import</a:t>
            </a:r>
            <a:r>
              <a:rPr lang="en-US" sz="2900" dirty="0">
                <a:solidFill>
                  <a:srgbClr val="313131"/>
                </a:solidFill>
                <a:latin typeface="Menlo"/>
              </a:rPr>
              <a:t> </a:t>
            </a:r>
            <a:r>
              <a:rPr lang="en-US" sz="2900" dirty="0" err="1">
                <a:solidFill>
                  <a:srgbClr val="313131"/>
                </a:solidFill>
                <a:latin typeface="Menlo"/>
              </a:rPr>
              <a:t>java</a:t>
            </a:r>
            <a:r>
              <a:rPr lang="en-US" sz="2900" dirty="0" err="1">
                <a:solidFill>
                  <a:srgbClr val="666600"/>
                </a:solidFill>
                <a:latin typeface="Menlo"/>
              </a:rPr>
              <a:t>.</a:t>
            </a:r>
            <a:r>
              <a:rPr lang="en-US" sz="2900" dirty="0" err="1">
                <a:solidFill>
                  <a:srgbClr val="313131"/>
                </a:solidFill>
                <a:latin typeface="Menlo"/>
              </a:rPr>
              <a:t>io</a:t>
            </a:r>
            <a:r>
              <a:rPr lang="en-US" sz="2900" dirty="0" err="1">
                <a:solidFill>
                  <a:srgbClr val="666600"/>
                </a:solidFill>
                <a:latin typeface="Menlo"/>
              </a:rPr>
              <a:t>.</a:t>
            </a:r>
            <a:r>
              <a:rPr lang="en-US" sz="2900" dirty="0" err="1">
                <a:solidFill>
                  <a:srgbClr val="7F0055"/>
                </a:solidFill>
                <a:latin typeface="Menlo"/>
              </a:rPr>
              <a:t>FileReader</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000088"/>
                </a:solidFill>
                <a:latin typeface="Menlo"/>
              </a:rPr>
              <a:t>import</a:t>
            </a:r>
            <a:r>
              <a:rPr lang="en-US" sz="2900" dirty="0">
                <a:solidFill>
                  <a:srgbClr val="313131"/>
                </a:solidFill>
                <a:latin typeface="Menlo"/>
              </a:rPr>
              <a:t> </a:t>
            </a:r>
            <a:r>
              <a:rPr lang="en-US" sz="2900" dirty="0" err="1">
                <a:solidFill>
                  <a:srgbClr val="313131"/>
                </a:solidFill>
                <a:latin typeface="Menlo"/>
              </a:rPr>
              <a:t>java</a:t>
            </a:r>
            <a:r>
              <a:rPr lang="en-US" sz="2900" dirty="0" err="1">
                <a:solidFill>
                  <a:srgbClr val="666600"/>
                </a:solidFill>
                <a:latin typeface="Menlo"/>
              </a:rPr>
              <a:t>.</a:t>
            </a:r>
            <a:r>
              <a:rPr lang="en-US" sz="2900" dirty="0" err="1">
                <a:solidFill>
                  <a:srgbClr val="313131"/>
                </a:solidFill>
                <a:latin typeface="Menlo"/>
              </a:rPr>
              <a:t>io</a:t>
            </a:r>
            <a:r>
              <a:rPr lang="en-US" sz="2900" dirty="0" err="1">
                <a:solidFill>
                  <a:srgbClr val="666600"/>
                </a:solidFill>
                <a:latin typeface="Menlo"/>
              </a:rPr>
              <a:t>.</a:t>
            </a:r>
            <a:r>
              <a:rPr lang="en-US" sz="2900" dirty="0" err="1">
                <a:solidFill>
                  <a:srgbClr val="7F0055"/>
                </a:solidFill>
                <a:latin typeface="Menlo"/>
              </a:rPr>
              <a:t>IOException</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000088"/>
                </a:solidFill>
                <a:latin typeface="Menlo"/>
              </a:rPr>
              <a:t>public</a:t>
            </a:r>
            <a:r>
              <a:rPr lang="en-US" sz="2900" dirty="0">
                <a:solidFill>
                  <a:srgbClr val="313131"/>
                </a:solidFill>
                <a:latin typeface="Menlo"/>
              </a:rPr>
              <a:t> </a:t>
            </a:r>
            <a:r>
              <a:rPr lang="en-US" sz="2900" dirty="0">
                <a:solidFill>
                  <a:srgbClr val="000088"/>
                </a:solidFill>
                <a:latin typeface="Menlo"/>
              </a:rPr>
              <a:t>class</a:t>
            </a:r>
            <a:r>
              <a:rPr lang="en-US" sz="2900" dirty="0">
                <a:solidFill>
                  <a:srgbClr val="313131"/>
                </a:solidFill>
                <a:latin typeface="Menlo"/>
              </a:rPr>
              <a:t> </a:t>
            </a:r>
            <a:r>
              <a:rPr lang="en-US" sz="2900" dirty="0" err="1">
                <a:solidFill>
                  <a:srgbClr val="7F0055"/>
                </a:solidFill>
                <a:latin typeface="Menlo"/>
              </a:rPr>
              <a:t>ReadData_Demo</a:t>
            </a: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public</a:t>
            </a:r>
            <a:r>
              <a:rPr lang="en-US" sz="2900" dirty="0">
                <a:solidFill>
                  <a:srgbClr val="313131"/>
                </a:solidFill>
                <a:latin typeface="Menlo"/>
              </a:rPr>
              <a:t> </a:t>
            </a:r>
            <a:r>
              <a:rPr lang="en-US" sz="2900" dirty="0">
                <a:solidFill>
                  <a:srgbClr val="000088"/>
                </a:solidFill>
                <a:latin typeface="Menlo"/>
              </a:rPr>
              <a:t>static</a:t>
            </a:r>
            <a:r>
              <a:rPr lang="en-US" sz="2900" dirty="0">
                <a:solidFill>
                  <a:srgbClr val="313131"/>
                </a:solidFill>
                <a:latin typeface="Menlo"/>
              </a:rPr>
              <a:t> </a:t>
            </a:r>
            <a:r>
              <a:rPr lang="en-US" sz="2900" dirty="0">
                <a:solidFill>
                  <a:srgbClr val="000088"/>
                </a:solidFill>
                <a:latin typeface="Menlo"/>
              </a:rPr>
              <a:t>void</a:t>
            </a:r>
            <a:r>
              <a:rPr lang="en-US" sz="2900" dirty="0">
                <a:solidFill>
                  <a:srgbClr val="313131"/>
                </a:solidFill>
                <a:latin typeface="Menlo"/>
              </a:rPr>
              <a:t> main</a:t>
            </a:r>
            <a:r>
              <a:rPr lang="en-US" sz="2900" dirty="0">
                <a:solidFill>
                  <a:srgbClr val="666600"/>
                </a:solidFill>
                <a:latin typeface="Menlo"/>
              </a:rPr>
              <a:t>(</a:t>
            </a:r>
            <a:r>
              <a:rPr lang="en-US" sz="2900" dirty="0">
                <a:solidFill>
                  <a:srgbClr val="7F0055"/>
                </a:solidFill>
                <a:latin typeface="Menlo"/>
              </a:rPr>
              <a:t>String</a:t>
            </a:r>
            <a:r>
              <a:rPr lang="en-US" sz="2900" dirty="0">
                <a:solidFill>
                  <a:srgbClr val="313131"/>
                </a:solidFill>
                <a:latin typeface="Menlo"/>
              </a:rPr>
              <a:t> </a:t>
            </a:r>
            <a:r>
              <a:rPr lang="en-US" sz="2900" dirty="0" err="1">
                <a:solidFill>
                  <a:srgbClr val="313131"/>
                </a:solidFill>
                <a:latin typeface="Menlo"/>
              </a:rPr>
              <a:t>args</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7F0055"/>
                </a:solidFill>
                <a:latin typeface="Menlo"/>
              </a:rPr>
              <a:t>FileReader</a:t>
            </a:r>
            <a:r>
              <a:rPr lang="en-US" sz="2900" dirty="0">
                <a:solidFill>
                  <a:srgbClr val="313131"/>
                </a:solidFill>
                <a:latin typeface="Menlo"/>
              </a:rPr>
              <a:t> </a:t>
            </a:r>
            <a:r>
              <a:rPr lang="en-US" sz="2900" dirty="0" err="1">
                <a:solidFill>
                  <a:srgbClr val="313131"/>
                </a:solidFill>
                <a:latin typeface="Menlo"/>
              </a:rPr>
              <a:t>fr</a:t>
            </a:r>
            <a:r>
              <a:rPr lang="en-US" sz="2900" dirty="0">
                <a:solidFill>
                  <a:srgbClr val="666600"/>
                </a:solidFill>
                <a:latin typeface="Menlo"/>
              </a:rPr>
              <a:t>=</a:t>
            </a:r>
            <a:r>
              <a:rPr lang="en-US" sz="2900" dirty="0">
                <a:solidFill>
                  <a:srgbClr val="000088"/>
                </a:solidFill>
                <a:latin typeface="Menlo"/>
              </a:rPr>
              <a:t>null</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try</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7F0055"/>
                </a:solidFill>
                <a:latin typeface="Menlo"/>
              </a:rPr>
              <a:t>File</a:t>
            </a:r>
            <a:r>
              <a:rPr lang="en-US" sz="2900" dirty="0">
                <a:solidFill>
                  <a:srgbClr val="313131"/>
                </a:solidFill>
                <a:latin typeface="Menlo"/>
              </a:rPr>
              <a:t> file</a:t>
            </a:r>
            <a:r>
              <a:rPr lang="en-US" sz="2900" dirty="0">
                <a:solidFill>
                  <a:srgbClr val="666600"/>
                </a:solidFill>
                <a:latin typeface="Menlo"/>
              </a:rPr>
              <a:t>=</a:t>
            </a:r>
            <a:r>
              <a:rPr lang="en-US" sz="2900" dirty="0">
                <a:solidFill>
                  <a:srgbClr val="000088"/>
                </a:solidFill>
                <a:latin typeface="Menlo"/>
              </a:rPr>
              <a:t>new</a:t>
            </a:r>
            <a:r>
              <a:rPr lang="en-US" sz="2900" dirty="0">
                <a:solidFill>
                  <a:srgbClr val="313131"/>
                </a:solidFill>
                <a:latin typeface="Menlo"/>
              </a:rPr>
              <a:t> </a:t>
            </a:r>
            <a:r>
              <a:rPr lang="en-US" sz="2900" dirty="0">
                <a:solidFill>
                  <a:srgbClr val="7F0055"/>
                </a:solidFill>
                <a:latin typeface="Menlo"/>
              </a:rPr>
              <a:t>File</a:t>
            </a:r>
            <a:r>
              <a:rPr lang="en-US" sz="2900" dirty="0">
                <a:solidFill>
                  <a:srgbClr val="666600"/>
                </a:solidFill>
                <a:latin typeface="Menlo"/>
              </a:rPr>
              <a:t>(</a:t>
            </a:r>
            <a:r>
              <a:rPr lang="en-US" sz="2900" dirty="0">
                <a:solidFill>
                  <a:srgbClr val="008800"/>
                </a:solidFill>
                <a:latin typeface="Menlo"/>
              </a:rPr>
              <a:t>"file.txt"</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313131"/>
                </a:solidFill>
                <a:latin typeface="Menlo"/>
              </a:rPr>
              <a:t>fr</a:t>
            </a: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t>
            </a:r>
            <a:r>
              <a:rPr lang="en-US" sz="2900" dirty="0">
                <a:solidFill>
                  <a:srgbClr val="000088"/>
                </a:solidFill>
                <a:latin typeface="Menlo"/>
              </a:rPr>
              <a:t>new</a:t>
            </a:r>
            <a:r>
              <a:rPr lang="en-US" sz="2900" dirty="0">
                <a:solidFill>
                  <a:srgbClr val="313131"/>
                </a:solidFill>
                <a:latin typeface="Menlo"/>
              </a:rPr>
              <a:t> </a:t>
            </a:r>
            <a:r>
              <a:rPr lang="en-US" sz="2900" dirty="0" err="1">
                <a:solidFill>
                  <a:srgbClr val="7F0055"/>
                </a:solidFill>
                <a:latin typeface="Menlo"/>
              </a:rPr>
              <a:t>FileReader</a:t>
            </a:r>
            <a:r>
              <a:rPr lang="en-US" sz="2900" dirty="0">
                <a:solidFill>
                  <a:srgbClr val="666600"/>
                </a:solidFill>
                <a:latin typeface="Menlo"/>
              </a:rPr>
              <a:t>(</a:t>
            </a:r>
            <a:r>
              <a:rPr lang="en-US" sz="2900" dirty="0">
                <a:solidFill>
                  <a:srgbClr val="313131"/>
                </a:solidFill>
                <a:latin typeface="Menlo"/>
              </a:rPr>
              <a:t>file</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char</a:t>
            </a: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 </a:t>
            </a:r>
            <a:r>
              <a:rPr lang="en-US" sz="2900" dirty="0">
                <a:solidFill>
                  <a:srgbClr val="666600"/>
                </a:solidFill>
                <a:latin typeface="Menlo"/>
              </a:rPr>
              <a:t>=</a:t>
            </a:r>
            <a:r>
              <a:rPr lang="en-US" sz="2900" dirty="0">
                <a:solidFill>
                  <a:srgbClr val="313131"/>
                </a:solidFill>
                <a:latin typeface="Menlo"/>
              </a:rPr>
              <a:t> </a:t>
            </a:r>
            <a:r>
              <a:rPr lang="en-US" sz="2900" dirty="0">
                <a:solidFill>
                  <a:srgbClr val="000088"/>
                </a:solidFill>
                <a:latin typeface="Menlo"/>
              </a:rPr>
              <a:t>new</a:t>
            </a:r>
            <a:r>
              <a:rPr lang="en-US" sz="2900" dirty="0">
                <a:solidFill>
                  <a:srgbClr val="313131"/>
                </a:solidFill>
                <a:latin typeface="Menlo"/>
              </a:rPr>
              <a:t> </a:t>
            </a:r>
            <a:r>
              <a:rPr lang="en-US" sz="2900" dirty="0">
                <a:solidFill>
                  <a:srgbClr val="000088"/>
                </a:solidFill>
                <a:latin typeface="Menlo"/>
              </a:rPr>
              <a:t>char</a:t>
            </a:r>
            <a:r>
              <a:rPr lang="en-US" sz="2900" dirty="0">
                <a:solidFill>
                  <a:srgbClr val="666600"/>
                </a:solidFill>
                <a:latin typeface="Menlo"/>
              </a:rPr>
              <a:t>[</a:t>
            </a:r>
            <a:r>
              <a:rPr lang="en-US" sz="2900" dirty="0">
                <a:solidFill>
                  <a:srgbClr val="006666"/>
                </a:solidFill>
                <a:latin typeface="Menlo"/>
              </a:rPr>
              <a:t>50</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313131"/>
                </a:solidFill>
                <a:latin typeface="Menlo"/>
              </a:rPr>
              <a:t>fr</a:t>
            </a:r>
            <a:r>
              <a:rPr lang="en-US" sz="2900" dirty="0" err="1">
                <a:solidFill>
                  <a:srgbClr val="666600"/>
                </a:solidFill>
                <a:latin typeface="Menlo"/>
              </a:rPr>
              <a:t>.</a:t>
            </a:r>
            <a:r>
              <a:rPr lang="en-US" sz="2900" dirty="0" err="1">
                <a:solidFill>
                  <a:srgbClr val="313131"/>
                </a:solidFill>
                <a:latin typeface="Menlo"/>
              </a:rPr>
              <a:t>read</a:t>
            </a:r>
            <a:r>
              <a:rPr lang="en-US" sz="2900" dirty="0">
                <a:solidFill>
                  <a:srgbClr val="666600"/>
                </a:solidFill>
                <a:latin typeface="Menlo"/>
              </a:rPr>
              <a:t>(</a:t>
            </a:r>
            <a:r>
              <a:rPr lang="en-US" sz="2900" dirty="0">
                <a:solidFill>
                  <a:srgbClr val="313131"/>
                </a:solidFill>
                <a:latin typeface="Menlo"/>
              </a:rPr>
              <a:t>a</a:t>
            </a:r>
            <a:r>
              <a:rPr lang="en-US" sz="2900" dirty="0">
                <a:solidFill>
                  <a:srgbClr val="666600"/>
                </a:solidFill>
                <a:latin typeface="Menlo"/>
              </a:rPr>
              <a:t>);</a:t>
            </a:r>
            <a:r>
              <a:rPr lang="en-US" sz="2900" dirty="0">
                <a:solidFill>
                  <a:srgbClr val="313131"/>
                </a:solidFill>
                <a:latin typeface="Menlo"/>
              </a:rPr>
              <a:t> </a:t>
            </a:r>
            <a:r>
              <a:rPr lang="en-US" sz="2900" dirty="0">
                <a:solidFill>
                  <a:srgbClr val="880000"/>
                </a:solidFill>
                <a:latin typeface="Menlo"/>
              </a:rPr>
              <a:t>// reads the content to the array</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for</a:t>
            </a:r>
            <a:r>
              <a:rPr lang="en-US" sz="2900" dirty="0">
                <a:solidFill>
                  <a:srgbClr val="666600"/>
                </a:solidFill>
                <a:latin typeface="Menlo"/>
              </a:rPr>
              <a:t>(</a:t>
            </a:r>
            <a:r>
              <a:rPr lang="en-US" sz="2900" dirty="0">
                <a:solidFill>
                  <a:srgbClr val="000088"/>
                </a:solidFill>
                <a:latin typeface="Menlo"/>
              </a:rPr>
              <a:t>char</a:t>
            </a:r>
            <a:r>
              <a:rPr lang="en-US" sz="2900" dirty="0">
                <a:solidFill>
                  <a:srgbClr val="313131"/>
                </a:solidFill>
                <a:latin typeface="Menlo"/>
              </a:rPr>
              <a:t> c </a:t>
            </a:r>
            <a:r>
              <a:rPr lang="en-US" sz="2900" dirty="0">
                <a:solidFill>
                  <a:srgbClr val="666600"/>
                </a:solidFill>
                <a:latin typeface="Menlo"/>
              </a:rPr>
              <a:t>:</a:t>
            </a:r>
            <a:r>
              <a:rPr lang="en-US" sz="2900" dirty="0">
                <a:solidFill>
                  <a:srgbClr val="313131"/>
                </a:solidFill>
                <a:latin typeface="Menlo"/>
              </a:rPr>
              <a:t> a</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7F0055"/>
                </a:solidFill>
                <a:latin typeface="Menlo"/>
              </a:rPr>
              <a:t>System</a:t>
            </a:r>
            <a:r>
              <a:rPr lang="en-US" sz="2900" dirty="0" err="1">
                <a:solidFill>
                  <a:srgbClr val="666600"/>
                </a:solidFill>
                <a:latin typeface="Menlo"/>
              </a:rPr>
              <a:t>.</a:t>
            </a:r>
            <a:r>
              <a:rPr lang="en-US" sz="2900" dirty="0" err="1">
                <a:solidFill>
                  <a:srgbClr val="000088"/>
                </a:solidFill>
                <a:latin typeface="Menlo"/>
              </a:rPr>
              <a:t>out</a:t>
            </a:r>
            <a:r>
              <a:rPr lang="en-US" sz="2900" dirty="0" err="1">
                <a:solidFill>
                  <a:srgbClr val="666600"/>
                </a:solidFill>
                <a:latin typeface="Menlo"/>
              </a:rPr>
              <a:t>.</a:t>
            </a:r>
            <a:r>
              <a:rPr lang="en-US" sz="2900" dirty="0" err="1">
                <a:solidFill>
                  <a:srgbClr val="000088"/>
                </a:solidFill>
                <a:latin typeface="Menlo"/>
              </a:rPr>
              <a:t>print</a:t>
            </a:r>
            <a:r>
              <a:rPr lang="en-US" sz="2900" dirty="0">
                <a:solidFill>
                  <a:srgbClr val="666600"/>
                </a:solidFill>
                <a:latin typeface="Menlo"/>
              </a:rPr>
              <a:t>(</a:t>
            </a:r>
            <a:r>
              <a:rPr lang="en-US" sz="2900" dirty="0">
                <a:solidFill>
                  <a:srgbClr val="313131"/>
                </a:solidFill>
                <a:latin typeface="Menlo"/>
              </a:rPr>
              <a:t>c</a:t>
            </a:r>
            <a:r>
              <a:rPr lang="en-US" sz="2900" dirty="0">
                <a:solidFill>
                  <a:srgbClr val="666600"/>
                </a:solidFill>
                <a:latin typeface="Menlo"/>
              </a:rPr>
              <a:t>);</a:t>
            </a:r>
            <a:r>
              <a:rPr lang="en-US" sz="2900" dirty="0">
                <a:solidFill>
                  <a:srgbClr val="313131"/>
                </a:solidFill>
                <a:latin typeface="Menlo"/>
              </a:rPr>
              <a:t> </a:t>
            </a:r>
            <a:r>
              <a:rPr lang="en-US" sz="2900" dirty="0">
                <a:solidFill>
                  <a:srgbClr val="880000"/>
                </a:solidFill>
                <a:latin typeface="Menlo"/>
              </a:rPr>
              <a:t>//prints the characters one by one</a:t>
            </a:r>
            <a:r>
              <a:rPr lang="en-US" sz="2900" dirty="0">
                <a:solidFill>
                  <a:srgbClr val="313131"/>
                </a:solidFill>
                <a:latin typeface="Menlo"/>
              </a:rPr>
              <a:t> </a:t>
            </a:r>
            <a:r>
              <a:rPr lang="en-US" sz="2900" dirty="0">
                <a:solidFill>
                  <a:srgbClr val="666600"/>
                </a:solidFill>
                <a:latin typeface="Menlo"/>
              </a:rPr>
              <a:t>}</a:t>
            </a:r>
          </a:p>
          <a:p>
            <a:pPr marL="0" lvl="0" indent="0" defTabSz="914400" eaLnBrk="0" fontAlgn="base" hangingPunct="0">
              <a:spcBef>
                <a:spcPct val="0"/>
              </a:spcBef>
              <a:spcAft>
                <a:spcPct val="0"/>
              </a:spcAft>
              <a:buClrTx/>
              <a:buNone/>
            </a:pPr>
            <a:r>
              <a:rPr lang="en-US" sz="2900" dirty="0">
                <a:solidFill>
                  <a:srgbClr val="666600"/>
                </a:solidFill>
                <a:latin typeface="Menlo"/>
              </a:rPr>
              <a:t>			</a:t>
            </a:r>
            <a:r>
              <a:rPr lang="en-US" sz="2900" dirty="0">
                <a:solidFill>
                  <a:srgbClr val="000088"/>
                </a:solidFill>
                <a:latin typeface="Menlo"/>
              </a:rPr>
              <a:t>catch</a:t>
            </a:r>
            <a:r>
              <a:rPr lang="en-US" sz="2900" dirty="0">
                <a:solidFill>
                  <a:srgbClr val="666600"/>
                </a:solidFill>
                <a:latin typeface="Menlo"/>
              </a:rPr>
              <a:t>(</a:t>
            </a:r>
            <a:r>
              <a:rPr lang="en-US" sz="2900" dirty="0" err="1">
                <a:solidFill>
                  <a:srgbClr val="7F0055"/>
                </a:solidFill>
                <a:latin typeface="Menlo"/>
              </a:rPr>
              <a:t>IOException</a:t>
            </a:r>
            <a:r>
              <a:rPr lang="en-US" sz="2900" dirty="0">
                <a:solidFill>
                  <a:srgbClr val="313131"/>
                </a:solidFill>
                <a:latin typeface="Menlo"/>
              </a:rPr>
              <a:t> e</a:t>
            </a:r>
            <a:r>
              <a:rPr lang="en-US" sz="2900" dirty="0">
                <a:solidFill>
                  <a:srgbClr val="666600"/>
                </a:solidFill>
                <a:latin typeface="Menlo"/>
              </a:rPr>
              <a:t>){</a:t>
            </a:r>
            <a:r>
              <a:rPr lang="en-US" sz="2900" dirty="0">
                <a:solidFill>
                  <a:srgbClr val="313131"/>
                </a:solidFill>
                <a:latin typeface="Menlo"/>
              </a:rPr>
              <a:t> </a:t>
            </a:r>
            <a:r>
              <a:rPr lang="en-US" sz="2900" dirty="0" err="1">
                <a:solidFill>
                  <a:srgbClr val="313131"/>
                </a:solidFill>
                <a:latin typeface="Menlo"/>
              </a:rPr>
              <a:t>e</a:t>
            </a:r>
            <a:r>
              <a:rPr lang="en-US" sz="2900" dirty="0" err="1">
                <a:solidFill>
                  <a:srgbClr val="666600"/>
                </a:solidFill>
                <a:latin typeface="Menlo"/>
              </a:rPr>
              <a:t>.</a:t>
            </a:r>
            <a:r>
              <a:rPr lang="en-US" sz="2900" dirty="0" err="1">
                <a:solidFill>
                  <a:srgbClr val="313131"/>
                </a:solidFill>
                <a:latin typeface="Menlo"/>
              </a:rPr>
              <a:t>printStackTrace</a:t>
            </a:r>
            <a:r>
              <a:rPr lang="en-US" sz="2900" dirty="0">
                <a:solidFill>
                  <a:srgbClr val="666600"/>
                </a:solidFill>
                <a:latin typeface="Menlo"/>
              </a:rPr>
              <a:t>();</a:t>
            </a: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finally</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000088"/>
                </a:solidFill>
                <a:latin typeface="Menlo"/>
              </a:rPr>
              <a:t>try</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313131"/>
                </a:solidFill>
                <a:latin typeface="Menlo"/>
              </a:rPr>
              <a:t>fr</a:t>
            </a:r>
            <a:r>
              <a:rPr lang="en-US" sz="2900" dirty="0" err="1">
                <a:solidFill>
                  <a:srgbClr val="666600"/>
                </a:solidFill>
                <a:latin typeface="Menlo"/>
              </a:rPr>
              <a:t>.</a:t>
            </a:r>
            <a:r>
              <a:rPr lang="en-US" sz="2900" dirty="0" err="1">
                <a:solidFill>
                  <a:srgbClr val="313131"/>
                </a:solidFill>
                <a:latin typeface="Menlo"/>
              </a:rPr>
              <a:t>close</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666600"/>
                </a:solidFill>
                <a:latin typeface="Menlo"/>
              </a:rPr>
              <a:t>}</a:t>
            </a:r>
            <a:r>
              <a:rPr lang="en-US" sz="2900" dirty="0">
                <a:solidFill>
                  <a:srgbClr val="000088"/>
                </a:solidFill>
                <a:latin typeface="Menlo"/>
              </a:rPr>
              <a:t>catch</a:t>
            </a:r>
            <a:r>
              <a:rPr lang="en-US" sz="2900" dirty="0">
                <a:solidFill>
                  <a:srgbClr val="666600"/>
                </a:solidFill>
                <a:latin typeface="Menlo"/>
              </a:rPr>
              <a:t>(</a:t>
            </a:r>
            <a:r>
              <a:rPr lang="en-US" sz="2900" dirty="0" err="1">
                <a:solidFill>
                  <a:srgbClr val="7F0055"/>
                </a:solidFill>
                <a:latin typeface="Menlo"/>
              </a:rPr>
              <a:t>IOException</a:t>
            </a:r>
            <a:r>
              <a:rPr lang="en-US" sz="2900" dirty="0">
                <a:solidFill>
                  <a:srgbClr val="313131"/>
                </a:solidFill>
                <a:latin typeface="Menlo"/>
              </a:rPr>
              <a:t> ex</a:t>
            </a:r>
            <a:r>
              <a:rPr lang="en-US" sz="2900" dirty="0">
                <a:solidFill>
                  <a:srgbClr val="666600"/>
                </a:solidFill>
                <a:latin typeface="Menlo"/>
              </a:rPr>
              <a:t>) {</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err="1">
                <a:solidFill>
                  <a:srgbClr val="313131"/>
                </a:solidFill>
                <a:latin typeface="Menlo"/>
              </a:rPr>
              <a:t>ex</a:t>
            </a:r>
            <a:r>
              <a:rPr lang="en-US" sz="2900" dirty="0" err="1">
                <a:solidFill>
                  <a:srgbClr val="666600"/>
                </a:solidFill>
                <a:latin typeface="Menlo"/>
              </a:rPr>
              <a:t>.</a:t>
            </a:r>
            <a:r>
              <a:rPr lang="en-US" sz="2900" dirty="0" err="1">
                <a:solidFill>
                  <a:srgbClr val="313131"/>
                </a:solidFill>
                <a:latin typeface="Menlo"/>
              </a:rPr>
              <a:t>printStackTrace</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666600"/>
                </a:solidFill>
                <a:latin typeface="Menlo"/>
              </a:rPr>
              <a:t>}</a:t>
            </a:r>
          </a:p>
          <a:p>
            <a:pPr marL="0" lvl="0" indent="0" defTabSz="914400" eaLnBrk="0" fontAlgn="base" hangingPunct="0">
              <a:spcBef>
                <a:spcPct val="0"/>
              </a:spcBef>
              <a:spcAft>
                <a:spcPct val="0"/>
              </a:spcAft>
              <a:buClrTx/>
              <a:buNone/>
            </a:pPr>
            <a:r>
              <a:rPr lang="en-US" sz="2900" dirty="0">
                <a:solidFill>
                  <a:srgbClr val="666600"/>
                </a:solidFill>
                <a:latin typeface="Menlo"/>
              </a:rPr>
              <a:t>		</a:t>
            </a: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313131"/>
                </a:solidFill>
                <a:latin typeface="Menlo"/>
              </a:rPr>
              <a:t>	</a:t>
            </a:r>
            <a:r>
              <a:rPr lang="en-US" sz="2900" dirty="0">
                <a:solidFill>
                  <a:srgbClr val="666600"/>
                </a:solidFill>
                <a:latin typeface="Menlo"/>
              </a:rPr>
              <a:t>}</a:t>
            </a:r>
            <a:r>
              <a:rPr lang="en-US" sz="2900" dirty="0">
                <a:solidFill>
                  <a:srgbClr val="313131"/>
                </a:solidFill>
                <a:latin typeface="Menlo"/>
              </a:rPr>
              <a:t> </a:t>
            </a:r>
          </a:p>
          <a:p>
            <a:pPr marL="0" lvl="0" indent="0" defTabSz="914400" eaLnBrk="0" fontAlgn="base" hangingPunct="0">
              <a:spcBef>
                <a:spcPct val="0"/>
              </a:spcBef>
              <a:spcAft>
                <a:spcPct val="0"/>
              </a:spcAft>
              <a:buClrTx/>
              <a:buNone/>
            </a:pPr>
            <a:r>
              <a:rPr lang="en-US" sz="2900" dirty="0">
                <a:solidFill>
                  <a:srgbClr val="666600"/>
                </a:solidFill>
                <a:latin typeface="Menlo"/>
              </a:rPr>
              <a:t>}</a:t>
            </a:r>
            <a:r>
              <a:rPr lang="en-US" sz="2900" dirty="0">
                <a:solidFill>
                  <a:schemeClr val="tx1"/>
                </a:solidFill>
              </a:rPr>
              <a:t> </a:t>
            </a:r>
            <a:endParaRPr lang="en-US" sz="2900" dirty="0">
              <a:solidFill>
                <a:schemeClr val="tx1"/>
              </a:solidFill>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88933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The try-with-resources</a:t>
            </a:r>
          </a:p>
        </p:txBody>
      </p:sp>
      <p:sp>
        <p:nvSpPr>
          <p:cNvPr id="3" name="Content Placeholder 2"/>
          <p:cNvSpPr>
            <a:spLocks noGrp="1"/>
          </p:cNvSpPr>
          <p:nvPr>
            <p:ph idx="1"/>
          </p:nvPr>
        </p:nvSpPr>
        <p:spPr>
          <a:xfrm>
            <a:off x="2589212" y="1304365"/>
            <a:ext cx="8915400" cy="5230906"/>
          </a:xfrm>
        </p:spPr>
        <p:txBody>
          <a:bodyPr>
            <a:normAutofit/>
          </a:bodyPr>
          <a:lstStyle/>
          <a:p>
            <a:r>
              <a:rPr lang="en-US" sz="2400" dirty="0" smtClean="0"/>
              <a:t>The try-with-resources </a:t>
            </a:r>
            <a:r>
              <a:rPr lang="en-US" sz="2400" dirty="0" err="1" smtClean="0"/>
              <a:t>còn</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tài</a:t>
            </a:r>
            <a:r>
              <a:rPr lang="en-US" sz="2400" dirty="0" smtClean="0"/>
              <a:t> </a:t>
            </a:r>
            <a:r>
              <a:rPr lang="en-US" sz="2400" dirty="0" err="1" smtClean="0"/>
              <a:t>nguyên</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chế</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ngoại</a:t>
            </a:r>
            <a:r>
              <a:rPr lang="en-US" sz="2400" dirty="0" smtClean="0"/>
              <a:t> </a:t>
            </a:r>
            <a:r>
              <a:rPr lang="en-US" sz="2400" dirty="0" err="1" smtClean="0"/>
              <a:t>lệ</a:t>
            </a:r>
            <a:r>
              <a:rPr lang="en-US" sz="2400" dirty="0" smtClean="0"/>
              <a:t> </a:t>
            </a:r>
            <a:r>
              <a:rPr lang="en-US" sz="2400" dirty="0" err="1" smtClean="0"/>
              <a:t>mới</a:t>
            </a:r>
            <a:r>
              <a:rPr lang="en-US" sz="2400" dirty="0" smtClean="0"/>
              <a:t> </a:t>
            </a:r>
            <a:r>
              <a:rPr lang="en-US" sz="2400" dirty="0" err="1" smtClean="0"/>
              <a:t>được</a:t>
            </a:r>
            <a:r>
              <a:rPr lang="en-US" sz="2400" dirty="0" smtClean="0"/>
              <a:t> </a:t>
            </a:r>
            <a:r>
              <a:rPr lang="en-US" sz="2400" dirty="0" err="1" smtClean="0"/>
              <a:t>giới</a:t>
            </a:r>
            <a:r>
              <a:rPr lang="en-US" sz="2400" dirty="0" smtClean="0"/>
              <a:t> </a:t>
            </a:r>
            <a:r>
              <a:rPr lang="en-US" sz="2400" dirty="0" err="1" smtClean="0"/>
              <a:t>thiệu</a:t>
            </a:r>
            <a:r>
              <a:rPr lang="en-US" sz="2400" dirty="0" smtClean="0"/>
              <a:t> </a:t>
            </a:r>
            <a:r>
              <a:rPr lang="en-US" sz="2400" dirty="0" err="1" smtClean="0"/>
              <a:t>trong</a:t>
            </a:r>
            <a:r>
              <a:rPr lang="en-US" sz="2400" dirty="0" smtClean="0"/>
              <a:t> Java7. </a:t>
            </a:r>
            <a:r>
              <a:rPr lang="en-US" sz="2400" dirty="0" err="1" smtClean="0"/>
              <a:t>Nó</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đóng</a:t>
            </a:r>
            <a:r>
              <a:rPr lang="en-US" sz="2400" dirty="0" smtClean="0"/>
              <a:t> </a:t>
            </a:r>
            <a:r>
              <a:rPr lang="en-US" sz="2400" dirty="0" err="1" smtClean="0"/>
              <a:t>các</a:t>
            </a:r>
            <a:r>
              <a:rPr lang="en-US" sz="2400" dirty="0" smtClean="0"/>
              <a:t> </a:t>
            </a:r>
            <a:r>
              <a:rPr lang="en-US" sz="2400" dirty="0" err="1" smtClean="0"/>
              <a:t>tài</a:t>
            </a:r>
            <a:r>
              <a:rPr lang="en-US" sz="2400" dirty="0" smtClean="0"/>
              <a:t> </a:t>
            </a:r>
            <a:r>
              <a:rPr lang="en-US" sz="2400" dirty="0" err="1" smtClean="0"/>
              <a:t>nguyên</a:t>
            </a:r>
            <a:r>
              <a:rPr lang="en-US" sz="2400" dirty="0" smtClean="0"/>
              <a:t>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bên</a:t>
            </a:r>
            <a:r>
              <a:rPr lang="en-US" sz="2400" dirty="0" smtClean="0"/>
              <a:t> </a:t>
            </a:r>
            <a:r>
              <a:rPr lang="en-US" sz="2400" dirty="0" err="1" smtClean="0"/>
              <a:t>trong</a:t>
            </a:r>
            <a:r>
              <a:rPr lang="en-US" sz="2400" dirty="0" smtClean="0"/>
              <a:t> </a:t>
            </a:r>
            <a:r>
              <a:rPr lang="en-US" sz="2400" dirty="0" err="1" smtClean="0"/>
              <a:t>khối</a:t>
            </a:r>
            <a:r>
              <a:rPr lang="en-US" sz="2400" dirty="0" smtClean="0"/>
              <a:t> try-catch.</a:t>
            </a:r>
            <a:endParaRPr lang="en-US" sz="2400" dirty="0"/>
          </a:p>
        </p:txBody>
      </p:sp>
      <p:sp>
        <p:nvSpPr>
          <p:cNvPr id="5" name="Rectangle 4"/>
          <p:cNvSpPr/>
          <p:nvPr/>
        </p:nvSpPr>
        <p:spPr>
          <a:xfrm>
            <a:off x="2953871" y="3139479"/>
            <a:ext cx="7319682" cy="2677656"/>
          </a:xfrm>
          <a:prstGeom prst="rect">
            <a:avLst/>
          </a:prstGeom>
        </p:spPr>
        <p:txBody>
          <a:bodyPr wrap="square">
            <a:spAutoFit/>
          </a:bodyPr>
          <a:lstStyle/>
          <a:p>
            <a:pPr lvl="0" defTabSz="914400" eaLnBrk="0" fontAlgn="base" hangingPunct="0">
              <a:spcBef>
                <a:spcPct val="0"/>
              </a:spcBef>
              <a:spcAft>
                <a:spcPct val="0"/>
              </a:spcAft>
            </a:pPr>
            <a:r>
              <a:rPr lang="en-US" sz="2400" dirty="0">
                <a:solidFill>
                  <a:srgbClr val="000088"/>
                </a:solidFill>
                <a:latin typeface="Menlo"/>
              </a:rPr>
              <a:t>try</a:t>
            </a:r>
            <a:r>
              <a:rPr lang="en-US" sz="2400" dirty="0">
                <a:solidFill>
                  <a:srgbClr val="666600"/>
                </a:solidFill>
                <a:latin typeface="Menlo"/>
              </a:rPr>
              <a:t>(</a:t>
            </a:r>
            <a:r>
              <a:rPr lang="en-US" sz="2400" dirty="0" err="1">
                <a:solidFill>
                  <a:srgbClr val="7F0055"/>
                </a:solidFill>
                <a:latin typeface="Menlo"/>
              </a:rPr>
              <a:t>FileReader</a:t>
            </a:r>
            <a:r>
              <a:rPr lang="en-US" sz="2400" dirty="0">
                <a:solidFill>
                  <a:srgbClr val="313131"/>
                </a:solidFill>
                <a:latin typeface="Menlo"/>
              </a:rPr>
              <a:t> </a:t>
            </a:r>
            <a:r>
              <a:rPr lang="en-US" sz="2400" dirty="0" err="1">
                <a:solidFill>
                  <a:srgbClr val="313131"/>
                </a:solidFill>
                <a:latin typeface="Menlo"/>
              </a:rPr>
              <a:t>fr</a:t>
            </a:r>
            <a:r>
              <a:rPr lang="en-US" sz="2400" dirty="0">
                <a:solidFill>
                  <a:srgbClr val="666600"/>
                </a:solidFill>
                <a:latin typeface="Menlo"/>
              </a:rPr>
              <a:t>=</a:t>
            </a:r>
            <a:r>
              <a:rPr lang="en-US" sz="2400" dirty="0">
                <a:solidFill>
                  <a:srgbClr val="000088"/>
                </a:solidFill>
                <a:latin typeface="Menlo"/>
              </a:rPr>
              <a:t>new</a:t>
            </a:r>
            <a:r>
              <a:rPr lang="en-US" sz="2400" dirty="0">
                <a:solidFill>
                  <a:srgbClr val="313131"/>
                </a:solidFill>
                <a:latin typeface="Menlo"/>
              </a:rPr>
              <a:t> </a:t>
            </a:r>
            <a:r>
              <a:rPr lang="en-US" sz="2400" dirty="0" err="1">
                <a:solidFill>
                  <a:srgbClr val="7F0055"/>
                </a:solidFill>
                <a:latin typeface="Menlo"/>
              </a:rPr>
              <a:t>FileReader</a:t>
            </a:r>
            <a:r>
              <a:rPr lang="en-US" sz="2400" dirty="0">
                <a:solidFill>
                  <a:srgbClr val="666600"/>
                </a:solidFill>
                <a:latin typeface="Menlo"/>
              </a:rPr>
              <a:t>(</a:t>
            </a:r>
            <a:r>
              <a:rPr lang="en-US" sz="2400" dirty="0">
                <a:solidFill>
                  <a:srgbClr val="008800"/>
                </a:solidFill>
                <a:latin typeface="Menlo"/>
              </a:rPr>
              <a:t>"file path"</a:t>
            </a:r>
            <a:r>
              <a:rPr lang="en-US" sz="2400" dirty="0">
                <a:solidFill>
                  <a:srgbClr val="666600"/>
                </a:solidFill>
                <a:latin typeface="Menlo"/>
              </a:rPr>
              <a:t>))</a:t>
            </a:r>
            <a:r>
              <a:rPr lang="en-US" sz="2400" dirty="0">
                <a:solidFill>
                  <a:srgbClr val="313131"/>
                </a:solidFill>
                <a:latin typeface="Menlo"/>
              </a:rPr>
              <a:t> </a:t>
            </a:r>
            <a:r>
              <a:rPr lang="en-US" sz="2400" dirty="0">
                <a:solidFill>
                  <a:srgbClr val="666600"/>
                </a:solidFill>
                <a:latin typeface="Menlo"/>
              </a:rPr>
              <a:t>{</a:t>
            </a:r>
            <a:r>
              <a:rPr lang="en-US" sz="2400" dirty="0">
                <a:solidFill>
                  <a:srgbClr val="313131"/>
                </a:solidFill>
                <a:latin typeface="Menlo"/>
              </a:rPr>
              <a:t> </a:t>
            </a:r>
          </a:p>
          <a:p>
            <a:pPr lvl="0" defTabSz="914400" eaLnBrk="0" fontAlgn="base" hangingPunct="0">
              <a:spcBef>
                <a:spcPct val="0"/>
              </a:spcBef>
              <a:spcAft>
                <a:spcPct val="0"/>
              </a:spcAft>
            </a:pPr>
            <a:r>
              <a:rPr lang="en-US" sz="2400" dirty="0">
                <a:solidFill>
                  <a:srgbClr val="313131"/>
                </a:solidFill>
                <a:latin typeface="Menlo"/>
              </a:rPr>
              <a:t>	</a:t>
            </a:r>
            <a:r>
              <a:rPr lang="en-US" sz="2400" dirty="0">
                <a:solidFill>
                  <a:srgbClr val="880000"/>
                </a:solidFill>
                <a:latin typeface="Menlo"/>
              </a:rPr>
              <a:t>//use the resource</a:t>
            </a:r>
            <a:r>
              <a:rPr lang="en-US" sz="2400" dirty="0">
                <a:solidFill>
                  <a:srgbClr val="313131"/>
                </a:solidFill>
                <a:latin typeface="Menlo"/>
              </a:rPr>
              <a:t> </a:t>
            </a:r>
          </a:p>
          <a:p>
            <a:pPr lvl="0" defTabSz="914400" eaLnBrk="0" fontAlgn="base" hangingPunct="0">
              <a:spcBef>
                <a:spcPct val="0"/>
              </a:spcBef>
              <a:spcAft>
                <a:spcPct val="0"/>
              </a:spcAft>
            </a:pPr>
            <a:r>
              <a:rPr lang="en-US" sz="2400" dirty="0">
                <a:solidFill>
                  <a:srgbClr val="666600"/>
                </a:solidFill>
                <a:latin typeface="Menlo"/>
              </a:rPr>
              <a:t>	}</a:t>
            </a:r>
          </a:p>
          <a:p>
            <a:pPr lvl="0" defTabSz="914400" eaLnBrk="0" fontAlgn="base" hangingPunct="0">
              <a:spcBef>
                <a:spcPct val="0"/>
              </a:spcBef>
              <a:spcAft>
                <a:spcPct val="0"/>
              </a:spcAft>
            </a:pPr>
            <a:r>
              <a:rPr lang="en-US" sz="2400" dirty="0">
                <a:solidFill>
                  <a:srgbClr val="000088"/>
                </a:solidFill>
                <a:latin typeface="Menlo"/>
              </a:rPr>
              <a:t>catch</a:t>
            </a:r>
            <a:r>
              <a:rPr lang="en-US" sz="2400" dirty="0">
                <a:solidFill>
                  <a:srgbClr val="666600"/>
                </a:solidFill>
                <a:latin typeface="Menlo"/>
              </a:rPr>
              <a:t>(){</a:t>
            </a:r>
          </a:p>
          <a:p>
            <a:pPr lvl="0" defTabSz="914400" eaLnBrk="0" fontAlgn="base" hangingPunct="0">
              <a:spcBef>
                <a:spcPct val="0"/>
              </a:spcBef>
              <a:spcAft>
                <a:spcPct val="0"/>
              </a:spcAft>
            </a:pPr>
            <a:r>
              <a:rPr lang="en-US" sz="2400" dirty="0">
                <a:solidFill>
                  <a:srgbClr val="666600"/>
                </a:solidFill>
                <a:latin typeface="Menlo"/>
              </a:rPr>
              <a:t>	</a:t>
            </a:r>
            <a:r>
              <a:rPr lang="en-US" sz="2400" dirty="0">
                <a:solidFill>
                  <a:srgbClr val="313131"/>
                </a:solidFill>
                <a:latin typeface="Menlo"/>
              </a:rPr>
              <a:t> </a:t>
            </a:r>
            <a:r>
              <a:rPr lang="en-US" sz="2400" dirty="0">
                <a:solidFill>
                  <a:srgbClr val="880000"/>
                </a:solidFill>
                <a:latin typeface="Menlo"/>
              </a:rPr>
              <a:t>//body of catch </a:t>
            </a:r>
          </a:p>
          <a:p>
            <a:pPr lvl="0" defTabSz="914400" eaLnBrk="0" fontAlgn="base" hangingPunct="0">
              <a:spcBef>
                <a:spcPct val="0"/>
              </a:spcBef>
              <a:spcAft>
                <a:spcPct val="0"/>
              </a:spcAft>
            </a:pPr>
            <a:r>
              <a:rPr lang="en-US" sz="2400" dirty="0">
                <a:solidFill>
                  <a:srgbClr val="666600"/>
                </a:solidFill>
                <a:latin typeface="Menlo"/>
              </a:rPr>
              <a:t>	}</a:t>
            </a:r>
            <a:r>
              <a:rPr lang="en-US" sz="2400" dirty="0">
                <a:solidFill>
                  <a:srgbClr val="313131"/>
                </a:solidFill>
                <a:latin typeface="Menlo"/>
              </a:rPr>
              <a:t> </a:t>
            </a:r>
          </a:p>
          <a:p>
            <a:pPr lvl="0" defTabSz="914400" eaLnBrk="0" fontAlgn="base" hangingPunct="0">
              <a:spcBef>
                <a:spcPct val="0"/>
              </a:spcBef>
              <a:spcAft>
                <a:spcPct val="0"/>
              </a:spcAft>
            </a:pPr>
            <a:r>
              <a:rPr lang="en-US" sz="2400" dirty="0">
                <a:solidFill>
                  <a:srgbClr val="666600"/>
                </a:solidFill>
                <a:latin typeface="Menlo"/>
              </a:rPr>
              <a:t>}</a:t>
            </a:r>
            <a:r>
              <a:rPr lang="en-US" sz="2400" dirty="0"/>
              <a:t> </a:t>
            </a:r>
            <a:endParaRPr lang="en-US" sz="2400" dirty="0">
              <a:latin typeface="Arial" panose="020B0604020202020204" pitchFamily="34" charset="0"/>
            </a:endParaRPr>
          </a:p>
        </p:txBody>
      </p:sp>
    </p:spTree>
    <p:extLst>
      <p:ext uri="{BB962C8B-B14F-4D97-AF65-F5344CB8AC3E}">
        <p14:creationId xmlns:p14="http://schemas.microsoft.com/office/powerpoint/2010/main" val="1586648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t>The try-with-resources</a:t>
            </a:r>
          </a:p>
        </p:txBody>
      </p:sp>
      <p:sp>
        <p:nvSpPr>
          <p:cNvPr id="3" name="Content Placeholder 2"/>
          <p:cNvSpPr>
            <a:spLocks noGrp="1"/>
          </p:cNvSpPr>
          <p:nvPr>
            <p:ph idx="1"/>
          </p:nvPr>
        </p:nvSpPr>
        <p:spPr>
          <a:xfrm>
            <a:off x="2589212" y="1304365"/>
            <a:ext cx="8915400" cy="5230906"/>
          </a:xfrm>
        </p:spPr>
        <p:txBody>
          <a:bodyPr>
            <a:normAutofit/>
          </a:bodyPr>
          <a:lstStyle/>
          <a:p>
            <a:r>
              <a:rPr lang="en-US" sz="2400" dirty="0" err="1" smtClean="0"/>
              <a:t>Dưới</a:t>
            </a:r>
            <a:r>
              <a:rPr lang="en-US" sz="2400" dirty="0" smtClean="0"/>
              <a:t> </a:t>
            </a:r>
            <a:r>
              <a:rPr lang="en-US" sz="2400" dirty="0" err="1" smtClean="0"/>
              <a:t>đây</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sử</a:t>
            </a:r>
            <a:r>
              <a:rPr lang="en-US" sz="2400" dirty="0" smtClean="0"/>
              <a:t> </a:t>
            </a:r>
            <a:r>
              <a:rPr lang="en-US" sz="2400" dirty="0" err="1" smtClean="0"/>
              <a:t>dụng</a:t>
            </a:r>
            <a:r>
              <a:rPr lang="en-US" sz="2400" dirty="0" smtClean="0"/>
              <a:t> try-with-resources.</a:t>
            </a:r>
            <a:endParaRPr lang="en-US" sz="2400" dirty="0"/>
          </a:p>
        </p:txBody>
      </p:sp>
      <p:sp>
        <p:nvSpPr>
          <p:cNvPr id="6" name="Rectangle 5"/>
          <p:cNvSpPr/>
          <p:nvPr/>
        </p:nvSpPr>
        <p:spPr>
          <a:xfrm>
            <a:off x="2698377" y="1729125"/>
            <a:ext cx="9014012" cy="4832092"/>
          </a:xfrm>
          <a:prstGeom prst="rect">
            <a:avLst/>
          </a:prstGeom>
        </p:spPr>
        <p:txBody>
          <a:bodyPr wrap="square">
            <a:spAutoFit/>
          </a:bodyPr>
          <a:lstStyle/>
          <a:p>
            <a:pPr lvl="0" defTabSz="914400" eaLnBrk="0" fontAlgn="base" hangingPunct="0">
              <a:spcBef>
                <a:spcPct val="0"/>
              </a:spcBef>
              <a:spcAft>
                <a:spcPct val="0"/>
              </a:spcAft>
            </a:pPr>
            <a:r>
              <a:rPr lang="en-US" sz="2200" dirty="0">
                <a:solidFill>
                  <a:srgbClr val="000088"/>
                </a:solidFill>
                <a:latin typeface="Menlo"/>
              </a:rPr>
              <a:t>import</a:t>
            </a:r>
            <a:r>
              <a:rPr lang="en-US" sz="2200" dirty="0">
                <a:solidFill>
                  <a:srgbClr val="313131"/>
                </a:solidFill>
                <a:latin typeface="Menlo"/>
              </a:rPr>
              <a:t> </a:t>
            </a:r>
            <a:r>
              <a:rPr lang="en-US" sz="2200" dirty="0" err="1">
                <a:solidFill>
                  <a:srgbClr val="313131"/>
                </a:solidFill>
                <a:latin typeface="Menlo"/>
              </a:rPr>
              <a:t>java</a:t>
            </a:r>
            <a:r>
              <a:rPr lang="en-US" sz="2200" dirty="0" err="1">
                <a:solidFill>
                  <a:srgbClr val="666600"/>
                </a:solidFill>
                <a:latin typeface="Menlo"/>
              </a:rPr>
              <a:t>.</a:t>
            </a:r>
            <a:r>
              <a:rPr lang="en-US" sz="2200" dirty="0" err="1">
                <a:solidFill>
                  <a:srgbClr val="313131"/>
                </a:solidFill>
                <a:latin typeface="Menlo"/>
              </a:rPr>
              <a:t>io</a:t>
            </a:r>
            <a:r>
              <a:rPr lang="en-US" sz="2200" dirty="0" err="1">
                <a:solidFill>
                  <a:srgbClr val="666600"/>
                </a:solidFill>
                <a:latin typeface="Menlo"/>
              </a:rPr>
              <a:t>.</a:t>
            </a:r>
            <a:r>
              <a:rPr lang="en-US" sz="2200" dirty="0" err="1">
                <a:solidFill>
                  <a:srgbClr val="7F0055"/>
                </a:solidFill>
                <a:latin typeface="Menlo"/>
              </a:rPr>
              <a:t>FileReader</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000088"/>
                </a:solidFill>
                <a:latin typeface="Menlo"/>
              </a:rPr>
              <a:t>import</a:t>
            </a:r>
            <a:r>
              <a:rPr lang="en-US" sz="2200" dirty="0">
                <a:solidFill>
                  <a:srgbClr val="313131"/>
                </a:solidFill>
                <a:latin typeface="Menlo"/>
              </a:rPr>
              <a:t> </a:t>
            </a:r>
            <a:r>
              <a:rPr lang="en-US" sz="2200" dirty="0" err="1">
                <a:solidFill>
                  <a:srgbClr val="313131"/>
                </a:solidFill>
                <a:latin typeface="Menlo"/>
              </a:rPr>
              <a:t>java</a:t>
            </a:r>
            <a:r>
              <a:rPr lang="en-US" sz="2200" dirty="0" err="1">
                <a:solidFill>
                  <a:srgbClr val="666600"/>
                </a:solidFill>
                <a:latin typeface="Menlo"/>
              </a:rPr>
              <a:t>.</a:t>
            </a:r>
            <a:r>
              <a:rPr lang="en-US" sz="2200" dirty="0" err="1">
                <a:solidFill>
                  <a:srgbClr val="313131"/>
                </a:solidFill>
                <a:latin typeface="Menlo"/>
              </a:rPr>
              <a:t>io</a:t>
            </a:r>
            <a:r>
              <a:rPr lang="en-US" sz="2200" dirty="0" err="1">
                <a:solidFill>
                  <a:srgbClr val="666600"/>
                </a:solidFill>
                <a:latin typeface="Menlo"/>
              </a:rPr>
              <a:t>.</a:t>
            </a:r>
            <a:r>
              <a:rPr lang="en-US" sz="2200" dirty="0" err="1">
                <a:solidFill>
                  <a:srgbClr val="7F0055"/>
                </a:solidFill>
                <a:latin typeface="Menlo"/>
              </a:rPr>
              <a:t>IOException</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000088"/>
                </a:solidFill>
                <a:latin typeface="Menlo"/>
              </a:rPr>
              <a:t>public</a:t>
            </a:r>
            <a:r>
              <a:rPr lang="en-US" sz="2200" dirty="0">
                <a:solidFill>
                  <a:srgbClr val="313131"/>
                </a:solidFill>
                <a:latin typeface="Menlo"/>
              </a:rPr>
              <a:t> </a:t>
            </a:r>
            <a:r>
              <a:rPr lang="en-US" sz="2200" dirty="0">
                <a:solidFill>
                  <a:srgbClr val="000088"/>
                </a:solidFill>
                <a:latin typeface="Menlo"/>
              </a:rPr>
              <a:t>class</a:t>
            </a:r>
            <a:r>
              <a:rPr lang="en-US" sz="2200" dirty="0">
                <a:solidFill>
                  <a:srgbClr val="313131"/>
                </a:solidFill>
                <a:latin typeface="Menlo"/>
              </a:rPr>
              <a:t> </a:t>
            </a:r>
            <a:r>
              <a:rPr lang="en-US" sz="2200" dirty="0" err="1">
                <a:solidFill>
                  <a:srgbClr val="7F0055"/>
                </a:solidFill>
                <a:latin typeface="Menlo"/>
              </a:rPr>
              <a:t>Try_withDemo</a:t>
            </a:r>
            <a:r>
              <a:rPr lang="en-US" sz="2200" dirty="0">
                <a:solidFill>
                  <a:srgbClr val="313131"/>
                </a:solidFill>
                <a:latin typeface="Menlo"/>
              </a:rPr>
              <a:t> </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000088"/>
                </a:solidFill>
                <a:latin typeface="Menlo"/>
              </a:rPr>
              <a:t>public</a:t>
            </a:r>
            <a:r>
              <a:rPr lang="en-US" sz="2200" dirty="0">
                <a:solidFill>
                  <a:srgbClr val="313131"/>
                </a:solidFill>
                <a:latin typeface="Menlo"/>
              </a:rPr>
              <a:t> </a:t>
            </a:r>
            <a:r>
              <a:rPr lang="en-US" sz="2200" dirty="0">
                <a:solidFill>
                  <a:srgbClr val="000088"/>
                </a:solidFill>
                <a:latin typeface="Menlo"/>
              </a:rPr>
              <a:t>static</a:t>
            </a:r>
            <a:r>
              <a:rPr lang="en-US" sz="2200" dirty="0">
                <a:solidFill>
                  <a:srgbClr val="313131"/>
                </a:solidFill>
                <a:latin typeface="Menlo"/>
              </a:rPr>
              <a:t> </a:t>
            </a:r>
            <a:r>
              <a:rPr lang="en-US" sz="2200" dirty="0">
                <a:solidFill>
                  <a:srgbClr val="000088"/>
                </a:solidFill>
                <a:latin typeface="Menlo"/>
              </a:rPr>
              <a:t>void</a:t>
            </a:r>
            <a:r>
              <a:rPr lang="en-US" sz="2200" dirty="0">
                <a:solidFill>
                  <a:srgbClr val="313131"/>
                </a:solidFill>
                <a:latin typeface="Menlo"/>
              </a:rPr>
              <a:t> main</a:t>
            </a:r>
            <a:r>
              <a:rPr lang="en-US" sz="2200" dirty="0">
                <a:solidFill>
                  <a:srgbClr val="666600"/>
                </a:solidFill>
                <a:latin typeface="Menlo"/>
              </a:rPr>
              <a:t>(</a:t>
            </a:r>
            <a:r>
              <a:rPr lang="en-US" sz="2200" dirty="0">
                <a:solidFill>
                  <a:srgbClr val="7F0055"/>
                </a:solidFill>
                <a:latin typeface="Menlo"/>
              </a:rPr>
              <a:t>String</a:t>
            </a:r>
            <a:r>
              <a:rPr lang="en-US" sz="2200" dirty="0">
                <a:solidFill>
                  <a:srgbClr val="313131"/>
                </a:solidFill>
                <a:latin typeface="Menlo"/>
              </a:rPr>
              <a:t> </a:t>
            </a:r>
            <a:r>
              <a:rPr lang="en-US" sz="2200" dirty="0" err="1">
                <a:solidFill>
                  <a:srgbClr val="313131"/>
                </a:solidFill>
                <a:latin typeface="Menlo"/>
              </a:rPr>
              <a:t>args</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000088"/>
                </a:solidFill>
                <a:latin typeface="Menlo"/>
              </a:rPr>
              <a:t>try</a:t>
            </a:r>
            <a:r>
              <a:rPr lang="en-US" sz="2200" dirty="0">
                <a:solidFill>
                  <a:srgbClr val="666600"/>
                </a:solidFill>
                <a:latin typeface="Menlo"/>
              </a:rPr>
              <a:t>(</a:t>
            </a:r>
            <a:r>
              <a:rPr lang="en-US" sz="2200" dirty="0" err="1">
                <a:solidFill>
                  <a:srgbClr val="7F0055"/>
                </a:solidFill>
                <a:latin typeface="Menlo"/>
              </a:rPr>
              <a:t>FileReader</a:t>
            </a:r>
            <a:r>
              <a:rPr lang="en-US" sz="2200" dirty="0">
                <a:solidFill>
                  <a:srgbClr val="313131"/>
                </a:solidFill>
                <a:latin typeface="Menlo"/>
              </a:rPr>
              <a:t> </a:t>
            </a:r>
            <a:r>
              <a:rPr lang="en-US" sz="2200" dirty="0" err="1">
                <a:solidFill>
                  <a:srgbClr val="313131"/>
                </a:solidFill>
                <a:latin typeface="Menlo"/>
              </a:rPr>
              <a:t>fr</a:t>
            </a:r>
            <a:r>
              <a:rPr lang="en-US" sz="2200" dirty="0">
                <a:solidFill>
                  <a:srgbClr val="666600"/>
                </a:solidFill>
                <a:latin typeface="Menlo"/>
              </a:rPr>
              <a:t>=</a:t>
            </a:r>
            <a:r>
              <a:rPr lang="en-US" sz="2200" dirty="0">
                <a:solidFill>
                  <a:srgbClr val="000088"/>
                </a:solidFill>
                <a:latin typeface="Menlo"/>
              </a:rPr>
              <a:t>new</a:t>
            </a:r>
            <a:r>
              <a:rPr lang="en-US" sz="2200" dirty="0">
                <a:solidFill>
                  <a:srgbClr val="313131"/>
                </a:solidFill>
                <a:latin typeface="Menlo"/>
              </a:rPr>
              <a:t> </a:t>
            </a:r>
            <a:r>
              <a:rPr lang="en-US" sz="2200" dirty="0" err="1">
                <a:solidFill>
                  <a:srgbClr val="7F0055"/>
                </a:solidFill>
                <a:latin typeface="Menlo"/>
              </a:rPr>
              <a:t>FileReader</a:t>
            </a:r>
            <a:r>
              <a:rPr lang="en-US" sz="2200" dirty="0">
                <a:solidFill>
                  <a:srgbClr val="666600"/>
                </a:solidFill>
                <a:latin typeface="Menlo"/>
              </a:rPr>
              <a:t>(</a:t>
            </a:r>
            <a:r>
              <a:rPr lang="en-US" sz="2200" dirty="0">
                <a:solidFill>
                  <a:srgbClr val="008800"/>
                </a:solidFill>
                <a:latin typeface="Menlo"/>
              </a:rPr>
              <a:t>"E://file.txt"</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000088"/>
                </a:solidFill>
                <a:latin typeface="Menlo"/>
              </a:rPr>
              <a:t>char</a:t>
            </a:r>
            <a:r>
              <a:rPr lang="en-US" sz="2200" dirty="0">
                <a:solidFill>
                  <a:srgbClr val="313131"/>
                </a:solidFill>
                <a:latin typeface="Menlo"/>
              </a:rPr>
              <a:t> </a:t>
            </a:r>
            <a:r>
              <a:rPr lang="en-US" sz="2200" dirty="0">
                <a:solidFill>
                  <a:srgbClr val="666600"/>
                </a:solidFill>
                <a:latin typeface="Menlo"/>
              </a:rPr>
              <a:t>[]</a:t>
            </a:r>
            <a:r>
              <a:rPr lang="en-US" sz="2200" dirty="0">
                <a:solidFill>
                  <a:srgbClr val="313131"/>
                </a:solidFill>
                <a:latin typeface="Menlo"/>
              </a:rPr>
              <a:t> a </a:t>
            </a:r>
            <a:r>
              <a:rPr lang="en-US" sz="2200" dirty="0">
                <a:solidFill>
                  <a:srgbClr val="666600"/>
                </a:solidFill>
                <a:latin typeface="Menlo"/>
              </a:rPr>
              <a:t>=</a:t>
            </a:r>
            <a:r>
              <a:rPr lang="en-US" sz="2200" dirty="0">
                <a:solidFill>
                  <a:srgbClr val="313131"/>
                </a:solidFill>
                <a:latin typeface="Menlo"/>
              </a:rPr>
              <a:t> </a:t>
            </a:r>
            <a:r>
              <a:rPr lang="en-US" sz="2200" dirty="0">
                <a:solidFill>
                  <a:srgbClr val="000088"/>
                </a:solidFill>
                <a:latin typeface="Menlo"/>
              </a:rPr>
              <a:t>new</a:t>
            </a:r>
            <a:r>
              <a:rPr lang="en-US" sz="2200" dirty="0">
                <a:solidFill>
                  <a:srgbClr val="313131"/>
                </a:solidFill>
                <a:latin typeface="Menlo"/>
              </a:rPr>
              <a:t> </a:t>
            </a:r>
            <a:r>
              <a:rPr lang="en-US" sz="2200" dirty="0">
                <a:solidFill>
                  <a:srgbClr val="000088"/>
                </a:solidFill>
                <a:latin typeface="Menlo"/>
              </a:rPr>
              <a:t>char</a:t>
            </a:r>
            <a:r>
              <a:rPr lang="en-US" sz="2200" dirty="0">
                <a:solidFill>
                  <a:srgbClr val="666600"/>
                </a:solidFill>
                <a:latin typeface="Menlo"/>
              </a:rPr>
              <a:t>[</a:t>
            </a:r>
            <a:r>
              <a:rPr lang="en-US" sz="2200" dirty="0">
                <a:solidFill>
                  <a:srgbClr val="006666"/>
                </a:solidFill>
                <a:latin typeface="Menlo"/>
              </a:rPr>
              <a:t>50</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err="1">
                <a:solidFill>
                  <a:srgbClr val="313131"/>
                </a:solidFill>
                <a:latin typeface="Menlo"/>
              </a:rPr>
              <a:t>fr</a:t>
            </a:r>
            <a:r>
              <a:rPr lang="en-US" sz="2200" dirty="0" err="1">
                <a:solidFill>
                  <a:srgbClr val="666600"/>
                </a:solidFill>
                <a:latin typeface="Menlo"/>
              </a:rPr>
              <a:t>.</a:t>
            </a:r>
            <a:r>
              <a:rPr lang="en-US" sz="2200" dirty="0" err="1">
                <a:solidFill>
                  <a:srgbClr val="313131"/>
                </a:solidFill>
                <a:latin typeface="Menlo"/>
              </a:rPr>
              <a:t>read</a:t>
            </a:r>
            <a:r>
              <a:rPr lang="en-US" sz="2200" dirty="0">
                <a:solidFill>
                  <a:srgbClr val="666600"/>
                </a:solidFill>
                <a:latin typeface="Menlo"/>
              </a:rPr>
              <a:t>(</a:t>
            </a:r>
            <a:r>
              <a:rPr lang="en-US" sz="2200" dirty="0">
                <a:solidFill>
                  <a:srgbClr val="313131"/>
                </a:solidFill>
                <a:latin typeface="Menlo"/>
              </a:rPr>
              <a:t>a</a:t>
            </a:r>
            <a:r>
              <a:rPr lang="en-US" sz="2200" dirty="0">
                <a:solidFill>
                  <a:srgbClr val="666600"/>
                </a:solidFill>
                <a:latin typeface="Menlo"/>
              </a:rPr>
              <a:t>);</a:t>
            </a:r>
            <a:r>
              <a:rPr lang="en-US" sz="2200" dirty="0">
                <a:solidFill>
                  <a:srgbClr val="313131"/>
                </a:solidFill>
                <a:latin typeface="Menlo"/>
              </a:rPr>
              <a:t> </a:t>
            </a:r>
            <a:r>
              <a:rPr lang="en-US" sz="2200" dirty="0">
                <a:solidFill>
                  <a:srgbClr val="880000"/>
                </a:solidFill>
                <a:latin typeface="Menlo"/>
              </a:rPr>
              <a:t>// reads the </a:t>
            </a:r>
            <a:r>
              <a:rPr lang="en-US" sz="2200" dirty="0" err="1">
                <a:solidFill>
                  <a:srgbClr val="880000"/>
                </a:solidFill>
                <a:latin typeface="Menlo"/>
              </a:rPr>
              <a:t>contentto</a:t>
            </a:r>
            <a:r>
              <a:rPr lang="en-US" sz="2200" dirty="0">
                <a:solidFill>
                  <a:srgbClr val="880000"/>
                </a:solidFill>
                <a:latin typeface="Menlo"/>
              </a:rPr>
              <a:t> the array</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000088"/>
                </a:solidFill>
                <a:latin typeface="Menlo"/>
              </a:rPr>
              <a:t>for</a:t>
            </a:r>
            <a:r>
              <a:rPr lang="en-US" sz="2200" dirty="0">
                <a:solidFill>
                  <a:srgbClr val="666600"/>
                </a:solidFill>
                <a:latin typeface="Menlo"/>
              </a:rPr>
              <a:t>(</a:t>
            </a:r>
            <a:r>
              <a:rPr lang="en-US" sz="2200" dirty="0">
                <a:solidFill>
                  <a:srgbClr val="000088"/>
                </a:solidFill>
                <a:latin typeface="Menlo"/>
              </a:rPr>
              <a:t>char</a:t>
            </a:r>
            <a:r>
              <a:rPr lang="en-US" sz="2200" dirty="0">
                <a:solidFill>
                  <a:srgbClr val="313131"/>
                </a:solidFill>
                <a:latin typeface="Menlo"/>
              </a:rPr>
              <a:t> c </a:t>
            </a:r>
            <a:r>
              <a:rPr lang="en-US" sz="2200" dirty="0">
                <a:solidFill>
                  <a:srgbClr val="666600"/>
                </a:solidFill>
                <a:latin typeface="Menlo"/>
              </a:rPr>
              <a:t>:</a:t>
            </a:r>
            <a:r>
              <a:rPr lang="en-US" sz="2200" dirty="0">
                <a:solidFill>
                  <a:srgbClr val="313131"/>
                </a:solidFill>
                <a:latin typeface="Menlo"/>
              </a:rPr>
              <a:t> a</a:t>
            </a:r>
            <a:r>
              <a:rPr lang="en-US" sz="2200" dirty="0">
                <a:solidFill>
                  <a:srgbClr val="666600"/>
                </a:solidFill>
                <a:latin typeface="Menlo"/>
              </a:rPr>
              <a:t>)</a:t>
            </a:r>
            <a:r>
              <a:rPr lang="en-US" sz="2200" dirty="0">
                <a:solidFill>
                  <a:srgbClr val="313131"/>
                </a:solidFill>
                <a:latin typeface="Menlo"/>
              </a:rPr>
              <a:t> </a:t>
            </a:r>
            <a:r>
              <a:rPr lang="en-US" sz="2200" dirty="0" err="1">
                <a:solidFill>
                  <a:srgbClr val="7F0055"/>
                </a:solidFill>
                <a:latin typeface="Menlo"/>
              </a:rPr>
              <a:t>System</a:t>
            </a:r>
            <a:r>
              <a:rPr lang="en-US" sz="2200" dirty="0" err="1">
                <a:solidFill>
                  <a:srgbClr val="666600"/>
                </a:solidFill>
                <a:latin typeface="Menlo"/>
              </a:rPr>
              <a:t>.</a:t>
            </a:r>
            <a:r>
              <a:rPr lang="en-US" sz="2200" dirty="0" err="1">
                <a:solidFill>
                  <a:srgbClr val="000088"/>
                </a:solidFill>
                <a:latin typeface="Menlo"/>
              </a:rPr>
              <a:t>out</a:t>
            </a:r>
            <a:r>
              <a:rPr lang="en-US" sz="2200" dirty="0" err="1">
                <a:solidFill>
                  <a:srgbClr val="666600"/>
                </a:solidFill>
                <a:latin typeface="Menlo"/>
              </a:rPr>
              <a:t>.</a:t>
            </a:r>
            <a:r>
              <a:rPr lang="en-US" sz="2200" dirty="0" err="1">
                <a:solidFill>
                  <a:srgbClr val="000088"/>
                </a:solidFill>
                <a:latin typeface="Menlo"/>
              </a:rPr>
              <a:t>print</a:t>
            </a:r>
            <a:r>
              <a:rPr lang="en-US" sz="2200" dirty="0">
                <a:solidFill>
                  <a:srgbClr val="666600"/>
                </a:solidFill>
                <a:latin typeface="Menlo"/>
              </a:rPr>
              <a:t>(</a:t>
            </a:r>
            <a:r>
              <a:rPr lang="en-US" sz="2200" dirty="0">
                <a:solidFill>
                  <a:srgbClr val="313131"/>
                </a:solidFill>
                <a:latin typeface="Menlo"/>
              </a:rPr>
              <a:t>c</a:t>
            </a:r>
            <a:r>
              <a:rPr lang="en-US" sz="2200" dirty="0">
                <a:solidFill>
                  <a:srgbClr val="666600"/>
                </a:solidFill>
                <a:latin typeface="Menlo"/>
              </a:rPr>
              <a:t>);</a:t>
            </a:r>
            <a:r>
              <a:rPr lang="en-US" sz="2200" dirty="0">
                <a:solidFill>
                  <a:srgbClr val="313131"/>
                </a:solidFill>
                <a:latin typeface="Menlo"/>
              </a:rPr>
              <a:t> </a:t>
            </a:r>
            <a:r>
              <a:rPr lang="en-US" sz="2200" dirty="0">
                <a:solidFill>
                  <a:srgbClr val="880000"/>
                </a:solidFill>
                <a:latin typeface="Menlo"/>
              </a:rPr>
              <a:t>//prints the characters </a:t>
            </a:r>
            <a:r>
              <a:rPr lang="en-US" sz="2200" dirty="0" smtClean="0">
                <a:solidFill>
                  <a:srgbClr val="880000"/>
                </a:solidFill>
                <a:latin typeface="Menlo"/>
              </a:rPr>
              <a:t>							one </a:t>
            </a:r>
            <a:r>
              <a:rPr lang="en-US" sz="2200" dirty="0">
                <a:solidFill>
                  <a:srgbClr val="880000"/>
                </a:solidFill>
                <a:latin typeface="Menlo"/>
              </a:rPr>
              <a:t>by one</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666600"/>
                </a:solidFill>
                <a:latin typeface="Menlo"/>
              </a:rPr>
              <a:t>}</a:t>
            </a:r>
            <a:r>
              <a:rPr lang="en-US" sz="2200" dirty="0">
                <a:solidFill>
                  <a:srgbClr val="000088"/>
                </a:solidFill>
                <a:latin typeface="Menlo"/>
              </a:rPr>
              <a:t>catch</a:t>
            </a:r>
            <a:r>
              <a:rPr lang="en-US" sz="2200" dirty="0">
                <a:solidFill>
                  <a:srgbClr val="666600"/>
                </a:solidFill>
                <a:latin typeface="Menlo"/>
              </a:rPr>
              <a:t>(</a:t>
            </a:r>
            <a:r>
              <a:rPr lang="en-US" sz="2200" dirty="0" err="1">
                <a:solidFill>
                  <a:srgbClr val="7F0055"/>
                </a:solidFill>
                <a:latin typeface="Menlo"/>
              </a:rPr>
              <a:t>IOException</a:t>
            </a:r>
            <a:r>
              <a:rPr lang="en-US" sz="2200" dirty="0">
                <a:solidFill>
                  <a:srgbClr val="313131"/>
                </a:solidFill>
                <a:latin typeface="Menlo"/>
              </a:rPr>
              <a:t> e</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err="1">
                <a:solidFill>
                  <a:srgbClr val="313131"/>
                </a:solidFill>
                <a:latin typeface="Menlo"/>
              </a:rPr>
              <a:t>e</a:t>
            </a:r>
            <a:r>
              <a:rPr lang="en-US" sz="2200" dirty="0" err="1">
                <a:solidFill>
                  <a:srgbClr val="666600"/>
                </a:solidFill>
                <a:latin typeface="Menlo"/>
              </a:rPr>
              <a:t>.</a:t>
            </a:r>
            <a:r>
              <a:rPr lang="en-US" sz="2200" dirty="0" err="1">
                <a:solidFill>
                  <a:srgbClr val="313131"/>
                </a:solidFill>
                <a:latin typeface="Menlo"/>
              </a:rPr>
              <a:t>printStackTrace</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313131"/>
                </a:solidFill>
                <a:latin typeface="Menlo"/>
              </a:rPr>
              <a:t>	</a:t>
            </a:r>
            <a:r>
              <a:rPr lang="en-US" sz="2200" dirty="0">
                <a:solidFill>
                  <a:srgbClr val="666600"/>
                </a:solidFill>
                <a:latin typeface="Menlo"/>
              </a:rPr>
              <a:t>}</a:t>
            </a:r>
            <a:r>
              <a:rPr lang="en-US" sz="2200" dirty="0">
                <a:solidFill>
                  <a:srgbClr val="313131"/>
                </a:solidFill>
                <a:latin typeface="Menlo"/>
              </a:rPr>
              <a:t> </a:t>
            </a:r>
          </a:p>
          <a:p>
            <a:pPr lvl="0" defTabSz="914400" eaLnBrk="0" fontAlgn="base" hangingPunct="0">
              <a:spcBef>
                <a:spcPct val="0"/>
              </a:spcBef>
              <a:spcAft>
                <a:spcPct val="0"/>
              </a:spcAft>
            </a:pPr>
            <a:r>
              <a:rPr lang="en-US" sz="2200" dirty="0">
                <a:solidFill>
                  <a:srgbClr val="666600"/>
                </a:solidFill>
                <a:latin typeface="Menlo"/>
              </a:rPr>
              <a:t>}</a:t>
            </a:r>
            <a:r>
              <a:rPr lang="en-US" sz="2200" dirty="0"/>
              <a:t> </a:t>
            </a:r>
            <a:endParaRPr lang="en-US" sz="2200" dirty="0">
              <a:latin typeface="Arial" panose="020B0604020202020204" pitchFamily="34" charset="0"/>
            </a:endParaRPr>
          </a:p>
        </p:txBody>
      </p:sp>
    </p:spTree>
    <p:extLst>
      <p:ext uri="{BB962C8B-B14F-4D97-AF65-F5344CB8AC3E}">
        <p14:creationId xmlns:p14="http://schemas.microsoft.com/office/powerpoint/2010/main" val="151477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7149"/>
          </a:xfrm>
        </p:spPr>
        <p:txBody>
          <a:bodyPr>
            <a:norm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exception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3680221"/>
              </p:ext>
            </p:extLst>
          </p:nvPr>
        </p:nvGraphicFramePr>
        <p:xfrm>
          <a:off x="1843741" y="1331259"/>
          <a:ext cx="10056906" cy="5425440"/>
        </p:xfrm>
        <a:graphic>
          <a:graphicData uri="http://schemas.openxmlformats.org/drawingml/2006/table">
            <a:tbl>
              <a:tblPr firstRow="1" bandRow="1">
                <a:tableStyleId>{8A107856-5554-42FB-B03E-39F5DBC370BA}</a:tableStyleId>
              </a:tblPr>
              <a:tblGrid>
                <a:gridCol w="946532"/>
                <a:gridCol w="9110374"/>
              </a:tblGrid>
              <a:tr h="620158">
                <a:tc>
                  <a:txBody>
                    <a:bodyPr/>
                    <a:lstStyle/>
                    <a:p>
                      <a:pPr algn="ctr"/>
                      <a:r>
                        <a:rPr lang="en-US" sz="1700" b="1" dirty="0" smtClean="0"/>
                        <a:t>1</a:t>
                      </a:r>
                      <a:endParaRPr lang="en-US" sz="1700" b="1" dirty="0"/>
                    </a:p>
                  </a:txBody>
                  <a:tcPr anchor="ctr"/>
                </a:tc>
                <a:tc>
                  <a:txBody>
                    <a:bodyPr/>
                    <a:lstStyle/>
                    <a:p>
                      <a:r>
                        <a:rPr lang="en-US" sz="2000" dirty="0" smtClean="0"/>
                        <a:t>public String </a:t>
                      </a:r>
                      <a:r>
                        <a:rPr lang="en-US" sz="2000" dirty="0" err="1" smtClean="0"/>
                        <a:t>getMessage</a:t>
                      </a:r>
                      <a:r>
                        <a:rPr lang="en-US" sz="2000" baseline="0" dirty="0" smtClean="0"/>
                        <a:t> () </a:t>
                      </a:r>
                      <a:r>
                        <a:rPr lang="en-US" sz="2000" b="0" baseline="0" dirty="0" err="1" smtClean="0"/>
                        <a:t>Trả</a:t>
                      </a:r>
                      <a:r>
                        <a:rPr lang="en-US" sz="2000" b="0" baseline="0" dirty="0" smtClean="0"/>
                        <a:t> </a:t>
                      </a:r>
                      <a:r>
                        <a:rPr lang="en-US" sz="2000" b="0" baseline="0" dirty="0" err="1" smtClean="0"/>
                        <a:t>về</a:t>
                      </a:r>
                      <a:r>
                        <a:rPr lang="en-US" sz="2000" b="0" baseline="0" dirty="0" smtClean="0"/>
                        <a:t> </a:t>
                      </a:r>
                      <a:r>
                        <a:rPr lang="en-US" sz="2000" b="0" baseline="0" dirty="0" err="1" smtClean="0"/>
                        <a:t>một</a:t>
                      </a:r>
                      <a:r>
                        <a:rPr lang="en-US" sz="2000" b="0" baseline="0" dirty="0" smtClean="0"/>
                        <a:t> message </a:t>
                      </a:r>
                      <a:r>
                        <a:rPr lang="en-US" sz="2000" b="0" baseline="0" dirty="0" err="1" smtClean="0"/>
                        <a:t>cụ</a:t>
                      </a:r>
                      <a:r>
                        <a:rPr lang="en-US" sz="2000" b="0" baseline="0" dirty="0" smtClean="0"/>
                        <a:t> </a:t>
                      </a:r>
                      <a:r>
                        <a:rPr lang="en-US" sz="2000" b="0" baseline="0" dirty="0" err="1" smtClean="0"/>
                        <a:t>thể</a:t>
                      </a:r>
                      <a:r>
                        <a:rPr lang="en-US" sz="2000" b="0" baseline="0" dirty="0" smtClean="0"/>
                        <a:t> </a:t>
                      </a:r>
                      <a:r>
                        <a:rPr lang="en-US" sz="2000" b="0" baseline="0" dirty="0" err="1" smtClean="0"/>
                        <a:t>về</a:t>
                      </a:r>
                      <a:r>
                        <a:rPr lang="en-US" sz="2000" b="0" baseline="0" dirty="0" smtClean="0"/>
                        <a:t> exception </a:t>
                      </a:r>
                      <a:r>
                        <a:rPr lang="en-US" sz="2000" b="0" baseline="0" dirty="0" err="1" smtClean="0"/>
                        <a:t>đẫ</a:t>
                      </a:r>
                      <a:r>
                        <a:rPr lang="en-US" sz="2000" b="0" baseline="0" dirty="0" smtClean="0"/>
                        <a:t> </a:t>
                      </a:r>
                      <a:r>
                        <a:rPr lang="en-US" sz="2000" b="0" baseline="0" dirty="0" err="1" smtClean="0"/>
                        <a:t>xảy</a:t>
                      </a:r>
                      <a:r>
                        <a:rPr lang="en-US" sz="2000" b="0" baseline="0" dirty="0" smtClean="0"/>
                        <a:t> </a:t>
                      </a:r>
                      <a:r>
                        <a:rPr lang="en-US" sz="2000" b="0" baseline="0" dirty="0" err="1" smtClean="0"/>
                        <a:t>ra.</a:t>
                      </a:r>
                      <a:r>
                        <a:rPr lang="en-US" sz="2000" b="0" baseline="0" dirty="0" smtClean="0"/>
                        <a:t> Message </a:t>
                      </a:r>
                      <a:r>
                        <a:rPr lang="en-US" sz="2000" b="0" baseline="0" dirty="0" err="1" smtClean="0"/>
                        <a:t>này</a:t>
                      </a:r>
                      <a:r>
                        <a:rPr lang="en-US" sz="2000" b="0" baseline="0" dirty="0" smtClean="0"/>
                        <a:t> </a:t>
                      </a:r>
                      <a:r>
                        <a:rPr lang="en-US" sz="2000" b="0" baseline="0" dirty="0" err="1" smtClean="0"/>
                        <a:t>được</a:t>
                      </a:r>
                      <a:r>
                        <a:rPr lang="en-US" sz="2000" b="0" baseline="0" dirty="0" smtClean="0"/>
                        <a:t> </a:t>
                      </a:r>
                      <a:r>
                        <a:rPr lang="en-US" sz="2000" b="0" baseline="0" dirty="0" err="1" smtClean="0"/>
                        <a:t>khởi</a:t>
                      </a:r>
                      <a:r>
                        <a:rPr lang="en-US" sz="2000" b="0" baseline="0" dirty="0" smtClean="0"/>
                        <a:t> </a:t>
                      </a:r>
                      <a:r>
                        <a:rPr lang="en-US" sz="2000" b="0" baseline="0" dirty="0" err="1" smtClean="0"/>
                        <a:t>tạo</a:t>
                      </a:r>
                      <a:r>
                        <a:rPr lang="en-US" sz="2000" b="0" baseline="0" dirty="0" smtClean="0"/>
                        <a:t> </a:t>
                      </a:r>
                      <a:r>
                        <a:rPr lang="en-US" sz="2000" b="0" baseline="0" dirty="0" err="1" smtClean="0"/>
                        <a:t>bởi</a:t>
                      </a:r>
                      <a:r>
                        <a:rPr lang="en-US" sz="2000" b="0" baseline="0" dirty="0" smtClean="0"/>
                        <a:t> </a:t>
                      </a:r>
                      <a:r>
                        <a:rPr lang="en-US" sz="2000" b="0" baseline="0" dirty="0" err="1" smtClean="0"/>
                        <a:t>phương</a:t>
                      </a:r>
                      <a:r>
                        <a:rPr lang="en-US" sz="2000" b="0" baseline="0" dirty="0" smtClean="0"/>
                        <a:t> </a:t>
                      </a:r>
                      <a:r>
                        <a:rPr lang="en-US" sz="2000" b="0" baseline="0" dirty="0" err="1" smtClean="0"/>
                        <a:t>thức</a:t>
                      </a:r>
                      <a:r>
                        <a:rPr lang="en-US" sz="2000" b="0" baseline="0" dirty="0" smtClean="0"/>
                        <a:t> </a:t>
                      </a:r>
                      <a:r>
                        <a:rPr lang="en-US" sz="2000" b="0" baseline="0" dirty="0" err="1" smtClean="0"/>
                        <a:t>contructor</a:t>
                      </a:r>
                      <a:r>
                        <a:rPr lang="en-US" sz="2000" b="0" baseline="0" dirty="0" smtClean="0"/>
                        <a:t> </a:t>
                      </a:r>
                      <a:r>
                        <a:rPr lang="en-US" sz="2000" b="0" baseline="0" dirty="0" err="1" smtClean="0"/>
                        <a:t>của</a:t>
                      </a:r>
                      <a:r>
                        <a:rPr lang="en-US" sz="2000" b="0" baseline="0" dirty="0" smtClean="0"/>
                        <a:t> </a:t>
                      </a:r>
                      <a:r>
                        <a:rPr lang="en-US" sz="2000" b="0" baseline="0" dirty="0" err="1" smtClean="0"/>
                        <a:t>Throwable</a:t>
                      </a:r>
                      <a:r>
                        <a:rPr lang="en-US" sz="2000" b="0" baseline="0" dirty="0" smtClean="0"/>
                        <a:t>.</a:t>
                      </a:r>
                      <a:endParaRPr lang="en-US" sz="2000" b="0" dirty="0"/>
                    </a:p>
                  </a:txBody>
                  <a:tcPr/>
                </a:tc>
              </a:tr>
              <a:tr h="557182">
                <a:tc>
                  <a:txBody>
                    <a:bodyPr/>
                    <a:lstStyle/>
                    <a:p>
                      <a:pPr algn="ctr"/>
                      <a:r>
                        <a:rPr lang="en-US" sz="1700" b="1" dirty="0" smtClean="0"/>
                        <a:t>2</a:t>
                      </a:r>
                      <a:endParaRPr lang="en-US" sz="1700"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2000" b="1" i="0" kern="1200" dirty="0" smtClean="0">
                          <a:solidFill>
                            <a:schemeClr val="dk1"/>
                          </a:solidFill>
                          <a:effectLst/>
                          <a:latin typeface="+mn-lt"/>
                          <a:ea typeface="+mn-ea"/>
                          <a:cs typeface="+mn-cs"/>
                        </a:rPr>
                        <a:t>public Throwable getCause()</a:t>
                      </a:r>
                      <a:r>
                        <a:rPr lang="vi-VN" sz="2000" b="0" kern="1200" baseline="0" dirty="0" smtClean="0">
                          <a:solidFill>
                            <a:schemeClr val="dk1"/>
                          </a:solidFill>
                          <a:latin typeface="+mn-lt"/>
                          <a:ea typeface="+mn-ea"/>
                          <a:cs typeface="+mn-cs"/>
                        </a:rPr>
                        <a:t>Trả về nguyên nhân xảy ra exception biểu diễn bởi đối tượng Throwable</a:t>
                      </a:r>
                    </a:p>
                  </a:txBody>
                  <a:tcPr/>
                </a:tc>
              </a:tr>
              <a:tr h="557182">
                <a:tc>
                  <a:txBody>
                    <a:bodyPr/>
                    <a:lstStyle/>
                    <a:p>
                      <a:pPr algn="ctr"/>
                      <a:r>
                        <a:rPr lang="en-US" sz="1700" b="1" dirty="0" smtClean="0"/>
                        <a:t>3</a:t>
                      </a:r>
                      <a:endParaRPr lang="en-US" sz="1700"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2000" b="1" i="0" kern="1200" dirty="0" smtClean="0">
                          <a:solidFill>
                            <a:schemeClr val="dk1"/>
                          </a:solidFill>
                          <a:effectLst/>
                          <a:latin typeface="+mn-lt"/>
                          <a:ea typeface="+mn-ea"/>
                          <a:cs typeface="+mn-cs"/>
                        </a:rPr>
                        <a:t>public String toString()</a:t>
                      </a:r>
                      <a:r>
                        <a:rPr lang="vi-VN" sz="2000" b="0" kern="1200" baseline="0" dirty="0" smtClean="0">
                          <a:solidFill>
                            <a:schemeClr val="dk1"/>
                          </a:solidFill>
                          <a:latin typeface="+mn-lt"/>
                          <a:ea typeface="+mn-ea"/>
                          <a:cs typeface="+mn-cs"/>
                        </a:rPr>
                        <a:t>Trả về tên của lớp và kết hợp với kết quả từ phương thức getMessage()</a:t>
                      </a:r>
                    </a:p>
                  </a:txBody>
                  <a:tcPr/>
                </a:tc>
              </a:tr>
              <a:tr h="557182">
                <a:tc>
                  <a:txBody>
                    <a:bodyPr/>
                    <a:lstStyle/>
                    <a:p>
                      <a:pPr algn="ctr"/>
                      <a:r>
                        <a:rPr lang="en-US" sz="1700" b="1" dirty="0" smtClean="0"/>
                        <a:t>4</a:t>
                      </a:r>
                      <a:endParaRPr lang="en-US" sz="1700"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2000" b="1" i="0" kern="1200" dirty="0" smtClean="0">
                          <a:solidFill>
                            <a:schemeClr val="dk1"/>
                          </a:solidFill>
                          <a:effectLst/>
                          <a:latin typeface="+mn-lt"/>
                          <a:ea typeface="+mn-ea"/>
                          <a:cs typeface="+mn-cs"/>
                        </a:rPr>
                        <a:t>public void printStackTrace()</a:t>
                      </a:r>
                      <a:r>
                        <a:rPr lang="vi-VN" sz="2000" b="0" kern="1200" baseline="0" dirty="0" smtClean="0">
                          <a:solidFill>
                            <a:schemeClr val="dk1"/>
                          </a:solidFill>
                          <a:latin typeface="+mn-lt"/>
                          <a:ea typeface="+mn-ea"/>
                          <a:cs typeface="+mn-cs"/>
                        </a:rPr>
                        <a:t>In ra kết quả của phương thức toString cùng với stack trace đến System.err</a:t>
                      </a:r>
                    </a:p>
                  </a:txBody>
                  <a:tcPr/>
                </a:tc>
              </a:tr>
              <a:tr h="557182">
                <a:tc>
                  <a:txBody>
                    <a:bodyPr/>
                    <a:lstStyle/>
                    <a:p>
                      <a:pPr algn="ctr"/>
                      <a:r>
                        <a:rPr lang="en-US" sz="1700" b="1" dirty="0" smtClean="0"/>
                        <a:t>5</a:t>
                      </a:r>
                      <a:endParaRPr lang="en-US" sz="1700"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2000" b="1" i="0" kern="1200" dirty="0" smtClean="0">
                          <a:solidFill>
                            <a:schemeClr val="dk1"/>
                          </a:solidFill>
                          <a:effectLst/>
                          <a:latin typeface="+mn-lt"/>
                          <a:ea typeface="+mn-ea"/>
                          <a:cs typeface="+mn-cs"/>
                        </a:rPr>
                        <a:t>public StackTraceElement [] getStackTrace()</a:t>
                      </a:r>
                      <a:r>
                        <a:rPr lang="vi-VN" sz="2000" b="0" kern="1200" baseline="0" dirty="0" smtClean="0">
                          <a:solidFill>
                            <a:schemeClr val="dk1"/>
                          </a:solidFill>
                          <a:latin typeface="+mn-lt"/>
                          <a:ea typeface="+mn-ea"/>
                          <a:cs typeface="+mn-cs"/>
                        </a:rPr>
                        <a:t>Trả về một mảng chứa mỗi phần tử trên stack trace. Phần tử tại chỉ mục 0 biểu diễn phần trên cùng của Call Stack, và phần tử cuối cùng trong mảng biểu diễn phương thức tại dưới cùng của Call Stack</a:t>
                      </a:r>
                    </a:p>
                  </a:txBody>
                  <a:tcPr/>
                </a:tc>
              </a:tr>
              <a:tr h="557182">
                <a:tc>
                  <a:txBody>
                    <a:bodyPr/>
                    <a:lstStyle/>
                    <a:p>
                      <a:pPr algn="ctr"/>
                      <a:r>
                        <a:rPr lang="en-US" sz="1700" b="1" dirty="0" smtClean="0"/>
                        <a:t>6</a:t>
                      </a:r>
                      <a:endParaRPr lang="en-US" sz="1700" b="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dk1"/>
                          </a:solidFill>
                          <a:effectLst/>
                          <a:latin typeface="+mn-lt"/>
                          <a:ea typeface="+mn-ea"/>
                          <a:cs typeface="+mn-cs"/>
                        </a:rPr>
                        <a:t>public </a:t>
                      </a:r>
                      <a:r>
                        <a:rPr lang="en-US" sz="2000" b="1" i="0" kern="1200" dirty="0" err="1" smtClean="0">
                          <a:solidFill>
                            <a:schemeClr val="dk1"/>
                          </a:solidFill>
                          <a:effectLst/>
                          <a:latin typeface="+mn-lt"/>
                          <a:ea typeface="+mn-ea"/>
                          <a:cs typeface="+mn-cs"/>
                        </a:rPr>
                        <a:t>Throwable</a:t>
                      </a:r>
                      <a:r>
                        <a:rPr lang="en-US" sz="2000" b="1" i="0" kern="1200" dirty="0" smtClean="0">
                          <a:solidFill>
                            <a:schemeClr val="dk1"/>
                          </a:solidFill>
                          <a:effectLst/>
                          <a:latin typeface="+mn-lt"/>
                          <a:ea typeface="+mn-ea"/>
                          <a:cs typeface="+mn-cs"/>
                        </a:rPr>
                        <a:t> </a:t>
                      </a:r>
                      <a:r>
                        <a:rPr lang="en-US" sz="2000" b="1" i="0" kern="1200" dirty="0" err="1" smtClean="0">
                          <a:solidFill>
                            <a:schemeClr val="dk1"/>
                          </a:solidFill>
                          <a:effectLst/>
                          <a:latin typeface="+mn-lt"/>
                          <a:ea typeface="+mn-ea"/>
                          <a:cs typeface="+mn-cs"/>
                        </a:rPr>
                        <a:t>fillInStackTrace</a:t>
                      </a:r>
                      <a:r>
                        <a:rPr lang="en-US" sz="2000" b="1" i="0" kern="1200" dirty="0" smtClean="0">
                          <a:solidFill>
                            <a:schemeClr val="dk1"/>
                          </a:solidFill>
                          <a:effectLst/>
                          <a:latin typeface="+mn-lt"/>
                          <a:ea typeface="+mn-ea"/>
                          <a:cs typeface="+mn-cs"/>
                        </a:rPr>
                        <a:t>()</a:t>
                      </a:r>
                      <a:r>
                        <a:rPr lang="en-US" sz="2000" b="0" kern="1200" baseline="0" dirty="0" smtClean="0">
                          <a:solidFill>
                            <a:schemeClr val="dk1"/>
                          </a:solidFill>
                          <a:latin typeface="+mn-lt"/>
                          <a:ea typeface="+mn-ea"/>
                          <a:cs typeface="+mn-cs"/>
                        </a:rPr>
                        <a:t>Fills the stack trace of this </a:t>
                      </a:r>
                      <a:r>
                        <a:rPr lang="en-US" sz="2000" b="0" kern="1200" baseline="0" dirty="0" err="1" smtClean="0">
                          <a:solidFill>
                            <a:schemeClr val="dk1"/>
                          </a:solidFill>
                          <a:latin typeface="+mn-lt"/>
                          <a:ea typeface="+mn-ea"/>
                          <a:cs typeface="+mn-cs"/>
                        </a:rPr>
                        <a:t>Throwable</a:t>
                      </a:r>
                      <a:r>
                        <a:rPr lang="en-US" sz="2000" b="0" kern="1200" baseline="0" dirty="0" smtClean="0">
                          <a:solidFill>
                            <a:schemeClr val="dk1"/>
                          </a:solidFill>
                          <a:latin typeface="+mn-lt"/>
                          <a:ea typeface="+mn-ea"/>
                          <a:cs typeface="+mn-cs"/>
                        </a:rPr>
                        <a:t> object with the current stack trace, adding to any previous information in the stack trace.</a:t>
                      </a:r>
                    </a:p>
                  </a:txBody>
                  <a:tcPr/>
                </a:tc>
              </a:tr>
            </a:tbl>
          </a:graphicData>
        </a:graphic>
      </p:graphicFrame>
    </p:spTree>
    <p:extLst>
      <p:ext uri="{BB962C8B-B14F-4D97-AF65-F5344CB8AC3E}">
        <p14:creationId xmlns:p14="http://schemas.microsoft.com/office/powerpoint/2010/main" val="865006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624110"/>
            <a:ext cx="10690410" cy="707149"/>
          </a:xfrm>
        </p:spPr>
        <p:txBody>
          <a:bodyPr>
            <a:normAutofit fontScale="90000"/>
          </a:bodyPr>
          <a:lstStyle/>
          <a:p>
            <a:r>
              <a:rPr lang="en-US" dirty="0" err="1"/>
              <a:t>Các</a:t>
            </a:r>
            <a:r>
              <a:rPr lang="en-US" dirty="0"/>
              <a:t> </a:t>
            </a:r>
            <a:r>
              <a:rPr lang="en-US" dirty="0" err="1"/>
              <a:t>tình</a:t>
            </a:r>
            <a:r>
              <a:rPr lang="en-US" dirty="0"/>
              <a:t> </a:t>
            </a:r>
            <a:r>
              <a:rPr lang="en-US" dirty="0" err="1"/>
              <a:t>huống</a:t>
            </a:r>
            <a:r>
              <a:rPr lang="en-US" dirty="0"/>
              <a:t> </a:t>
            </a:r>
            <a:r>
              <a:rPr lang="en-US" dirty="0" err="1"/>
              <a:t>phổ</a:t>
            </a:r>
            <a:r>
              <a:rPr lang="en-US" dirty="0"/>
              <a:t> </a:t>
            </a:r>
            <a:r>
              <a:rPr lang="en-US" dirty="0" err="1"/>
              <a:t>biến</a:t>
            </a:r>
            <a:r>
              <a:rPr lang="en-US" dirty="0"/>
              <a:t> </a:t>
            </a:r>
            <a:r>
              <a:rPr lang="en-US" dirty="0" err="1"/>
              <a:t>mà</a:t>
            </a:r>
            <a:r>
              <a:rPr lang="en-US" dirty="0"/>
              <a:t> Exception </a:t>
            </a:r>
            <a:r>
              <a:rPr lang="en-US" dirty="0" err="1"/>
              <a:t>có</a:t>
            </a:r>
            <a:r>
              <a:rPr lang="en-US" dirty="0"/>
              <a:t> </a:t>
            </a:r>
            <a:r>
              <a:rPr lang="en-US" dirty="0" err="1"/>
              <a:t>thể</a:t>
            </a:r>
            <a:r>
              <a:rPr lang="en-US" dirty="0"/>
              <a:t> </a:t>
            </a:r>
            <a:r>
              <a:rPr lang="en-US" dirty="0" err="1"/>
              <a:t>xảy</a:t>
            </a:r>
            <a:r>
              <a:rPr lang="en-US" dirty="0"/>
              <a:t> </a:t>
            </a:r>
            <a:r>
              <a:rPr lang="en-US" dirty="0" err="1"/>
              <a:t>ra</a:t>
            </a:r>
            <a:endParaRPr lang="en-US" dirty="0"/>
          </a:p>
        </p:txBody>
      </p:sp>
      <p:sp>
        <p:nvSpPr>
          <p:cNvPr id="3" name="Rectangle 2"/>
          <p:cNvSpPr/>
          <p:nvPr/>
        </p:nvSpPr>
        <p:spPr>
          <a:xfrm>
            <a:off x="1721225" y="1331259"/>
            <a:ext cx="10246657" cy="4888518"/>
          </a:xfrm>
          <a:prstGeom prst="rect">
            <a:avLst/>
          </a:prstGeom>
        </p:spPr>
        <p:txBody>
          <a:bodyPr wrap="square">
            <a:spAutoFit/>
          </a:bodyPr>
          <a:lstStyle/>
          <a:p>
            <a:r>
              <a:rPr lang="vi-VN" sz="2400" dirty="0">
                <a:solidFill>
                  <a:schemeClr val="tx1">
                    <a:lumMod val="75000"/>
                    <a:lumOff val="25000"/>
                  </a:schemeClr>
                </a:solidFill>
              </a:rPr>
              <a:t>Dưới đây là một số tình huồng phổ biến mà Unchecked Exception có thể xảy </a:t>
            </a:r>
            <a:r>
              <a:rPr lang="vi-VN" sz="2400" dirty="0" smtClean="0">
                <a:solidFill>
                  <a:schemeClr val="tx1">
                    <a:lumMod val="75000"/>
                    <a:lumOff val="25000"/>
                  </a:schemeClr>
                </a:solidFill>
              </a:rPr>
              <a:t>ra</a:t>
            </a:r>
            <a:r>
              <a:rPr lang="en-US" dirty="0" smtClean="0">
                <a:solidFill>
                  <a:srgbClr val="000000"/>
                </a:solidFill>
                <a:latin typeface="Open Sans"/>
              </a:rPr>
              <a:t>:</a:t>
            </a:r>
          </a:p>
          <a:p>
            <a:endParaRPr lang="en-US" dirty="0" smtClean="0">
              <a:solidFill>
                <a:srgbClr val="000000"/>
              </a:solidFill>
              <a:latin typeface="Open Sans"/>
            </a:endParaRPr>
          </a:p>
          <a:p>
            <a:pPr marL="342900" indent="-342900">
              <a:spcBef>
                <a:spcPts val="1000"/>
              </a:spcBef>
              <a:buClr>
                <a:schemeClr val="accent1"/>
              </a:buClr>
              <a:buFont typeface="Wingdings 3" charset="2"/>
              <a:buChar char=""/>
            </a:pPr>
            <a:r>
              <a:rPr lang="en-US" sz="2400" dirty="0" err="1">
                <a:solidFill>
                  <a:schemeClr val="tx1">
                    <a:lumMod val="75000"/>
                    <a:lumOff val="25000"/>
                  </a:schemeClr>
                </a:solidFill>
              </a:rPr>
              <a:t>Với</a:t>
            </a:r>
            <a:r>
              <a:rPr lang="en-US" sz="2400" dirty="0">
                <a:solidFill>
                  <a:schemeClr val="tx1">
                    <a:lumMod val="75000"/>
                    <a:lumOff val="25000"/>
                  </a:schemeClr>
                </a:solidFill>
              </a:rPr>
              <a:t> </a:t>
            </a:r>
            <a:r>
              <a:rPr lang="en-US" sz="2400" dirty="0" err="1">
                <a:solidFill>
                  <a:schemeClr val="tx1">
                    <a:lumMod val="75000"/>
                    <a:lumOff val="25000"/>
                  </a:schemeClr>
                </a:solidFill>
              </a:rPr>
              <a:t>ArithmaticException</a:t>
            </a:r>
            <a:r>
              <a:rPr lang="en-US" sz="2400" dirty="0">
                <a:solidFill>
                  <a:schemeClr val="tx1">
                    <a:lumMod val="75000"/>
                    <a:lumOff val="25000"/>
                  </a:schemeClr>
                </a:solidFill>
              </a:rPr>
              <a:t>: </a:t>
            </a:r>
            <a:r>
              <a:rPr lang="en-US" sz="2400" dirty="0" err="1">
                <a:solidFill>
                  <a:schemeClr val="tx1">
                    <a:lumMod val="75000"/>
                    <a:lumOff val="25000"/>
                  </a:schemeClr>
                </a:solidFill>
              </a:rPr>
              <a:t>xảy</a:t>
            </a:r>
            <a:r>
              <a:rPr lang="en-US" sz="2400" dirty="0">
                <a:solidFill>
                  <a:schemeClr val="tx1">
                    <a:lumMod val="75000"/>
                    <a:lumOff val="25000"/>
                  </a:schemeClr>
                </a:solidFill>
              </a:rPr>
              <a:t> </a:t>
            </a:r>
            <a:r>
              <a:rPr lang="en-US" sz="2400" dirty="0" err="1">
                <a:solidFill>
                  <a:schemeClr val="tx1">
                    <a:lumMod val="75000"/>
                    <a:lumOff val="25000"/>
                  </a:schemeClr>
                </a:solidFill>
              </a:rPr>
              <a:t>ra</a:t>
            </a:r>
            <a:r>
              <a:rPr lang="en-US" sz="2400" dirty="0">
                <a:solidFill>
                  <a:schemeClr val="tx1">
                    <a:lumMod val="75000"/>
                    <a:lumOff val="25000"/>
                  </a:schemeClr>
                </a:solidFill>
              </a:rPr>
              <a:t> </a:t>
            </a:r>
            <a:r>
              <a:rPr lang="en-US" sz="2400" dirty="0" err="1">
                <a:solidFill>
                  <a:schemeClr val="tx1">
                    <a:lumMod val="75000"/>
                    <a:lumOff val="25000"/>
                  </a:schemeClr>
                </a:solidFill>
              </a:rPr>
              <a:t>nếu</a:t>
            </a:r>
            <a:r>
              <a:rPr lang="en-US" sz="2400" dirty="0">
                <a:solidFill>
                  <a:schemeClr val="tx1">
                    <a:lumMod val="75000"/>
                    <a:lumOff val="25000"/>
                  </a:schemeClr>
                </a:solidFill>
              </a:rPr>
              <a:t> </a:t>
            </a:r>
            <a:r>
              <a:rPr lang="en-US" sz="2400" dirty="0" err="1">
                <a:solidFill>
                  <a:schemeClr val="tx1">
                    <a:lumMod val="75000"/>
                    <a:lumOff val="25000"/>
                  </a:schemeClr>
                </a:solidFill>
              </a:rPr>
              <a:t>bạn</a:t>
            </a:r>
            <a:r>
              <a:rPr lang="en-US" sz="2400" dirty="0">
                <a:solidFill>
                  <a:schemeClr val="tx1">
                    <a:lumMod val="75000"/>
                    <a:lumOff val="25000"/>
                  </a:schemeClr>
                </a:solidFill>
              </a:rPr>
              <a:t> chia </a:t>
            </a:r>
            <a:r>
              <a:rPr lang="en-US" sz="2400" dirty="0" err="1">
                <a:solidFill>
                  <a:schemeClr val="tx1">
                    <a:lumMod val="75000"/>
                    <a:lumOff val="25000"/>
                  </a:schemeClr>
                </a:solidFill>
              </a:rPr>
              <a:t>bất</a:t>
            </a:r>
            <a:r>
              <a:rPr lang="en-US" sz="2400" dirty="0">
                <a:solidFill>
                  <a:schemeClr val="tx1">
                    <a:lumMod val="75000"/>
                    <a:lumOff val="25000"/>
                  </a:schemeClr>
                </a:solidFill>
              </a:rPr>
              <a:t> </a:t>
            </a:r>
            <a:r>
              <a:rPr lang="en-US" sz="2400" dirty="0" err="1">
                <a:solidFill>
                  <a:schemeClr val="tx1">
                    <a:lumMod val="75000"/>
                    <a:lumOff val="25000"/>
                  </a:schemeClr>
                </a:solidFill>
              </a:rPr>
              <a:t>cứ</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err="1">
                <a:solidFill>
                  <a:schemeClr val="tx1">
                    <a:lumMod val="75000"/>
                    <a:lumOff val="25000"/>
                  </a:schemeClr>
                </a:solidFill>
              </a:rPr>
              <a:t>nào</a:t>
            </a:r>
            <a:r>
              <a:rPr lang="en-US" sz="2400" dirty="0">
                <a:solidFill>
                  <a:schemeClr val="tx1">
                    <a:lumMod val="75000"/>
                    <a:lumOff val="25000"/>
                  </a:schemeClr>
                </a:solidFill>
              </a:rPr>
              <a:t> </a:t>
            </a:r>
            <a:r>
              <a:rPr lang="en-US" sz="2400" dirty="0" err="1">
                <a:solidFill>
                  <a:schemeClr val="tx1">
                    <a:lumMod val="75000"/>
                    <a:lumOff val="25000"/>
                  </a:schemeClr>
                </a:solidFill>
              </a:rPr>
              <a:t>cho</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smtClean="0">
                <a:solidFill>
                  <a:schemeClr val="tx1">
                    <a:lumMod val="75000"/>
                    <a:lumOff val="25000"/>
                  </a:schemeClr>
                </a:solidFill>
              </a:rPr>
              <a:t>0.</a:t>
            </a:r>
          </a:p>
          <a:p>
            <a:pPr>
              <a:spcBef>
                <a:spcPts val="1000"/>
              </a:spcBef>
              <a:buClr>
                <a:schemeClr val="accent1"/>
              </a:buClr>
            </a:pPr>
            <a:r>
              <a:rPr lang="en-US" sz="2400" dirty="0">
                <a:solidFill>
                  <a:schemeClr val="tx1">
                    <a:lumMod val="75000"/>
                    <a:lumOff val="25000"/>
                  </a:schemeClr>
                </a:solidFill>
                <a:latin typeface="Menlo"/>
              </a:rPr>
              <a:t>	</a:t>
            </a:r>
            <a:r>
              <a:rPr lang="en-US" sz="2400" dirty="0" err="1" smtClean="0">
                <a:solidFill>
                  <a:srgbClr val="000088"/>
                </a:solidFill>
                <a:latin typeface="Menlo"/>
              </a:rPr>
              <a:t>int</a:t>
            </a:r>
            <a:r>
              <a:rPr lang="en-US" sz="2400" dirty="0" smtClean="0">
                <a:solidFill>
                  <a:srgbClr val="313131"/>
                </a:solidFill>
                <a:latin typeface="Menlo"/>
              </a:rPr>
              <a:t> </a:t>
            </a:r>
            <a:r>
              <a:rPr lang="en-US" sz="2400" dirty="0">
                <a:solidFill>
                  <a:srgbClr val="313131"/>
                </a:solidFill>
                <a:latin typeface="Menlo"/>
              </a:rPr>
              <a:t>a</a:t>
            </a:r>
            <a:r>
              <a:rPr lang="en-US" sz="2400" dirty="0">
                <a:solidFill>
                  <a:srgbClr val="666600"/>
                </a:solidFill>
                <a:latin typeface="Menlo"/>
              </a:rPr>
              <a:t>=</a:t>
            </a:r>
            <a:r>
              <a:rPr lang="en-US" sz="2400" dirty="0">
                <a:solidFill>
                  <a:srgbClr val="006666"/>
                </a:solidFill>
                <a:latin typeface="Menlo"/>
              </a:rPr>
              <a:t>50</a:t>
            </a:r>
            <a:r>
              <a:rPr lang="en-US" sz="2400" dirty="0">
                <a:solidFill>
                  <a:srgbClr val="666600"/>
                </a:solidFill>
                <a:latin typeface="Menlo"/>
              </a:rPr>
              <a:t>/</a:t>
            </a:r>
            <a:r>
              <a:rPr lang="en-US" sz="2400" dirty="0">
                <a:solidFill>
                  <a:srgbClr val="006666"/>
                </a:solidFill>
                <a:latin typeface="Menlo"/>
              </a:rPr>
              <a:t>0</a:t>
            </a:r>
            <a:r>
              <a:rPr lang="en-US" sz="2400" dirty="0">
                <a:solidFill>
                  <a:srgbClr val="666600"/>
                </a:solidFill>
                <a:latin typeface="Menlo"/>
              </a:rPr>
              <a:t>;</a:t>
            </a:r>
            <a:r>
              <a:rPr lang="en-US" sz="2400" dirty="0">
                <a:solidFill>
                  <a:srgbClr val="880000"/>
                </a:solidFill>
                <a:latin typeface="Menlo"/>
              </a:rPr>
              <a:t>//</a:t>
            </a:r>
            <a:r>
              <a:rPr lang="en-US" sz="2400" dirty="0" err="1">
                <a:solidFill>
                  <a:srgbClr val="880000"/>
                </a:solidFill>
                <a:latin typeface="Menlo"/>
              </a:rPr>
              <a:t>ArithmeticException</a:t>
            </a:r>
            <a:r>
              <a:rPr lang="en-US" sz="3600" dirty="0"/>
              <a:t> </a:t>
            </a:r>
            <a:endParaRPr lang="en-US" sz="5400" dirty="0">
              <a:latin typeface="Arial" panose="020B0604020202020204" pitchFamily="34" charset="0"/>
            </a:endParaRPr>
          </a:p>
          <a:p>
            <a:pPr marL="342900" indent="-342900">
              <a:spcBef>
                <a:spcPts val="1000"/>
              </a:spcBef>
              <a:buClr>
                <a:schemeClr val="accent1"/>
              </a:buClr>
              <a:buFont typeface="Wingdings 3" charset="2"/>
              <a:buChar char=""/>
            </a:pPr>
            <a:r>
              <a:rPr lang="en-US" sz="2400" dirty="0" err="1">
                <a:solidFill>
                  <a:schemeClr val="tx1">
                    <a:lumMod val="75000"/>
                    <a:lumOff val="25000"/>
                  </a:schemeClr>
                </a:solidFill>
              </a:rPr>
              <a:t>Với</a:t>
            </a:r>
            <a:r>
              <a:rPr lang="en-US" sz="2400" dirty="0">
                <a:solidFill>
                  <a:schemeClr val="tx1">
                    <a:lumMod val="75000"/>
                    <a:lumOff val="25000"/>
                  </a:schemeClr>
                </a:solidFill>
              </a:rPr>
              <a:t> </a:t>
            </a:r>
            <a:r>
              <a:rPr lang="en-US" sz="2400" dirty="0" err="1">
                <a:solidFill>
                  <a:schemeClr val="tx1">
                    <a:lumMod val="75000"/>
                    <a:lumOff val="25000"/>
                  </a:schemeClr>
                </a:solidFill>
              </a:rPr>
              <a:t>NullPointerException</a:t>
            </a:r>
            <a:r>
              <a:rPr lang="en-US" sz="2400" dirty="0">
                <a:solidFill>
                  <a:schemeClr val="tx1">
                    <a:lumMod val="75000"/>
                    <a:lumOff val="25000"/>
                  </a:schemeClr>
                </a:solidFill>
              </a:rPr>
              <a:t>: </a:t>
            </a:r>
            <a:r>
              <a:rPr lang="en-US" sz="2400" dirty="0" err="1">
                <a:solidFill>
                  <a:schemeClr val="tx1">
                    <a:lumMod val="75000"/>
                    <a:lumOff val="25000"/>
                  </a:schemeClr>
                </a:solidFill>
              </a:rPr>
              <a:t>nếu</a:t>
            </a:r>
            <a:r>
              <a:rPr lang="en-US" sz="2400" dirty="0">
                <a:solidFill>
                  <a:schemeClr val="tx1">
                    <a:lumMod val="75000"/>
                    <a:lumOff val="25000"/>
                  </a:schemeClr>
                </a:solidFill>
              </a:rPr>
              <a:t> </a:t>
            </a:r>
            <a:r>
              <a:rPr lang="en-US" sz="2400" dirty="0" err="1">
                <a:solidFill>
                  <a:schemeClr val="tx1">
                    <a:lumMod val="75000"/>
                    <a:lumOff val="25000"/>
                  </a:schemeClr>
                </a:solidFill>
              </a:rPr>
              <a:t>bạn</a:t>
            </a:r>
            <a:r>
              <a:rPr lang="en-US" sz="2400" dirty="0">
                <a:solidFill>
                  <a:schemeClr val="tx1">
                    <a:lumMod val="75000"/>
                    <a:lumOff val="25000"/>
                  </a:schemeClr>
                </a:solidFill>
              </a:rPr>
              <a:t> </a:t>
            </a:r>
            <a:r>
              <a:rPr lang="en-US" sz="2400" dirty="0" err="1">
                <a:solidFill>
                  <a:schemeClr val="tx1">
                    <a:lumMod val="75000"/>
                    <a:lumOff val="25000"/>
                  </a:schemeClr>
                </a:solidFill>
              </a:rPr>
              <a:t>có</a:t>
            </a:r>
            <a:r>
              <a:rPr lang="en-US" sz="2400" dirty="0">
                <a:solidFill>
                  <a:schemeClr val="tx1">
                    <a:lumMod val="75000"/>
                    <a:lumOff val="25000"/>
                  </a:schemeClr>
                </a:solidFill>
              </a:rPr>
              <a:t> </a:t>
            </a:r>
            <a:r>
              <a:rPr lang="en-US" sz="2400" dirty="0" err="1">
                <a:solidFill>
                  <a:schemeClr val="tx1">
                    <a:lumMod val="75000"/>
                    <a:lumOff val="25000"/>
                  </a:schemeClr>
                </a:solidFill>
              </a:rPr>
              <a:t>giá</a:t>
            </a:r>
            <a:r>
              <a:rPr lang="en-US" sz="2400" dirty="0">
                <a:solidFill>
                  <a:schemeClr val="tx1">
                    <a:lumMod val="75000"/>
                    <a:lumOff val="25000"/>
                  </a:schemeClr>
                </a:solidFill>
              </a:rPr>
              <a:t> </a:t>
            </a:r>
            <a:r>
              <a:rPr lang="en-US" sz="2400" dirty="0" err="1">
                <a:solidFill>
                  <a:schemeClr val="tx1">
                    <a:lumMod val="75000"/>
                    <a:lumOff val="25000"/>
                  </a:schemeClr>
                </a:solidFill>
              </a:rPr>
              <a:t>trị</a:t>
            </a:r>
            <a:r>
              <a:rPr lang="en-US" sz="2400" dirty="0">
                <a:solidFill>
                  <a:schemeClr val="tx1">
                    <a:lumMod val="75000"/>
                    <a:lumOff val="25000"/>
                  </a:schemeClr>
                </a:solidFill>
              </a:rPr>
              <a:t> null </a:t>
            </a:r>
            <a:r>
              <a:rPr lang="en-US" sz="2400" dirty="0" err="1">
                <a:solidFill>
                  <a:schemeClr val="tx1">
                    <a:lumMod val="75000"/>
                    <a:lumOff val="25000"/>
                  </a:schemeClr>
                </a:solidFill>
              </a:rPr>
              <a:t>trong</a:t>
            </a:r>
            <a:r>
              <a:rPr lang="en-US" sz="2400" dirty="0">
                <a:solidFill>
                  <a:schemeClr val="tx1">
                    <a:lumMod val="75000"/>
                    <a:lumOff val="25000"/>
                  </a:schemeClr>
                </a:solidFill>
              </a:rPr>
              <a:t> </a:t>
            </a:r>
            <a:r>
              <a:rPr lang="en-US" sz="2400" dirty="0" err="1">
                <a:solidFill>
                  <a:schemeClr val="tx1">
                    <a:lumMod val="75000"/>
                    <a:lumOff val="25000"/>
                  </a:schemeClr>
                </a:solidFill>
              </a:rPr>
              <a:t>bất</a:t>
            </a:r>
            <a:r>
              <a:rPr lang="en-US" sz="2400" dirty="0">
                <a:solidFill>
                  <a:schemeClr val="tx1">
                    <a:lumMod val="75000"/>
                    <a:lumOff val="25000"/>
                  </a:schemeClr>
                </a:solidFill>
              </a:rPr>
              <a:t> </a:t>
            </a:r>
            <a:r>
              <a:rPr lang="en-US" sz="2400" dirty="0" err="1">
                <a:solidFill>
                  <a:schemeClr val="tx1">
                    <a:lumMod val="75000"/>
                    <a:lumOff val="25000"/>
                  </a:schemeClr>
                </a:solidFill>
              </a:rPr>
              <a:t>cứ</a:t>
            </a:r>
            <a:r>
              <a:rPr lang="en-US" sz="2400" dirty="0">
                <a:solidFill>
                  <a:schemeClr val="tx1">
                    <a:lumMod val="75000"/>
                    <a:lumOff val="25000"/>
                  </a:schemeClr>
                </a:solidFill>
              </a:rPr>
              <a:t> </a:t>
            </a:r>
            <a:r>
              <a:rPr lang="en-US" sz="2400" dirty="0" err="1">
                <a:solidFill>
                  <a:schemeClr val="tx1">
                    <a:lumMod val="75000"/>
                    <a:lumOff val="25000"/>
                  </a:schemeClr>
                </a:solidFill>
              </a:rPr>
              <a:t>biến</a:t>
            </a:r>
            <a:r>
              <a:rPr lang="en-US" sz="2400" dirty="0">
                <a:solidFill>
                  <a:schemeClr val="tx1">
                    <a:lumMod val="75000"/>
                    <a:lumOff val="25000"/>
                  </a:schemeClr>
                </a:solidFill>
              </a:rPr>
              <a:t> </a:t>
            </a:r>
            <a:r>
              <a:rPr lang="en-US" sz="2400" dirty="0" err="1">
                <a:solidFill>
                  <a:schemeClr val="tx1">
                    <a:lumMod val="75000"/>
                    <a:lumOff val="25000"/>
                  </a:schemeClr>
                </a:solidFill>
              </a:rPr>
              <a:t>nào</a:t>
            </a:r>
            <a:r>
              <a:rPr lang="en-US" sz="2400" dirty="0">
                <a:solidFill>
                  <a:schemeClr val="tx1">
                    <a:lumMod val="75000"/>
                    <a:lumOff val="25000"/>
                  </a:schemeClr>
                </a:solidFill>
              </a:rPr>
              <a:t>, </a:t>
            </a:r>
            <a:r>
              <a:rPr lang="en-US" sz="2400" dirty="0" err="1">
                <a:solidFill>
                  <a:schemeClr val="tx1">
                    <a:lumMod val="75000"/>
                    <a:lumOff val="25000"/>
                  </a:schemeClr>
                </a:solidFill>
              </a:rPr>
              <a:t>thì</a:t>
            </a:r>
            <a:r>
              <a:rPr lang="en-US" sz="2400" dirty="0">
                <a:solidFill>
                  <a:schemeClr val="tx1">
                    <a:lumMod val="75000"/>
                    <a:lumOff val="25000"/>
                  </a:schemeClr>
                </a:solidFill>
              </a:rPr>
              <a:t> </a:t>
            </a:r>
            <a:r>
              <a:rPr lang="en-US" sz="2400" dirty="0" err="1">
                <a:solidFill>
                  <a:schemeClr val="tx1">
                    <a:lumMod val="75000"/>
                    <a:lumOff val="25000"/>
                  </a:schemeClr>
                </a:solidFill>
              </a:rPr>
              <a:t>việc</a:t>
            </a:r>
            <a:r>
              <a:rPr lang="en-US" sz="2400" dirty="0">
                <a:solidFill>
                  <a:schemeClr val="tx1">
                    <a:lumMod val="75000"/>
                    <a:lumOff val="25000"/>
                  </a:schemeClr>
                </a:solidFill>
              </a:rPr>
              <a:t> </a:t>
            </a:r>
            <a:r>
              <a:rPr lang="en-US" sz="2400" dirty="0" err="1">
                <a:solidFill>
                  <a:schemeClr val="tx1">
                    <a:lumMod val="75000"/>
                    <a:lumOff val="25000"/>
                  </a:schemeClr>
                </a:solidFill>
              </a:rPr>
              <a:t>thực</a:t>
            </a:r>
            <a:r>
              <a:rPr lang="en-US" sz="2400" dirty="0">
                <a:solidFill>
                  <a:schemeClr val="tx1">
                    <a:lumMod val="75000"/>
                    <a:lumOff val="25000"/>
                  </a:schemeClr>
                </a:solidFill>
              </a:rPr>
              <a:t> </a:t>
            </a:r>
            <a:r>
              <a:rPr lang="en-US" sz="2400" dirty="0" err="1">
                <a:solidFill>
                  <a:schemeClr val="tx1">
                    <a:lumMod val="75000"/>
                    <a:lumOff val="25000"/>
                  </a:schemeClr>
                </a:solidFill>
              </a:rPr>
              <a:t>hiện</a:t>
            </a:r>
            <a:r>
              <a:rPr lang="en-US" sz="2400" dirty="0">
                <a:solidFill>
                  <a:schemeClr val="tx1">
                    <a:lumMod val="75000"/>
                    <a:lumOff val="25000"/>
                  </a:schemeClr>
                </a:solidFill>
              </a:rPr>
              <a:t> </a:t>
            </a:r>
            <a:r>
              <a:rPr lang="en-US" sz="2400" dirty="0" err="1">
                <a:solidFill>
                  <a:schemeClr val="tx1">
                    <a:lumMod val="75000"/>
                    <a:lumOff val="25000"/>
                  </a:schemeClr>
                </a:solidFill>
              </a:rPr>
              <a:t>bất</a:t>
            </a:r>
            <a:r>
              <a:rPr lang="en-US" sz="2400" dirty="0">
                <a:solidFill>
                  <a:schemeClr val="tx1">
                    <a:lumMod val="75000"/>
                    <a:lumOff val="25000"/>
                  </a:schemeClr>
                </a:solidFill>
              </a:rPr>
              <a:t> </a:t>
            </a:r>
            <a:r>
              <a:rPr lang="en-US" sz="2400" dirty="0" err="1">
                <a:solidFill>
                  <a:schemeClr val="tx1">
                    <a:lumMod val="75000"/>
                    <a:lumOff val="25000"/>
                  </a:schemeClr>
                </a:solidFill>
              </a:rPr>
              <a:t>cứ</a:t>
            </a:r>
            <a:r>
              <a:rPr lang="en-US" sz="2400" dirty="0">
                <a:solidFill>
                  <a:schemeClr val="tx1">
                    <a:lumMod val="75000"/>
                    <a:lumOff val="25000"/>
                  </a:schemeClr>
                </a:solidFill>
              </a:rPr>
              <a:t> </a:t>
            </a:r>
            <a:r>
              <a:rPr lang="en-US" sz="2400" dirty="0" err="1">
                <a:solidFill>
                  <a:schemeClr val="tx1">
                    <a:lumMod val="75000"/>
                    <a:lumOff val="25000"/>
                  </a:schemeClr>
                </a:solidFill>
              </a:rPr>
              <a:t>hoat</a:t>
            </a:r>
            <a:r>
              <a:rPr lang="en-US" sz="2400" dirty="0">
                <a:solidFill>
                  <a:schemeClr val="tx1">
                    <a:lumMod val="75000"/>
                    <a:lumOff val="25000"/>
                  </a:schemeClr>
                </a:solidFill>
              </a:rPr>
              <a:t> </a:t>
            </a:r>
            <a:r>
              <a:rPr lang="en-US" sz="2400" dirty="0" err="1">
                <a:solidFill>
                  <a:schemeClr val="tx1">
                    <a:lumMod val="75000"/>
                    <a:lumOff val="25000"/>
                  </a:schemeClr>
                </a:solidFill>
              </a:rPr>
              <a:t>động</a:t>
            </a:r>
            <a:r>
              <a:rPr lang="en-US" sz="2400" dirty="0">
                <a:solidFill>
                  <a:schemeClr val="tx1">
                    <a:lumMod val="75000"/>
                    <a:lumOff val="25000"/>
                  </a:schemeClr>
                </a:solidFill>
              </a:rPr>
              <a:t> </a:t>
            </a:r>
            <a:r>
              <a:rPr lang="en-US" sz="2400" dirty="0" err="1">
                <a:solidFill>
                  <a:schemeClr val="tx1">
                    <a:lumMod val="75000"/>
                    <a:lumOff val="25000"/>
                  </a:schemeClr>
                </a:solidFill>
              </a:rPr>
              <a:t>nào</a:t>
            </a:r>
            <a:r>
              <a:rPr lang="en-US" sz="2400" dirty="0">
                <a:solidFill>
                  <a:schemeClr val="tx1">
                    <a:lumMod val="75000"/>
                    <a:lumOff val="25000"/>
                  </a:schemeClr>
                </a:solidFill>
              </a:rPr>
              <a:t> </a:t>
            </a:r>
            <a:r>
              <a:rPr lang="en-US" sz="2400" dirty="0" err="1">
                <a:solidFill>
                  <a:schemeClr val="tx1">
                    <a:lumMod val="75000"/>
                    <a:lumOff val="25000"/>
                  </a:schemeClr>
                </a:solidFill>
              </a:rPr>
              <a:t>bởi</a:t>
            </a:r>
            <a:r>
              <a:rPr lang="en-US" sz="2400" dirty="0">
                <a:solidFill>
                  <a:schemeClr val="tx1">
                    <a:lumMod val="75000"/>
                    <a:lumOff val="25000"/>
                  </a:schemeClr>
                </a:solidFill>
              </a:rPr>
              <a:t> </a:t>
            </a:r>
            <a:r>
              <a:rPr lang="en-US" sz="2400" dirty="0" err="1">
                <a:solidFill>
                  <a:schemeClr val="tx1">
                    <a:lumMod val="75000"/>
                    <a:lumOff val="25000"/>
                  </a:schemeClr>
                </a:solidFill>
              </a:rPr>
              <a:t>biến</a:t>
            </a:r>
            <a:r>
              <a:rPr lang="en-US" sz="2400" dirty="0">
                <a:solidFill>
                  <a:schemeClr val="tx1">
                    <a:lumMod val="75000"/>
                    <a:lumOff val="25000"/>
                  </a:schemeClr>
                </a:solidFill>
              </a:rPr>
              <a:t> </a:t>
            </a:r>
            <a:r>
              <a:rPr lang="en-US" sz="2400" dirty="0" err="1">
                <a:solidFill>
                  <a:schemeClr val="tx1">
                    <a:lumMod val="75000"/>
                    <a:lumOff val="25000"/>
                  </a:schemeClr>
                </a:solidFill>
              </a:rPr>
              <a:t>này</a:t>
            </a:r>
            <a:r>
              <a:rPr lang="en-US" sz="2400" dirty="0">
                <a:solidFill>
                  <a:schemeClr val="tx1">
                    <a:lumMod val="75000"/>
                    <a:lumOff val="25000"/>
                  </a:schemeClr>
                </a:solidFill>
              </a:rPr>
              <a:t> </a:t>
            </a:r>
            <a:r>
              <a:rPr lang="en-US" sz="2400" dirty="0" err="1">
                <a:solidFill>
                  <a:schemeClr val="tx1">
                    <a:lumMod val="75000"/>
                    <a:lumOff val="25000"/>
                  </a:schemeClr>
                </a:solidFill>
              </a:rPr>
              <a:t>làm</a:t>
            </a:r>
            <a:r>
              <a:rPr lang="en-US" sz="2400" dirty="0">
                <a:solidFill>
                  <a:schemeClr val="tx1">
                    <a:lumMod val="75000"/>
                    <a:lumOff val="25000"/>
                  </a:schemeClr>
                </a:solidFill>
              </a:rPr>
              <a:t> </a:t>
            </a:r>
            <a:r>
              <a:rPr lang="en-US" sz="2400" dirty="0" err="1">
                <a:solidFill>
                  <a:schemeClr val="tx1">
                    <a:lumMod val="75000"/>
                    <a:lumOff val="25000"/>
                  </a:schemeClr>
                </a:solidFill>
              </a:rPr>
              <a:t>xuất</a:t>
            </a:r>
            <a:r>
              <a:rPr lang="en-US" sz="2400" dirty="0">
                <a:solidFill>
                  <a:schemeClr val="tx1">
                    <a:lumMod val="75000"/>
                    <a:lumOff val="25000"/>
                  </a:schemeClr>
                </a:solidFill>
              </a:rPr>
              <a:t> </a:t>
            </a:r>
            <a:r>
              <a:rPr lang="en-US" sz="2400" dirty="0" err="1">
                <a:solidFill>
                  <a:schemeClr val="tx1">
                    <a:lumMod val="75000"/>
                    <a:lumOff val="25000"/>
                  </a:schemeClr>
                </a:solidFill>
              </a:rPr>
              <a:t>hiện</a:t>
            </a:r>
            <a:r>
              <a:rPr lang="en-US" sz="2400" dirty="0">
                <a:solidFill>
                  <a:schemeClr val="tx1">
                    <a:lumMod val="75000"/>
                    <a:lumOff val="25000"/>
                  </a:schemeClr>
                </a:solidFill>
              </a:rPr>
              <a:t> </a:t>
            </a:r>
            <a:r>
              <a:rPr lang="en-US" sz="2400" dirty="0" err="1">
                <a:solidFill>
                  <a:schemeClr val="tx1">
                    <a:lumMod val="75000"/>
                    <a:lumOff val="25000"/>
                  </a:schemeClr>
                </a:solidFill>
              </a:rPr>
              <a:t>kiểu</a:t>
            </a:r>
            <a:r>
              <a:rPr lang="en-US" sz="2400" dirty="0">
                <a:solidFill>
                  <a:schemeClr val="tx1">
                    <a:lumMod val="75000"/>
                    <a:lumOff val="25000"/>
                  </a:schemeClr>
                </a:solidFill>
              </a:rPr>
              <a:t> exception </a:t>
            </a:r>
            <a:r>
              <a:rPr lang="en-US" sz="2400" dirty="0" err="1">
                <a:solidFill>
                  <a:schemeClr val="tx1">
                    <a:lumMod val="75000"/>
                    <a:lumOff val="25000"/>
                  </a:schemeClr>
                </a:solidFill>
              </a:rPr>
              <a:t>này</a:t>
            </a:r>
            <a:r>
              <a:rPr lang="en-US" sz="2400" dirty="0" smtClean="0">
                <a:solidFill>
                  <a:schemeClr val="tx1">
                    <a:lumMod val="75000"/>
                    <a:lumOff val="25000"/>
                  </a:schemeClr>
                </a:solidFill>
              </a:rPr>
              <a:t>.</a:t>
            </a:r>
          </a:p>
          <a:p>
            <a:pPr lvl="0">
              <a:spcBef>
                <a:spcPts val="1000"/>
              </a:spcBef>
              <a:buClr>
                <a:schemeClr val="accent1"/>
              </a:buClr>
            </a:pPr>
            <a:r>
              <a:rPr lang="en-US" sz="2400" dirty="0">
                <a:solidFill>
                  <a:schemeClr val="tx1">
                    <a:lumMod val="75000"/>
                    <a:lumOff val="25000"/>
                  </a:schemeClr>
                </a:solidFill>
              </a:rPr>
              <a:t>	</a:t>
            </a:r>
            <a:r>
              <a:rPr lang="en-US" sz="2400" dirty="0">
                <a:solidFill>
                  <a:srgbClr val="7F0055"/>
                </a:solidFill>
                <a:latin typeface="Menlo"/>
              </a:rPr>
              <a:t>String</a:t>
            </a:r>
            <a:r>
              <a:rPr lang="en-US" sz="2400" dirty="0">
                <a:solidFill>
                  <a:srgbClr val="313131"/>
                </a:solidFill>
                <a:latin typeface="Menlo"/>
              </a:rPr>
              <a:t> s</a:t>
            </a:r>
            <a:r>
              <a:rPr lang="en-US" sz="2400" dirty="0">
                <a:solidFill>
                  <a:srgbClr val="666600"/>
                </a:solidFill>
                <a:latin typeface="Menlo"/>
              </a:rPr>
              <a:t>=</a:t>
            </a:r>
            <a:r>
              <a:rPr lang="en-US" sz="2400" dirty="0">
                <a:solidFill>
                  <a:srgbClr val="000088"/>
                </a:solidFill>
                <a:latin typeface="Menlo"/>
              </a:rPr>
              <a:t>null</a:t>
            </a:r>
            <a:r>
              <a:rPr lang="en-US" sz="2400" dirty="0">
                <a:solidFill>
                  <a:srgbClr val="666600"/>
                </a:solidFill>
                <a:latin typeface="Menlo"/>
              </a:rPr>
              <a:t>;</a:t>
            </a:r>
            <a:r>
              <a:rPr lang="en-US" sz="2400" dirty="0">
                <a:solidFill>
                  <a:srgbClr val="313131"/>
                </a:solidFill>
                <a:latin typeface="Menlo"/>
              </a:rPr>
              <a:t> </a:t>
            </a:r>
            <a:r>
              <a:rPr lang="en-US" sz="2400" dirty="0" err="1">
                <a:solidFill>
                  <a:srgbClr val="7F0055"/>
                </a:solidFill>
                <a:latin typeface="Menlo"/>
              </a:rPr>
              <a:t>System</a:t>
            </a:r>
            <a:r>
              <a:rPr lang="en-US" sz="2400" dirty="0" err="1">
                <a:solidFill>
                  <a:srgbClr val="666600"/>
                </a:solidFill>
                <a:latin typeface="Menlo"/>
              </a:rPr>
              <a:t>.</a:t>
            </a:r>
            <a:r>
              <a:rPr lang="en-US" sz="2400" dirty="0" err="1">
                <a:solidFill>
                  <a:srgbClr val="000088"/>
                </a:solidFill>
                <a:latin typeface="Menlo"/>
              </a:rPr>
              <a:t>out</a:t>
            </a:r>
            <a:r>
              <a:rPr lang="en-US" sz="2400" dirty="0" err="1">
                <a:solidFill>
                  <a:srgbClr val="666600"/>
                </a:solidFill>
                <a:latin typeface="Menlo"/>
              </a:rPr>
              <a:t>.</a:t>
            </a:r>
            <a:r>
              <a:rPr lang="en-US" sz="2400" dirty="0" err="1">
                <a:solidFill>
                  <a:srgbClr val="313131"/>
                </a:solidFill>
                <a:latin typeface="Menlo"/>
              </a:rPr>
              <a:t>println</a:t>
            </a:r>
            <a:r>
              <a:rPr lang="en-US" sz="2400" dirty="0">
                <a:solidFill>
                  <a:srgbClr val="666600"/>
                </a:solidFill>
                <a:latin typeface="Menlo"/>
              </a:rPr>
              <a:t>(</a:t>
            </a:r>
            <a:r>
              <a:rPr lang="en-US" sz="2400" dirty="0" err="1">
                <a:solidFill>
                  <a:srgbClr val="313131"/>
                </a:solidFill>
                <a:latin typeface="Menlo"/>
              </a:rPr>
              <a:t>s</a:t>
            </a:r>
            <a:r>
              <a:rPr lang="en-US" sz="2400" dirty="0" err="1">
                <a:solidFill>
                  <a:srgbClr val="666600"/>
                </a:solidFill>
                <a:latin typeface="Menlo"/>
              </a:rPr>
              <a:t>.</a:t>
            </a:r>
            <a:r>
              <a:rPr lang="en-US" sz="2400" dirty="0" err="1">
                <a:solidFill>
                  <a:srgbClr val="313131"/>
                </a:solidFill>
                <a:latin typeface="Menlo"/>
              </a:rPr>
              <a:t>length</a:t>
            </a:r>
            <a:r>
              <a:rPr lang="en-US" sz="2400" dirty="0">
                <a:solidFill>
                  <a:srgbClr val="666600"/>
                </a:solidFill>
                <a:latin typeface="Menlo"/>
              </a:rPr>
              <a:t>());</a:t>
            </a:r>
            <a:r>
              <a:rPr lang="en-US" sz="2400" dirty="0">
                <a:solidFill>
                  <a:srgbClr val="880000"/>
                </a:solidFill>
                <a:latin typeface="Menlo"/>
              </a:rPr>
              <a:t>//</a:t>
            </a:r>
            <a:r>
              <a:rPr lang="en-US" sz="2400" dirty="0" err="1">
                <a:solidFill>
                  <a:srgbClr val="880000"/>
                </a:solidFill>
                <a:latin typeface="Menlo"/>
              </a:rPr>
              <a:t>NullPointerException</a:t>
            </a:r>
            <a:r>
              <a:rPr lang="en-US" sz="2400" dirty="0">
                <a:solidFill>
                  <a:srgbClr val="880000"/>
                </a:solidFill>
                <a:latin typeface="Menlo"/>
              </a:rPr>
              <a:t> </a:t>
            </a:r>
            <a:endParaRPr lang="en-US" sz="5400" dirty="0">
              <a:latin typeface="Arial" panose="020B0604020202020204" pitchFamily="34" charset="0"/>
            </a:endParaRPr>
          </a:p>
          <a:p>
            <a:pPr>
              <a:spcBef>
                <a:spcPts val="1000"/>
              </a:spcBef>
              <a:buClr>
                <a:schemeClr val="accent1"/>
              </a:buCl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89456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624110"/>
            <a:ext cx="10690410" cy="707149"/>
          </a:xfrm>
        </p:spPr>
        <p:txBody>
          <a:bodyPr>
            <a:normAutofit fontScale="90000"/>
          </a:bodyPr>
          <a:lstStyle/>
          <a:p>
            <a:r>
              <a:rPr lang="en-US" dirty="0" err="1"/>
              <a:t>Các</a:t>
            </a:r>
            <a:r>
              <a:rPr lang="en-US" dirty="0"/>
              <a:t> </a:t>
            </a:r>
            <a:r>
              <a:rPr lang="en-US" dirty="0" err="1"/>
              <a:t>tình</a:t>
            </a:r>
            <a:r>
              <a:rPr lang="en-US" dirty="0"/>
              <a:t> </a:t>
            </a:r>
            <a:r>
              <a:rPr lang="en-US" dirty="0" err="1"/>
              <a:t>huống</a:t>
            </a:r>
            <a:r>
              <a:rPr lang="en-US" dirty="0"/>
              <a:t> </a:t>
            </a:r>
            <a:r>
              <a:rPr lang="en-US" dirty="0" err="1"/>
              <a:t>phổ</a:t>
            </a:r>
            <a:r>
              <a:rPr lang="en-US" dirty="0"/>
              <a:t> </a:t>
            </a:r>
            <a:r>
              <a:rPr lang="en-US" dirty="0" err="1"/>
              <a:t>biến</a:t>
            </a:r>
            <a:r>
              <a:rPr lang="en-US" dirty="0"/>
              <a:t> </a:t>
            </a:r>
            <a:r>
              <a:rPr lang="en-US" dirty="0" err="1"/>
              <a:t>mà</a:t>
            </a:r>
            <a:r>
              <a:rPr lang="en-US" dirty="0"/>
              <a:t> Exception </a:t>
            </a:r>
            <a:r>
              <a:rPr lang="en-US" dirty="0" err="1"/>
              <a:t>có</a:t>
            </a:r>
            <a:r>
              <a:rPr lang="en-US" dirty="0"/>
              <a:t> </a:t>
            </a:r>
            <a:r>
              <a:rPr lang="en-US" dirty="0" err="1"/>
              <a:t>thể</a:t>
            </a:r>
            <a:r>
              <a:rPr lang="en-US" dirty="0"/>
              <a:t> </a:t>
            </a:r>
            <a:r>
              <a:rPr lang="en-US" dirty="0" err="1"/>
              <a:t>xảy</a:t>
            </a:r>
            <a:r>
              <a:rPr lang="en-US" dirty="0"/>
              <a:t> </a:t>
            </a:r>
            <a:r>
              <a:rPr lang="en-US" dirty="0" err="1"/>
              <a:t>ra</a:t>
            </a:r>
            <a:endParaRPr lang="en-US" dirty="0"/>
          </a:p>
        </p:txBody>
      </p:sp>
      <p:sp>
        <p:nvSpPr>
          <p:cNvPr id="3" name="Rectangle 2"/>
          <p:cNvSpPr/>
          <p:nvPr/>
        </p:nvSpPr>
        <p:spPr>
          <a:xfrm>
            <a:off x="1721225" y="1331259"/>
            <a:ext cx="10246657" cy="4298613"/>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400" dirty="0" err="1">
                <a:solidFill>
                  <a:schemeClr val="tx1">
                    <a:lumMod val="75000"/>
                    <a:lumOff val="25000"/>
                  </a:schemeClr>
                </a:solidFill>
              </a:rPr>
              <a:t>Với</a:t>
            </a:r>
            <a:r>
              <a:rPr lang="en-US" sz="2400" dirty="0">
                <a:solidFill>
                  <a:schemeClr val="tx1">
                    <a:lumMod val="75000"/>
                    <a:lumOff val="25000"/>
                  </a:schemeClr>
                </a:solidFill>
              </a:rPr>
              <a:t> </a:t>
            </a:r>
            <a:r>
              <a:rPr lang="en-US" sz="2400" dirty="0" err="1">
                <a:solidFill>
                  <a:schemeClr val="tx1">
                    <a:lumMod val="75000"/>
                    <a:lumOff val="25000"/>
                  </a:schemeClr>
                </a:solidFill>
              </a:rPr>
              <a:t>NumberFormatException</a:t>
            </a:r>
            <a:r>
              <a:rPr lang="en-US" sz="2400" dirty="0">
                <a:solidFill>
                  <a:schemeClr val="tx1">
                    <a:lumMod val="75000"/>
                    <a:lumOff val="25000"/>
                  </a:schemeClr>
                </a:solidFill>
              </a:rPr>
              <a:t>: </a:t>
            </a:r>
            <a:r>
              <a:rPr lang="en-US" sz="2400" dirty="0" err="1">
                <a:solidFill>
                  <a:schemeClr val="tx1">
                    <a:lumMod val="75000"/>
                    <a:lumOff val="25000"/>
                  </a:schemeClr>
                </a:solidFill>
              </a:rPr>
              <a:t>việc</a:t>
            </a:r>
            <a:r>
              <a:rPr lang="en-US" sz="2400" dirty="0">
                <a:solidFill>
                  <a:schemeClr val="tx1">
                    <a:lumMod val="75000"/>
                    <a:lumOff val="25000"/>
                  </a:schemeClr>
                </a:solidFill>
              </a:rPr>
              <a:t> </a:t>
            </a:r>
            <a:r>
              <a:rPr lang="en-US" sz="2400" dirty="0" err="1">
                <a:solidFill>
                  <a:schemeClr val="tx1">
                    <a:lumMod val="75000"/>
                    <a:lumOff val="25000"/>
                  </a:schemeClr>
                </a:solidFill>
              </a:rPr>
              <a:t>định</a:t>
            </a:r>
            <a:r>
              <a:rPr lang="en-US" sz="2400" dirty="0">
                <a:solidFill>
                  <a:schemeClr val="tx1">
                    <a:lumMod val="75000"/>
                    <a:lumOff val="25000"/>
                  </a:schemeClr>
                </a:solidFill>
              </a:rPr>
              <a:t> </a:t>
            </a:r>
            <a:r>
              <a:rPr lang="en-US" sz="2400" dirty="0" err="1">
                <a:solidFill>
                  <a:schemeClr val="tx1">
                    <a:lumMod val="75000"/>
                    <a:lumOff val="25000"/>
                  </a:schemeClr>
                </a:solidFill>
              </a:rPr>
              <a:t>dạng</a:t>
            </a:r>
            <a:r>
              <a:rPr lang="en-US" sz="2400" dirty="0">
                <a:solidFill>
                  <a:schemeClr val="tx1">
                    <a:lumMod val="75000"/>
                    <a:lumOff val="25000"/>
                  </a:schemeClr>
                </a:solidFill>
              </a:rPr>
              <a:t> </a:t>
            </a:r>
            <a:r>
              <a:rPr lang="en-US" sz="2400" dirty="0" err="1">
                <a:solidFill>
                  <a:schemeClr val="tx1">
                    <a:lumMod val="75000"/>
                    <a:lumOff val="25000"/>
                  </a:schemeClr>
                </a:solidFill>
              </a:rPr>
              <a:t>sai</a:t>
            </a:r>
            <a:r>
              <a:rPr lang="en-US" sz="2400" dirty="0">
                <a:solidFill>
                  <a:schemeClr val="tx1">
                    <a:lumMod val="75000"/>
                    <a:lumOff val="25000"/>
                  </a:schemeClr>
                </a:solidFill>
              </a:rPr>
              <a:t> </a:t>
            </a:r>
            <a:r>
              <a:rPr lang="en-US" sz="2400" dirty="0" err="1">
                <a:solidFill>
                  <a:schemeClr val="tx1">
                    <a:lumMod val="75000"/>
                    <a:lumOff val="25000"/>
                  </a:schemeClr>
                </a:solidFill>
              </a:rPr>
              <a:t>bất</a:t>
            </a:r>
            <a:r>
              <a:rPr lang="en-US" sz="2400" dirty="0">
                <a:solidFill>
                  <a:schemeClr val="tx1">
                    <a:lumMod val="75000"/>
                    <a:lumOff val="25000"/>
                  </a:schemeClr>
                </a:solidFill>
              </a:rPr>
              <a:t> </a:t>
            </a:r>
            <a:r>
              <a:rPr lang="en-US" sz="2400" dirty="0" err="1">
                <a:solidFill>
                  <a:schemeClr val="tx1">
                    <a:lumMod val="75000"/>
                    <a:lumOff val="25000"/>
                  </a:schemeClr>
                </a:solidFill>
              </a:rPr>
              <a:t>cứ</a:t>
            </a:r>
            <a:r>
              <a:rPr lang="en-US" sz="2400" dirty="0">
                <a:solidFill>
                  <a:schemeClr val="tx1">
                    <a:lumMod val="75000"/>
                    <a:lumOff val="25000"/>
                  </a:schemeClr>
                </a:solidFill>
              </a:rPr>
              <a:t> </a:t>
            </a:r>
            <a:r>
              <a:rPr lang="en-US" sz="2400" dirty="0" err="1">
                <a:solidFill>
                  <a:schemeClr val="tx1">
                    <a:lumMod val="75000"/>
                    <a:lumOff val="25000"/>
                  </a:schemeClr>
                </a:solidFill>
              </a:rPr>
              <a:t>giá</a:t>
            </a:r>
            <a:r>
              <a:rPr lang="en-US" sz="2400" dirty="0">
                <a:solidFill>
                  <a:schemeClr val="tx1">
                    <a:lumMod val="75000"/>
                    <a:lumOff val="25000"/>
                  </a:schemeClr>
                </a:solidFill>
              </a:rPr>
              <a:t> </a:t>
            </a:r>
            <a:r>
              <a:rPr lang="en-US" sz="2400" dirty="0" err="1">
                <a:solidFill>
                  <a:schemeClr val="tx1">
                    <a:lumMod val="75000"/>
                    <a:lumOff val="25000"/>
                  </a:schemeClr>
                </a:solidFill>
              </a:rPr>
              <a:t>trị</a:t>
            </a:r>
            <a:r>
              <a:rPr lang="en-US" sz="2400" dirty="0">
                <a:solidFill>
                  <a:schemeClr val="tx1">
                    <a:lumMod val="75000"/>
                    <a:lumOff val="25000"/>
                  </a:schemeClr>
                </a:solidFill>
              </a:rPr>
              <a:t> </a:t>
            </a:r>
            <a:r>
              <a:rPr lang="en-US" sz="2400" dirty="0" err="1">
                <a:solidFill>
                  <a:schemeClr val="tx1">
                    <a:lumMod val="75000"/>
                    <a:lumOff val="25000"/>
                  </a:schemeClr>
                </a:solidFill>
              </a:rPr>
              <a:t>nào</a:t>
            </a:r>
            <a:r>
              <a:rPr lang="en-US" sz="2400" dirty="0">
                <a:solidFill>
                  <a:schemeClr val="tx1">
                    <a:lumMod val="75000"/>
                    <a:lumOff val="25000"/>
                  </a:schemeClr>
                </a:solidFill>
              </a:rPr>
              <a:t>, </a:t>
            </a:r>
            <a:r>
              <a:rPr lang="en-US" sz="2400" dirty="0" err="1">
                <a:solidFill>
                  <a:schemeClr val="tx1">
                    <a:lumMod val="75000"/>
                    <a:lumOff val="25000"/>
                  </a:schemeClr>
                </a:solidFill>
              </a:rPr>
              <a:t>có</a:t>
            </a:r>
            <a:r>
              <a:rPr lang="en-US" sz="2400" dirty="0">
                <a:solidFill>
                  <a:schemeClr val="tx1">
                    <a:lumMod val="75000"/>
                    <a:lumOff val="25000"/>
                  </a:schemeClr>
                </a:solidFill>
              </a:rPr>
              <a:t> </a:t>
            </a:r>
            <a:r>
              <a:rPr lang="en-US" sz="2400" dirty="0" err="1">
                <a:solidFill>
                  <a:schemeClr val="tx1">
                    <a:lumMod val="75000"/>
                    <a:lumOff val="25000"/>
                  </a:schemeClr>
                </a:solidFill>
              </a:rPr>
              <a:t>thể</a:t>
            </a:r>
            <a:r>
              <a:rPr lang="en-US" sz="2400" dirty="0">
                <a:solidFill>
                  <a:schemeClr val="tx1">
                    <a:lumMod val="75000"/>
                    <a:lumOff val="25000"/>
                  </a:schemeClr>
                </a:solidFill>
              </a:rPr>
              <a:t> </a:t>
            </a:r>
            <a:r>
              <a:rPr lang="en-US" sz="2400" dirty="0" err="1">
                <a:solidFill>
                  <a:schemeClr val="tx1">
                    <a:lumMod val="75000"/>
                    <a:lumOff val="25000"/>
                  </a:schemeClr>
                </a:solidFill>
              </a:rPr>
              <a:t>gây</a:t>
            </a:r>
            <a:r>
              <a:rPr lang="en-US" sz="2400" dirty="0">
                <a:solidFill>
                  <a:schemeClr val="tx1">
                    <a:lumMod val="75000"/>
                    <a:lumOff val="25000"/>
                  </a:schemeClr>
                </a:solidFill>
              </a:rPr>
              <a:t> </a:t>
            </a:r>
            <a:r>
              <a:rPr lang="en-US" sz="2400" dirty="0" err="1">
                <a:solidFill>
                  <a:schemeClr val="tx1">
                    <a:lumMod val="75000"/>
                    <a:lumOff val="25000"/>
                  </a:schemeClr>
                </a:solidFill>
              </a:rPr>
              <a:t>ra</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ngoại</a:t>
            </a:r>
            <a:r>
              <a:rPr lang="en-US" sz="2400" dirty="0">
                <a:solidFill>
                  <a:schemeClr val="tx1">
                    <a:lumMod val="75000"/>
                    <a:lumOff val="25000"/>
                  </a:schemeClr>
                </a:solidFill>
              </a:rPr>
              <a:t> </a:t>
            </a:r>
            <a:r>
              <a:rPr lang="en-US" sz="2400" dirty="0" err="1">
                <a:solidFill>
                  <a:schemeClr val="tx1">
                    <a:lumMod val="75000"/>
                    <a:lumOff val="25000"/>
                  </a:schemeClr>
                </a:solidFill>
              </a:rPr>
              <a:t>lệ</a:t>
            </a:r>
            <a:r>
              <a:rPr lang="en-US" sz="2400" dirty="0">
                <a:solidFill>
                  <a:schemeClr val="tx1">
                    <a:lumMod val="75000"/>
                    <a:lumOff val="25000"/>
                  </a:schemeClr>
                </a:solidFill>
              </a:rPr>
              <a:t> </a:t>
            </a:r>
            <a:r>
              <a:rPr lang="en-US" sz="2400" dirty="0" err="1">
                <a:solidFill>
                  <a:schemeClr val="tx1">
                    <a:lumMod val="75000"/>
                    <a:lumOff val="25000"/>
                  </a:schemeClr>
                </a:solidFill>
              </a:rPr>
              <a:t>này</a:t>
            </a:r>
            <a:r>
              <a:rPr lang="en-US" sz="2400" dirty="0">
                <a:solidFill>
                  <a:schemeClr val="tx1">
                    <a:lumMod val="75000"/>
                    <a:lumOff val="25000"/>
                  </a:schemeClr>
                </a:solidFill>
              </a:rPr>
              <a:t>. </a:t>
            </a:r>
            <a:r>
              <a:rPr lang="en-US" sz="2400" dirty="0" err="1">
                <a:solidFill>
                  <a:schemeClr val="tx1">
                    <a:lumMod val="75000"/>
                    <a:lumOff val="25000"/>
                  </a:schemeClr>
                </a:solidFill>
              </a:rPr>
              <a:t>Giả</a:t>
            </a:r>
            <a:r>
              <a:rPr lang="en-US" sz="2400" dirty="0">
                <a:solidFill>
                  <a:schemeClr val="tx1">
                    <a:lumMod val="75000"/>
                    <a:lumOff val="25000"/>
                  </a:schemeClr>
                </a:solidFill>
              </a:rPr>
              <a:t> </a:t>
            </a:r>
            <a:r>
              <a:rPr lang="en-US" sz="2400" dirty="0" err="1">
                <a:solidFill>
                  <a:schemeClr val="tx1">
                    <a:lumMod val="75000"/>
                    <a:lumOff val="25000"/>
                  </a:schemeClr>
                </a:solidFill>
              </a:rPr>
              <a:t>sử</a:t>
            </a:r>
            <a:r>
              <a:rPr lang="en-US" sz="2400" dirty="0">
                <a:solidFill>
                  <a:schemeClr val="tx1">
                    <a:lumMod val="75000"/>
                    <a:lumOff val="25000"/>
                  </a:schemeClr>
                </a:solidFill>
              </a:rPr>
              <a:t> </a:t>
            </a:r>
            <a:r>
              <a:rPr lang="en-US" sz="2400" dirty="0" err="1">
                <a:solidFill>
                  <a:schemeClr val="tx1">
                    <a:lumMod val="75000"/>
                    <a:lumOff val="25000"/>
                  </a:schemeClr>
                </a:solidFill>
              </a:rPr>
              <a:t>bạn</a:t>
            </a:r>
            <a:r>
              <a:rPr lang="en-US" sz="2400" dirty="0">
                <a:solidFill>
                  <a:schemeClr val="tx1">
                    <a:lumMod val="75000"/>
                    <a:lumOff val="25000"/>
                  </a:schemeClr>
                </a:solidFill>
              </a:rPr>
              <a:t> </a:t>
            </a:r>
            <a:r>
              <a:rPr lang="en-US" sz="2400" dirty="0" err="1">
                <a:solidFill>
                  <a:schemeClr val="tx1">
                    <a:lumMod val="75000"/>
                    <a:lumOff val="25000"/>
                  </a:schemeClr>
                </a:solidFill>
              </a:rPr>
              <a:t>có</a:t>
            </a:r>
            <a:r>
              <a:rPr lang="en-US" sz="2400" dirty="0">
                <a:solidFill>
                  <a:schemeClr val="tx1">
                    <a:lumMod val="75000"/>
                    <a:lumOff val="25000"/>
                  </a:schemeClr>
                </a:solidFill>
              </a:rPr>
              <a:t> </a:t>
            </a:r>
            <a:r>
              <a:rPr lang="en-US" sz="2400" dirty="0" err="1">
                <a:solidFill>
                  <a:schemeClr val="tx1">
                    <a:lumMod val="75000"/>
                    <a:lumOff val="25000"/>
                  </a:schemeClr>
                </a:solidFill>
              </a:rPr>
              <a:t>một</a:t>
            </a:r>
            <a:r>
              <a:rPr lang="en-US" sz="2400" dirty="0">
                <a:solidFill>
                  <a:schemeClr val="tx1">
                    <a:lumMod val="75000"/>
                    <a:lumOff val="25000"/>
                  </a:schemeClr>
                </a:solidFill>
              </a:rPr>
              <a:t> </a:t>
            </a:r>
            <a:r>
              <a:rPr lang="en-US" sz="2400" dirty="0" err="1">
                <a:solidFill>
                  <a:schemeClr val="tx1">
                    <a:lumMod val="75000"/>
                    <a:lumOff val="25000"/>
                  </a:schemeClr>
                </a:solidFill>
              </a:rPr>
              <a:t>biến</a:t>
            </a:r>
            <a:r>
              <a:rPr lang="en-US" sz="2400" dirty="0">
                <a:solidFill>
                  <a:schemeClr val="tx1">
                    <a:lumMod val="75000"/>
                    <a:lumOff val="25000"/>
                  </a:schemeClr>
                </a:solidFill>
              </a:rPr>
              <a:t> string </a:t>
            </a:r>
            <a:r>
              <a:rPr lang="en-US" sz="2400" dirty="0" err="1">
                <a:solidFill>
                  <a:schemeClr val="tx1">
                    <a:lumMod val="75000"/>
                    <a:lumOff val="25000"/>
                  </a:schemeClr>
                </a:solidFill>
              </a:rPr>
              <a:t>mà</a:t>
            </a:r>
            <a:r>
              <a:rPr lang="en-US" sz="2400" dirty="0">
                <a:solidFill>
                  <a:schemeClr val="tx1">
                    <a:lumMod val="75000"/>
                    <a:lumOff val="25000"/>
                  </a:schemeClr>
                </a:solidFill>
              </a:rPr>
              <a:t> </a:t>
            </a:r>
            <a:r>
              <a:rPr lang="en-US" sz="2400" dirty="0" err="1">
                <a:solidFill>
                  <a:schemeClr val="tx1">
                    <a:lumMod val="75000"/>
                    <a:lumOff val="25000"/>
                  </a:schemeClr>
                </a:solidFill>
              </a:rPr>
              <a:t>có</a:t>
            </a:r>
            <a:r>
              <a:rPr lang="en-US" sz="2400" dirty="0">
                <a:solidFill>
                  <a:schemeClr val="tx1">
                    <a:lumMod val="75000"/>
                    <a:lumOff val="25000"/>
                  </a:schemeClr>
                </a:solidFill>
              </a:rPr>
              <a:t> </a:t>
            </a:r>
            <a:r>
              <a:rPr lang="en-US" sz="2400" dirty="0" err="1">
                <a:solidFill>
                  <a:schemeClr val="tx1">
                    <a:lumMod val="75000"/>
                    <a:lumOff val="25000"/>
                  </a:schemeClr>
                </a:solidFill>
              </a:rPr>
              <a:t>các</a:t>
            </a:r>
            <a:r>
              <a:rPr lang="en-US" sz="2400" dirty="0">
                <a:solidFill>
                  <a:schemeClr val="tx1">
                    <a:lumMod val="75000"/>
                    <a:lumOff val="25000"/>
                  </a:schemeClr>
                </a:solidFill>
              </a:rPr>
              <a:t> </a:t>
            </a:r>
            <a:r>
              <a:rPr lang="en-US" sz="2400" dirty="0" err="1">
                <a:solidFill>
                  <a:schemeClr val="tx1">
                    <a:lumMod val="75000"/>
                    <a:lumOff val="25000"/>
                  </a:schemeClr>
                </a:solidFill>
              </a:rPr>
              <a:t>ký</a:t>
            </a:r>
            <a:r>
              <a:rPr lang="en-US" sz="2400" dirty="0">
                <a:solidFill>
                  <a:schemeClr val="tx1">
                    <a:lumMod val="75000"/>
                    <a:lumOff val="25000"/>
                  </a:schemeClr>
                </a:solidFill>
              </a:rPr>
              <a:t> </a:t>
            </a:r>
            <a:r>
              <a:rPr lang="en-US" sz="2400" dirty="0" err="1">
                <a:solidFill>
                  <a:schemeClr val="tx1">
                    <a:lumMod val="75000"/>
                    <a:lumOff val="25000"/>
                  </a:schemeClr>
                </a:solidFill>
              </a:rPr>
              <a:t>tự</a:t>
            </a:r>
            <a:r>
              <a:rPr lang="en-US" sz="2400" dirty="0">
                <a:solidFill>
                  <a:schemeClr val="tx1">
                    <a:lumMod val="75000"/>
                    <a:lumOff val="25000"/>
                  </a:schemeClr>
                </a:solidFill>
              </a:rPr>
              <a:t>, </a:t>
            </a:r>
            <a:r>
              <a:rPr lang="en-US" sz="2400" dirty="0" err="1">
                <a:solidFill>
                  <a:schemeClr val="tx1">
                    <a:lumMod val="75000"/>
                    <a:lumOff val="25000"/>
                  </a:schemeClr>
                </a:solidFill>
              </a:rPr>
              <a:t>thì</a:t>
            </a:r>
            <a:r>
              <a:rPr lang="en-US" sz="2400" dirty="0">
                <a:solidFill>
                  <a:schemeClr val="tx1">
                    <a:lumMod val="75000"/>
                    <a:lumOff val="25000"/>
                  </a:schemeClr>
                </a:solidFill>
              </a:rPr>
              <a:t> </a:t>
            </a:r>
            <a:r>
              <a:rPr lang="en-US" sz="2400" dirty="0" err="1">
                <a:solidFill>
                  <a:schemeClr val="tx1">
                    <a:lumMod val="75000"/>
                    <a:lumOff val="25000"/>
                  </a:schemeClr>
                </a:solidFill>
              </a:rPr>
              <a:t>việc</a:t>
            </a:r>
            <a:r>
              <a:rPr lang="en-US" sz="2400" dirty="0">
                <a:solidFill>
                  <a:schemeClr val="tx1">
                    <a:lumMod val="75000"/>
                    <a:lumOff val="25000"/>
                  </a:schemeClr>
                </a:solidFill>
              </a:rPr>
              <a:t> </a:t>
            </a:r>
            <a:r>
              <a:rPr lang="en-US" sz="2400" dirty="0" err="1">
                <a:solidFill>
                  <a:schemeClr val="tx1">
                    <a:lumMod val="75000"/>
                    <a:lumOff val="25000"/>
                  </a:schemeClr>
                </a:solidFill>
              </a:rPr>
              <a:t>chuyển</a:t>
            </a:r>
            <a:r>
              <a:rPr lang="en-US" sz="2400" dirty="0">
                <a:solidFill>
                  <a:schemeClr val="tx1">
                    <a:lumMod val="75000"/>
                    <a:lumOff val="25000"/>
                  </a:schemeClr>
                </a:solidFill>
              </a:rPr>
              <a:t> </a:t>
            </a:r>
            <a:r>
              <a:rPr lang="en-US" sz="2400" dirty="0" err="1">
                <a:solidFill>
                  <a:schemeClr val="tx1">
                    <a:lumMod val="75000"/>
                    <a:lumOff val="25000"/>
                  </a:schemeClr>
                </a:solidFill>
              </a:rPr>
              <a:t>đổi</a:t>
            </a:r>
            <a:r>
              <a:rPr lang="en-US" sz="2400" dirty="0">
                <a:solidFill>
                  <a:schemeClr val="tx1">
                    <a:lumMod val="75000"/>
                    <a:lumOff val="25000"/>
                  </a:schemeClr>
                </a:solidFill>
              </a:rPr>
              <a:t> </a:t>
            </a:r>
            <a:r>
              <a:rPr lang="en-US" sz="2400" dirty="0" err="1">
                <a:solidFill>
                  <a:schemeClr val="tx1">
                    <a:lumMod val="75000"/>
                    <a:lumOff val="25000"/>
                  </a:schemeClr>
                </a:solidFill>
              </a:rPr>
              <a:t>biến</a:t>
            </a:r>
            <a:r>
              <a:rPr lang="en-US" sz="2400" dirty="0">
                <a:solidFill>
                  <a:schemeClr val="tx1">
                    <a:lumMod val="75000"/>
                    <a:lumOff val="25000"/>
                  </a:schemeClr>
                </a:solidFill>
              </a:rPr>
              <a:t> </a:t>
            </a:r>
            <a:r>
              <a:rPr lang="en-US" sz="2400" dirty="0" err="1">
                <a:solidFill>
                  <a:schemeClr val="tx1">
                    <a:lumMod val="75000"/>
                    <a:lumOff val="25000"/>
                  </a:schemeClr>
                </a:solidFill>
              </a:rPr>
              <a:t>thành</a:t>
            </a:r>
            <a:r>
              <a:rPr lang="en-US" sz="2400" dirty="0">
                <a:solidFill>
                  <a:schemeClr val="tx1">
                    <a:lumMod val="75000"/>
                    <a:lumOff val="25000"/>
                  </a:schemeClr>
                </a:solidFill>
              </a:rPr>
              <a:t> </a:t>
            </a:r>
            <a:r>
              <a:rPr lang="en-US" sz="2400" dirty="0" err="1">
                <a:solidFill>
                  <a:schemeClr val="tx1">
                    <a:lumMod val="75000"/>
                    <a:lumOff val="25000"/>
                  </a:schemeClr>
                </a:solidFill>
              </a:rPr>
              <a:t>này</a:t>
            </a:r>
            <a:r>
              <a:rPr lang="en-US" sz="2400" dirty="0">
                <a:solidFill>
                  <a:schemeClr val="tx1">
                    <a:lumMod val="75000"/>
                    <a:lumOff val="25000"/>
                  </a:schemeClr>
                </a:solidFill>
              </a:rPr>
              <a:t> </a:t>
            </a:r>
            <a:r>
              <a:rPr lang="en-US" sz="2400" dirty="0" err="1">
                <a:solidFill>
                  <a:schemeClr val="tx1">
                    <a:lumMod val="75000"/>
                    <a:lumOff val="25000"/>
                  </a:schemeClr>
                </a:solidFill>
              </a:rPr>
              <a:t>ký</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err="1">
                <a:solidFill>
                  <a:schemeClr val="tx1">
                    <a:lumMod val="75000"/>
                    <a:lumOff val="25000"/>
                  </a:schemeClr>
                </a:solidFill>
              </a:rPr>
              <a:t>sẽ</a:t>
            </a:r>
            <a:r>
              <a:rPr lang="en-US" sz="2400" dirty="0">
                <a:solidFill>
                  <a:schemeClr val="tx1">
                    <a:lumMod val="75000"/>
                    <a:lumOff val="25000"/>
                  </a:schemeClr>
                </a:solidFill>
              </a:rPr>
              <a:t> </a:t>
            </a:r>
            <a:r>
              <a:rPr lang="en-US" sz="2400" dirty="0" err="1">
                <a:solidFill>
                  <a:schemeClr val="tx1">
                    <a:lumMod val="75000"/>
                    <a:lumOff val="25000"/>
                  </a:schemeClr>
                </a:solidFill>
              </a:rPr>
              <a:t>làm</a:t>
            </a:r>
            <a:r>
              <a:rPr lang="en-US" sz="2400" dirty="0">
                <a:solidFill>
                  <a:schemeClr val="tx1">
                    <a:lumMod val="75000"/>
                    <a:lumOff val="25000"/>
                  </a:schemeClr>
                </a:solidFill>
              </a:rPr>
              <a:t> </a:t>
            </a:r>
            <a:r>
              <a:rPr lang="en-US" sz="2400" dirty="0" err="1">
                <a:solidFill>
                  <a:schemeClr val="tx1">
                    <a:lumMod val="75000"/>
                    <a:lumOff val="25000"/>
                  </a:schemeClr>
                </a:solidFill>
              </a:rPr>
              <a:t>xuất</a:t>
            </a:r>
            <a:r>
              <a:rPr lang="en-US" sz="2400" dirty="0">
                <a:solidFill>
                  <a:schemeClr val="tx1">
                    <a:lumMod val="75000"/>
                    <a:lumOff val="25000"/>
                  </a:schemeClr>
                </a:solidFill>
              </a:rPr>
              <a:t> </a:t>
            </a:r>
            <a:r>
              <a:rPr lang="en-US" sz="2400" dirty="0" err="1">
                <a:solidFill>
                  <a:schemeClr val="tx1">
                    <a:lumMod val="75000"/>
                    <a:lumOff val="25000"/>
                  </a:schemeClr>
                </a:solidFill>
              </a:rPr>
              <a:t>hiện</a:t>
            </a:r>
            <a:r>
              <a:rPr lang="en-US" sz="2400" dirty="0">
                <a:solidFill>
                  <a:schemeClr val="tx1">
                    <a:lumMod val="75000"/>
                    <a:lumOff val="25000"/>
                  </a:schemeClr>
                </a:solidFill>
              </a:rPr>
              <a:t> </a:t>
            </a:r>
            <a:r>
              <a:rPr lang="en-US" sz="2400" dirty="0" err="1" smtClean="0">
                <a:solidFill>
                  <a:schemeClr val="tx1">
                    <a:lumMod val="75000"/>
                    <a:lumOff val="25000"/>
                  </a:schemeClr>
                </a:solidFill>
              </a:rPr>
              <a:t>NumberFormatException</a:t>
            </a:r>
            <a:r>
              <a:rPr lang="en-US" sz="2400" dirty="0" smtClean="0">
                <a:solidFill>
                  <a:schemeClr val="tx1">
                    <a:lumMod val="75000"/>
                    <a:lumOff val="25000"/>
                  </a:schemeClr>
                </a:solidFill>
              </a:rPr>
              <a:t>.</a:t>
            </a:r>
          </a:p>
          <a:p>
            <a:pPr>
              <a:spcBef>
                <a:spcPts val="1000"/>
              </a:spcBef>
              <a:buClr>
                <a:schemeClr val="accent1"/>
              </a:buClr>
            </a:pPr>
            <a:r>
              <a:rPr lang="en-US" sz="2400" dirty="0">
                <a:solidFill>
                  <a:schemeClr val="tx1">
                    <a:lumMod val="75000"/>
                    <a:lumOff val="25000"/>
                  </a:schemeClr>
                </a:solidFill>
                <a:latin typeface="Menlo"/>
              </a:rPr>
              <a:t>	</a:t>
            </a:r>
            <a:r>
              <a:rPr lang="en-US" sz="2400" dirty="0" smtClean="0">
                <a:solidFill>
                  <a:srgbClr val="7F0055"/>
                </a:solidFill>
                <a:latin typeface="Menlo"/>
              </a:rPr>
              <a:t>String</a:t>
            </a:r>
            <a:r>
              <a:rPr lang="en-US" sz="2400" dirty="0" smtClean="0">
                <a:solidFill>
                  <a:srgbClr val="313131"/>
                </a:solidFill>
                <a:latin typeface="Menlo"/>
              </a:rPr>
              <a:t> </a:t>
            </a:r>
            <a:r>
              <a:rPr lang="en-US" sz="2400" dirty="0">
                <a:solidFill>
                  <a:srgbClr val="313131"/>
                </a:solidFill>
                <a:latin typeface="Menlo"/>
              </a:rPr>
              <a:t>s</a:t>
            </a:r>
            <a:r>
              <a:rPr lang="en-US" sz="2400" dirty="0">
                <a:solidFill>
                  <a:srgbClr val="666600"/>
                </a:solidFill>
                <a:latin typeface="Menlo"/>
              </a:rPr>
              <a:t>=</a:t>
            </a:r>
            <a:r>
              <a:rPr lang="en-US" sz="2400" dirty="0">
                <a:solidFill>
                  <a:srgbClr val="008800"/>
                </a:solidFill>
                <a:latin typeface="Menlo"/>
              </a:rPr>
              <a:t>"</a:t>
            </a:r>
            <a:r>
              <a:rPr lang="en-US" sz="2400" dirty="0" err="1">
                <a:solidFill>
                  <a:srgbClr val="008800"/>
                </a:solidFill>
                <a:latin typeface="Menlo"/>
              </a:rPr>
              <a:t>abc</a:t>
            </a:r>
            <a:r>
              <a:rPr lang="en-US" sz="2400" dirty="0">
                <a:solidFill>
                  <a:srgbClr val="008800"/>
                </a:solidFill>
                <a:latin typeface="Menlo"/>
              </a:rPr>
              <a:t>"</a:t>
            </a:r>
            <a:r>
              <a:rPr lang="en-US" sz="2400" dirty="0">
                <a:solidFill>
                  <a:srgbClr val="666600"/>
                </a:solidFill>
                <a:latin typeface="Menlo"/>
              </a:rPr>
              <a:t>;</a:t>
            </a:r>
            <a:r>
              <a:rPr lang="en-US" sz="2400" dirty="0">
                <a:solidFill>
                  <a:srgbClr val="313131"/>
                </a:solidFill>
                <a:latin typeface="Menlo"/>
              </a:rPr>
              <a:t> </a:t>
            </a:r>
            <a:r>
              <a:rPr lang="en-US" sz="2400" dirty="0" err="1">
                <a:solidFill>
                  <a:srgbClr val="000088"/>
                </a:solidFill>
                <a:latin typeface="Menlo"/>
              </a:rPr>
              <a:t>int</a:t>
            </a:r>
            <a:r>
              <a:rPr lang="en-US" sz="2400" dirty="0">
                <a:solidFill>
                  <a:srgbClr val="313131"/>
                </a:solidFill>
                <a:latin typeface="Menlo"/>
              </a:rPr>
              <a:t> </a:t>
            </a:r>
            <a:r>
              <a:rPr lang="en-US" sz="2400" dirty="0" err="1">
                <a:solidFill>
                  <a:srgbClr val="313131"/>
                </a:solidFill>
                <a:latin typeface="Menlo"/>
              </a:rPr>
              <a:t>i</a:t>
            </a:r>
            <a:r>
              <a:rPr lang="en-US" sz="2400" dirty="0">
                <a:solidFill>
                  <a:srgbClr val="666600"/>
                </a:solidFill>
                <a:latin typeface="Menlo"/>
              </a:rPr>
              <a:t>=</a:t>
            </a:r>
            <a:r>
              <a:rPr lang="en-US" sz="2400" dirty="0" err="1">
                <a:solidFill>
                  <a:srgbClr val="7F0055"/>
                </a:solidFill>
                <a:latin typeface="Menlo"/>
              </a:rPr>
              <a:t>Integer</a:t>
            </a:r>
            <a:r>
              <a:rPr lang="en-US" sz="2400" dirty="0" err="1">
                <a:solidFill>
                  <a:srgbClr val="666600"/>
                </a:solidFill>
                <a:latin typeface="Menlo"/>
              </a:rPr>
              <a:t>.</a:t>
            </a:r>
            <a:r>
              <a:rPr lang="en-US" sz="2400" dirty="0" err="1">
                <a:solidFill>
                  <a:srgbClr val="313131"/>
                </a:solidFill>
                <a:latin typeface="Menlo"/>
              </a:rPr>
              <a:t>parseInt</a:t>
            </a:r>
            <a:r>
              <a:rPr lang="en-US" sz="2400" dirty="0">
                <a:solidFill>
                  <a:srgbClr val="666600"/>
                </a:solidFill>
                <a:latin typeface="Menlo"/>
              </a:rPr>
              <a:t>(</a:t>
            </a:r>
            <a:r>
              <a:rPr lang="en-US" sz="2400" dirty="0">
                <a:solidFill>
                  <a:srgbClr val="313131"/>
                </a:solidFill>
                <a:latin typeface="Menlo"/>
              </a:rPr>
              <a:t>s</a:t>
            </a:r>
            <a:r>
              <a:rPr lang="en-US" sz="2400" dirty="0">
                <a:solidFill>
                  <a:srgbClr val="666600"/>
                </a:solidFill>
                <a:latin typeface="Menlo"/>
              </a:rPr>
              <a:t>);</a:t>
            </a:r>
            <a:r>
              <a:rPr lang="en-US" sz="2400" dirty="0">
                <a:solidFill>
                  <a:srgbClr val="880000"/>
                </a:solidFill>
                <a:latin typeface="Menlo"/>
              </a:rPr>
              <a:t>//</a:t>
            </a:r>
            <a:r>
              <a:rPr lang="en-US" sz="2400" dirty="0" err="1">
                <a:solidFill>
                  <a:srgbClr val="880000"/>
                </a:solidFill>
                <a:latin typeface="Menlo"/>
              </a:rPr>
              <a:t>NumberFormatException</a:t>
            </a:r>
            <a:r>
              <a:rPr lang="en-US" sz="2400" dirty="0">
                <a:solidFill>
                  <a:srgbClr val="880000"/>
                </a:solidFill>
                <a:latin typeface="Menlo"/>
              </a:rPr>
              <a:t> </a:t>
            </a:r>
            <a:endParaRPr lang="en-US" sz="5400" dirty="0">
              <a:latin typeface="Arial" panose="020B0604020202020204" pitchFamily="34" charset="0"/>
            </a:endParaRPr>
          </a:p>
          <a:p>
            <a:pPr marL="342900" indent="-342900">
              <a:spcBef>
                <a:spcPts val="1000"/>
              </a:spcBef>
              <a:buClr>
                <a:schemeClr val="accent1"/>
              </a:buClr>
              <a:buFont typeface="Wingdings 3" charset="2"/>
              <a:buChar char=""/>
            </a:pPr>
            <a:r>
              <a:rPr lang="en-US" sz="2400" dirty="0" err="1">
                <a:solidFill>
                  <a:schemeClr val="tx1">
                    <a:lumMod val="75000"/>
                    <a:lumOff val="25000"/>
                  </a:schemeClr>
                </a:solidFill>
              </a:rPr>
              <a:t>Với</a:t>
            </a:r>
            <a:r>
              <a:rPr lang="en-US" sz="2400" dirty="0">
                <a:solidFill>
                  <a:schemeClr val="tx1">
                    <a:lumMod val="75000"/>
                    <a:lumOff val="25000"/>
                  </a:schemeClr>
                </a:solidFill>
              </a:rPr>
              <a:t> </a:t>
            </a:r>
            <a:r>
              <a:rPr lang="en-US" sz="2400" dirty="0" err="1">
                <a:solidFill>
                  <a:schemeClr val="tx1">
                    <a:lumMod val="75000"/>
                    <a:lumOff val="25000"/>
                  </a:schemeClr>
                </a:solidFill>
              </a:rPr>
              <a:t>ArrayIndexOutOfBoundsException</a:t>
            </a:r>
            <a:r>
              <a:rPr lang="en-US" sz="2400" dirty="0">
                <a:solidFill>
                  <a:schemeClr val="tx1">
                    <a:lumMod val="75000"/>
                    <a:lumOff val="25000"/>
                  </a:schemeClr>
                </a:solidFill>
              </a:rPr>
              <a:t>: </a:t>
            </a:r>
            <a:r>
              <a:rPr lang="en-US" sz="2400" dirty="0" err="1">
                <a:solidFill>
                  <a:schemeClr val="tx1">
                    <a:lumMod val="75000"/>
                    <a:lumOff val="25000"/>
                  </a:schemeClr>
                </a:solidFill>
              </a:rPr>
              <a:t>nếu</a:t>
            </a:r>
            <a:r>
              <a:rPr lang="en-US" sz="2400" dirty="0">
                <a:solidFill>
                  <a:schemeClr val="tx1">
                    <a:lumMod val="75000"/>
                    <a:lumOff val="25000"/>
                  </a:schemeClr>
                </a:solidFill>
              </a:rPr>
              <a:t> </a:t>
            </a:r>
            <a:r>
              <a:rPr lang="en-US" sz="2400" dirty="0" err="1">
                <a:solidFill>
                  <a:schemeClr val="tx1">
                    <a:lumMod val="75000"/>
                    <a:lumOff val="25000"/>
                  </a:schemeClr>
                </a:solidFill>
              </a:rPr>
              <a:t>bạn</a:t>
            </a:r>
            <a:r>
              <a:rPr lang="en-US" sz="2400" dirty="0">
                <a:solidFill>
                  <a:schemeClr val="tx1">
                    <a:lumMod val="75000"/>
                    <a:lumOff val="25000"/>
                  </a:schemeClr>
                </a:solidFill>
              </a:rPr>
              <a:t> </a:t>
            </a:r>
            <a:r>
              <a:rPr lang="en-US" sz="2400" dirty="0" err="1">
                <a:solidFill>
                  <a:schemeClr val="tx1">
                    <a:lumMod val="75000"/>
                    <a:lumOff val="25000"/>
                  </a:schemeClr>
                </a:solidFill>
              </a:rPr>
              <a:t>đang</a:t>
            </a:r>
            <a:r>
              <a:rPr lang="en-US" sz="2400" dirty="0">
                <a:solidFill>
                  <a:schemeClr val="tx1">
                    <a:lumMod val="75000"/>
                    <a:lumOff val="25000"/>
                  </a:schemeClr>
                </a:solidFill>
              </a:rPr>
              <a:t> </a:t>
            </a:r>
            <a:r>
              <a:rPr lang="en-US" sz="2400" dirty="0" err="1">
                <a:solidFill>
                  <a:schemeClr val="tx1">
                    <a:lumMod val="75000"/>
                    <a:lumOff val="25000"/>
                  </a:schemeClr>
                </a:solidFill>
              </a:rPr>
              <a:t>chèn</a:t>
            </a:r>
            <a:r>
              <a:rPr lang="en-US" sz="2400" dirty="0">
                <a:solidFill>
                  <a:schemeClr val="tx1">
                    <a:lumMod val="75000"/>
                    <a:lumOff val="25000"/>
                  </a:schemeClr>
                </a:solidFill>
              </a:rPr>
              <a:t> </a:t>
            </a:r>
            <a:r>
              <a:rPr lang="en-US" sz="2400" dirty="0" err="1">
                <a:solidFill>
                  <a:schemeClr val="tx1">
                    <a:lumMod val="75000"/>
                    <a:lumOff val="25000"/>
                  </a:schemeClr>
                </a:solidFill>
              </a:rPr>
              <a:t>bất</a:t>
            </a:r>
            <a:r>
              <a:rPr lang="en-US" sz="2400" dirty="0">
                <a:solidFill>
                  <a:schemeClr val="tx1">
                    <a:lumMod val="75000"/>
                    <a:lumOff val="25000"/>
                  </a:schemeClr>
                </a:solidFill>
              </a:rPr>
              <a:t> </a:t>
            </a:r>
            <a:r>
              <a:rPr lang="en-US" sz="2400" dirty="0" err="1">
                <a:solidFill>
                  <a:schemeClr val="tx1">
                    <a:lumMod val="75000"/>
                    <a:lumOff val="25000"/>
                  </a:schemeClr>
                </a:solidFill>
              </a:rPr>
              <a:t>cứ</a:t>
            </a:r>
            <a:r>
              <a:rPr lang="en-US" sz="2400" dirty="0">
                <a:solidFill>
                  <a:schemeClr val="tx1">
                    <a:lumMod val="75000"/>
                    <a:lumOff val="25000"/>
                  </a:schemeClr>
                </a:solidFill>
              </a:rPr>
              <a:t> </a:t>
            </a:r>
            <a:r>
              <a:rPr lang="en-US" sz="2400" dirty="0" err="1">
                <a:solidFill>
                  <a:schemeClr val="tx1">
                    <a:lumMod val="75000"/>
                    <a:lumOff val="25000"/>
                  </a:schemeClr>
                </a:solidFill>
              </a:rPr>
              <a:t>giá</a:t>
            </a:r>
            <a:r>
              <a:rPr lang="en-US" sz="2400" dirty="0">
                <a:solidFill>
                  <a:schemeClr val="tx1">
                    <a:lumMod val="75000"/>
                    <a:lumOff val="25000"/>
                  </a:schemeClr>
                </a:solidFill>
              </a:rPr>
              <a:t> </a:t>
            </a:r>
            <a:r>
              <a:rPr lang="en-US" sz="2400" dirty="0" err="1">
                <a:solidFill>
                  <a:schemeClr val="tx1">
                    <a:lumMod val="75000"/>
                    <a:lumOff val="25000"/>
                  </a:schemeClr>
                </a:solidFill>
              </a:rPr>
              <a:t>trị</a:t>
            </a:r>
            <a:r>
              <a:rPr lang="en-US" sz="2400" dirty="0">
                <a:solidFill>
                  <a:schemeClr val="tx1">
                    <a:lumMod val="75000"/>
                    <a:lumOff val="25000"/>
                  </a:schemeClr>
                </a:solidFill>
              </a:rPr>
              <a:t> </a:t>
            </a:r>
            <a:r>
              <a:rPr lang="en-US" sz="2400" dirty="0" err="1">
                <a:solidFill>
                  <a:schemeClr val="tx1">
                    <a:lumMod val="75000"/>
                    <a:lumOff val="25000"/>
                  </a:schemeClr>
                </a:solidFill>
              </a:rPr>
              <a:t>nào</a:t>
            </a:r>
            <a:r>
              <a:rPr lang="en-US" sz="2400" dirty="0">
                <a:solidFill>
                  <a:schemeClr val="tx1">
                    <a:lumMod val="75000"/>
                    <a:lumOff val="25000"/>
                  </a:schemeClr>
                </a:solidFill>
              </a:rPr>
              <a:t> </a:t>
            </a:r>
            <a:r>
              <a:rPr lang="en-US" sz="2400" dirty="0" err="1">
                <a:solidFill>
                  <a:schemeClr val="tx1">
                    <a:lumMod val="75000"/>
                    <a:lumOff val="25000"/>
                  </a:schemeClr>
                </a:solidFill>
              </a:rPr>
              <a:t>trong</a:t>
            </a:r>
            <a:r>
              <a:rPr lang="en-US" sz="2400" dirty="0">
                <a:solidFill>
                  <a:schemeClr val="tx1">
                    <a:lumMod val="75000"/>
                    <a:lumOff val="25000"/>
                  </a:schemeClr>
                </a:solidFill>
              </a:rPr>
              <a:t> </a:t>
            </a:r>
            <a:r>
              <a:rPr lang="en-US" sz="2400" dirty="0" err="1">
                <a:solidFill>
                  <a:schemeClr val="tx1">
                    <a:lumMod val="75000"/>
                    <a:lumOff val="25000"/>
                  </a:schemeClr>
                </a:solidFill>
              </a:rPr>
              <a:t>một</a:t>
            </a:r>
            <a:r>
              <a:rPr lang="en-US" sz="2400" dirty="0">
                <a:solidFill>
                  <a:schemeClr val="tx1">
                    <a:lumMod val="75000"/>
                    <a:lumOff val="25000"/>
                  </a:schemeClr>
                </a:solidFill>
              </a:rPr>
              <a:t> </a:t>
            </a:r>
            <a:r>
              <a:rPr lang="en-US" sz="2400" dirty="0" err="1">
                <a:solidFill>
                  <a:schemeClr val="tx1">
                    <a:lumMod val="75000"/>
                    <a:lumOff val="25000"/>
                  </a:schemeClr>
                </a:solidFill>
              </a:rPr>
              <a:t>chỉ</a:t>
            </a:r>
            <a:r>
              <a:rPr lang="en-US" sz="2400" dirty="0">
                <a:solidFill>
                  <a:schemeClr val="tx1">
                    <a:lumMod val="75000"/>
                    <a:lumOff val="25000"/>
                  </a:schemeClr>
                </a:solidFill>
              </a:rPr>
              <a:t> </a:t>
            </a:r>
            <a:r>
              <a:rPr lang="en-US" sz="2400" dirty="0" err="1">
                <a:solidFill>
                  <a:schemeClr val="tx1">
                    <a:lumMod val="75000"/>
                    <a:lumOff val="25000"/>
                  </a:schemeClr>
                </a:solidFill>
              </a:rPr>
              <a:t>mục</a:t>
            </a:r>
            <a:r>
              <a:rPr lang="en-US" sz="2400" dirty="0">
                <a:solidFill>
                  <a:schemeClr val="tx1">
                    <a:lumMod val="75000"/>
                    <a:lumOff val="25000"/>
                  </a:schemeClr>
                </a:solidFill>
              </a:rPr>
              <a:t> </a:t>
            </a:r>
            <a:r>
              <a:rPr lang="en-US" sz="2400" dirty="0" err="1">
                <a:solidFill>
                  <a:schemeClr val="tx1">
                    <a:lumMod val="75000"/>
                    <a:lumOff val="25000"/>
                  </a:schemeClr>
                </a:solidFill>
              </a:rPr>
              <a:t>sai</a:t>
            </a:r>
            <a:r>
              <a:rPr lang="en-US" sz="2400" dirty="0">
                <a:solidFill>
                  <a:schemeClr val="tx1">
                    <a:lumMod val="75000"/>
                    <a:lumOff val="25000"/>
                  </a:schemeClr>
                </a:solidFill>
              </a:rPr>
              <a:t> </a:t>
            </a:r>
            <a:r>
              <a:rPr lang="en-US" sz="2400" dirty="0" err="1">
                <a:solidFill>
                  <a:schemeClr val="tx1">
                    <a:lumMod val="75000"/>
                    <a:lumOff val="25000"/>
                  </a:schemeClr>
                </a:solidFill>
              </a:rPr>
              <a:t>sẽ</a:t>
            </a:r>
            <a:r>
              <a:rPr lang="en-US" sz="2400" dirty="0">
                <a:solidFill>
                  <a:schemeClr val="tx1">
                    <a:lumMod val="75000"/>
                    <a:lumOff val="25000"/>
                  </a:schemeClr>
                </a:solidFill>
              </a:rPr>
              <a:t> </a:t>
            </a:r>
            <a:r>
              <a:rPr lang="en-US" sz="2400" dirty="0" err="1">
                <a:solidFill>
                  <a:schemeClr val="tx1">
                    <a:lumMod val="75000"/>
                    <a:lumOff val="25000"/>
                  </a:schemeClr>
                </a:solidFill>
              </a:rPr>
              <a:t>làm</a:t>
            </a:r>
            <a:r>
              <a:rPr lang="en-US" sz="2400" dirty="0">
                <a:solidFill>
                  <a:schemeClr val="tx1">
                    <a:lumMod val="75000"/>
                    <a:lumOff val="25000"/>
                  </a:schemeClr>
                </a:solidFill>
              </a:rPr>
              <a:t> </a:t>
            </a:r>
            <a:r>
              <a:rPr lang="en-US" sz="2400" dirty="0" err="1">
                <a:solidFill>
                  <a:schemeClr val="tx1">
                    <a:lumMod val="75000"/>
                    <a:lumOff val="25000"/>
                  </a:schemeClr>
                </a:solidFill>
              </a:rPr>
              <a:t>xuất</a:t>
            </a:r>
            <a:r>
              <a:rPr lang="en-US" sz="2400" dirty="0">
                <a:solidFill>
                  <a:schemeClr val="tx1">
                    <a:lumMod val="75000"/>
                    <a:lumOff val="25000"/>
                  </a:schemeClr>
                </a:solidFill>
              </a:rPr>
              <a:t> </a:t>
            </a:r>
            <a:r>
              <a:rPr lang="en-US" sz="2400" dirty="0" err="1">
                <a:solidFill>
                  <a:schemeClr val="tx1">
                    <a:lumMod val="75000"/>
                    <a:lumOff val="25000"/>
                  </a:schemeClr>
                </a:solidFill>
              </a:rPr>
              <a:t>hiện</a:t>
            </a:r>
            <a:r>
              <a:rPr lang="en-US" sz="2400" dirty="0">
                <a:solidFill>
                  <a:schemeClr val="tx1">
                    <a:lumMod val="75000"/>
                    <a:lumOff val="25000"/>
                  </a:schemeClr>
                </a:solidFill>
              </a:rPr>
              <a:t> </a:t>
            </a:r>
            <a:r>
              <a:rPr lang="en-US" sz="2400" dirty="0" err="1">
                <a:solidFill>
                  <a:schemeClr val="tx1">
                    <a:lumMod val="75000"/>
                    <a:lumOff val="25000"/>
                  </a:schemeClr>
                </a:solidFill>
              </a:rPr>
              <a:t>kiểu</a:t>
            </a:r>
            <a:r>
              <a:rPr lang="en-US" sz="2400" dirty="0">
                <a:solidFill>
                  <a:schemeClr val="tx1">
                    <a:lumMod val="75000"/>
                    <a:lumOff val="25000"/>
                  </a:schemeClr>
                </a:solidFill>
              </a:rPr>
              <a:t> exception </a:t>
            </a:r>
            <a:r>
              <a:rPr lang="en-US" sz="2400" dirty="0" err="1">
                <a:solidFill>
                  <a:schemeClr val="tx1">
                    <a:lumMod val="75000"/>
                    <a:lumOff val="25000"/>
                  </a:schemeClr>
                </a:solidFill>
              </a:rPr>
              <a:t>này</a:t>
            </a:r>
            <a:r>
              <a:rPr lang="en-US" sz="2400" dirty="0">
                <a:solidFill>
                  <a:schemeClr val="tx1">
                    <a:lumMod val="75000"/>
                    <a:lumOff val="25000"/>
                  </a:schemeClr>
                </a:solidFill>
              </a:rPr>
              <a:t>.</a:t>
            </a:r>
            <a:r>
              <a:rPr lang="en-US" sz="2400" dirty="0">
                <a:solidFill>
                  <a:schemeClr val="tx1">
                    <a:lumMod val="75000"/>
                    <a:lumOff val="25000"/>
                  </a:schemeClr>
                </a:solidFill>
              </a:rPr>
              <a:t>	</a:t>
            </a:r>
            <a:endParaRPr lang="en-US" sz="2400" dirty="0" smtClean="0">
              <a:solidFill>
                <a:schemeClr val="tx1">
                  <a:lumMod val="75000"/>
                  <a:lumOff val="25000"/>
                </a:schemeClr>
              </a:solidFill>
            </a:endParaRPr>
          </a:p>
          <a:p>
            <a:pPr lvl="0">
              <a:spcBef>
                <a:spcPts val="1000"/>
              </a:spcBef>
              <a:buClr>
                <a:schemeClr val="accent1"/>
              </a:buClr>
            </a:pPr>
            <a:r>
              <a:rPr lang="en-US" sz="2400" dirty="0">
                <a:solidFill>
                  <a:schemeClr val="tx1">
                    <a:lumMod val="75000"/>
                    <a:lumOff val="25000"/>
                  </a:schemeClr>
                </a:solidFill>
                <a:latin typeface="Menlo"/>
              </a:rPr>
              <a:t>	</a:t>
            </a:r>
            <a:r>
              <a:rPr lang="en-US" sz="2400" dirty="0" err="1">
                <a:solidFill>
                  <a:srgbClr val="000088"/>
                </a:solidFill>
                <a:latin typeface="Menlo"/>
              </a:rPr>
              <a:t>int</a:t>
            </a:r>
            <a:r>
              <a:rPr lang="en-US" sz="2400" dirty="0">
                <a:solidFill>
                  <a:srgbClr val="313131"/>
                </a:solidFill>
                <a:latin typeface="Menlo"/>
              </a:rPr>
              <a:t> a</a:t>
            </a:r>
            <a:r>
              <a:rPr lang="en-US" sz="2400" dirty="0">
                <a:solidFill>
                  <a:srgbClr val="666600"/>
                </a:solidFill>
                <a:latin typeface="Menlo"/>
              </a:rPr>
              <a:t>[]=</a:t>
            </a:r>
            <a:r>
              <a:rPr lang="en-US" sz="2400" dirty="0">
                <a:solidFill>
                  <a:srgbClr val="000088"/>
                </a:solidFill>
                <a:latin typeface="Menlo"/>
              </a:rPr>
              <a:t>new</a:t>
            </a:r>
            <a:r>
              <a:rPr lang="en-US" sz="2400" dirty="0">
                <a:solidFill>
                  <a:srgbClr val="313131"/>
                </a:solidFill>
                <a:latin typeface="Menlo"/>
              </a:rPr>
              <a:t> </a:t>
            </a:r>
            <a:r>
              <a:rPr lang="en-US" sz="2400" dirty="0" err="1">
                <a:solidFill>
                  <a:srgbClr val="000088"/>
                </a:solidFill>
                <a:latin typeface="Menlo"/>
              </a:rPr>
              <a:t>int</a:t>
            </a:r>
            <a:r>
              <a:rPr lang="en-US" sz="2400" dirty="0">
                <a:solidFill>
                  <a:srgbClr val="666600"/>
                </a:solidFill>
                <a:latin typeface="Menlo"/>
              </a:rPr>
              <a:t>[</a:t>
            </a:r>
            <a:r>
              <a:rPr lang="en-US" sz="2400" dirty="0">
                <a:solidFill>
                  <a:srgbClr val="006666"/>
                </a:solidFill>
                <a:latin typeface="Menlo"/>
              </a:rPr>
              <a:t>5</a:t>
            </a:r>
            <a:r>
              <a:rPr lang="en-US" sz="2400" dirty="0">
                <a:solidFill>
                  <a:srgbClr val="666600"/>
                </a:solidFill>
                <a:latin typeface="Menlo"/>
              </a:rPr>
              <a:t>];</a:t>
            </a:r>
            <a:r>
              <a:rPr lang="en-US" sz="2400" dirty="0">
                <a:solidFill>
                  <a:srgbClr val="313131"/>
                </a:solidFill>
                <a:latin typeface="Menlo"/>
              </a:rPr>
              <a:t> a</a:t>
            </a:r>
            <a:r>
              <a:rPr lang="en-US" sz="2400" dirty="0">
                <a:solidFill>
                  <a:srgbClr val="666600"/>
                </a:solidFill>
                <a:latin typeface="Menlo"/>
              </a:rPr>
              <a:t>[</a:t>
            </a:r>
            <a:r>
              <a:rPr lang="en-US" sz="2400" dirty="0">
                <a:solidFill>
                  <a:srgbClr val="006666"/>
                </a:solidFill>
                <a:latin typeface="Menlo"/>
              </a:rPr>
              <a:t>10</a:t>
            </a:r>
            <a:r>
              <a:rPr lang="en-US" sz="2400" dirty="0">
                <a:solidFill>
                  <a:srgbClr val="666600"/>
                </a:solidFill>
                <a:latin typeface="Menlo"/>
              </a:rPr>
              <a:t>]=</a:t>
            </a:r>
            <a:r>
              <a:rPr lang="en-US" sz="2400" dirty="0">
                <a:solidFill>
                  <a:srgbClr val="006666"/>
                </a:solidFill>
                <a:latin typeface="Menlo"/>
              </a:rPr>
              <a:t>50</a:t>
            </a:r>
            <a:r>
              <a:rPr lang="en-US" sz="2400" dirty="0">
                <a:solidFill>
                  <a:srgbClr val="666600"/>
                </a:solidFill>
                <a:latin typeface="Menlo"/>
              </a:rPr>
              <a:t>;</a:t>
            </a:r>
            <a:r>
              <a:rPr lang="en-US" sz="2400" dirty="0">
                <a:solidFill>
                  <a:srgbClr val="313131"/>
                </a:solidFill>
                <a:latin typeface="Menlo"/>
              </a:rPr>
              <a:t> </a:t>
            </a:r>
            <a:r>
              <a:rPr lang="en-US" sz="2400" dirty="0">
                <a:solidFill>
                  <a:srgbClr val="880000"/>
                </a:solidFill>
                <a:latin typeface="Menlo"/>
              </a:rPr>
              <a:t>//</a:t>
            </a:r>
            <a:r>
              <a:rPr lang="en-US" sz="2400" dirty="0" err="1" smtClean="0">
                <a:solidFill>
                  <a:srgbClr val="880000"/>
                </a:solidFill>
                <a:latin typeface="Menlo"/>
              </a:rPr>
              <a:t>ArrayIndexOutOfBoundsException</a:t>
            </a:r>
            <a:endParaRPr lang="en-US" sz="5400" dirty="0">
              <a:latin typeface="Arial" panose="020B0604020202020204" pitchFamily="34" charset="0"/>
            </a:endParaRPr>
          </a:p>
          <a:p>
            <a:pPr>
              <a:spcBef>
                <a:spcPts val="1000"/>
              </a:spcBef>
              <a:buClr>
                <a:schemeClr val="accent1"/>
              </a:buCl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069541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225" y="624110"/>
            <a:ext cx="10690410" cy="707149"/>
          </a:xfrm>
        </p:spPr>
        <p:txBody>
          <a:bodyPr>
            <a:normAutofit/>
          </a:bodyPr>
          <a:lstStyle/>
          <a:p>
            <a:r>
              <a:rPr lang="en-US" dirty="0" smtClean="0"/>
              <a:t>Try catch </a:t>
            </a:r>
            <a:r>
              <a:rPr lang="en-US" dirty="0" err="1" smtClean="0"/>
              <a:t>lồng</a:t>
            </a:r>
            <a:r>
              <a:rPr lang="en-US" dirty="0" smtClean="0"/>
              <a:t> try catch</a:t>
            </a:r>
            <a:endParaRPr lang="en-US" dirty="0"/>
          </a:p>
        </p:txBody>
      </p:sp>
      <p:sp>
        <p:nvSpPr>
          <p:cNvPr id="3" name="Rectangle 2"/>
          <p:cNvSpPr/>
          <p:nvPr/>
        </p:nvSpPr>
        <p:spPr>
          <a:xfrm>
            <a:off x="1721225" y="1331259"/>
            <a:ext cx="10246657" cy="1569660"/>
          </a:xfrm>
          <a:prstGeom prst="rect">
            <a:avLst/>
          </a:prstGeom>
        </p:spPr>
        <p:txBody>
          <a:bodyPr wrap="square">
            <a:spAutoFit/>
          </a:bodyPr>
          <a:lstStyle/>
          <a:p>
            <a:pPr marL="342900" indent="-342900">
              <a:spcBef>
                <a:spcPts val="1000"/>
              </a:spcBef>
              <a:buClr>
                <a:schemeClr val="accent1"/>
              </a:buClr>
              <a:buFont typeface="Wingdings 3" charset="2"/>
              <a:buChar char=""/>
            </a:pPr>
            <a:r>
              <a:rPr lang="vi-VN" sz="2400" dirty="0">
                <a:solidFill>
                  <a:schemeClr val="tx1">
                    <a:lumMod val="75000"/>
                    <a:lumOff val="25000"/>
                  </a:schemeClr>
                </a:solidFill>
              </a:rPr>
              <a:t>Đôi khi một tình huống có thể xảy ra khi một phần của một khối có thể gây ra một lỗi và toàn bộ khối chính nó có thể gây ra một lỗi khác. </a:t>
            </a:r>
            <a:r>
              <a:rPr lang="vi-VN" sz="2400" dirty="0">
                <a:solidFill>
                  <a:schemeClr val="tx1">
                    <a:lumMod val="75000"/>
                    <a:lumOff val="25000"/>
                  </a:schemeClr>
                </a:solidFill>
              </a:rPr>
              <a:t>Trong trường hợp như vậy, xử lý ngoại lệ phải được lồng vào nhau</a:t>
            </a:r>
            <a:r>
              <a:rPr lang="vi-VN" sz="2400" dirty="0" smtClean="0">
                <a:solidFill>
                  <a:schemeClr val="tx1">
                    <a:lumMod val="75000"/>
                    <a:lumOff val="25000"/>
                  </a:schemeClr>
                </a:solidFill>
              </a:rPr>
              <a:t>.</a:t>
            </a:r>
            <a:endParaRPr lang="en-US" sz="2400" dirty="0">
              <a:solidFill>
                <a:schemeClr val="tx1">
                  <a:lumMod val="75000"/>
                  <a:lumOff val="25000"/>
                </a:schemeClr>
              </a:solidFill>
            </a:endParaRPr>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4443693" y="2641786"/>
            <a:ext cx="3463178" cy="4216213"/>
          </a:xfrm>
          <a:prstGeom prst="rect">
            <a:avLst/>
          </a:prstGeom>
        </p:spPr>
      </p:pic>
    </p:spTree>
    <p:extLst>
      <p:ext uri="{BB962C8B-B14F-4D97-AF65-F5344CB8AC3E}">
        <p14:creationId xmlns:p14="http://schemas.microsoft.com/office/powerpoint/2010/main" val="3345622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495</Words>
  <Application>Microsoft Office PowerPoint</Application>
  <PresentationFormat>Widescreen</PresentationFormat>
  <Paragraphs>136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Menlo</vt:lpstr>
      <vt:lpstr>Open Sans</vt:lpstr>
      <vt:lpstr>Tahoma</vt:lpstr>
      <vt:lpstr>Verdana</vt:lpstr>
      <vt:lpstr>Wingdings 3</vt:lpstr>
      <vt:lpstr>Wisp</vt:lpstr>
      <vt:lpstr>TÌM HIỂU     HANDLING EXCEPTION</vt:lpstr>
      <vt:lpstr>The try-with-resources</vt:lpstr>
      <vt:lpstr>The try-with-resources</vt:lpstr>
      <vt:lpstr>The try-with-resources</vt:lpstr>
      <vt:lpstr>The try-with-resources</vt:lpstr>
      <vt:lpstr>Các phương thức của exception</vt:lpstr>
      <vt:lpstr>Các tình huống phổ biến mà Exception có thể xảy ra</vt:lpstr>
      <vt:lpstr>Các tình huống phổ biến mà Exception có thể xảy ra</vt:lpstr>
      <vt:lpstr>Try catch lồng try catch</vt:lpstr>
      <vt:lpstr>Try catch lồng try catch</vt:lpstr>
      <vt:lpstr>Try catch lồng try catch</vt:lpstr>
      <vt:lpstr>Nguồn tham khảo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HANDLING EXCEPTION</dc:title>
  <dc:creator>SockLaoGia</dc:creator>
  <cp:lastModifiedBy>SockLaoGia</cp:lastModifiedBy>
  <cp:revision>8</cp:revision>
  <dcterms:created xsi:type="dcterms:W3CDTF">2016-08-01T01:25:06Z</dcterms:created>
  <dcterms:modified xsi:type="dcterms:W3CDTF">2016-08-01T02:48:04Z</dcterms:modified>
</cp:coreProperties>
</file>