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68" r:id="rId15"/>
    <p:sldId id="26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05984-C0A8-4E0E-8A83-408C86C6554E}" type="datetimeFigureOut">
              <a:rPr lang="en-US" smtClean="0"/>
              <a:t>8/2/2016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294DD-4F74-4830-83B7-E9C1D20B027C}" type="slidenum">
              <a:rPr lang="en-US" smtClean="0"/>
              <a:t>‹#›</a:t>
            </a:fld>
            <a:endParaRPr lang="en-US"/>
          </a:p>
        </p:txBody>
      </p:sp>
    </p:spTree>
    <p:extLst>
      <p:ext uri="{BB962C8B-B14F-4D97-AF65-F5344CB8AC3E}">
        <p14:creationId xmlns:p14="http://schemas.microsoft.com/office/powerpoint/2010/main" val="232570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6294DD-4F74-4830-83B7-E9C1D20B027C}" type="slidenum">
              <a:rPr lang="en-US" smtClean="0"/>
              <a:t>1</a:t>
            </a:fld>
            <a:endParaRPr lang="en-US"/>
          </a:p>
        </p:txBody>
      </p:sp>
    </p:spTree>
    <p:extLst>
      <p:ext uri="{BB962C8B-B14F-4D97-AF65-F5344CB8AC3E}">
        <p14:creationId xmlns:p14="http://schemas.microsoft.com/office/powerpoint/2010/main" val="1139692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6294DD-4F74-4830-83B7-E9C1D20B027C}" type="slidenum">
              <a:rPr lang="en-US" smtClean="0"/>
              <a:t>6</a:t>
            </a:fld>
            <a:endParaRPr lang="en-US"/>
          </a:p>
        </p:txBody>
      </p:sp>
    </p:spTree>
    <p:extLst>
      <p:ext uri="{BB962C8B-B14F-4D97-AF65-F5344CB8AC3E}">
        <p14:creationId xmlns:p14="http://schemas.microsoft.com/office/powerpoint/2010/main" val="202250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22F4F9-E58E-46CE-974F-CA80D4D191B8}" type="datetime1">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9E6FA7-63DA-4020-B8FB-FF52D238B5FA}" type="datetime1">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0F3FE0-DB5E-4245-9CDF-C776B6033553}" type="datetime1">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A6D133-C1C1-4BAE-8149-CE48942E9D20}" type="datetime1">
              <a:rPr lang="en-US" smtClean="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F5CCB2B-5395-43FA-8C16-64B1FD2C15A4}" type="datetime1">
              <a:rPr lang="en-US" smtClean="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01AC61E-05EE-4E69-8431-CD01A4589D46}" type="datetime1">
              <a:rPr lang="en-US" smtClean="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61D4CB-9F95-46FD-B2DB-A3A4317D4DA9}" type="datetime1">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21D187-D1D3-4616-88F1-D8BA8D05083A}" type="datetime1">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2A49EB-63FA-4914-94B4-B9D3675C4823}" type="datetime1">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52A3B-F4CB-46C3-8608-45314D3DCE94}" type="datetime1">
              <a:rPr lang="en-US" smtClean="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49A6BC-EAFF-4371-92C7-EE68177EFE8C}" type="datetime1">
              <a:rPr lang="en-US" smtClean="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0892D4-3080-4C12-AE58-CE80F0F40D91}" type="datetime1">
              <a:rPr lang="en-US" smtClean="0"/>
              <a:t>8/2/2016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291458-002F-4537-83FD-AE011EA08939}" type="datetime1">
              <a:rPr lang="en-US" smtClean="0"/>
              <a:t>8/2/2016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30B37-F669-4E02-A48F-AA53FE9039C0}" type="datetime1">
              <a:rPr lang="en-US" smtClean="0"/>
              <a:t>8/2/2016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A1C71-9182-4C44-A542-785E8425F562}" type="datetime1">
              <a:rPr lang="en-US" smtClean="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50F1F-9ADF-49C0-8D24-91B5804B1B76}" type="datetime1">
              <a:rPr lang="en-US" smtClean="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F0F8E1-6906-40FC-9292-0F4DBEA566BB}" type="datetime1">
              <a:rPr lang="en-US" smtClean="0"/>
              <a:t>8/2/2016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o7planning.org/vi/10217/huong-dan-su-dung-java-string-stringbuffer-va-stringbuild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4259" y="739589"/>
            <a:ext cx="9030353" cy="2262781"/>
          </a:xfrm>
        </p:spPr>
        <p:txBody>
          <a:bodyPr/>
          <a:lstStyle/>
          <a:p>
            <a:r>
              <a:rPr lang="en-US" b="1" dirty="0" smtClean="0">
                <a:solidFill>
                  <a:srgbClr val="FF0000"/>
                </a:solidFill>
              </a:rPr>
              <a:t>TÌM HIỂU CHAPTER 11: 																	STRINGS</a:t>
            </a:r>
            <a:endParaRPr lang="en-US" b="1" dirty="0">
              <a:solidFill>
                <a:srgbClr val="FF0000"/>
              </a:solidFill>
            </a:endParaRPr>
          </a:p>
        </p:txBody>
      </p:sp>
      <p:sp>
        <p:nvSpPr>
          <p:cNvPr id="3" name="Subtitle 2"/>
          <p:cNvSpPr>
            <a:spLocks noGrp="1"/>
          </p:cNvSpPr>
          <p:nvPr>
            <p:ph type="subTitle" idx="1"/>
          </p:nvPr>
        </p:nvSpPr>
        <p:spPr/>
        <p:txBody>
          <a:bodyPr>
            <a:normAutofit/>
          </a:bodyPr>
          <a:lstStyle/>
          <a:p>
            <a:r>
              <a:rPr lang="en-US" sz="2400" dirty="0" err="1" smtClean="0"/>
              <a:t>Lê</a:t>
            </a:r>
            <a:r>
              <a:rPr lang="en-US" sz="2400" dirty="0" smtClean="0"/>
              <a:t> </a:t>
            </a:r>
            <a:r>
              <a:rPr lang="en-US" sz="2400" dirty="0" err="1" smtClean="0"/>
              <a:t>Trọng</a:t>
            </a:r>
            <a:r>
              <a:rPr lang="en-US" sz="2400" dirty="0" smtClean="0"/>
              <a:t> </a:t>
            </a:r>
            <a:r>
              <a:rPr lang="en-US" sz="2400" dirty="0" err="1" smtClean="0"/>
              <a:t>Nghĩa</a:t>
            </a:r>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88613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952" y="610662"/>
            <a:ext cx="10555660" cy="1271925"/>
          </a:xfrm>
        </p:spPr>
        <p:txBody>
          <a:bodyPr>
            <a:normAutofit/>
          </a:bodyPr>
          <a:lstStyle/>
          <a:p>
            <a:r>
              <a:rPr lang="en-US" b="1" dirty="0" err="1" smtClean="0"/>
              <a:t>Các</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a:t>
            </a:r>
            <a:r>
              <a:rPr lang="en-US" b="1" dirty="0" err="1" smtClean="0"/>
              <a:t>StringBuilder</a:t>
            </a:r>
            <a:r>
              <a:rPr lang="en-US" b="1" dirty="0" smtClean="0"/>
              <a:t> </a:t>
            </a:r>
            <a:r>
              <a:rPr lang="en-US" b="1" dirty="0" err="1" smtClean="0"/>
              <a:t>và</a:t>
            </a:r>
            <a:r>
              <a:rPr lang="en-US" b="1" dirty="0" smtClean="0"/>
              <a:t> </a:t>
            </a:r>
            <a:r>
              <a:rPr lang="en-US" b="1" dirty="0" err="1" smtClean="0"/>
              <a:t>StringBuffer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Rectangle 5"/>
          <p:cNvSpPr/>
          <p:nvPr/>
        </p:nvSpPr>
        <p:spPr>
          <a:xfrm>
            <a:off x="1734951" y="2136339"/>
            <a:ext cx="9506789" cy="3416320"/>
          </a:xfrm>
          <a:prstGeom prst="rect">
            <a:avLst/>
          </a:prstGeom>
        </p:spPr>
        <p:txBody>
          <a:bodyPr wrap="square">
            <a:spAutoFit/>
          </a:bodyPr>
          <a:lstStyle/>
          <a:p>
            <a:pPr marL="342900" indent="-342900">
              <a:buFont typeface="Arial" panose="020B0604020202020204" pitchFamily="34" charset="0"/>
              <a:buChar char="•"/>
            </a:pPr>
            <a:r>
              <a:rPr lang="vi-VN" sz="2400" dirty="0">
                <a:solidFill>
                  <a:schemeClr val="tx1">
                    <a:lumMod val="75000"/>
                    <a:lumOff val="25000"/>
                  </a:schemeClr>
                </a:solidFill>
              </a:rPr>
              <a:t>StringBuilder và StringBuffer là rất giống nhau, điều khác biệt là tất cả các phương thức của StringBuffer đã được đồng bộ, nó thích hợp khi bạn làm việc với ứng dụng đa luồng, nhiều luồng có thể truy cập vào một đối tượng StringBuffer cùng lúc. </a:t>
            </a:r>
            <a:endParaRPr lang="en-US" sz="2400" dirty="0" smtClean="0">
              <a:solidFill>
                <a:schemeClr val="tx1">
                  <a:lumMod val="75000"/>
                  <a:lumOff val="25000"/>
                </a:schemeClr>
              </a:solidFill>
            </a:endParaRPr>
          </a:p>
          <a:p>
            <a:pPr marL="342900" indent="-342900">
              <a:buFont typeface="Arial" panose="020B0604020202020204" pitchFamily="34" charset="0"/>
              <a:buChar char="•"/>
            </a:pPr>
            <a:endParaRPr lang="en-US" sz="2400" dirty="0" smtClean="0">
              <a:solidFill>
                <a:schemeClr val="tx1">
                  <a:lumMod val="75000"/>
                  <a:lumOff val="25000"/>
                </a:schemeClr>
              </a:solidFill>
            </a:endParaRPr>
          </a:p>
          <a:p>
            <a:pPr marL="342900" indent="-342900">
              <a:buFont typeface="Arial" panose="020B0604020202020204" pitchFamily="34" charset="0"/>
              <a:buChar char="•"/>
            </a:pPr>
            <a:r>
              <a:rPr lang="vi-VN" sz="2400" dirty="0" smtClean="0">
                <a:solidFill>
                  <a:schemeClr val="tx1">
                    <a:lumMod val="75000"/>
                    <a:lumOff val="25000"/>
                  </a:schemeClr>
                </a:solidFill>
              </a:rPr>
              <a:t>Trong </a:t>
            </a:r>
            <a:r>
              <a:rPr lang="vi-VN" sz="2400" dirty="0">
                <a:solidFill>
                  <a:schemeClr val="tx1">
                    <a:lumMod val="75000"/>
                    <a:lumOff val="25000"/>
                  </a:schemeClr>
                </a:solidFill>
              </a:rPr>
              <a:t>khi đó StringBuilder có các phương thức tương tự nhưng không được đồng bộ, </a:t>
            </a:r>
            <a:r>
              <a:rPr lang="vi-VN" sz="2400" dirty="0">
                <a:solidFill>
                  <a:schemeClr val="tx1">
                    <a:lumMod val="75000"/>
                    <a:lumOff val="25000"/>
                  </a:schemeClr>
                </a:solidFill>
              </a:rPr>
              <a:t>nhưng</a:t>
            </a:r>
            <a:r>
              <a:rPr lang="vi-VN" sz="2400" dirty="0">
                <a:solidFill>
                  <a:schemeClr val="tx1">
                    <a:lumMod val="75000"/>
                    <a:lumOff val="25000"/>
                  </a:schemeClr>
                </a:solidFill>
              </a:rPr>
              <a:t> vì vậy mà hiệu suất của nó cao hơn, bạn nên sử dụng StringBuilder trong ứng dụng đơn luồng, hoặc sử dụng như một biến địa phương trong một phương thức.</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149054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952" y="610662"/>
            <a:ext cx="10555660" cy="1271925"/>
          </a:xfrm>
        </p:spPr>
        <p:txBody>
          <a:bodyPr>
            <a:normAutofit/>
          </a:bodyPr>
          <a:lstStyle/>
          <a:p>
            <a:r>
              <a:rPr lang="en-US" b="1" dirty="0" err="1" smtClean="0"/>
              <a:t>Các</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a:t>
            </a:r>
            <a:r>
              <a:rPr lang="en-US" b="1" dirty="0" err="1" smtClean="0"/>
              <a:t>StringBuilder</a:t>
            </a:r>
            <a:r>
              <a:rPr lang="en-US" b="1" dirty="0" smtClean="0"/>
              <a:t> </a:t>
            </a:r>
            <a:r>
              <a:rPr lang="en-US" b="1" dirty="0" err="1" smtClean="0"/>
              <a:t>và</a:t>
            </a:r>
            <a:r>
              <a:rPr lang="en-US" b="1" dirty="0" smtClean="0"/>
              <a:t> </a:t>
            </a:r>
            <a:r>
              <a:rPr lang="en-US" b="1" dirty="0" err="1" smtClean="0"/>
              <a:t>StringBuffer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734952" y="1761562"/>
            <a:ext cx="7853751" cy="4975413"/>
          </a:xfrm>
          <a:prstGeom prst="rect">
            <a:avLst/>
          </a:prstGeom>
        </p:spPr>
      </p:pic>
    </p:spTree>
    <p:extLst>
      <p:ext uri="{BB962C8B-B14F-4D97-AF65-F5344CB8AC3E}">
        <p14:creationId xmlns:p14="http://schemas.microsoft.com/office/powerpoint/2010/main" val="1842146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3702"/>
          </a:xfrm>
        </p:spPr>
        <p:txBody>
          <a:bodyPr/>
          <a:lstStyle/>
          <a:p>
            <a:r>
              <a:rPr lang="en-US" b="1" dirty="0" err="1" smtClean="0"/>
              <a:t>Các</a:t>
            </a:r>
            <a:r>
              <a:rPr lang="en-US" b="1" dirty="0" smtClean="0"/>
              <a:t> </a:t>
            </a:r>
            <a:r>
              <a:rPr lang="en-US" b="1" dirty="0" err="1" smtClean="0"/>
              <a:t>cách</a:t>
            </a:r>
            <a:r>
              <a:rPr lang="en-US" b="1" dirty="0" smtClean="0"/>
              <a:t> </a:t>
            </a:r>
            <a:r>
              <a:rPr lang="en-US" b="1" dirty="0" err="1" smtClean="0"/>
              <a:t>khởi</a:t>
            </a:r>
            <a:r>
              <a:rPr lang="en-US" b="1" dirty="0" smtClean="0"/>
              <a:t> </a:t>
            </a:r>
            <a:r>
              <a:rPr lang="en-US" b="1" dirty="0" err="1" smtClean="0"/>
              <a:t>tạo</a:t>
            </a:r>
            <a:r>
              <a:rPr lang="en-US" b="1" dirty="0" smtClean="0"/>
              <a:t> String</a:t>
            </a: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Rectangle 2"/>
          <p:cNvSpPr/>
          <p:nvPr/>
        </p:nvSpPr>
        <p:spPr>
          <a:xfrm>
            <a:off x="1311578" y="1590346"/>
            <a:ext cx="10193033" cy="461665"/>
          </a:xfrm>
          <a:prstGeom prst="rect">
            <a:avLst/>
          </a:prstGeom>
        </p:spPr>
        <p:txBody>
          <a:bodyPr wrap="square">
            <a:spAutoFit/>
          </a:bodyPr>
          <a:lstStyle/>
          <a:p>
            <a:pPr algn="just"/>
            <a:r>
              <a:rPr lang="en-US" sz="2400" dirty="0" smtClean="0">
                <a:solidFill>
                  <a:srgbClr val="610B38"/>
                </a:solidFill>
                <a:latin typeface="erdana"/>
              </a:rPr>
              <a:t>1. String </a:t>
            </a:r>
            <a:r>
              <a:rPr lang="en-US" sz="2400" dirty="0">
                <a:solidFill>
                  <a:srgbClr val="610B38"/>
                </a:solidFill>
                <a:latin typeface="erdana"/>
              </a:rPr>
              <a:t>Literal</a:t>
            </a:r>
            <a:endParaRPr lang="en-US" sz="2400" b="0" i="0" dirty="0">
              <a:solidFill>
                <a:srgbClr val="610B38"/>
              </a:solidFill>
              <a:effectLst/>
              <a:latin typeface="erdana"/>
            </a:endParaRPr>
          </a:p>
        </p:txBody>
      </p:sp>
      <p:sp>
        <p:nvSpPr>
          <p:cNvPr id="5" name="Rectangle 4"/>
          <p:cNvSpPr/>
          <p:nvPr/>
        </p:nvSpPr>
        <p:spPr>
          <a:xfrm>
            <a:off x="1605376" y="2046622"/>
            <a:ext cx="3145413" cy="461665"/>
          </a:xfrm>
          <a:prstGeom prst="rect">
            <a:avLst/>
          </a:prstGeom>
        </p:spPr>
        <p:txBody>
          <a:bodyPr wrap="none">
            <a:spAutoFit/>
          </a:bodyPr>
          <a:lstStyle/>
          <a:p>
            <a:pPr algn="just"/>
            <a:r>
              <a:rPr lang="en-US" sz="2400" dirty="0">
                <a:solidFill>
                  <a:srgbClr val="111111"/>
                </a:solidFill>
                <a:latin typeface="Monaco"/>
              </a:rPr>
              <a:t>String s="welcome";</a:t>
            </a:r>
            <a:r>
              <a:rPr lang="en-US" sz="2400" dirty="0">
                <a:solidFill>
                  <a:srgbClr val="000000"/>
                </a:solidFill>
                <a:latin typeface="Verdana" panose="020B0604030504040204" pitchFamily="34" charset="0"/>
              </a:rPr>
              <a:t>  </a:t>
            </a:r>
            <a:endParaRPr lang="en-US" sz="2400" b="0" i="0" dirty="0">
              <a:solidFill>
                <a:srgbClr val="000000"/>
              </a:solidFill>
              <a:effectLst/>
              <a:latin typeface="Verdana" panose="020B0604030504040204" pitchFamily="34" charset="0"/>
            </a:endParaRPr>
          </a:p>
        </p:txBody>
      </p:sp>
      <p:sp>
        <p:nvSpPr>
          <p:cNvPr id="7" name="Rectangle 6"/>
          <p:cNvSpPr/>
          <p:nvPr/>
        </p:nvSpPr>
        <p:spPr>
          <a:xfrm>
            <a:off x="1311577" y="2580630"/>
            <a:ext cx="10193033" cy="461665"/>
          </a:xfrm>
          <a:prstGeom prst="rect">
            <a:avLst/>
          </a:prstGeom>
        </p:spPr>
        <p:txBody>
          <a:bodyPr wrap="square">
            <a:spAutoFit/>
          </a:bodyPr>
          <a:lstStyle/>
          <a:p>
            <a:pPr algn="just"/>
            <a:r>
              <a:rPr lang="en-US" sz="2400" dirty="0">
                <a:solidFill>
                  <a:srgbClr val="610B38"/>
                </a:solidFill>
                <a:latin typeface="erdana"/>
              </a:rPr>
              <a:t>2</a:t>
            </a:r>
            <a:r>
              <a:rPr lang="en-US" sz="2400" dirty="0" smtClean="0">
                <a:solidFill>
                  <a:srgbClr val="610B38"/>
                </a:solidFill>
                <a:latin typeface="erdana"/>
              </a:rPr>
              <a:t>. </a:t>
            </a:r>
            <a:r>
              <a:rPr lang="en-US" sz="2400" dirty="0" err="1" smtClean="0">
                <a:solidFill>
                  <a:srgbClr val="610B38"/>
                </a:solidFill>
                <a:latin typeface="erdana"/>
              </a:rPr>
              <a:t>Sử</a:t>
            </a:r>
            <a:r>
              <a:rPr lang="en-US" sz="2400" dirty="0" smtClean="0">
                <a:solidFill>
                  <a:srgbClr val="610B38"/>
                </a:solidFill>
                <a:latin typeface="erdana"/>
              </a:rPr>
              <a:t> </a:t>
            </a:r>
            <a:r>
              <a:rPr lang="en-US" sz="2400" dirty="0" err="1" smtClean="0">
                <a:solidFill>
                  <a:srgbClr val="610B38"/>
                </a:solidFill>
                <a:latin typeface="erdana"/>
              </a:rPr>
              <a:t>dụng</a:t>
            </a:r>
            <a:r>
              <a:rPr lang="en-US" sz="2400" dirty="0" smtClean="0">
                <a:solidFill>
                  <a:srgbClr val="610B38"/>
                </a:solidFill>
                <a:latin typeface="erdana"/>
              </a:rPr>
              <a:t> </a:t>
            </a:r>
            <a:r>
              <a:rPr lang="en-US" sz="2400" dirty="0" err="1" smtClean="0">
                <a:solidFill>
                  <a:srgbClr val="610B38"/>
                </a:solidFill>
                <a:latin typeface="erdana"/>
              </a:rPr>
              <a:t>từ</a:t>
            </a:r>
            <a:r>
              <a:rPr lang="en-US" sz="2400" dirty="0" smtClean="0">
                <a:solidFill>
                  <a:srgbClr val="610B38"/>
                </a:solidFill>
                <a:latin typeface="erdana"/>
              </a:rPr>
              <a:t> </a:t>
            </a:r>
            <a:r>
              <a:rPr lang="en-US" sz="2400" dirty="0" err="1" smtClean="0">
                <a:solidFill>
                  <a:srgbClr val="610B38"/>
                </a:solidFill>
                <a:latin typeface="erdana"/>
              </a:rPr>
              <a:t>khóa</a:t>
            </a:r>
            <a:r>
              <a:rPr lang="en-US" sz="2400" dirty="0" smtClean="0">
                <a:solidFill>
                  <a:srgbClr val="610B38"/>
                </a:solidFill>
                <a:latin typeface="erdana"/>
              </a:rPr>
              <a:t> new</a:t>
            </a:r>
            <a:endParaRPr lang="en-US" sz="2400" b="0" i="0" dirty="0">
              <a:solidFill>
                <a:srgbClr val="610B38"/>
              </a:solidFill>
              <a:effectLst/>
              <a:latin typeface="erdana"/>
            </a:endParaRPr>
          </a:p>
        </p:txBody>
      </p:sp>
      <p:sp>
        <p:nvSpPr>
          <p:cNvPr id="8" name="Rectangle 7"/>
          <p:cNvSpPr/>
          <p:nvPr/>
        </p:nvSpPr>
        <p:spPr>
          <a:xfrm>
            <a:off x="1605376" y="3088396"/>
            <a:ext cx="4649863" cy="461665"/>
          </a:xfrm>
          <a:prstGeom prst="rect">
            <a:avLst/>
          </a:prstGeom>
        </p:spPr>
        <p:txBody>
          <a:bodyPr wrap="none">
            <a:spAutoFit/>
          </a:bodyPr>
          <a:lstStyle/>
          <a:p>
            <a:pPr defTabSz="914400" eaLnBrk="0" fontAlgn="base" hangingPunct="0">
              <a:spcBef>
                <a:spcPct val="0"/>
              </a:spcBef>
              <a:spcAft>
                <a:spcPct val="0"/>
              </a:spcAft>
            </a:pPr>
            <a:r>
              <a:rPr lang="en-US" sz="2400" dirty="0">
                <a:solidFill>
                  <a:srgbClr val="111111"/>
                </a:solidFill>
                <a:latin typeface="Monaco"/>
              </a:rPr>
              <a:t>String s=new String("Welcome</a:t>
            </a:r>
            <a:r>
              <a:rPr lang="en-US" sz="2400" dirty="0">
                <a:solidFill>
                  <a:srgbClr val="111111"/>
                </a:solidFill>
                <a:latin typeface="Monaco"/>
              </a:rPr>
              <a:t>");</a:t>
            </a:r>
            <a:endParaRPr lang="en-US" sz="2400" dirty="0">
              <a:solidFill>
                <a:srgbClr val="111111"/>
              </a:solidFill>
              <a:latin typeface="Monaco"/>
            </a:endParaRPr>
          </a:p>
        </p:txBody>
      </p:sp>
      <p:sp>
        <p:nvSpPr>
          <p:cNvPr id="9" name="Rectangle 8"/>
          <p:cNvSpPr/>
          <p:nvPr/>
        </p:nvSpPr>
        <p:spPr>
          <a:xfrm>
            <a:off x="1259956" y="3551268"/>
            <a:ext cx="4668266" cy="461665"/>
          </a:xfrm>
          <a:prstGeom prst="rect">
            <a:avLst/>
          </a:prstGeom>
        </p:spPr>
        <p:txBody>
          <a:bodyPr wrap="none">
            <a:spAutoFit/>
          </a:bodyPr>
          <a:lstStyle/>
          <a:p>
            <a:pPr algn="just"/>
            <a:r>
              <a:rPr lang="en-US" sz="2400" dirty="0" smtClean="0">
                <a:solidFill>
                  <a:srgbClr val="610B38"/>
                </a:solidFill>
                <a:latin typeface="erdana"/>
              </a:rPr>
              <a:t>3.Sử </a:t>
            </a:r>
            <a:r>
              <a:rPr lang="en-US" sz="2400" dirty="0" err="1" smtClean="0">
                <a:solidFill>
                  <a:srgbClr val="610B38"/>
                </a:solidFill>
                <a:latin typeface="erdana"/>
              </a:rPr>
              <a:t>dụng</a:t>
            </a:r>
            <a:r>
              <a:rPr lang="en-US" sz="2400" dirty="0" smtClean="0">
                <a:solidFill>
                  <a:srgbClr val="610B38"/>
                </a:solidFill>
                <a:latin typeface="erdana"/>
              </a:rPr>
              <a:t> </a:t>
            </a:r>
            <a:r>
              <a:rPr lang="en-US" sz="2400" dirty="0" err="1" smtClean="0">
                <a:solidFill>
                  <a:srgbClr val="610B38"/>
                </a:solidFill>
                <a:latin typeface="erdana"/>
              </a:rPr>
              <a:t>đối</a:t>
            </a:r>
            <a:r>
              <a:rPr lang="en-US" sz="2400" dirty="0" smtClean="0">
                <a:solidFill>
                  <a:srgbClr val="610B38"/>
                </a:solidFill>
                <a:latin typeface="erdana"/>
              </a:rPr>
              <a:t> </a:t>
            </a:r>
            <a:r>
              <a:rPr lang="en-US" sz="2400" dirty="0" err="1" smtClean="0">
                <a:solidFill>
                  <a:srgbClr val="610B38"/>
                </a:solidFill>
                <a:latin typeface="erdana"/>
              </a:rPr>
              <a:t>tượng</a:t>
            </a:r>
            <a:r>
              <a:rPr lang="en-US" sz="2400" dirty="0" smtClean="0">
                <a:solidFill>
                  <a:srgbClr val="610B38"/>
                </a:solidFill>
                <a:latin typeface="erdana"/>
              </a:rPr>
              <a:t> String </a:t>
            </a:r>
            <a:r>
              <a:rPr lang="en-US" sz="2400" dirty="0" err="1" smtClean="0">
                <a:solidFill>
                  <a:srgbClr val="610B38"/>
                </a:solidFill>
                <a:latin typeface="erdana"/>
              </a:rPr>
              <a:t>khác</a:t>
            </a:r>
            <a:endParaRPr lang="en-US" sz="2400" dirty="0">
              <a:solidFill>
                <a:srgbClr val="610B38"/>
              </a:solidFill>
              <a:latin typeface="erdana"/>
            </a:endParaRPr>
          </a:p>
        </p:txBody>
      </p:sp>
      <p:sp>
        <p:nvSpPr>
          <p:cNvPr id="10" name="Rectangle 1"/>
          <p:cNvSpPr>
            <a:spLocks noChangeArrowheads="1"/>
          </p:cNvSpPr>
          <p:nvPr/>
        </p:nvSpPr>
        <p:spPr bwMode="auto">
          <a:xfrm>
            <a:off x="0" y="45230"/>
            <a:ext cx="65" cy="3667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1581359" y="4059034"/>
            <a:ext cx="4636206" cy="461665"/>
          </a:xfrm>
          <a:prstGeom prst="rect">
            <a:avLst/>
          </a:prstGeom>
        </p:spPr>
        <p:txBody>
          <a:bodyPr wrap="none">
            <a:spAutoFit/>
          </a:bodyPr>
          <a:lstStyle/>
          <a:p>
            <a:pPr lvl="0" defTabSz="914400" eaLnBrk="0" fontAlgn="base" hangingPunct="0">
              <a:spcBef>
                <a:spcPct val="0"/>
              </a:spcBef>
              <a:spcAft>
                <a:spcPct val="0"/>
              </a:spcAft>
            </a:pPr>
            <a:r>
              <a:rPr lang="en-US" sz="2400" dirty="0">
                <a:solidFill>
                  <a:srgbClr val="111111"/>
                </a:solidFill>
                <a:latin typeface="Monaco"/>
              </a:rPr>
              <a:t>String str3 = new String("Java");</a:t>
            </a:r>
            <a:r>
              <a:rPr lang="en-US" sz="2400" dirty="0"/>
              <a:t> </a:t>
            </a:r>
            <a:endParaRPr lang="en-US" sz="2400" dirty="0">
              <a:latin typeface="Arial" panose="020B0604020202020204" pitchFamily="34" charset="0"/>
            </a:endParaRPr>
          </a:p>
        </p:txBody>
      </p:sp>
      <p:sp>
        <p:nvSpPr>
          <p:cNvPr id="12" name="Rectangle 11"/>
          <p:cNvSpPr/>
          <p:nvPr/>
        </p:nvSpPr>
        <p:spPr>
          <a:xfrm>
            <a:off x="1311577" y="4521906"/>
            <a:ext cx="3438762" cy="461665"/>
          </a:xfrm>
          <a:prstGeom prst="rect">
            <a:avLst/>
          </a:prstGeom>
        </p:spPr>
        <p:txBody>
          <a:bodyPr wrap="none">
            <a:spAutoFit/>
          </a:bodyPr>
          <a:lstStyle/>
          <a:p>
            <a:pPr algn="just"/>
            <a:r>
              <a:rPr lang="en-US" sz="2400" dirty="0" smtClean="0">
                <a:solidFill>
                  <a:srgbClr val="610B38"/>
                </a:solidFill>
                <a:latin typeface="erdana"/>
              </a:rPr>
              <a:t>4.Sử </a:t>
            </a:r>
            <a:r>
              <a:rPr lang="en-US" sz="2400" dirty="0" err="1">
                <a:solidFill>
                  <a:srgbClr val="610B38"/>
                </a:solidFill>
                <a:latin typeface="erdana"/>
              </a:rPr>
              <a:t>dụng</a:t>
            </a:r>
            <a:r>
              <a:rPr lang="en-US" sz="2400" dirty="0">
                <a:solidFill>
                  <a:srgbClr val="610B38"/>
                </a:solidFill>
                <a:latin typeface="erdana"/>
              </a:rPr>
              <a:t> </a:t>
            </a:r>
            <a:r>
              <a:rPr lang="en-US" sz="2400" dirty="0" err="1" smtClean="0">
                <a:solidFill>
                  <a:srgbClr val="610B38"/>
                </a:solidFill>
                <a:latin typeface="erdana"/>
              </a:rPr>
              <a:t>toán</a:t>
            </a:r>
            <a:r>
              <a:rPr lang="en-US" sz="2400" dirty="0" smtClean="0">
                <a:solidFill>
                  <a:srgbClr val="610B38"/>
                </a:solidFill>
                <a:latin typeface="erdana"/>
              </a:rPr>
              <a:t> </a:t>
            </a:r>
            <a:r>
              <a:rPr lang="en-US" sz="2400" dirty="0" err="1" smtClean="0">
                <a:solidFill>
                  <a:srgbClr val="610B38"/>
                </a:solidFill>
                <a:latin typeface="erdana"/>
              </a:rPr>
              <a:t>tử</a:t>
            </a:r>
            <a:r>
              <a:rPr lang="en-US" sz="2400" dirty="0" smtClean="0">
                <a:solidFill>
                  <a:srgbClr val="610B38"/>
                </a:solidFill>
                <a:latin typeface="erdana"/>
              </a:rPr>
              <a:t> </a:t>
            </a:r>
            <a:r>
              <a:rPr lang="en-US" sz="2400" dirty="0" err="1" smtClean="0">
                <a:solidFill>
                  <a:srgbClr val="610B38"/>
                </a:solidFill>
                <a:latin typeface="erdana"/>
              </a:rPr>
              <a:t>cộng</a:t>
            </a:r>
            <a:endParaRPr lang="en-US" sz="2400" dirty="0">
              <a:solidFill>
                <a:srgbClr val="610B38"/>
              </a:solidFill>
              <a:latin typeface="erdana"/>
            </a:endParaRPr>
          </a:p>
        </p:txBody>
      </p:sp>
      <p:sp>
        <p:nvSpPr>
          <p:cNvPr id="14" name="Rectangle 13"/>
          <p:cNvSpPr/>
          <p:nvPr/>
        </p:nvSpPr>
        <p:spPr>
          <a:xfrm>
            <a:off x="1581359" y="4983571"/>
            <a:ext cx="4025461" cy="830997"/>
          </a:xfrm>
          <a:prstGeom prst="rect">
            <a:avLst/>
          </a:prstGeom>
        </p:spPr>
        <p:txBody>
          <a:bodyPr wrap="none">
            <a:spAutoFit/>
          </a:bodyPr>
          <a:lstStyle/>
          <a:p>
            <a:pPr lvl="0" defTabSz="914400" eaLnBrk="0" fontAlgn="base" hangingPunct="0">
              <a:spcBef>
                <a:spcPct val="0"/>
              </a:spcBef>
              <a:spcAft>
                <a:spcPct val="0"/>
              </a:spcAft>
            </a:pPr>
            <a:r>
              <a:rPr lang="en-US" sz="2400" dirty="0">
                <a:solidFill>
                  <a:srgbClr val="111111"/>
                </a:solidFill>
                <a:latin typeface="Monaco"/>
              </a:rPr>
              <a:t>String str4 = str1 + </a:t>
            </a:r>
            <a:r>
              <a:rPr lang="en-US" sz="2400" dirty="0" smtClean="0">
                <a:solidFill>
                  <a:srgbClr val="111111"/>
                </a:solidFill>
                <a:latin typeface="Monaco"/>
              </a:rPr>
              <a:t>str2;</a:t>
            </a:r>
          </a:p>
          <a:p>
            <a:pPr lvl="0" defTabSz="914400" eaLnBrk="0" fontAlgn="base" hangingPunct="0">
              <a:spcBef>
                <a:spcPct val="0"/>
              </a:spcBef>
              <a:spcAft>
                <a:spcPct val="0"/>
              </a:spcAft>
            </a:pPr>
            <a:r>
              <a:rPr lang="en-US" sz="2400" dirty="0" smtClean="0">
                <a:solidFill>
                  <a:srgbClr val="111111"/>
                </a:solidFill>
                <a:latin typeface="Monaco"/>
              </a:rPr>
              <a:t>String </a:t>
            </a:r>
            <a:r>
              <a:rPr lang="en-US" sz="2400" dirty="0">
                <a:solidFill>
                  <a:srgbClr val="111111"/>
                </a:solidFill>
                <a:latin typeface="Monaco"/>
              </a:rPr>
              <a:t>str5 = "</a:t>
            </a:r>
            <a:r>
              <a:rPr lang="en-US" sz="2400" dirty="0" err="1">
                <a:solidFill>
                  <a:srgbClr val="111111"/>
                </a:solidFill>
                <a:latin typeface="Monaco"/>
              </a:rPr>
              <a:t>hello"+"Java</a:t>
            </a:r>
            <a:r>
              <a:rPr lang="en-US" sz="2400" dirty="0">
                <a:solidFill>
                  <a:srgbClr val="111111"/>
                </a:solidFill>
                <a:latin typeface="Monaco"/>
              </a:rPr>
              <a:t>";</a:t>
            </a:r>
            <a:r>
              <a:rPr lang="en-US" sz="2400" dirty="0"/>
              <a:t> </a:t>
            </a:r>
            <a:endParaRPr lang="en-US" sz="2400" dirty="0">
              <a:latin typeface="Arial" panose="020B0604020202020204" pitchFamily="34" charset="0"/>
            </a:endParaRPr>
          </a:p>
        </p:txBody>
      </p:sp>
    </p:spTree>
    <p:extLst>
      <p:ext uri="{BB962C8B-B14F-4D97-AF65-F5344CB8AC3E}">
        <p14:creationId xmlns:p14="http://schemas.microsoft.com/office/powerpoint/2010/main" val="2459911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3702"/>
          </a:xfrm>
        </p:spPr>
        <p:txBody>
          <a:bodyPr/>
          <a:lstStyle/>
          <a:p>
            <a:r>
              <a:rPr lang="en-US" b="1" dirty="0" err="1" smtClean="0"/>
              <a:t>Các</a:t>
            </a:r>
            <a:r>
              <a:rPr lang="en-US" b="1" dirty="0" smtClean="0"/>
              <a:t> </a:t>
            </a:r>
            <a:r>
              <a:rPr lang="en-US" b="1" dirty="0" err="1" smtClean="0"/>
              <a:t>cách</a:t>
            </a:r>
            <a:r>
              <a:rPr lang="en-US" b="1" dirty="0" smtClean="0"/>
              <a:t> </a:t>
            </a:r>
            <a:r>
              <a:rPr lang="en-US" b="1" dirty="0" err="1" smtClean="0"/>
              <a:t>khởi</a:t>
            </a:r>
            <a:r>
              <a:rPr lang="en-US" b="1" dirty="0" smtClean="0"/>
              <a:t> </a:t>
            </a:r>
            <a:r>
              <a:rPr lang="en-US" b="1" dirty="0" err="1" smtClean="0"/>
              <a:t>tạo</a:t>
            </a:r>
            <a:r>
              <a:rPr lang="en-US" b="1" dirty="0" smtClean="0"/>
              <a:t> String</a:t>
            </a: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Rectangle 2"/>
          <p:cNvSpPr/>
          <p:nvPr/>
        </p:nvSpPr>
        <p:spPr>
          <a:xfrm>
            <a:off x="1311579" y="3094455"/>
            <a:ext cx="10193033" cy="461665"/>
          </a:xfrm>
          <a:prstGeom prst="rect">
            <a:avLst/>
          </a:prstGeom>
        </p:spPr>
        <p:txBody>
          <a:bodyPr wrap="square">
            <a:spAutoFit/>
          </a:bodyPr>
          <a:lstStyle/>
          <a:p>
            <a:pPr algn="just"/>
            <a:r>
              <a:rPr lang="en-US" sz="2400" dirty="0">
                <a:solidFill>
                  <a:srgbClr val="610B38"/>
                </a:solidFill>
                <a:latin typeface="erdana"/>
              </a:rPr>
              <a:t>6</a:t>
            </a:r>
            <a:r>
              <a:rPr lang="en-US" sz="2400" dirty="0" smtClean="0">
                <a:solidFill>
                  <a:srgbClr val="610B38"/>
                </a:solidFill>
                <a:latin typeface="erdana"/>
              </a:rPr>
              <a:t>. </a:t>
            </a:r>
            <a:r>
              <a:rPr lang="en-US" sz="2400" dirty="0" err="1" smtClean="0">
                <a:solidFill>
                  <a:srgbClr val="610B38"/>
                </a:solidFill>
                <a:latin typeface="erdana"/>
              </a:rPr>
              <a:t>Sử</a:t>
            </a:r>
            <a:r>
              <a:rPr lang="en-US" sz="2400" dirty="0" smtClean="0">
                <a:solidFill>
                  <a:srgbClr val="610B38"/>
                </a:solidFill>
                <a:latin typeface="erdana"/>
              </a:rPr>
              <a:t> </a:t>
            </a:r>
            <a:r>
              <a:rPr lang="en-US" sz="2400" dirty="0" err="1" smtClean="0">
                <a:solidFill>
                  <a:srgbClr val="610B38"/>
                </a:solidFill>
                <a:latin typeface="erdana"/>
              </a:rPr>
              <a:t>dụng</a:t>
            </a:r>
            <a:r>
              <a:rPr lang="en-US" sz="2400" dirty="0" smtClean="0">
                <a:solidFill>
                  <a:srgbClr val="610B38"/>
                </a:solidFill>
                <a:latin typeface="erdana"/>
              </a:rPr>
              <a:t> </a:t>
            </a:r>
            <a:r>
              <a:rPr lang="en-US" sz="2400" dirty="0" err="1" smtClean="0">
                <a:solidFill>
                  <a:srgbClr val="610B38"/>
                </a:solidFill>
                <a:latin typeface="erdana"/>
              </a:rPr>
              <a:t>phương</a:t>
            </a:r>
            <a:r>
              <a:rPr lang="en-US" sz="2400" dirty="0" smtClean="0">
                <a:solidFill>
                  <a:srgbClr val="610B38"/>
                </a:solidFill>
                <a:latin typeface="erdana"/>
              </a:rPr>
              <a:t> </a:t>
            </a:r>
            <a:r>
              <a:rPr lang="en-US" sz="2400" dirty="0" err="1" smtClean="0">
                <a:solidFill>
                  <a:srgbClr val="610B38"/>
                </a:solidFill>
                <a:latin typeface="erdana"/>
              </a:rPr>
              <a:t>thức</a:t>
            </a:r>
            <a:r>
              <a:rPr lang="en-US" sz="2400" dirty="0" smtClean="0">
                <a:solidFill>
                  <a:srgbClr val="610B38"/>
                </a:solidFill>
                <a:latin typeface="erdana"/>
              </a:rPr>
              <a:t> format</a:t>
            </a:r>
            <a:endParaRPr lang="en-US" sz="2400" b="0" i="0" dirty="0">
              <a:solidFill>
                <a:srgbClr val="610B38"/>
              </a:solidFill>
              <a:effectLst/>
              <a:latin typeface="erdana"/>
            </a:endParaRPr>
          </a:p>
        </p:txBody>
      </p:sp>
      <p:sp>
        <p:nvSpPr>
          <p:cNvPr id="10" name="Rectangle 1"/>
          <p:cNvSpPr>
            <a:spLocks noChangeArrowheads="1"/>
          </p:cNvSpPr>
          <p:nvPr/>
        </p:nvSpPr>
        <p:spPr bwMode="auto">
          <a:xfrm>
            <a:off x="0" y="45230"/>
            <a:ext cx="65" cy="3667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1605377" y="3721025"/>
            <a:ext cx="9743942" cy="1938992"/>
          </a:xfrm>
          <a:prstGeom prst="rect">
            <a:avLst/>
          </a:prstGeom>
        </p:spPr>
        <p:txBody>
          <a:bodyPr wrap="square">
            <a:spAutoFit/>
          </a:bodyPr>
          <a:lstStyle/>
          <a:p>
            <a:pPr lvl="0" defTabSz="914400" eaLnBrk="0" fontAlgn="base" hangingPunct="0">
              <a:spcBef>
                <a:spcPct val="0"/>
              </a:spcBef>
              <a:spcAft>
                <a:spcPct val="0"/>
              </a:spcAft>
            </a:pPr>
            <a:r>
              <a:rPr lang="en-US" sz="2400" dirty="0">
                <a:solidFill>
                  <a:srgbClr val="111111"/>
                </a:solidFill>
                <a:latin typeface="Monaco"/>
              </a:rPr>
              <a:t>String </a:t>
            </a:r>
            <a:r>
              <a:rPr lang="en-US" sz="2400" dirty="0" err="1">
                <a:solidFill>
                  <a:srgbClr val="111111"/>
                </a:solidFill>
                <a:latin typeface="Monaco"/>
              </a:rPr>
              <a:t>fs</a:t>
            </a:r>
            <a:r>
              <a:rPr lang="en-US" sz="2400" dirty="0">
                <a:solidFill>
                  <a:srgbClr val="111111"/>
                </a:solidFill>
                <a:latin typeface="Monaco"/>
              </a:rPr>
              <a:t>; </a:t>
            </a:r>
            <a:endParaRPr lang="en-US" sz="2400" dirty="0">
              <a:solidFill>
                <a:srgbClr val="111111"/>
              </a:solidFill>
              <a:latin typeface="Monaco"/>
            </a:endParaRPr>
          </a:p>
          <a:p>
            <a:pPr lvl="0" defTabSz="914400" eaLnBrk="0" fontAlgn="base" hangingPunct="0">
              <a:spcBef>
                <a:spcPct val="0"/>
              </a:spcBef>
              <a:spcAft>
                <a:spcPct val="0"/>
              </a:spcAft>
            </a:pPr>
            <a:r>
              <a:rPr lang="en-US" sz="2400" dirty="0" err="1">
                <a:solidFill>
                  <a:srgbClr val="111111"/>
                </a:solidFill>
                <a:latin typeface="Monaco"/>
              </a:rPr>
              <a:t>fs</a:t>
            </a:r>
            <a:r>
              <a:rPr lang="en-US" sz="2400" dirty="0">
                <a:solidFill>
                  <a:srgbClr val="111111"/>
                </a:solidFill>
                <a:latin typeface="Monaco"/>
              </a:rPr>
              <a:t> </a:t>
            </a:r>
            <a:r>
              <a:rPr lang="en-US" sz="2400" dirty="0">
                <a:solidFill>
                  <a:srgbClr val="111111"/>
                </a:solidFill>
                <a:latin typeface="Monaco"/>
              </a:rPr>
              <a:t>= </a:t>
            </a:r>
            <a:r>
              <a:rPr lang="en-US" sz="2400" dirty="0" err="1">
                <a:solidFill>
                  <a:srgbClr val="111111"/>
                </a:solidFill>
                <a:latin typeface="Monaco"/>
              </a:rPr>
              <a:t>String.format</a:t>
            </a:r>
            <a:r>
              <a:rPr lang="en-US" sz="2400" dirty="0">
                <a:solidFill>
                  <a:srgbClr val="111111"/>
                </a:solidFill>
                <a:latin typeface="Monaco"/>
              </a:rPr>
              <a:t>("</a:t>
            </a:r>
            <a:r>
              <a:rPr lang="en-US" sz="2400" dirty="0" err="1">
                <a:solidFill>
                  <a:srgbClr val="111111"/>
                </a:solidFill>
                <a:latin typeface="Monaco"/>
              </a:rPr>
              <a:t>Gia</a:t>
            </a:r>
            <a:r>
              <a:rPr lang="en-US" sz="2400" dirty="0">
                <a:solidFill>
                  <a:srgbClr val="111111"/>
                </a:solidFill>
                <a:latin typeface="Monaco"/>
              </a:rPr>
              <a:t> tri </a:t>
            </a:r>
            <a:r>
              <a:rPr lang="en-US" sz="2400" dirty="0" err="1">
                <a:solidFill>
                  <a:srgbClr val="111111"/>
                </a:solidFill>
                <a:latin typeface="Monaco"/>
              </a:rPr>
              <a:t>cua</a:t>
            </a:r>
            <a:r>
              <a:rPr lang="en-US" sz="2400" dirty="0">
                <a:solidFill>
                  <a:srgbClr val="111111"/>
                </a:solidFill>
                <a:latin typeface="Monaco"/>
              </a:rPr>
              <a:t> </a:t>
            </a:r>
            <a:r>
              <a:rPr lang="en-US" sz="2400" dirty="0" err="1">
                <a:solidFill>
                  <a:srgbClr val="111111"/>
                </a:solidFill>
                <a:latin typeface="Monaco"/>
              </a:rPr>
              <a:t>bien</a:t>
            </a:r>
            <a:r>
              <a:rPr lang="en-US" sz="2400" dirty="0">
                <a:solidFill>
                  <a:srgbClr val="111111"/>
                </a:solidFill>
                <a:latin typeface="Monaco"/>
              </a:rPr>
              <a:t> float la " + "%f, </a:t>
            </a:r>
            <a:r>
              <a:rPr lang="en-US" sz="2400" dirty="0" err="1" smtClean="0">
                <a:solidFill>
                  <a:srgbClr val="111111"/>
                </a:solidFill>
                <a:latin typeface="Monaco"/>
              </a:rPr>
              <a:t>trong</a:t>
            </a:r>
            <a:r>
              <a:rPr lang="en-US" sz="2400" dirty="0">
                <a:solidFill>
                  <a:srgbClr val="111111"/>
                </a:solidFill>
                <a:latin typeface="Monaco"/>
              </a:rPr>
              <a:t> </a:t>
            </a:r>
            <a:r>
              <a:rPr lang="en-US" sz="2400" dirty="0" err="1" smtClean="0">
                <a:solidFill>
                  <a:srgbClr val="111111"/>
                </a:solidFill>
                <a:latin typeface="Monaco"/>
              </a:rPr>
              <a:t>khi</a:t>
            </a:r>
            <a:r>
              <a:rPr lang="en-US" sz="2400" dirty="0" smtClean="0">
                <a:solidFill>
                  <a:srgbClr val="111111"/>
                </a:solidFill>
                <a:latin typeface="Monaco"/>
              </a:rPr>
              <a:t> </a:t>
            </a:r>
            <a:r>
              <a:rPr lang="en-US" sz="2400" dirty="0" err="1">
                <a:solidFill>
                  <a:srgbClr val="111111"/>
                </a:solidFill>
                <a:latin typeface="Monaco"/>
              </a:rPr>
              <a:t>tgia</a:t>
            </a:r>
            <a:r>
              <a:rPr lang="en-US" sz="2400" dirty="0">
                <a:solidFill>
                  <a:srgbClr val="111111"/>
                </a:solidFill>
                <a:latin typeface="Monaco"/>
              </a:rPr>
              <a:t> </a:t>
            </a:r>
            <a:r>
              <a:rPr lang="en-US" sz="2400" dirty="0" err="1">
                <a:solidFill>
                  <a:srgbClr val="111111"/>
                </a:solidFill>
                <a:latin typeface="Monaco"/>
              </a:rPr>
              <a:t>ri</a:t>
            </a:r>
            <a:r>
              <a:rPr lang="en-US" sz="2400" dirty="0">
                <a:solidFill>
                  <a:srgbClr val="111111"/>
                </a:solidFill>
                <a:latin typeface="Monaco"/>
              </a:rPr>
              <a:t> </a:t>
            </a:r>
            <a:r>
              <a:rPr lang="en-US" sz="2400" dirty="0" err="1">
                <a:solidFill>
                  <a:srgbClr val="111111"/>
                </a:solidFill>
                <a:latin typeface="Monaco"/>
              </a:rPr>
              <a:t>cua</a:t>
            </a:r>
            <a:r>
              <a:rPr lang="en-US" sz="2400" dirty="0">
                <a:solidFill>
                  <a:srgbClr val="111111"/>
                </a:solidFill>
                <a:latin typeface="Monaco"/>
              </a:rPr>
              <a:t> </a:t>
            </a:r>
            <a:r>
              <a:rPr lang="en-US" sz="2400" dirty="0" err="1">
                <a:solidFill>
                  <a:srgbClr val="111111"/>
                </a:solidFill>
                <a:latin typeface="Monaco"/>
              </a:rPr>
              <a:t>bien</a:t>
            </a:r>
            <a:r>
              <a:rPr lang="en-US" sz="2400" dirty="0">
                <a:solidFill>
                  <a:srgbClr val="111111"/>
                </a:solidFill>
                <a:latin typeface="Monaco"/>
              </a:rPr>
              <a:t> integer " + "</a:t>
            </a:r>
            <a:r>
              <a:rPr lang="en-US" sz="2400" dirty="0" err="1">
                <a:solidFill>
                  <a:srgbClr val="111111"/>
                </a:solidFill>
                <a:latin typeface="Monaco"/>
              </a:rPr>
              <a:t>bien</a:t>
            </a:r>
            <a:r>
              <a:rPr lang="en-US" sz="2400" dirty="0">
                <a:solidFill>
                  <a:srgbClr val="111111"/>
                </a:solidFill>
                <a:latin typeface="Monaco"/>
              </a:rPr>
              <a:t> la </a:t>
            </a:r>
            <a:r>
              <a:rPr lang="en-US" sz="2400" dirty="0" smtClean="0">
                <a:solidFill>
                  <a:srgbClr val="111111"/>
                </a:solidFill>
                <a:latin typeface="Monaco"/>
              </a:rPr>
              <a:t>			%</a:t>
            </a:r>
            <a:r>
              <a:rPr lang="en-US" sz="2400" dirty="0">
                <a:solidFill>
                  <a:srgbClr val="111111"/>
                </a:solidFill>
                <a:latin typeface="Monaco"/>
              </a:rPr>
              <a:t>d, </a:t>
            </a:r>
            <a:r>
              <a:rPr lang="en-US" sz="2400" dirty="0" err="1">
                <a:solidFill>
                  <a:srgbClr val="111111"/>
                </a:solidFill>
                <a:latin typeface="Monaco"/>
              </a:rPr>
              <a:t>va</a:t>
            </a:r>
            <a:r>
              <a:rPr lang="en-US" sz="2400" dirty="0">
                <a:solidFill>
                  <a:srgbClr val="111111"/>
                </a:solidFill>
                <a:latin typeface="Monaco"/>
              </a:rPr>
              <a:t> </a:t>
            </a:r>
            <a:r>
              <a:rPr lang="en-US" sz="2400" dirty="0" err="1">
                <a:solidFill>
                  <a:srgbClr val="111111"/>
                </a:solidFill>
                <a:latin typeface="Monaco"/>
              </a:rPr>
              <a:t>chuoi</a:t>
            </a:r>
            <a:r>
              <a:rPr lang="en-US" sz="2400" dirty="0">
                <a:solidFill>
                  <a:srgbClr val="111111"/>
                </a:solidFill>
                <a:latin typeface="Monaco"/>
              </a:rPr>
              <a:t> la " + "is %s", </a:t>
            </a:r>
            <a:r>
              <a:rPr lang="en-US" sz="2400" dirty="0" err="1">
                <a:solidFill>
                  <a:srgbClr val="111111"/>
                </a:solidFill>
                <a:latin typeface="Monaco"/>
              </a:rPr>
              <a:t>floatVar</a:t>
            </a:r>
            <a:r>
              <a:rPr lang="en-US" sz="2400" dirty="0">
                <a:solidFill>
                  <a:srgbClr val="111111"/>
                </a:solidFill>
                <a:latin typeface="Monaco"/>
              </a:rPr>
              <a:t>, </a:t>
            </a:r>
            <a:r>
              <a:rPr lang="en-US" sz="2400" dirty="0" err="1">
                <a:solidFill>
                  <a:srgbClr val="111111"/>
                </a:solidFill>
                <a:latin typeface="Monaco"/>
              </a:rPr>
              <a:t>intVar</a:t>
            </a:r>
            <a:r>
              <a:rPr lang="en-US" sz="2400" dirty="0">
                <a:solidFill>
                  <a:srgbClr val="111111"/>
                </a:solidFill>
                <a:latin typeface="Monaco"/>
              </a:rPr>
              <a:t>, </a:t>
            </a:r>
            <a:r>
              <a:rPr lang="en-US" sz="2400" dirty="0" err="1">
                <a:solidFill>
                  <a:srgbClr val="111111"/>
                </a:solidFill>
                <a:latin typeface="Monaco"/>
              </a:rPr>
              <a:t>stringVar</a:t>
            </a:r>
            <a:r>
              <a:rPr lang="en-US" sz="2400" dirty="0">
                <a:solidFill>
                  <a:srgbClr val="111111"/>
                </a:solidFill>
                <a:latin typeface="Monaco"/>
              </a:rPr>
              <a:t>); </a:t>
            </a:r>
            <a:endParaRPr lang="en-US" sz="2400" dirty="0">
              <a:solidFill>
                <a:srgbClr val="111111"/>
              </a:solidFill>
              <a:latin typeface="Monaco"/>
            </a:endParaRPr>
          </a:p>
          <a:p>
            <a:pPr lvl="0" defTabSz="914400" eaLnBrk="0" fontAlgn="base" hangingPunct="0">
              <a:spcBef>
                <a:spcPct val="0"/>
              </a:spcBef>
              <a:spcAft>
                <a:spcPct val="0"/>
              </a:spcAft>
            </a:pPr>
            <a:r>
              <a:rPr lang="en-US" sz="2400" dirty="0" err="1">
                <a:solidFill>
                  <a:srgbClr val="111111"/>
                </a:solidFill>
                <a:latin typeface="Monaco"/>
              </a:rPr>
              <a:t>System.out.println</a:t>
            </a:r>
            <a:r>
              <a:rPr lang="en-US" sz="2400" dirty="0">
                <a:solidFill>
                  <a:srgbClr val="111111"/>
                </a:solidFill>
                <a:latin typeface="Monaco"/>
              </a:rPr>
              <a:t>(</a:t>
            </a:r>
            <a:r>
              <a:rPr lang="en-US" sz="2400" dirty="0" err="1">
                <a:solidFill>
                  <a:srgbClr val="111111"/>
                </a:solidFill>
                <a:latin typeface="Monaco"/>
              </a:rPr>
              <a:t>fs</a:t>
            </a:r>
            <a:r>
              <a:rPr lang="en-US" sz="2400" dirty="0">
                <a:solidFill>
                  <a:srgbClr val="111111"/>
                </a:solidFill>
                <a:latin typeface="Monaco"/>
              </a:rPr>
              <a:t>); </a:t>
            </a:r>
          </a:p>
        </p:txBody>
      </p:sp>
      <p:sp>
        <p:nvSpPr>
          <p:cNvPr id="18" name="Rectangle 17"/>
          <p:cNvSpPr/>
          <p:nvPr/>
        </p:nvSpPr>
        <p:spPr>
          <a:xfrm>
            <a:off x="1605377" y="2085301"/>
            <a:ext cx="6096000" cy="830997"/>
          </a:xfrm>
          <a:prstGeom prst="rect">
            <a:avLst/>
          </a:prstGeom>
        </p:spPr>
        <p:txBody>
          <a:bodyPr>
            <a:spAutoFit/>
          </a:bodyPr>
          <a:lstStyle/>
          <a:p>
            <a:pPr defTabSz="914400" eaLnBrk="0" fontAlgn="base" hangingPunct="0">
              <a:spcBef>
                <a:spcPct val="0"/>
              </a:spcBef>
              <a:spcAft>
                <a:spcPct val="0"/>
              </a:spcAft>
            </a:pPr>
            <a:r>
              <a:rPr lang="en-US" sz="2400" dirty="0">
                <a:solidFill>
                  <a:srgbClr val="111111"/>
                </a:solidFill>
                <a:latin typeface="Monaco"/>
              </a:rPr>
              <a:t>char[] </a:t>
            </a:r>
            <a:r>
              <a:rPr lang="en-US" sz="2400" dirty="0" err="1">
                <a:solidFill>
                  <a:srgbClr val="111111"/>
                </a:solidFill>
                <a:latin typeface="Monaco"/>
              </a:rPr>
              <a:t>ch</a:t>
            </a:r>
            <a:r>
              <a:rPr lang="en-US" sz="2400" dirty="0">
                <a:solidFill>
                  <a:srgbClr val="111111"/>
                </a:solidFill>
                <a:latin typeface="Monaco"/>
              </a:rPr>
              <a:t>={'j','a','v','a','t','p','o','</a:t>
            </a:r>
            <a:r>
              <a:rPr lang="en-US" sz="2400" dirty="0" err="1">
                <a:solidFill>
                  <a:srgbClr val="111111"/>
                </a:solidFill>
                <a:latin typeface="Monaco"/>
              </a:rPr>
              <a:t>i</a:t>
            </a:r>
            <a:r>
              <a:rPr lang="en-US" sz="2400" dirty="0">
                <a:solidFill>
                  <a:srgbClr val="111111"/>
                </a:solidFill>
                <a:latin typeface="Monaco"/>
              </a:rPr>
              <a:t>','</a:t>
            </a:r>
            <a:r>
              <a:rPr lang="en-US" sz="2400" dirty="0" err="1">
                <a:solidFill>
                  <a:srgbClr val="111111"/>
                </a:solidFill>
                <a:latin typeface="Monaco"/>
              </a:rPr>
              <a:t>n','t</a:t>
            </a:r>
            <a:r>
              <a:rPr lang="en-US" sz="2400" dirty="0">
                <a:solidFill>
                  <a:srgbClr val="111111"/>
                </a:solidFill>
                <a:latin typeface="Monaco"/>
              </a:rPr>
              <a:t>'}; </a:t>
            </a:r>
            <a:endParaRPr lang="en-US" sz="2400" dirty="0">
              <a:solidFill>
                <a:srgbClr val="111111"/>
              </a:solidFill>
              <a:latin typeface="Monaco"/>
            </a:endParaRPr>
          </a:p>
          <a:p>
            <a:pPr defTabSz="914400" eaLnBrk="0" fontAlgn="base" hangingPunct="0">
              <a:spcBef>
                <a:spcPct val="0"/>
              </a:spcBef>
              <a:spcAft>
                <a:spcPct val="0"/>
              </a:spcAft>
            </a:pPr>
            <a:r>
              <a:rPr lang="en-US" sz="2400" dirty="0">
                <a:solidFill>
                  <a:srgbClr val="111111"/>
                </a:solidFill>
                <a:latin typeface="Monaco"/>
              </a:rPr>
              <a:t>String </a:t>
            </a:r>
            <a:r>
              <a:rPr lang="en-US" sz="2400" dirty="0">
                <a:solidFill>
                  <a:srgbClr val="111111"/>
                </a:solidFill>
                <a:latin typeface="Monaco"/>
              </a:rPr>
              <a:t>s=new </a:t>
            </a:r>
            <a:r>
              <a:rPr lang="en-US" sz="2400" dirty="0">
                <a:solidFill>
                  <a:srgbClr val="111111"/>
                </a:solidFill>
                <a:latin typeface="Monaco"/>
              </a:rPr>
              <a:t>String(</a:t>
            </a:r>
            <a:r>
              <a:rPr lang="en-US" sz="2400" dirty="0" err="1">
                <a:solidFill>
                  <a:srgbClr val="111111"/>
                </a:solidFill>
                <a:latin typeface="Monaco"/>
              </a:rPr>
              <a:t>ch</a:t>
            </a:r>
            <a:r>
              <a:rPr lang="en-US" sz="2400" dirty="0">
                <a:solidFill>
                  <a:srgbClr val="111111"/>
                </a:solidFill>
                <a:latin typeface="Monaco"/>
              </a:rPr>
              <a:t>);</a:t>
            </a:r>
            <a:endParaRPr lang="en-US" sz="2400" dirty="0">
              <a:solidFill>
                <a:srgbClr val="111111"/>
              </a:solidFill>
              <a:latin typeface="Monaco"/>
            </a:endParaRPr>
          </a:p>
        </p:txBody>
      </p:sp>
      <p:sp>
        <p:nvSpPr>
          <p:cNvPr id="19" name="Rectangle 18"/>
          <p:cNvSpPr/>
          <p:nvPr/>
        </p:nvSpPr>
        <p:spPr>
          <a:xfrm>
            <a:off x="1311579" y="1559890"/>
            <a:ext cx="3249608" cy="461665"/>
          </a:xfrm>
          <a:prstGeom prst="rect">
            <a:avLst/>
          </a:prstGeom>
        </p:spPr>
        <p:txBody>
          <a:bodyPr wrap="none">
            <a:spAutoFit/>
          </a:bodyPr>
          <a:lstStyle/>
          <a:p>
            <a:pPr algn="just"/>
            <a:r>
              <a:rPr lang="en-US" sz="2400" dirty="0">
                <a:solidFill>
                  <a:srgbClr val="610B38"/>
                </a:solidFill>
                <a:latin typeface="erdana"/>
              </a:rPr>
              <a:t>5</a:t>
            </a:r>
            <a:r>
              <a:rPr lang="en-US" sz="2400" dirty="0" smtClean="0">
                <a:solidFill>
                  <a:srgbClr val="610B38"/>
                </a:solidFill>
                <a:latin typeface="erdana"/>
              </a:rPr>
              <a:t>.Sử </a:t>
            </a:r>
            <a:r>
              <a:rPr lang="en-US" sz="2400" dirty="0" err="1">
                <a:solidFill>
                  <a:srgbClr val="610B38"/>
                </a:solidFill>
                <a:latin typeface="erdana"/>
              </a:rPr>
              <a:t>dụng</a:t>
            </a:r>
            <a:r>
              <a:rPr lang="en-US" sz="2400" dirty="0">
                <a:solidFill>
                  <a:srgbClr val="610B38"/>
                </a:solidFill>
                <a:latin typeface="erdana"/>
              </a:rPr>
              <a:t> </a:t>
            </a:r>
            <a:r>
              <a:rPr lang="en-US" sz="2400" dirty="0" err="1" smtClean="0">
                <a:solidFill>
                  <a:srgbClr val="610B38"/>
                </a:solidFill>
                <a:latin typeface="erdana"/>
              </a:rPr>
              <a:t>mảng</a:t>
            </a:r>
            <a:r>
              <a:rPr lang="en-US" sz="2400" dirty="0" smtClean="0">
                <a:solidFill>
                  <a:srgbClr val="610B38"/>
                </a:solidFill>
                <a:latin typeface="erdana"/>
              </a:rPr>
              <a:t> </a:t>
            </a:r>
            <a:r>
              <a:rPr lang="en-US" sz="2400" dirty="0" err="1" smtClean="0">
                <a:solidFill>
                  <a:srgbClr val="610B38"/>
                </a:solidFill>
                <a:latin typeface="erdana"/>
              </a:rPr>
              <a:t>ký</a:t>
            </a:r>
            <a:r>
              <a:rPr lang="en-US" sz="2400" dirty="0" smtClean="0">
                <a:solidFill>
                  <a:srgbClr val="610B38"/>
                </a:solidFill>
                <a:latin typeface="erdana"/>
              </a:rPr>
              <a:t> </a:t>
            </a:r>
            <a:r>
              <a:rPr lang="en-US" sz="2400" dirty="0" err="1" smtClean="0">
                <a:solidFill>
                  <a:srgbClr val="610B38"/>
                </a:solidFill>
                <a:latin typeface="erdana"/>
              </a:rPr>
              <a:t>tự</a:t>
            </a:r>
            <a:endParaRPr lang="en-US" sz="2400" dirty="0">
              <a:solidFill>
                <a:srgbClr val="610B38"/>
              </a:solidFill>
              <a:latin typeface="erdana"/>
            </a:endParaRPr>
          </a:p>
        </p:txBody>
      </p:sp>
    </p:spTree>
    <p:extLst>
      <p:ext uri="{BB962C8B-B14F-4D97-AF65-F5344CB8AC3E}">
        <p14:creationId xmlns:p14="http://schemas.microsoft.com/office/powerpoint/2010/main" val="1418073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3702"/>
          </a:xfrm>
        </p:spPr>
        <p:txBody>
          <a:bodyPr/>
          <a:lstStyle/>
          <a:p>
            <a:r>
              <a:rPr lang="en-US" b="1" dirty="0" smtClean="0"/>
              <a:t>So </a:t>
            </a:r>
            <a:r>
              <a:rPr lang="en-US" b="1" dirty="0" err="1" smtClean="0"/>
              <a:t>sánh</a:t>
            </a:r>
            <a:r>
              <a:rPr lang="en-US" b="1" dirty="0" smtClean="0"/>
              <a:t> String, </a:t>
            </a:r>
            <a:r>
              <a:rPr lang="en-US" b="1" dirty="0" err="1" smtClean="0"/>
              <a:t>StringBuffer</a:t>
            </a:r>
            <a:r>
              <a:rPr lang="en-US" b="1" dirty="0" smtClean="0"/>
              <a:t>, </a:t>
            </a:r>
            <a:r>
              <a:rPr lang="en-US" b="1" dirty="0" err="1" smtClean="0"/>
              <a:t>StringBuilder</a:t>
            </a: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6828106"/>
              </p:ext>
            </p:extLst>
          </p:nvPr>
        </p:nvGraphicFramePr>
        <p:xfrm>
          <a:off x="2045447" y="1593725"/>
          <a:ext cx="9599708" cy="4279096"/>
        </p:xfrm>
        <a:graphic>
          <a:graphicData uri="http://schemas.openxmlformats.org/drawingml/2006/table">
            <a:tbl>
              <a:tblPr firstRow="1" bandRow="1">
                <a:tableStyleId>{0E3FDE45-AF77-4B5C-9715-49D594BDF05E}</a:tableStyleId>
              </a:tblPr>
              <a:tblGrid>
                <a:gridCol w="2399927"/>
                <a:gridCol w="2399927"/>
                <a:gridCol w="2399927"/>
                <a:gridCol w="2399927"/>
              </a:tblGrid>
              <a:tr h="704014">
                <a:tc>
                  <a:txBody>
                    <a:bodyPr/>
                    <a:lstStyle/>
                    <a:p>
                      <a:pPr algn="ct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String</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err="1" smtClean="0"/>
                        <a:t>StringBuilder</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err="1" smtClean="0"/>
                        <a:t>StringBuffer</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4014">
                <a:tc>
                  <a:txBody>
                    <a:bodyPr/>
                    <a:lstStyle/>
                    <a:p>
                      <a:pPr algn="ctr"/>
                      <a:r>
                        <a:rPr lang="en-US" dirty="0" err="1" smtClean="0"/>
                        <a:t>Thay</a:t>
                      </a:r>
                      <a:r>
                        <a:rPr lang="en-US" dirty="0" smtClean="0"/>
                        <a:t> </a:t>
                      </a:r>
                      <a:r>
                        <a:rPr lang="en-US" dirty="0" err="1" smtClean="0"/>
                        <a:t>đổi</a:t>
                      </a:r>
                      <a:r>
                        <a:rPr lang="en-US" baseline="0" dirty="0" smtClean="0"/>
                        <a:t> </a:t>
                      </a:r>
                      <a:r>
                        <a:rPr lang="en-US" baseline="0" dirty="0" err="1" smtClean="0"/>
                        <a:t>giá</a:t>
                      </a:r>
                      <a:r>
                        <a:rPr lang="en-US" baseline="0" dirty="0" smtClean="0"/>
                        <a:t> </a:t>
                      </a:r>
                      <a:r>
                        <a:rPr lang="en-US" baseline="0" dirty="0" err="1" smtClean="0"/>
                        <a:t>trị</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Không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Có</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Có</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4014">
                <a:tc>
                  <a:txBody>
                    <a:bodyPr/>
                    <a:lstStyle/>
                    <a:p>
                      <a:pPr algn="ctr"/>
                      <a:r>
                        <a:rPr lang="en-US" dirty="0" err="1" smtClean="0"/>
                        <a:t>Hiệu</a:t>
                      </a:r>
                      <a:r>
                        <a:rPr lang="en-US" baseline="0" dirty="0" smtClean="0"/>
                        <a:t> </a:t>
                      </a:r>
                      <a:r>
                        <a:rPr lang="en-US" baseline="0" dirty="0" err="1" smtClean="0"/>
                        <a:t>suất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Thấp</a:t>
                      </a:r>
                      <a:r>
                        <a:rPr lang="en-US" baseline="0" dirty="0" smtClean="0"/>
                        <a:t> </a:t>
                      </a:r>
                      <a:r>
                        <a:rPr lang="en-US" baseline="0" dirty="0" err="1" smtClean="0"/>
                        <a:t>nhất</a:t>
                      </a:r>
                      <a:r>
                        <a:rPr lang="en-US" baseline="0" dirty="0" smtClean="0"/>
                        <a:t> do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rác</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Cao</a:t>
                      </a:r>
                      <a:r>
                        <a:rPr lang="en-US" baseline="0" dirty="0" smtClean="0"/>
                        <a:t> </a:t>
                      </a:r>
                      <a:r>
                        <a:rPr lang="en-US" baseline="0" dirty="0" err="1" smtClean="0"/>
                        <a:t>hơn</a:t>
                      </a:r>
                      <a:r>
                        <a:rPr lang="en-US" baseline="0" dirty="0" smtClean="0"/>
                        <a:t> String </a:t>
                      </a:r>
                      <a:r>
                        <a:rPr lang="en-US" baseline="0" dirty="0" err="1" smtClean="0"/>
                        <a:t>và</a:t>
                      </a:r>
                      <a:r>
                        <a:rPr lang="en-US" baseline="0" dirty="0" smtClean="0"/>
                        <a:t> String buffer do </a:t>
                      </a:r>
                      <a:r>
                        <a:rPr lang="en-US" baseline="0" dirty="0" err="1" smtClean="0"/>
                        <a:t>không</a:t>
                      </a:r>
                      <a:r>
                        <a:rPr lang="en-US" baseline="0" dirty="0" smtClean="0"/>
                        <a:t> </a:t>
                      </a:r>
                      <a:r>
                        <a:rPr lang="en-US" baseline="0" dirty="0" err="1" smtClean="0"/>
                        <a:t>tạo</a:t>
                      </a:r>
                      <a:r>
                        <a:rPr lang="en-US" baseline="0" dirty="0" smtClean="0"/>
                        <a:t> </a:t>
                      </a:r>
                      <a:r>
                        <a:rPr lang="en-US" baseline="0" dirty="0" err="1" smtClean="0"/>
                        <a:t>rác</a:t>
                      </a:r>
                      <a:r>
                        <a:rPr lang="en-US" baseline="0" dirty="0" smtClean="0"/>
                        <a:t> </a:t>
                      </a:r>
                      <a:r>
                        <a:rPr lang="en-US" baseline="0" dirty="0" err="1" smtClean="0"/>
                        <a:t>và</a:t>
                      </a:r>
                      <a:r>
                        <a:rPr lang="en-US" baseline="0" dirty="0" smtClean="0"/>
                        <a:t> </a:t>
                      </a:r>
                      <a:r>
                        <a:rPr lang="en-US" baseline="0" dirty="0" err="1" smtClean="0"/>
                        <a:t>không</a:t>
                      </a:r>
                      <a:r>
                        <a:rPr lang="en-US" baseline="0" dirty="0" smtClean="0"/>
                        <a:t> </a:t>
                      </a:r>
                      <a:r>
                        <a:rPr lang="en-US" baseline="0" dirty="0" err="1" smtClean="0"/>
                        <a:t>sử</a:t>
                      </a:r>
                      <a:r>
                        <a:rPr lang="en-US" baseline="0" dirty="0" smtClean="0"/>
                        <a:t> </a:t>
                      </a:r>
                      <a:r>
                        <a:rPr lang="en-US" baseline="0" dirty="0" err="1" smtClean="0"/>
                        <a:t>lý</a:t>
                      </a:r>
                      <a:r>
                        <a:rPr lang="en-US" baseline="0" dirty="0" smtClean="0"/>
                        <a:t> </a:t>
                      </a:r>
                      <a:r>
                        <a:rPr lang="en-US" baseline="0" dirty="0" err="1" smtClean="0"/>
                        <a:t>đa</a:t>
                      </a:r>
                      <a:r>
                        <a:rPr lang="en-US" baseline="0" dirty="0" smtClean="0"/>
                        <a:t> </a:t>
                      </a:r>
                      <a:r>
                        <a:rPr lang="en-US" baseline="0" dirty="0" err="1" smtClean="0"/>
                        <a:t>luồng</a:t>
                      </a:r>
                      <a:endParaRPr 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Cao </a:t>
                      </a:r>
                      <a:r>
                        <a:rPr lang="en-US" dirty="0" err="1" smtClean="0"/>
                        <a:t>hơn</a:t>
                      </a:r>
                      <a:r>
                        <a:rPr lang="en-US" baseline="0" dirty="0" smtClean="0"/>
                        <a:t> String do </a:t>
                      </a:r>
                      <a:r>
                        <a:rPr lang="en-US" baseline="0" dirty="0" err="1" smtClean="0"/>
                        <a:t>không</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rác</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trinh</a:t>
                      </a:r>
                      <a:r>
                        <a:rPr lang="en-US" baseline="0" dirty="0" smtClean="0"/>
                        <a:t> </a:t>
                      </a:r>
                      <a:r>
                        <a:rPr lang="en-US" baseline="0" dirty="0" err="1" smtClean="0"/>
                        <a:t>sử</a:t>
                      </a:r>
                      <a:r>
                        <a:rPr lang="en-US" baseline="0" dirty="0" smtClean="0"/>
                        <a:t> </a:t>
                      </a:r>
                      <a:r>
                        <a:rPr lang="en-US" baseline="0" dirty="0" err="1" smtClean="0"/>
                        <a:t>dụng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4014">
                <a:tc>
                  <a:txBody>
                    <a:bodyPr/>
                    <a:lstStyle/>
                    <a:p>
                      <a:pPr algn="ctr"/>
                      <a:r>
                        <a:rPr lang="en-US" sz="1800" b="0" i="0" kern="1200" dirty="0" smtClean="0">
                          <a:solidFill>
                            <a:schemeClr val="tx1"/>
                          </a:solidFill>
                          <a:effectLst/>
                          <a:latin typeface="+mn-lt"/>
                          <a:ea typeface="+mn-ea"/>
                          <a:cs typeface="+mn-cs"/>
                        </a:rPr>
                        <a:t>thread safe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Không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Không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Có</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4014">
                <a:tc>
                  <a:txBody>
                    <a:bodyPr/>
                    <a:lstStyle/>
                    <a:p>
                      <a:pPr algn="ctr"/>
                      <a:r>
                        <a:rPr lang="en-US" dirty="0" err="1" smtClean="0"/>
                        <a:t>Thay</a:t>
                      </a:r>
                      <a:r>
                        <a:rPr lang="en-US" baseline="0" dirty="0" smtClean="0"/>
                        <a:t> </a:t>
                      </a:r>
                      <a:r>
                        <a:rPr lang="en-US" baseline="0" dirty="0" err="1" smtClean="0"/>
                        <a:t>đổi</a:t>
                      </a:r>
                      <a:r>
                        <a:rPr lang="en-US" baseline="0" dirty="0" smtClean="0"/>
                        <a:t> </a:t>
                      </a:r>
                      <a:r>
                        <a:rPr lang="en-US" baseline="0" dirty="0" err="1" smtClean="0"/>
                        <a:t>kích</a:t>
                      </a:r>
                      <a:r>
                        <a:rPr lang="en-US" baseline="0" dirty="0" smtClean="0"/>
                        <a:t> </a:t>
                      </a:r>
                      <a:r>
                        <a:rPr lang="en-US" baseline="0" dirty="0" err="1" smtClean="0"/>
                        <a:t>thước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Không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Có</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Có</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69235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3702"/>
          </a:xfrm>
        </p:spPr>
        <p:txBody>
          <a:bodyPr/>
          <a:lstStyle/>
          <a:p>
            <a:r>
              <a:rPr lang="en-US" b="1" dirty="0" smtClean="0"/>
              <a:t>So </a:t>
            </a:r>
            <a:r>
              <a:rPr lang="en-US" b="1" dirty="0" err="1" smtClean="0"/>
              <a:t>sánh</a:t>
            </a:r>
            <a:r>
              <a:rPr lang="en-US" b="1" dirty="0" smtClean="0"/>
              <a:t> String, </a:t>
            </a:r>
            <a:r>
              <a:rPr lang="en-US" b="1" dirty="0" err="1" smtClean="0"/>
              <a:t>StringBuffer</a:t>
            </a:r>
            <a:r>
              <a:rPr lang="en-US" b="1" dirty="0" smtClean="0"/>
              <a:t>, </a:t>
            </a:r>
            <a:r>
              <a:rPr lang="en-US" b="1" dirty="0" err="1" smtClean="0"/>
              <a:t>StringBuilder</a:t>
            </a: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23451693"/>
              </p:ext>
            </p:extLst>
          </p:nvPr>
        </p:nvGraphicFramePr>
        <p:xfrm>
          <a:off x="2045447" y="1593725"/>
          <a:ext cx="9599708" cy="3694028"/>
        </p:xfrm>
        <a:graphic>
          <a:graphicData uri="http://schemas.openxmlformats.org/drawingml/2006/table">
            <a:tbl>
              <a:tblPr firstRow="1" bandRow="1">
                <a:tableStyleId>{0E3FDE45-AF77-4B5C-9715-49D594BDF05E}</a:tableStyleId>
              </a:tblPr>
              <a:tblGrid>
                <a:gridCol w="2399927"/>
                <a:gridCol w="2399927"/>
                <a:gridCol w="2399927"/>
                <a:gridCol w="2399927"/>
              </a:tblGrid>
              <a:tr h="704014">
                <a:tc>
                  <a:txBody>
                    <a:bodyPr/>
                    <a:lstStyle/>
                    <a:p>
                      <a:pPr algn="ct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String</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err="1" smtClean="0"/>
                        <a:t>StringBuilder</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err="1" smtClean="0"/>
                        <a:t>StringBuffer</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4014">
                <a:tc>
                  <a:txBody>
                    <a:bodyPr/>
                    <a:lstStyle/>
                    <a:p>
                      <a:pPr algn="ctr"/>
                      <a:r>
                        <a:rPr lang="en-US" dirty="0" err="1" smtClean="0"/>
                        <a:t>Xử</a:t>
                      </a:r>
                      <a:r>
                        <a:rPr lang="en-US" baseline="0" dirty="0" smtClean="0"/>
                        <a:t> </a:t>
                      </a:r>
                      <a:r>
                        <a:rPr lang="en-US" baseline="0" dirty="0" err="1" smtClean="0"/>
                        <a:t>lý</a:t>
                      </a:r>
                      <a:r>
                        <a:rPr lang="en-US" baseline="0" dirty="0" smtClean="0"/>
                        <a:t> </a:t>
                      </a:r>
                      <a:r>
                        <a:rPr lang="en-US" baseline="0" dirty="0" err="1" smtClean="0"/>
                        <a:t>đa</a:t>
                      </a:r>
                      <a:r>
                        <a:rPr lang="en-US" baseline="0" dirty="0" smtClean="0"/>
                        <a:t> </a:t>
                      </a:r>
                      <a:r>
                        <a:rPr lang="en-US" baseline="0" dirty="0" err="1" smtClean="0"/>
                        <a:t>luồng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Không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Không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Có</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4014">
                <a:tc>
                  <a:txBody>
                    <a:bodyPr/>
                    <a:lstStyle/>
                    <a:p>
                      <a:pPr algn="ctr"/>
                      <a:r>
                        <a:rPr lang="en-US" baseline="0" dirty="0" err="1" smtClean="0"/>
                        <a:t>Sử</a:t>
                      </a:r>
                      <a:r>
                        <a:rPr lang="en-US" baseline="0" dirty="0" smtClean="0"/>
                        <a:t> </a:t>
                      </a:r>
                      <a:r>
                        <a:rPr lang="en-US" baseline="0" dirty="0" err="1" smtClean="0"/>
                        <a:t>dụng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String</a:t>
                      </a:r>
                      <a:r>
                        <a:rPr lang="en-US" baseline="0" dirty="0" smtClean="0"/>
                        <a:t> </a:t>
                      </a:r>
                      <a:r>
                        <a:rPr lang="en-US" baseline="0" dirty="0" err="1" smtClean="0"/>
                        <a:t>gần</a:t>
                      </a:r>
                      <a:r>
                        <a:rPr lang="en-US" baseline="0" dirty="0" smtClean="0"/>
                        <a:t> </a:t>
                      </a:r>
                      <a:r>
                        <a:rPr lang="en-US" baseline="0" dirty="0" err="1" smtClean="0"/>
                        <a:t>như</a:t>
                      </a:r>
                      <a:r>
                        <a:rPr lang="en-US" baseline="0" dirty="0" smtClean="0"/>
                        <a:t> </a:t>
                      </a:r>
                      <a:r>
                        <a:rPr lang="en-US" baseline="0" dirty="0" err="1" smtClean="0"/>
                        <a:t>có</a:t>
                      </a:r>
                      <a:r>
                        <a:rPr lang="en-US" baseline="0" dirty="0" smtClean="0"/>
                        <a:t> </a:t>
                      </a:r>
                      <a:r>
                        <a:rPr lang="en-US" baseline="0" dirty="0" err="1" smtClean="0"/>
                        <a:t>tất</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của</a:t>
                      </a:r>
                      <a:r>
                        <a:rPr lang="en-US" baseline="0" dirty="0" smtClean="0"/>
                        <a:t> Object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nó</a:t>
                      </a:r>
                      <a:r>
                        <a:rPr lang="en-US" baseline="0" dirty="0" smtClean="0"/>
                        <a:t> </a:t>
                      </a:r>
                      <a:r>
                        <a:rPr lang="en-US" baseline="0" dirty="0" err="1" smtClean="0"/>
                        <a:t>dễ</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Dùng</a:t>
                      </a:r>
                      <a:r>
                        <a:rPr lang="en-US" baseline="0" dirty="0" smtClean="0"/>
                        <a:t> </a:t>
                      </a:r>
                      <a:r>
                        <a:rPr lang="en-US" baseline="0" dirty="0" err="1" smtClean="0"/>
                        <a:t>nếu</a:t>
                      </a:r>
                      <a:r>
                        <a:rPr lang="en-US" baseline="0" dirty="0" smtClean="0"/>
                        <a:t> </a:t>
                      </a:r>
                      <a:r>
                        <a:rPr lang="en-US" baseline="0" dirty="0" err="1" smtClean="0"/>
                        <a:t>bạn</a:t>
                      </a:r>
                      <a:r>
                        <a:rPr lang="en-US" baseline="0" dirty="0" smtClean="0"/>
                        <a:t> </a:t>
                      </a:r>
                      <a:r>
                        <a:rPr lang="en-US" baseline="0" dirty="0" err="1" smtClean="0"/>
                        <a:t>không</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đến</a:t>
                      </a:r>
                      <a:r>
                        <a:rPr lang="en-US" baseline="0" dirty="0" smtClean="0"/>
                        <a:t> </a:t>
                      </a:r>
                      <a:r>
                        <a:rPr lang="en-US" baseline="0" dirty="0" err="1" smtClean="0"/>
                        <a:t>rác</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kern="1200" dirty="0" err="1" smtClean="0">
                          <a:solidFill>
                            <a:schemeClr val="tx1"/>
                          </a:solidFill>
                          <a:latin typeface="+mn-lt"/>
                          <a:ea typeface="+mn-ea"/>
                          <a:cs typeface="+mn-cs"/>
                        </a:rPr>
                        <a:t>Không</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có</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nhiều</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phương</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thức</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như</a:t>
                      </a:r>
                      <a:r>
                        <a:rPr lang="en-US" sz="1800" kern="1200" baseline="0" dirty="0" smtClean="0">
                          <a:solidFill>
                            <a:schemeClr val="tx1"/>
                          </a:solidFill>
                          <a:latin typeface="+mn-lt"/>
                          <a:ea typeface="+mn-ea"/>
                          <a:cs typeface="+mn-cs"/>
                        </a:rPr>
                        <a:t> string </a:t>
                      </a:r>
                      <a:r>
                        <a:rPr lang="en-US" sz="1800" kern="1200" baseline="0" dirty="0" err="1" smtClean="0">
                          <a:solidFill>
                            <a:schemeClr val="tx1"/>
                          </a:solidFill>
                          <a:latin typeface="+mn-lt"/>
                          <a:ea typeface="+mn-ea"/>
                          <a:cs typeface="+mn-cs"/>
                        </a:rPr>
                        <a:t>nhưng</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lại</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không</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tạo</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rác</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trong</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quá</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trình</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sử</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dụng</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Dùng</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nếu</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bạn</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quan</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tâm</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đến</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rác</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trong</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quá</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trình</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sử</a:t>
                      </a:r>
                      <a:r>
                        <a:rPr lang="en-US" sz="1800" kern="1200" baseline="0" dirty="0" smtClean="0">
                          <a:solidFill>
                            <a:schemeClr val="tx1"/>
                          </a:solidFill>
                          <a:latin typeface="+mn-lt"/>
                          <a:ea typeface="+mn-ea"/>
                          <a:cs typeface="+mn-cs"/>
                        </a:rPr>
                        <a:t> </a:t>
                      </a:r>
                      <a:r>
                        <a:rPr lang="en-US" sz="1800" kern="1200" baseline="0" dirty="0" err="1" smtClean="0">
                          <a:solidFill>
                            <a:schemeClr val="tx1"/>
                          </a:solidFill>
                          <a:latin typeface="+mn-lt"/>
                          <a:ea typeface="+mn-ea"/>
                          <a:cs typeface="+mn-cs"/>
                        </a:rPr>
                        <a:t>dụng</a:t>
                      </a:r>
                      <a:r>
                        <a:rPr lang="en-US" sz="1800" kern="1200" baseline="0" dirty="0" smtClean="0">
                          <a:solidFill>
                            <a:schemeClr val="tx1"/>
                          </a:solidFill>
                          <a:latin typeface="+mn-lt"/>
                          <a:ea typeface="+mn-ea"/>
                          <a:cs typeface="+mn-cs"/>
                        </a:rPr>
                        <a:t>.</a:t>
                      </a:r>
                      <a:endParaRPr 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Sử</a:t>
                      </a:r>
                      <a:r>
                        <a:rPr lang="en-US" baseline="0" dirty="0" smtClean="0"/>
                        <a:t> </a:t>
                      </a:r>
                      <a:r>
                        <a:rPr lang="en-US" baseline="0" dirty="0" err="1" smtClean="0"/>
                        <a:t>dụng</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đa</a:t>
                      </a:r>
                      <a:r>
                        <a:rPr lang="en-US" baseline="0" dirty="0" smtClean="0"/>
                        <a:t> </a:t>
                      </a:r>
                      <a:r>
                        <a:rPr lang="en-US" baseline="0" dirty="0" err="1" smtClean="0"/>
                        <a:t>luồng</a:t>
                      </a:r>
                      <a:r>
                        <a:rPr lang="en-US" baseline="0" dirty="0" smtClean="0"/>
                        <a:t> </a:t>
                      </a:r>
                      <a:r>
                        <a:rPr lang="en-US" baseline="0" dirty="0" err="1" smtClean="0"/>
                        <a:t>vì</a:t>
                      </a:r>
                      <a:r>
                        <a:rPr lang="en-US" baseline="0" dirty="0" smtClean="0"/>
                        <a:t> </a:t>
                      </a:r>
                      <a:r>
                        <a:rPr lang="en-US" baseline="0" dirty="0" err="1" smtClean="0"/>
                        <a:t>StringBuffer</a:t>
                      </a:r>
                      <a:r>
                        <a:rPr lang="en-US" baseline="0" dirty="0" smtClean="0"/>
                        <a:t> </a:t>
                      </a:r>
                      <a:r>
                        <a:rPr lang="en-US" baseline="0" dirty="0" err="1" smtClean="0"/>
                        <a:t>hổ</a:t>
                      </a:r>
                      <a:r>
                        <a:rPr lang="en-US" baseline="0" dirty="0" smtClean="0"/>
                        <a:t> </a:t>
                      </a:r>
                      <a:r>
                        <a:rPr lang="en-US" baseline="0" dirty="0" err="1" smtClean="0"/>
                        <a:t>trợ</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đa</a:t>
                      </a:r>
                      <a:r>
                        <a:rPr lang="en-US" baseline="0" dirty="0" smtClean="0"/>
                        <a:t> </a:t>
                      </a:r>
                      <a:r>
                        <a:rPr lang="en-US" baseline="0" dirty="0" err="1" smtClean="0"/>
                        <a:t>luồn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4284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Nguồn</a:t>
            </a:r>
            <a:r>
              <a:rPr lang="en-US" b="1" dirty="0" smtClean="0"/>
              <a:t> </a:t>
            </a:r>
            <a:r>
              <a:rPr lang="en-US" b="1" dirty="0" err="1" smtClean="0"/>
              <a:t>tham</a:t>
            </a:r>
            <a:r>
              <a:rPr lang="en-US" b="1" dirty="0" smtClean="0"/>
              <a:t> </a:t>
            </a:r>
            <a:r>
              <a:rPr lang="en-US" b="1" dirty="0" err="1" smtClean="0"/>
              <a:t>khảo</a:t>
            </a:r>
            <a:endParaRPr lang="en-US" b="1" dirty="0"/>
          </a:p>
        </p:txBody>
      </p:sp>
      <p:sp>
        <p:nvSpPr>
          <p:cNvPr id="3" name="Content Placeholder 2"/>
          <p:cNvSpPr>
            <a:spLocks noGrp="1"/>
          </p:cNvSpPr>
          <p:nvPr>
            <p:ph idx="1"/>
          </p:nvPr>
        </p:nvSpPr>
        <p:spPr>
          <a:xfrm>
            <a:off x="2592925" y="1609165"/>
            <a:ext cx="8915400" cy="3777622"/>
          </a:xfrm>
        </p:spPr>
        <p:txBody>
          <a:bodyPr/>
          <a:lstStyle/>
          <a:p>
            <a:r>
              <a:rPr lang="en-US" dirty="0">
                <a:hlinkClick r:id="rId2"/>
              </a:rPr>
              <a:t>http://</a:t>
            </a:r>
            <a:r>
              <a:rPr lang="en-US" dirty="0" smtClean="0">
                <a:hlinkClick r:id="rId2"/>
              </a:rPr>
              <a:t>o7planning.org/vi/10217/huong-dan-su-dung-java-string-stringbuffer-va-stringbuilder</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227217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2655"/>
          </a:xfrm>
        </p:spPr>
        <p:txBody>
          <a:bodyPr>
            <a:normAutofit/>
          </a:bodyPr>
          <a:lstStyle/>
          <a:p>
            <a:r>
              <a:rPr lang="en-US" b="1" dirty="0" smtClean="0"/>
              <a:t>SƠ ĐỒ THỪA KẾ CỦA STRING</a:t>
            </a:r>
            <a:endParaRPr lang="en-US" b="1" dirty="0"/>
          </a:p>
        </p:txBody>
      </p:sp>
      <p:sp>
        <p:nvSpPr>
          <p:cNvPr id="4" name="Rectangle 3"/>
          <p:cNvSpPr/>
          <p:nvPr/>
        </p:nvSpPr>
        <p:spPr>
          <a:xfrm>
            <a:off x="2003612" y="1761565"/>
            <a:ext cx="3455894" cy="11161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a:solidFill>
                  <a:srgbClr val="FF0000"/>
                </a:solidFill>
              </a:rPr>
              <a:t>C</a:t>
            </a:r>
            <a:r>
              <a:rPr lang="en-US" sz="3200" dirty="0" err="1" smtClean="0">
                <a:solidFill>
                  <a:srgbClr val="FF0000"/>
                </a:solidFill>
              </a:rPr>
              <a:t>harSequence</a:t>
            </a:r>
            <a:endParaRPr lang="en-US" sz="3200" dirty="0">
              <a:solidFill>
                <a:srgbClr val="FF0000"/>
              </a:solidFill>
            </a:endParaRPr>
          </a:p>
        </p:txBody>
      </p:sp>
      <p:sp>
        <p:nvSpPr>
          <p:cNvPr id="5" name="Rectangle 4"/>
          <p:cNvSpPr/>
          <p:nvPr/>
        </p:nvSpPr>
        <p:spPr>
          <a:xfrm>
            <a:off x="7319682" y="1761565"/>
            <a:ext cx="3455894" cy="11161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rgbClr val="FF0000"/>
                </a:solidFill>
              </a:rPr>
              <a:t>Appendable</a:t>
            </a:r>
            <a:endParaRPr lang="en-US" sz="3200" dirty="0">
              <a:solidFill>
                <a:srgbClr val="FF0000"/>
              </a:solidFill>
            </a:endParaRPr>
          </a:p>
        </p:txBody>
      </p:sp>
      <p:sp>
        <p:nvSpPr>
          <p:cNvPr id="6" name="Rectangle 5"/>
          <p:cNvSpPr/>
          <p:nvPr/>
        </p:nvSpPr>
        <p:spPr>
          <a:xfrm>
            <a:off x="2003612" y="3621741"/>
            <a:ext cx="1775012" cy="11161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smtClean="0">
                <a:solidFill>
                  <a:srgbClr val="FF0000"/>
                </a:solidFill>
              </a:rPr>
              <a:t>String</a:t>
            </a:r>
            <a:endParaRPr lang="en-US" sz="3200" dirty="0">
              <a:solidFill>
                <a:srgbClr val="FF0000"/>
              </a:solidFill>
            </a:endParaRPr>
          </a:p>
        </p:txBody>
      </p:sp>
      <p:sp>
        <p:nvSpPr>
          <p:cNvPr id="7" name="Rectangle 6"/>
          <p:cNvSpPr/>
          <p:nvPr/>
        </p:nvSpPr>
        <p:spPr>
          <a:xfrm>
            <a:off x="4926106" y="3621741"/>
            <a:ext cx="4997824" cy="11161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rgbClr val="FF0000"/>
                </a:solidFill>
              </a:rPr>
              <a:t>AbtractStringBuilder</a:t>
            </a:r>
            <a:endParaRPr lang="en-US" sz="3200" dirty="0">
              <a:solidFill>
                <a:srgbClr val="FF0000"/>
              </a:solidFill>
            </a:endParaRPr>
          </a:p>
        </p:txBody>
      </p:sp>
      <p:cxnSp>
        <p:nvCxnSpPr>
          <p:cNvPr id="9" name="Straight Arrow Connector 8"/>
          <p:cNvCxnSpPr>
            <a:stCxn id="6" idx="0"/>
            <a:endCxn id="4" idx="2"/>
          </p:cNvCxnSpPr>
          <p:nvPr/>
        </p:nvCxnSpPr>
        <p:spPr>
          <a:xfrm flipV="1">
            <a:off x="2891118" y="2877671"/>
            <a:ext cx="840441" cy="74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a:endCxn id="4" idx="2"/>
          </p:cNvCxnSpPr>
          <p:nvPr/>
        </p:nvCxnSpPr>
        <p:spPr>
          <a:xfrm flipH="1" flipV="1">
            <a:off x="3731559" y="2877671"/>
            <a:ext cx="3693459" cy="74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5" idx="2"/>
          </p:cNvCxnSpPr>
          <p:nvPr/>
        </p:nvCxnSpPr>
        <p:spPr>
          <a:xfrm flipV="1">
            <a:off x="7425018" y="2877671"/>
            <a:ext cx="1622611" cy="74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2"/>
          </p:cNvCxnSpPr>
          <p:nvPr/>
        </p:nvCxnSpPr>
        <p:spPr>
          <a:xfrm>
            <a:off x="7425018" y="4737847"/>
            <a:ext cx="0" cy="667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28447" y="5405718"/>
            <a:ext cx="385818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378138" y="5710519"/>
            <a:ext cx="2700617" cy="7261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rgbClr val="FF0000"/>
                </a:solidFill>
              </a:rPr>
              <a:t>StringBuilder</a:t>
            </a:r>
            <a:endParaRPr lang="en-US" sz="3200" dirty="0">
              <a:solidFill>
                <a:srgbClr val="FF0000"/>
              </a:solidFill>
            </a:endParaRPr>
          </a:p>
        </p:txBody>
      </p:sp>
      <p:sp>
        <p:nvSpPr>
          <p:cNvPr id="26" name="Rectangle 25"/>
          <p:cNvSpPr/>
          <p:nvPr/>
        </p:nvSpPr>
        <p:spPr>
          <a:xfrm>
            <a:off x="8236323" y="5710519"/>
            <a:ext cx="2700617" cy="7261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rgbClr val="FF0000"/>
                </a:solidFill>
              </a:rPr>
              <a:t>StringBuffer</a:t>
            </a:r>
            <a:endParaRPr lang="en-US" sz="3200" dirty="0">
              <a:solidFill>
                <a:srgbClr val="FF0000"/>
              </a:solidFill>
            </a:endParaRPr>
          </a:p>
        </p:txBody>
      </p:sp>
      <p:cxnSp>
        <p:nvCxnSpPr>
          <p:cNvPr id="28" name="Straight Connector 27"/>
          <p:cNvCxnSpPr>
            <a:endCxn id="25" idx="0"/>
          </p:cNvCxnSpPr>
          <p:nvPr/>
        </p:nvCxnSpPr>
        <p:spPr>
          <a:xfrm>
            <a:off x="5728447" y="5405718"/>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0"/>
          </p:cNvCxnSpPr>
          <p:nvPr/>
        </p:nvCxnSpPr>
        <p:spPr>
          <a:xfrm flipV="1">
            <a:off x="9586632" y="5405718"/>
            <a:ext cx="1121" cy="304801"/>
          </a:xfrm>
          <a:prstGeom prst="line">
            <a:avLst/>
          </a:prstGeom>
        </p:spPr>
        <p:style>
          <a:lnRef idx="1">
            <a:schemeClr val="accent1"/>
          </a:lnRef>
          <a:fillRef idx="0">
            <a:schemeClr val="accent1"/>
          </a:fillRef>
          <a:effectRef idx="0">
            <a:schemeClr val="accent1"/>
          </a:effectRef>
          <a:fontRef idx="minor">
            <a:schemeClr val="tx1"/>
          </a:fontRef>
        </p:style>
      </p:cxnSp>
      <p:sp>
        <p:nvSpPr>
          <p:cNvPr id="39" name="Slide Number Placeholder 38"/>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42591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25" y="1456765"/>
            <a:ext cx="8915400" cy="4957482"/>
          </a:xfrm>
        </p:spPr>
        <p:txBody>
          <a:bodyPr>
            <a:normAutofit lnSpcReduction="10000"/>
          </a:bodyPr>
          <a:lstStyle/>
          <a:p>
            <a:pPr marL="0" indent="0">
              <a:buNone/>
            </a:pPr>
            <a:r>
              <a:rPr lang="en-US" sz="2400" dirty="0" err="1" smtClean="0"/>
              <a:t>Về</a:t>
            </a:r>
            <a:r>
              <a:rPr lang="en-US" sz="2400" dirty="0" smtClean="0"/>
              <a:t> </a:t>
            </a:r>
            <a:r>
              <a:rPr lang="en-US" sz="2400" dirty="0" err="1" smtClean="0"/>
              <a:t>cơ</a:t>
            </a:r>
            <a:r>
              <a:rPr lang="en-US" sz="2400" dirty="0" smtClean="0"/>
              <a:t> </a:t>
            </a:r>
            <a:r>
              <a:rPr lang="en-US" sz="2400" dirty="0" err="1" smtClean="0"/>
              <a:t>bản</a:t>
            </a:r>
            <a:r>
              <a:rPr lang="en-US" sz="2400" dirty="0" smtClean="0"/>
              <a:t> String, </a:t>
            </a:r>
            <a:r>
              <a:rPr lang="en-US" sz="2400" dirty="0" err="1" smtClean="0"/>
              <a:t>StringBuilder</a:t>
            </a:r>
            <a:r>
              <a:rPr lang="en-US" sz="2400" dirty="0"/>
              <a:t> </a:t>
            </a:r>
            <a:r>
              <a:rPr lang="en-US" sz="2400" dirty="0" err="1" smtClean="0"/>
              <a:t>và</a:t>
            </a:r>
            <a:r>
              <a:rPr lang="en-US" sz="2400" dirty="0" smtClean="0"/>
              <a:t> </a:t>
            </a:r>
            <a:r>
              <a:rPr lang="en-US" sz="2400" dirty="0" err="1" smtClean="0"/>
              <a:t>StringBuffer</a:t>
            </a:r>
            <a:r>
              <a:rPr lang="en-US" sz="2400" dirty="0" smtClean="0"/>
              <a:t> </a:t>
            </a:r>
            <a:r>
              <a:rPr lang="en-US" sz="2400" dirty="0" err="1" smtClean="0"/>
              <a:t>có</a:t>
            </a:r>
            <a:r>
              <a:rPr lang="en-US" sz="2400" dirty="0" smtClean="0"/>
              <a:t> </a:t>
            </a:r>
            <a:r>
              <a:rPr lang="en-US" sz="2400" dirty="0" err="1" smtClean="0"/>
              <a:t>nhiều</a:t>
            </a:r>
            <a:r>
              <a:rPr lang="en-US" sz="2400" dirty="0" smtClean="0"/>
              <a:t> </a:t>
            </a:r>
            <a:r>
              <a:rPr lang="en-US" sz="2400" dirty="0" err="1" smtClean="0"/>
              <a:t>điểm</a:t>
            </a:r>
            <a:r>
              <a:rPr lang="en-US" sz="2400" dirty="0" smtClean="0"/>
              <a:t> </a:t>
            </a:r>
            <a:r>
              <a:rPr lang="en-US" sz="2400" dirty="0" err="1" smtClean="0"/>
              <a:t>giống</a:t>
            </a:r>
            <a:r>
              <a:rPr lang="en-US" sz="2400" dirty="0" smtClean="0"/>
              <a:t> </a:t>
            </a:r>
            <a:r>
              <a:rPr lang="en-US" sz="2400" dirty="0" err="1" smtClean="0"/>
              <a:t>nhau</a:t>
            </a:r>
            <a:r>
              <a:rPr lang="en-US" sz="2400" dirty="0" smtClean="0"/>
              <a:t>: </a:t>
            </a:r>
          </a:p>
          <a:p>
            <a:r>
              <a:rPr lang="en-US" sz="2400" dirty="0" smtClean="0"/>
              <a:t>String </a:t>
            </a:r>
            <a:r>
              <a:rPr lang="en-US" sz="2400" dirty="0" err="1" smtClean="0"/>
              <a:t>không</a:t>
            </a:r>
            <a:r>
              <a:rPr lang="en-US" sz="2400" dirty="0" smtClean="0"/>
              <a:t> </a:t>
            </a:r>
            <a:r>
              <a:rPr lang="en-US" sz="2400" dirty="0" err="1" smtClean="0"/>
              <a:t>thể</a:t>
            </a:r>
            <a:r>
              <a:rPr lang="en-US" sz="2400" dirty="0" smtClean="0"/>
              <a:t> </a:t>
            </a:r>
            <a:r>
              <a:rPr lang="en-US" sz="2400" dirty="0" err="1" smtClean="0"/>
              <a:t>thay</a:t>
            </a:r>
            <a:r>
              <a:rPr lang="en-US" sz="2400" dirty="0" smtClean="0"/>
              <a:t> </a:t>
            </a:r>
            <a:r>
              <a:rPr lang="en-US" sz="2400" dirty="0" err="1" smtClean="0"/>
              <a:t>đổi</a:t>
            </a:r>
            <a:r>
              <a:rPr lang="en-US" sz="2400" dirty="0" smtClean="0"/>
              <a:t> (immutable).</a:t>
            </a:r>
          </a:p>
          <a:p>
            <a:r>
              <a:rPr lang="en-US" sz="2400" dirty="0" err="1" smtClean="0"/>
              <a:t>StringBuilder</a:t>
            </a:r>
            <a:r>
              <a:rPr lang="en-US" sz="2400" dirty="0" smtClean="0"/>
              <a:t>, </a:t>
            </a:r>
            <a:r>
              <a:rPr lang="en-US" sz="2400" dirty="0" err="1" smtClean="0"/>
              <a:t>StringBuffer</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thay</a:t>
            </a:r>
            <a:r>
              <a:rPr lang="en-US" sz="2400" dirty="0" smtClean="0"/>
              <a:t> </a:t>
            </a:r>
            <a:r>
              <a:rPr lang="en-US" sz="2400" dirty="0" err="1" smtClean="0"/>
              <a:t>đổi</a:t>
            </a:r>
            <a:r>
              <a:rPr lang="en-US" sz="2400" dirty="0" smtClean="0"/>
              <a:t> (mutable).</a:t>
            </a:r>
          </a:p>
          <a:p>
            <a:pPr marL="0" indent="0">
              <a:buNone/>
            </a:pPr>
            <a:r>
              <a:rPr lang="en-US" sz="2400" dirty="0" err="1"/>
              <a:t>StringBuilder</a:t>
            </a:r>
            <a:r>
              <a:rPr lang="en-US" sz="2400" dirty="0"/>
              <a:t> </a:t>
            </a:r>
            <a:r>
              <a:rPr lang="en-US" sz="2400" dirty="0" err="1"/>
              <a:t>và</a:t>
            </a:r>
            <a:r>
              <a:rPr lang="en-US" sz="2400" dirty="0"/>
              <a:t> </a:t>
            </a:r>
            <a:r>
              <a:rPr lang="en-US" sz="2400" dirty="0" err="1"/>
              <a:t>StringBuffer</a:t>
            </a:r>
            <a:r>
              <a:rPr lang="en-US" sz="2400" dirty="0"/>
              <a:t> </a:t>
            </a:r>
            <a:r>
              <a:rPr lang="en-US" sz="2400" dirty="0" err="1"/>
              <a:t>là</a:t>
            </a:r>
            <a:r>
              <a:rPr lang="en-US" sz="2400" dirty="0"/>
              <a:t> </a:t>
            </a:r>
            <a:r>
              <a:rPr lang="en-US" sz="2400" dirty="0" err="1"/>
              <a:t>giống</a:t>
            </a:r>
            <a:r>
              <a:rPr lang="en-US" sz="2400" dirty="0"/>
              <a:t> </a:t>
            </a:r>
            <a:r>
              <a:rPr lang="en-US" sz="2400" dirty="0" err="1"/>
              <a:t>nhau</a:t>
            </a:r>
            <a:r>
              <a:rPr lang="en-US" sz="2400" dirty="0"/>
              <a:t>, </a:t>
            </a:r>
            <a:r>
              <a:rPr lang="en-US" sz="2400" dirty="0" err="1"/>
              <a:t>nó</a:t>
            </a:r>
            <a:r>
              <a:rPr lang="en-US" sz="2400" dirty="0"/>
              <a:t> </a:t>
            </a:r>
            <a:r>
              <a:rPr lang="en-US" sz="2400" dirty="0" err="1"/>
              <a:t>chỉ</a:t>
            </a:r>
            <a:r>
              <a:rPr lang="en-US" sz="2400" dirty="0"/>
              <a:t> </a:t>
            </a:r>
            <a:r>
              <a:rPr lang="en-US" sz="2400" dirty="0" err="1"/>
              <a:t>khác</a:t>
            </a:r>
            <a:r>
              <a:rPr lang="en-US" sz="2400" dirty="0"/>
              <a:t> </a:t>
            </a:r>
            <a:r>
              <a:rPr lang="en-US" sz="2400" dirty="0" err="1"/>
              <a:t>biệt</a:t>
            </a:r>
            <a:r>
              <a:rPr lang="en-US" sz="2400" dirty="0"/>
              <a:t> </a:t>
            </a:r>
            <a:r>
              <a:rPr lang="en-US" sz="2400" dirty="0" err="1"/>
              <a:t>tình</a:t>
            </a:r>
            <a:r>
              <a:rPr lang="en-US" sz="2400" dirty="0"/>
              <a:t> </a:t>
            </a:r>
            <a:r>
              <a:rPr lang="en-US" sz="2400" dirty="0" err="1"/>
              <a:t>huống</a:t>
            </a:r>
            <a:r>
              <a:rPr lang="en-US" sz="2400" dirty="0"/>
              <a:t> </a:t>
            </a:r>
            <a:r>
              <a:rPr lang="en-US" sz="2400" dirty="0" err="1"/>
              <a:t>sử</a:t>
            </a:r>
            <a:r>
              <a:rPr lang="en-US" sz="2400" dirty="0"/>
              <a:t> </a:t>
            </a:r>
            <a:r>
              <a:rPr lang="en-US" sz="2400" dirty="0" err="1"/>
              <a:t>dụng</a:t>
            </a:r>
            <a:r>
              <a:rPr lang="en-US" sz="2400" dirty="0"/>
              <a:t> </a:t>
            </a:r>
            <a:r>
              <a:rPr lang="en-US" sz="2400" dirty="0" err="1"/>
              <a:t>có</a:t>
            </a:r>
            <a:r>
              <a:rPr lang="en-US" sz="2400" dirty="0"/>
              <a:t> </a:t>
            </a:r>
            <a:r>
              <a:rPr lang="en-US" sz="2400" dirty="0" err="1"/>
              <a:t>liên</a:t>
            </a:r>
            <a:r>
              <a:rPr lang="en-US" sz="2400" dirty="0"/>
              <a:t> </a:t>
            </a:r>
            <a:r>
              <a:rPr lang="en-US" sz="2400" dirty="0" err="1"/>
              <a:t>quan</a:t>
            </a:r>
            <a:r>
              <a:rPr lang="en-US" sz="2400" dirty="0"/>
              <a:t> </a:t>
            </a:r>
            <a:r>
              <a:rPr lang="en-US" sz="2400" dirty="0" err="1"/>
              <a:t>tới</a:t>
            </a:r>
            <a:r>
              <a:rPr lang="en-US" sz="2400" dirty="0"/>
              <a:t> </a:t>
            </a:r>
            <a:r>
              <a:rPr lang="en-US" sz="2400" dirty="0" err="1"/>
              <a:t>đa</a:t>
            </a:r>
            <a:r>
              <a:rPr lang="en-US" sz="2400" dirty="0"/>
              <a:t> </a:t>
            </a:r>
            <a:r>
              <a:rPr lang="en-US" sz="2400" dirty="0" err="1"/>
              <a:t>luồng</a:t>
            </a:r>
            <a:r>
              <a:rPr lang="en-US" sz="2400" dirty="0"/>
              <a:t> (Multi Thread</a:t>
            </a:r>
            <a:r>
              <a:rPr lang="en-US" sz="2400" dirty="0" smtClean="0"/>
              <a:t>).</a:t>
            </a:r>
          </a:p>
          <a:p>
            <a:r>
              <a:rPr lang="en-US" sz="2400" dirty="0" err="1"/>
              <a:t>Nếu</a:t>
            </a:r>
            <a:r>
              <a:rPr lang="en-US" sz="2400" dirty="0"/>
              <a:t> </a:t>
            </a:r>
            <a:r>
              <a:rPr lang="en-US" sz="2400" dirty="0" err="1"/>
              <a:t>x</a:t>
            </a:r>
            <a:r>
              <a:rPr lang="en-US" sz="2400" dirty="0" err="1" smtClean="0"/>
              <a:t>ử</a:t>
            </a:r>
            <a:r>
              <a:rPr lang="en-US" sz="2400" dirty="0" smtClean="0"/>
              <a:t> </a:t>
            </a:r>
            <a:r>
              <a:rPr lang="en-US" sz="2400" dirty="0" err="1"/>
              <a:t>lý</a:t>
            </a:r>
            <a:r>
              <a:rPr lang="en-US" sz="2400" dirty="0"/>
              <a:t> </a:t>
            </a:r>
            <a:r>
              <a:rPr lang="en-US" sz="2400" dirty="0" err="1"/>
              <a:t>văn</a:t>
            </a:r>
            <a:r>
              <a:rPr lang="en-US" sz="2400" dirty="0"/>
              <a:t> </a:t>
            </a:r>
            <a:r>
              <a:rPr lang="en-US" sz="2400" dirty="0" err="1"/>
              <a:t>bản</a:t>
            </a:r>
            <a:r>
              <a:rPr lang="en-US" sz="2400" dirty="0"/>
              <a:t> </a:t>
            </a:r>
            <a:r>
              <a:rPr lang="en-US" sz="2400" dirty="0" err="1"/>
              <a:t>sử</a:t>
            </a:r>
            <a:r>
              <a:rPr lang="en-US" sz="2400" dirty="0"/>
              <a:t> </a:t>
            </a:r>
            <a:r>
              <a:rPr lang="en-US" sz="2400" dirty="0" err="1"/>
              <a:t>dụng</a:t>
            </a:r>
            <a:r>
              <a:rPr lang="en-US" sz="2400" dirty="0"/>
              <a:t> </a:t>
            </a:r>
            <a:r>
              <a:rPr lang="en-US" sz="2400" dirty="0" err="1"/>
              <a:t>nhiều</a:t>
            </a:r>
            <a:r>
              <a:rPr lang="en-US" sz="2400" dirty="0"/>
              <a:t> </a:t>
            </a:r>
            <a:r>
              <a:rPr lang="en-US" sz="2400" dirty="0" err="1"/>
              <a:t>luồng</a:t>
            </a:r>
            <a:r>
              <a:rPr lang="en-US" sz="2400" dirty="0"/>
              <a:t> (Thread) </a:t>
            </a:r>
            <a:r>
              <a:rPr lang="en-US" sz="2400" dirty="0" err="1"/>
              <a:t>bạn</a:t>
            </a:r>
            <a:r>
              <a:rPr lang="en-US" sz="2400" dirty="0"/>
              <a:t> </a:t>
            </a:r>
            <a:r>
              <a:rPr lang="en-US" sz="2400" dirty="0" err="1"/>
              <a:t>nên</a:t>
            </a:r>
            <a:r>
              <a:rPr lang="en-US" sz="2400" dirty="0"/>
              <a:t> </a:t>
            </a:r>
            <a:r>
              <a:rPr lang="en-US" sz="2400" dirty="0" err="1"/>
              <a:t>sử</a:t>
            </a:r>
            <a:r>
              <a:rPr lang="en-US" sz="2400" dirty="0"/>
              <a:t> </a:t>
            </a:r>
            <a:r>
              <a:rPr lang="en-US" sz="2400" dirty="0" err="1"/>
              <a:t>dụng</a:t>
            </a:r>
            <a:r>
              <a:rPr lang="en-US" sz="2400" dirty="0"/>
              <a:t> </a:t>
            </a:r>
            <a:r>
              <a:rPr lang="en-US" sz="2400" dirty="0" err="1"/>
              <a:t>StringBuffer</a:t>
            </a:r>
            <a:r>
              <a:rPr lang="en-US" sz="2400" dirty="0"/>
              <a:t> </a:t>
            </a:r>
            <a:r>
              <a:rPr lang="en-US" sz="2400" dirty="0" err="1"/>
              <a:t>để</a:t>
            </a:r>
            <a:r>
              <a:rPr lang="en-US" sz="2400" dirty="0"/>
              <a:t> </a:t>
            </a:r>
            <a:r>
              <a:rPr lang="en-US" sz="2400" dirty="0" err="1"/>
              <a:t>tránh</a:t>
            </a:r>
            <a:r>
              <a:rPr lang="en-US" sz="2400" dirty="0"/>
              <a:t> </a:t>
            </a:r>
            <a:r>
              <a:rPr lang="en-US" sz="2400" dirty="0" err="1"/>
              <a:t>tranh</a:t>
            </a:r>
            <a:r>
              <a:rPr lang="en-US" sz="2400" dirty="0"/>
              <a:t> </a:t>
            </a:r>
            <a:r>
              <a:rPr lang="en-US" sz="2400" dirty="0" err="1"/>
              <a:t>chấp</a:t>
            </a:r>
            <a:r>
              <a:rPr lang="en-US" sz="2400" dirty="0"/>
              <a:t> </a:t>
            </a:r>
            <a:r>
              <a:rPr lang="en-US" sz="2400" dirty="0" err="1"/>
              <a:t>giữa</a:t>
            </a:r>
            <a:r>
              <a:rPr lang="en-US" sz="2400" dirty="0"/>
              <a:t> </a:t>
            </a:r>
            <a:r>
              <a:rPr lang="en-US" sz="2400" dirty="0" err="1"/>
              <a:t>các</a:t>
            </a:r>
            <a:r>
              <a:rPr lang="en-US" sz="2400" dirty="0"/>
              <a:t> </a:t>
            </a:r>
            <a:r>
              <a:rPr lang="en-US" sz="2400" dirty="0" err="1"/>
              <a:t>luồng</a:t>
            </a:r>
            <a:r>
              <a:rPr lang="en-US" sz="2400" dirty="0"/>
              <a:t>.</a:t>
            </a:r>
          </a:p>
          <a:p>
            <a:r>
              <a:rPr lang="en-US" sz="2400" dirty="0" err="1"/>
              <a:t>Nếu</a:t>
            </a:r>
            <a:r>
              <a:rPr lang="en-US" sz="2400" dirty="0"/>
              <a:t> </a:t>
            </a:r>
            <a:r>
              <a:rPr lang="en-US" sz="2400" dirty="0" err="1"/>
              <a:t>x</a:t>
            </a:r>
            <a:r>
              <a:rPr lang="en-US" sz="2400" dirty="0" err="1" smtClean="0"/>
              <a:t>ử</a:t>
            </a:r>
            <a:r>
              <a:rPr lang="en-US" sz="2400" dirty="0" smtClean="0"/>
              <a:t> </a:t>
            </a:r>
            <a:r>
              <a:rPr lang="en-US" sz="2400" dirty="0" err="1"/>
              <a:t>lý</a:t>
            </a:r>
            <a:r>
              <a:rPr lang="en-US" sz="2400" dirty="0"/>
              <a:t> </a:t>
            </a:r>
            <a:r>
              <a:rPr lang="en-US" sz="2400" dirty="0" err="1"/>
              <a:t>văn</a:t>
            </a:r>
            <a:r>
              <a:rPr lang="en-US" sz="2400" dirty="0"/>
              <a:t> </a:t>
            </a:r>
            <a:r>
              <a:rPr lang="en-US" sz="2400" dirty="0" err="1"/>
              <a:t>bản</a:t>
            </a:r>
            <a:r>
              <a:rPr lang="en-US" sz="2400" dirty="0"/>
              <a:t> </a:t>
            </a:r>
            <a:r>
              <a:rPr lang="en-US" sz="2400" dirty="0" err="1"/>
              <a:t>sử</a:t>
            </a:r>
            <a:r>
              <a:rPr lang="en-US" sz="2400" dirty="0"/>
              <a:t> </a:t>
            </a:r>
            <a:r>
              <a:rPr lang="en-US" sz="2400" dirty="0" err="1"/>
              <a:t>dụng</a:t>
            </a:r>
            <a:r>
              <a:rPr lang="en-US" sz="2400" dirty="0"/>
              <a:t> 1 </a:t>
            </a:r>
            <a:r>
              <a:rPr lang="en-US" sz="2400" dirty="0" err="1"/>
              <a:t>luồng</a:t>
            </a:r>
            <a:r>
              <a:rPr lang="en-US" sz="2400" dirty="0"/>
              <a:t> (Thread) </a:t>
            </a:r>
            <a:r>
              <a:rPr lang="en-US" sz="2400" dirty="0" err="1"/>
              <a:t>nên</a:t>
            </a:r>
            <a:r>
              <a:rPr lang="en-US" sz="2400" dirty="0"/>
              <a:t> </a:t>
            </a:r>
            <a:r>
              <a:rPr lang="en-US" sz="2400" dirty="0" err="1"/>
              <a:t>sử</a:t>
            </a:r>
            <a:r>
              <a:rPr lang="en-US" sz="2400" dirty="0"/>
              <a:t> </a:t>
            </a:r>
            <a:r>
              <a:rPr lang="en-US" sz="2400" dirty="0" err="1"/>
              <a:t>dụng</a:t>
            </a:r>
            <a:r>
              <a:rPr lang="en-US" sz="2400" dirty="0"/>
              <a:t> </a:t>
            </a:r>
            <a:r>
              <a:rPr lang="en-US" sz="2400" dirty="0" err="1"/>
              <a:t>StringBuilder</a:t>
            </a:r>
            <a:r>
              <a:rPr lang="en-US" sz="2400" dirty="0"/>
              <a:t>.</a:t>
            </a:r>
          </a:p>
          <a:p>
            <a:r>
              <a:rPr lang="en-US" sz="2400" dirty="0" err="1"/>
              <a:t>Nếu</a:t>
            </a:r>
            <a:r>
              <a:rPr lang="en-US" sz="2400" dirty="0"/>
              <a:t> so </a:t>
            </a:r>
            <a:r>
              <a:rPr lang="en-US" sz="2400" dirty="0" err="1"/>
              <a:t>sánh</a:t>
            </a:r>
            <a:r>
              <a:rPr lang="en-US" sz="2400" dirty="0"/>
              <a:t> </a:t>
            </a:r>
            <a:r>
              <a:rPr lang="en-US" sz="2400" dirty="0" err="1"/>
              <a:t>về</a:t>
            </a:r>
            <a:r>
              <a:rPr lang="en-US" sz="2400" dirty="0"/>
              <a:t> </a:t>
            </a:r>
            <a:r>
              <a:rPr lang="en-US" sz="2400" dirty="0" err="1"/>
              <a:t>tốc</a:t>
            </a:r>
            <a:r>
              <a:rPr lang="en-US" sz="2400" dirty="0"/>
              <a:t> </a:t>
            </a:r>
            <a:r>
              <a:rPr lang="en-US" sz="2400" dirty="0" err="1"/>
              <a:t>độ</a:t>
            </a:r>
            <a:r>
              <a:rPr lang="en-US" sz="2400" dirty="0"/>
              <a:t> </a:t>
            </a:r>
            <a:r>
              <a:rPr lang="en-US" sz="2400" dirty="0" err="1"/>
              <a:t>x</a:t>
            </a:r>
            <a:r>
              <a:rPr lang="en-US" sz="2400" dirty="0" err="1" smtClean="0"/>
              <a:t>ử</a:t>
            </a:r>
            <a:r>
              <a:rPr lang="en-US" sz="2400" dirty="0" smtClean="0"/>
              <a:t> </a:t>
            </a:r>
            <a:r>
              <a:rPr lang="en-US" sz="2400" dirty="0" err="1"/>
              <a:t>lý</a:t>
            </a:r>
            <a:r>
              <a:rPr lang="en-US" sz="2400" dirty="0"/>
              <a:t> </a:t>
            </a:r>
            <a:r>
              <a:rPr lang="en-US" sz="2400" dirty="0" err="1"/>
              <a:t>StringBuilder</a:t>
            </a:r>
            <a:r>
              <a:rPr lang="en-US" sz="2400" dirty="0"/>
              <a:t> </a:t>
            </a:r>
            <a:r>
              <a:rPr lang="en-US" sz="2400" dirty="0" err="1"/>
              <a:t>là</a:t>
            </a:r>
            <a:r>
              <a:rPr lang="en-US" sz="2400" dirty="0"/>
              <a:t> </a:t>
            </a:r>
            <a:r>
              <a:rPr lang="en-US" sz="2400" dirty="0" err="1"/>
              <a:t>tốt</a:t>
            </a:r>
            <a:r>
              <a:rPr lang="en-US" sz="2400" dirty="0"/>
              <a:t> </a:t>
            </a:r>
            <a:r>
              <a:rPr lang="en-US" sz="2400" dirty="0" err="1"/>
              <a:t>nhất</a:t>
            </a:r>
            <a:r>
              <a:rPr lang="en-US" sz="2400" dirty="0"/>
              <a:t>, </a:t>
            </a:r>
            <a:r>
              <a:rPr lang="en-US" sz="2400" dirty="0" err="1"/>
              <a:t>sau</a:t>
            </a:r>
            <a:r>
              <a:rPr lang="en-US" sz="2400" dirty="0"/>
              <a:t> </a:t>
            </a:r>
            <a:r>
              <a:rPr lang="en-US" sz="2400" dirty="0" err="1"/>
              <a:t>đó</a:t>
            </a:r>
            <a:r>
              <a:rPr lang="en-US" sz="2400" dirty="0"/>
              <a:t> </a:t>
            </a:r>
            <a:r>
              <a:rPr lang="en-US" sz="2400" dirty="0" err="1"/>
              <a:t>StringBuffer</a:t>
            </a:r>
            <a:r>
              <a:rPr lang="en-US" sz="2400" dirty="0"/>
              <a:t> </a:t>
            </a:r>
            <a:r>
              <a:rPr lang="en-US" sz="2400" dirty="0" err="1"/>
              <a:t>và</a:t>
            </a:r>
            <a:r>
              <a:rPr lang="en-US" sz="2400" dirty="0"/>
              <a:t> </a:t>
            </a:r>
            <a:r>
              <a:rPr lang="en-US" sz="2400" dirty="0" err="1"/>
              <a:t>cuối</a:t>
            </a:r>
            <a:r>
              <a:rPr lang="en-US" sz="2400" dirty="0"/>
              <a:t> </a:t>
            </a:r>
            <a:r>
              <a:rPr lang="en-US" sz="2400" dirty="0" err="1"/>
              <a:t>cùng</a:t>
            </a:r>
            <a:r>
              <a:rPr lang="en-US" sz="2400" dirty="0"/>
              <a:t> </a:t>
            </a:r>
            <a:r>
              <a:rPr lang="en-US" sz="2400" dirty="0" err="1"/>
              <a:t>mới</a:t>
            </a:r>
            <a:r>
              <a:rPr lang="en-US" sz="2400" dirty="0"/>
              <a:t> </a:t>
            </a:r>
            <a:r>
              <a:rPr lang="en-US" sz="2400" dirty="0" err="1"/>
              <a:t>là</a:t>
            </a:r>
            <a:r>
              <a:rPr lang="en-US" sz="2400" dirty="0"/>
              <a:t> String.</a:t>
            </a:r>
          </a:p>
        </p:txBody>
      </p:sp>
      <p:sp>
        <p:nvSpPr>
          <p:cNvPr id="4" name="Title 1"/>
          <p:cNvSpPr>
            <a:spLocks noGrp="1"/>
          </p:cNvSpPr>
          <p:nvPr>
            <p:ph type="title"/>
          </p:nvPr>
        </p:nvSpPr>
        <p:spPr>
          <a:xfrm>
            <a:off x="2592925" y="624110"/>
            <a:ext cx="8911687" cy="832655"/>
          </a:xfrm>
        </p:spPr>
        <p:txBody>
          <a:bodyPr>
            <a:normAutofit/>
          </a:bodyPr>
          <a:lstStyle/>
          <a:p>
            <a:r>
              <a:rPr lang="en-US" b="1" dirty="0" smtClean="0"/>
              <a:t>SƠ ĐỒ THỪA KẾ CỦA STRING</a:t>
            </a:r>
            <a:endParaRPr lang="en-US" b="1"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020021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832655"/>
          </a:xfrm>
        </p:spPr>
        <p:txBody>
          <a:bodyPr>
            <a:normAutofit/>
          </a:bodyPr>
          <a:lstStyle/>
          <a:p>
            <a:r>
              <a:rPr lang="en-US" b="1" dirty="0" smtClean="0"/>
              <a:t>String literal </a:t>
            </a:r>
            <a:r>
              <a:rPr lang="en-US" b="1" dirty="0" err="1" smtClean="0"/>
              <a:t>và</a:t>
            </a:r>
            <a:r>
              <a:rPr lang="en-US" b="1" dirty="0" smtClean="0"/>
              <a:t> String object</a:t>
            </a:r>
            <a:endParaRPr lang="en-US" b="1" dirty="0"/>
          </a:p>
        </p:txBody>
      </p:sp>
      <p:pic>
        <p:nvPicPr>
          <p:cNvPr id="2" name="Picture 1"/>
          <p:cNvPicPr>
            <a:picLocks noChangeAspect="1"/>
          </p:cNvPicPr>
          <p:nvPr/>
        </p:nvPicPr>
        <p:blipFill>
          <a:blip r:embed="rId2">
            <a:clrChange>
              <a:clrFrom>
                <a:srgbClr val="FFFFFF"/>
              </a:clrFrom>
              <a:clrTo>
                <a:srgbClr val="FFFFFF">
                  <a:alpha val="0"/>
                </a:srgbClr>
              </a:clrTo>
            </a:clrChange>
          </a:blip>
          <a:stretch>
            <a:fillRect/>
          </a:stretch>
        </p:blipFill>
        <p:spPr>
          <a:xfrm>
            <a:off x="2394593" y="1201271"/>
            <a:ext cx="6528523" cy="3937544"/>
          </a:xfrm>
          <a:prstGeom prst="rect">
            <a:avLst/>
          </a:prstGeom>
        </p:spPr>
      </p:pic>
      <p:sp>
        <p:nvSpPr>
          <p:cNvPr id="6" name="Content Placeholder 2"/>
          <p:cNvSpPr txBox="1">
            <a:spLocks/>
          </p:cNvSpPr>
          <p:nvPr/>
        </p:nvSpPr>
        <p:spPr>
          <a:xfrm>
            <a:off x="2394593" y="5232945"/>
            <a:ext cx="8915400" cy="2003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2000" dirty="0"/>
              <a:t>Các string literal có cùng một nội dung, chúng sẽ chia sẻ cùng một vị trí lưu trữ trong bể chứa (common pool</a:t>
            </a:r>
            <a:r>
              <a:rPr lang="vi-VN" sz="2000" dirty="0" smtClean="0"/>
              <a:t>)</a:t>
            </a:r>
            <a:r>
              <a:rPr lang="en-US" sz="2000" dirty="0"/>
              <a:t> </a:t>
            </a:r>
            <a:r>
              <a:rPr lang="vi-VN" sz="2000" dirty="0"/>
              <a:t>trong Heap</a:t>
            </a:r>
            <a:r>
              <a:rPr lang="vi-VN" sz="2000" dirty="0" smtClean="0"/>
              <a:t>. </a:t>
            </a:r>
            <a:r>
              <a:rPr lang="vi-VN" sz="2000" dirty="0"/>
              <a:t>Trong khi đó các đối tượng String lưu trữ trong Heap, và không chia sẻ vị trí lưu trữ kể cả 2 đối tượng string này có nội dung giống nhau.</a:t>
            </a:r>
            <a:endParaRPr lang="en-US" sz="2000"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2008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832655"/>
          </a:xfrm>
        </p:spPr>
        <p:txBody>
          <a:bodyPr>
            <a:normAutofit/>
          </a:bodyPr>
          <a:lstStyle/>
          <a:p>
            <a:r>
              <a:rPr lang="en-US" b="1" dirty="0" err="1" smtClean="0"/>
              <a:t>Phương</a:t>
            </a:r>
            <a:r>
              <a:rPr lang="en-US" b="1" dirty="0" smtClean="0"/>
              <a:t> </a:t>
            </a:r>
            <a:r>
              <a:rPr lang="en-US" b="1" dirty="0" err="1" smtClean="0"/>
              <a:t>thức</a:t>
            </a:r>
            <a:r>
              <a:rPr lang="en-US" b="1" dirty="0" smtClean="0"/>
              <a:t> equal </a:t>
            </a:r>
            <a:r>
              <a:rPr lang="en-US" b="1" dirty="0" err="1" smtClean="0"/>
              <a:t>và</a:t>
            </a:r>
            <a:r>
              <a:rPr lang="en-US" b="1" dirty="0" smtClean="0"/>
              <a:t> </a:t>
            </a:r>
            <a:r>
              <a:rPr lang="en-US" b="1" dirty="0" err="1" smtClean="0"/>
              <a:t>toán</a:t>
            </a:r>
            <a:r>
              <a:rPr lang="en-US" b="1" dirty="0" smtClean="0"/>
              <a:t> </a:t>
            </a:r>
            <a:r>
              <a:rPr lang="en-US" b="1" dirty="0" err="1" smtClean="0"/>
              <a:t>tử</a:t>
            </a:r>
            <a:r>
              <a:rPr lang="en-US" b="1" dirty="0" smtClean="0"/>
              <a:t> ==</a:t>
            </a:r>
            <a:endParaRPr lang="en-US" b="1" dirty="0"/>
          </a:p>
        </p:txBody>
      </p:sp>
      <p:sp>
        <p:nvSpPr>
          <p:cNvPr id="5" name="Content Placeholder 2"/>
          <p:cNvSpPr>
            <a:spLocks noGrp="1"/>
          </p:cNvSpPr>
          <p:nvPr>
            <p:ph idx="1"/>
          </p:nvPr>
        </p:nvSpPr>
        <p:spPr>
          <a:xfrm>
            <a:off x="2592925" y="1308848"/>
            <a:ext cx="8915400" cy="4957482"/>
          </a:xfrm>
        </p:spPr>
        <p:txBody>
          <a:bodyPr>
            <a:normAutofit/>
          </a:bodyPr>
          <a:lstStyle/>
          <a:p>
            <a:pPr marL="0" indent="0">
              <a:buNone/>
            </a:pPr>
            <a:r>
              <a:rPr lang="en-US" sz="2400" dirty="0" err="1" smtClean="0"/>
              <a:t>Phương</a:t>
            </a:r>
            <a:r>
              <a:rPr lang="en-US" sz="2400" dirty="0" smtClean="0"/>
              <a:t> </a:t>
            </a:r>
            <a:r>
              <a:rPr lang="en-US" sz="2400" dirty="0" err="1" smtClean="0"/>
              <a:t>thức</a:t>
            </a:r>
            <a:r>
              <a:rPr lang="en-US" sz="2400" dirty="0" smtClean="0"/>
              <a:t> equals() </a:t>
            </a:r>
            <a:r>
              <a:rPr lang="en-US" sz="2400" dirty="0" err="1" smtClean="0"/>
              <a:t>sẽ</a:t>
            </a:r>
            <a:r>
              <a:rPr lang="en-US" sz="2400" dirty="0" smtClean="0"/>
              <a:t> so </a:t>
            </a:r>
            <a:r>
              <a:rPr lang="en-US" sz="2400" dirty="0" err="1" smtClean="0"/>
              <a:t>sánh</a:t>
            </a:r>
            <a:r>
              <a:rPr lang="en-US" sz="2400" dirty="0" smtClean="0"/>
              <a:t> </a:t>
            </a:r>
            <a:r>
              <a:rPr lang="en-US" sz="2400" dirty="0" err="1" smtClean="0"/>
              <a:t>nội</a:t>
            </a:r>
            <a:r>
              <a:rPr lang="en-US" sz="2400" dirty="0" smtClean="0"/>
              <a:t> dung </a:t>
            </a:r>
            <a:r>
              <a:rPr lang="en-US" sz="2400" dirty="0" err="1" smtClean="0"/>
              <a:t>của</a:t>
            </a:r>
            <a:r>
              <a:rPr lang="en-US" sz="2400" dirty="0" smtClean="0"/>
              <a:t> 2 String. </a:t>
            </a:r>
            <a:r>
              <a:rPr lang="en-US" sz="2400" dirty="0" err="1" smtClean="0"/>
              <a:t>Với</a:t>
            </a:r>
            <a:r>
              <a:rPr lang="en-US" sz="2400" dirty="0" smtClean="0"/>
              <a:t> </a:t>
            </a:r>
            <a:r>
              <a:rPr lang="en-US" sz="2400" dirty="0" err="1" smtClean="0"/>
              <a:t>toán</a:t>
            </a:r>
            <a:r>
              <a:rPr lang="en-US" sz="2400" dirty="0" smtClean="0"/>
              <a:t> </a:t>
            </a:r>
            <a:r>
              <a:rPr lang="en-US" sz="2400" dirty="0" err="1" smtClean="0"/>
              <a:t>tử</a:t>
            </a:r>
            <a:r>
              <a:rPr lang="en-US" sz="2400" dirty="0" smtClean="0"/>
              <a:t> == </a:t>
            </a:r>
            <a:r>
              <a:rPr lang="en-US" sz="2400" dirty="0" err="1" smtClean="0"/>
              <a:t>sẽ</a:t>
            </a:r>
            <a:r>
              <a:rPr lang="en-US" sz="2400" dirty="0" smtClean="0"/>
              <a:t> so </a:t>
            </a:r>
            <a:r>
              <a:rPr lang="en-US" sz="2400" dirty="0" err="1" smtClean="0"/>
              <a:t>sánh</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t>vùng</a:t>
            </a:r>
            <a:r>
              <a:rPr lang="en-US" sz="2400" dirty="0" smtClean="0"/>
              <a:t> </a:t>
            </a:r>
            <a:r>
              <a:rPr lang="en-US" sz="2400" dirty="0" err="1" smtClean="0"/>
              <a:t>nhớ</a:t>
            </a:r>
            <a:r>
              <a:rPr lang="en-US" sz="2400" dirty="0" smtClean="0"/>
              <a:t> </a:t>
            </a:r>
            <a:r>
              <a:rPr lang="en-US" sz="2400" dirty="0" err="1" smtClean="0"/>
              <a:t>của</a:t>
            </a:r>
            <a:r>
              <a:rPr lang="en-US" sz="2400" dirty="0" smtClean="0"/>
              <a:t> </a:t>
            </a:r>
            <a:r>
              <a:rPr lang="en-US" sz="2400" dirty="0" err="1" smtClean="0"/>
              <a:t>đối</a:t>
            </a:r>
            <a:r>
              <a:rPr lang="en-US" sz="2400" dirty="0" smtClean="0"/>
              <a:t> </a:t>
            </a:r>
            <a:r>
              <a:rPr lang="en-US" sz="2400" dirty="0" err="1" smtClean="0"/>
              <a:t>tượng</a:t>
            </a:r>
            <a:r>
              <a:rPr lang="en-US" sz="2400" dirty="0" smtClean="0"/>
              <a:t>.</a:t>
            </a:r>
          </a:p>
        </p:txBody>
      </p:sp>
      <p:sp>
        <p:nvSpPr>
          <p:cNvPr id="3" name="Rectangle 2"/>
          <p:cNvSpPr>
            <a:spLocks noChangeArrowheads="1"/>
          </p:cNvSpPr>
          <p:nvPr/>
        </p:nvSpPr>
        <p:spPr bwMode="auto">
          <a:xfrm>
            <a:off x="1828127" y="2247979"/>
            <a:ext cx="1044128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String s1 = </a:t>
            </a:r>
            <a:r>
              <a:rPr kumimoji="0" lang="en-US" b="0" i="0" u="none" strike="noStrike" cap="none" normalizeH="0" baseline="0" dirty="0" smtClean="0">
                <a:ln>
                  <a:noFill/>
                </a:ln>
                <a:solidFill>
                  <a:srgbClr val="2A00FF"/>
                </a:solidFill>
                <a:effectLst/>
                <a:latin typeface="Consolas" panose="020B0609020204030204" pitchFamily="49" charset="0"/>
              </a:rPr>
              <a:t>"Hello"</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3F5FBF"/>
                </a:solidFill>
                <a:effectLst/>
                <a:latin typeface="Consolas" panose="020B0609020204030204" pitchFamily="49" charset="0"/>
              </a:rPr>
              <a:t>// String literal</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String s2 = </a:t>
            </a:r>
            <a:r>
              <a:rPr kumimoji="0" lang="en-US" b="0" i="0" u="none" strike="noStrike" cap="none" normalizeH="0" baseline="0" dirty="0" smtClean="0">
                <a:ln>
                  <a:noFill/>
                </a:ln>
                <a:solidFill>
                  <a:srgbClr val="2A00FF"/>
                </a:solidFill>
                <a:effectLst/>
                <a:latin typeface="Consolas" panose="020B0609020204030204" pitchFamily="49" charset="0"/>
              </a:rPr>
              <a:t>"Hello"</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3F5FBF"/>
                </a:solidFill>
                <a:effectLst/>
                <a:latin typeface="Consolas" panose="020B0609020204030204" pitchFamily="49" charset="0"/>
              </a:rPr>
              <a:t>// String literal</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String s3 = s1;                   </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Cùng</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tham</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chiếu</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trỏ</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tới</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cùng</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một</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vị</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trí</a:t>
            </a:r>
            <a:r>
              <a:rPr kumimoji="0" lang="en-US" b="0" i="0" u="none" strike="noStrike" cap="none" normalizeH="0" baseline="0" dirty="0" smtClean="0">
                <a:ln>
                  <a:noFill/>
                </a:ln>
                <a:solidFill>
                  <a:srgbClr val="3F5FBF"/>
                </a:solidFill>
                <a:effectLst/>
                <a:latin typeface="Consolas" panose="020B0609020204030204" pitchFamily="49" charset="0"/>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String s4 = </a:t>
            </a:r>
            <a:r>
              <a:rPr kumimoji="0" lang="en-US" b="1" i="0" u="none" strike="noStrike" cap="none" normalizeH="0" baseline="0" dirty="0" smtClean="0">
                <a:ln>
                  <a:noFill/>
                </a:ln>
                <a:solidFill>
                  <a:srgbClr val="7F0055"/>
                </a:solidFill>
                <a:effectLst/>
                <a:latin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rPr>
              <a:t> String(</a:t>
            </a:r>
            <a:r>
              <a:rPr kumimoji="0" lang="en-US" b="0" i="0" u="none" strike="noStrike" cap="none" normalizeH="0" baseline="0" dirty="0" smtClean="0">
                <a:ln>
                  <a:noFill/>
                </a:ln>
                <a:solidFill>
                  <a:srgbClr val="2A00FF"/>
                </a:solidFill>
                <a:effectLst/>
                <a:latin typeface="Consolas" panose="020B0609020204030204" pitchFamily="49" charset="0"/>
              </a:rPr>
              <a:t>"Hello"</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Tạo</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mới</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một</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đối</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tượng</a:t>
            </a:r>
            <a:r>
              <a:rPr kumimoji="0" lang="en-US" b="0" i="0" u="none" strike="noStrike" cap="none" normalizeH="0" baseline="0" dirty="0" smtClean="0">
                <a:ln>
                  <a:noFill/>
                </a:ln>
                <a:solidFill>
                  <a:srgbClr val="3F5FBF"/>
                </a:solidFill>
                <a:effectLst/>
                <a:latin typeface="Consolas" panose="020B0609020204030204" pitchFamily="49" charset="0"/>
              </a:rPr>
              <a:t> String</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String s5 = </a:t>
            </a:r>
            <a:r>
              <a:rPr kumimoji="0" lang="en-US" b="1" i="0" u="none" strike="noStrike" cap="none" normalizeH="0" baseline="0" dirty="0" smtClean="0">
                <a:ln>
                  <a:noFill/>
                </a:ln>
                <a:solidFill>
                  <a:srgbClr val="7F0055"/>
                </a:solidFill>
                <a:effectLst/>
                <a:latin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rPr>
              <a:t> String(</a:t>
            </a:r>
            <a:r>
              <a:rPr kumimoji="0" lang="en-US" b="0" i="0" u="none" strike="noStrike" cap="none" normalizeH="0" baseline="0" dirty="0" smtClean="0">
                <a:ln>
                  <a:noFill/>
                </a:ln>
                <a:solidFill>
                  <a:srgbClr val="2A00FF"/>
                </a:solidFill>
                <a:effectLst/>
                <a:latin typeface="Consolas" panose="020B0609020204030204" pitchFamily="49" charset="0"/>
              </a:rPr>
              <a:t>"Hello"</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Tạo</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mới</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một</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đối</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tượng</a:t>
            </a:r>
            <a:r>
              <a:rPr kumimoji="0" lang="en-US" b="0" i="0" u="none" strike="noStrike" cap="none" normalizeH="0" baseline="0" dirty="0" smtClean="0">
                <a:ln>
                  <a:noFill/>
                </a:ln>
                <a:solidFill>
                  <a:srgbClr val="3F5FBF"/>
                </a:solidFill>
                <a:effectLst/>
                <a:latin typeface="Consolas" panose="020B0609020204030204" pitchFamily="49" charset="0"/>
              </a:rPr>
              <a:t> String</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s1 == s1;   </a:t>
            </a:r>
            <a:r>
              <a:rPr kumimoji="0" lang="en-US" b="0" i="0" u="none" strike="noStrike" cap="none" normalizeH="0" baseline="0" dirty="0" smtClean="0">
                <a:ln>
                  <a:noFill/>
                </a:ln>
                <a:solidFill>
                  <a:srgbClr val="3F5FBF"/>
                </a:solidFill>
                <a:effectLst/>
                <a:latin typeface="Consolas" panose="020B0609020204030204" pitchFamily="49" charset="0"/>
              </a:rPr>
              <a:t>// true, </a:t>
            </a:r>
            <a:r>
              <a:rPr kumimoji="0" lang="en-US" b="0" i="0" u="none" strike="noStrike" cap="none" normalizeH="0" baseline="0" dirty="0" err="1" smtClean="0">
                <a:ln>
                  <a:noFill/>
                </a:ln>
                <a:solidFill>
                  <a:srgbClr val="3F5FBF"/>
                </a:solidFill>
                <a:effectLst/>
                <a:latin typeface="Consolas" panose="020B0609020204030204" pitchFamily="49" charset="0"/>
              </a:rPr>
              <a:t>cùng</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trỏ</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vào</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một</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vị</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trí</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s1 == s2;  </a:t>
            </a:r>
            <a:r>
              <a:rPr lang="en-US" dirty="0" smtClean="0">
                <a:solidFill>
                  <a:srgbClr val="000000"/>
                </a:solidFill>
                <a:latin typeface="Consolas" panose="020B0609020204030204" pitchFamily="49" charset="0"/>
              </a:rPr>
              <a:t> </a:t>
            </a:r>
            <a:r>
              <a:rPr kumimoji="0" lang="en-US" b="0" i="0" u="none" strike="noStrike" cap="none" normalizeH="0" baseline="0" dirty="0" smtClean="0">
                <a:ln>
                  <a:noFill/>
                </a:ln>
                <a:solidFill>
                  <a:srgbClr val="3F5FBF"/>
                </a:solidFill>
                <a:effectLst/>
                <a:latin typeface="Consolas" panose="020B0609020204030204" pitchFamily="49" charset="0"/>
              </a:rPr>
              <a:t>// true, s1 </a:t>
            </a:r>
            <a:r>
              <a:rPr kumimoji="0" lang="en-US" b="0" i="0" u="none" strike="noStrike" cap="none" normalizeH="0" baseline="0" dirty="0" err="1" smtClean="0">
                <a:ln>
                  <a:noFill/>
                </a:ln>
                <a:solidFill>
                  <a:srgbClr val="3F5FBF"/>
                </a:solidFill>
                <a:effectLst/>
                <a:latin typeface="Consolas" panose="020B0609020204030204" pitchFamily="49" charset="0"/>
              </a:rPr>
              <a:t>và</a:t>
            </a:r>
            <a:r>
              <a:rPr kumimoji="0" lang="en-US" b="0" i="0" u="none" strike="noStrike" cap="none" normalizeH="0" baseline="0" dirty="0" smtClean="0">
                <a:ln>
                  <a:noFill/>
                </a:ln>
                <a:solidFill>
                  <a:srgbClr val="3F5FBF"/>
                </a:solidFill>
                <a:effectLst/>
                <a:latin typeface="Consolas" panose="020B0609020204030204" pitchFamily="49" charset="0"/>
              </a:rPr>
              <a:t> s2 </a:t>
            </a:r>
            <a:r>
              <a:rPr kumimoji="0" lang="en-US" b="0" i="0" u="none" strike="noStrike" cap="none" normalizeH="0" baseline="0" dirty="0" err="1" smtClean="0">
                <a:ln>
                  <a:noFill/>
                </a:ln>
                <a:solidFill>
                  <a:srgbClr val="3F5FBF"/>
                </a:solidFill>
                <a:effectLst/>
                <a:latin typeface="Consolas" panose="020B0609020204030204" pitchFamily="49" charset="0"/>
              </a:rPr>
              <a:t>cùng</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trỏ</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tới</a:t>
            </a:r>
            <a:r>
              <a:rPr kumimoji="0" lang="en-US" b="0" i="0" u="none" strike="noStrike" cap="none" normalizeH="0" baseline="0" dirty="0" smtClean="0">
                <a:ln>
                  <a:noFill/>
                </a:ln>
                <a:solidFill>
                  <a:srgbClr val="3F5FBF"/>
                </a:solidFill>
                <a:effectLst/>
                <a:latin typeface="Consolas" panose="020B0609020204030204" pitchFamily="49" charset="0"/>
              </a:rPr>
              <a:t> 1 </a:t>
            </a:r>
            <a:r>
              <a:rPr kumimoji="0" lang="en-US" b="0" i="0" u="none" strike="noStrike" cap="none" normalizeH="0" baseline="0" dirty="0" err="1" smtClean="0">
                <a:ln>
                  <a:noFill/>
                </a:ln>
                <a:solidFill>
                  <a:srgbClr val="3F5FBF"/>
                </a:solidFill>
                <a:effectLst/>
                <a:latin typeface="Consolas" panose="020B0609020204030204" pitchFamily="49" charset="0"/>
              </a:rPr>
              <a:t>ví</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trí</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trong</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bể</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chứa</a:t>
            </a:r>
            <a:r>
              <a:rPr kumimoji="0" lang="en-US" b="0" i="0" u="none" strike="noStrike" cap="none" normalizeH="0" baseline="0" dirty="0" smtClean="0">
                <a:ln>
                  <a:noFill/>
                </a:ln>
                <a:solidFill>
                  <a:srgbClr val="3F5FBF"/>
                </a:solidFill>
                <a:effectLst/>
                <a:latin typeface="Consolas" panose="020B0609020204030204" pitchFamily="49" charset="0"/>
              </a:rPr>
              <a:t>“</a:t>
            </a:r>
            <a:r>
              <a:rPr kumimoji="0" lang="en-US" b="0" i="0" u="none" strike="noStrike" cap="none" normalizeH="0" dirty="0" smtClean="0">
                <a:ln>
                  <a:noFill/>
                </a:ln>
                <a:solidFill>
                  <a:srgbClr val="3F5FBF"/>
                </a:solidFill>
                <a:effectLst/>
                <a:latin typeface="Consolas" panose="020B0609020204030204" pitchFamily="49" charset="0"/>
              </a:rPr>
              <a:t> </a:t>
            </a:r>
            <a:r>
              <a:rPr kumimoji="0" lang="en-US" b="0" i="0" u="none" strike="noStrike" cap="none" normalizeH="0" baseline="0" dirty="0" smtClean="0">
                <a:ln>
                  <a:noFill/>
                </a:ln>
                <a:solidFill>
                  <a:srgbClr val="3F5FBF"/>
                </a:solidFill>
                <a:effectLst/>
                <a:latin typeface="Consolas" panose="020B0609020204030204" pitchFamily="49" charset="0"/>
              </a:rPr>
              <a:t>(common pool)</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s1 == s3;   </a:t>
            </a:r>
            <a:r>
              <a:rPr kumimoji="0" lang="en-US" b="0" i="0" u="none" strike="noStrike" cap="none" normalizeH="0" baseline="0" dirty="0" smtClean="0">
                <a:ln>
                  <a:noFill/>
                </a:ln>
                <a:solidFill>
                  <a:srgbClr val="3F5FBF"/>
                </a:solidFill>
                <a:effectLst/>
                <a:latin typeface="Consolas" panose="020B0609020204030204" pitchFamily="49" charset="0"/>
              </a:rPr>
              <a:t>// true, s3 </a:t>
            </a:r>
            <a:r>
              <a:rPr kumimoji="0" lang="en-US" b="0" i="0" u="none" strike="noStrike" cap="none" normalizeH="0" baseline="0" dirty="0" err="1" smtClean="0">
                <a:ln>
                  <a:noFill/>
                </a:ln>
                <a:solidFill>
                  <a:srgbClr val="3F5FBF"/>
                </a:solidFill>
                <a:effectLst/>
                <a:latin typeface="Consolas" panose="020B0609020204030204" pitchFamily="49" charset="0"/>
              </a:rPr>
              <a:t>được</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gán</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bởi</a:t>
            </a:r>
            <a:r>
              <a:rPr kumimoji="0" lang="en-US" b="0" i="0" u="none" strike="noStrike" cap="none" normalizeH="0" baseline="0" dirty="0" smtClean="0">
                <a:ln>
                  <a:noFill/>
                </a:ln>
                <a:solidFill>
                  <a:srgbClr val="3F5FBF"/>
                </a:solidFill>
                <a:effectLst/>
                <a:latin typeface="Consolas" panose="020B0609020204030204" pitchFamily="49" charset="0"/>
              </a:rPr>
              <a:t> s1, </a:t>
            </a:r>
            <a:r>
              <a:rPr kumimoji="0" lang="en-US" b="0" i="0" u="none" strike="noStrike" cap="none" normalizeH="0" baseline="0" dirty="0" err="1" smtClean="0">
                <a:ln>
                  <a:noFill/>
                </a:ln>
                <a:solidFill>
                  <a:srgbClr val="3F5FBF"/>
                </a:solidFill>
                <a:effectLst/>
                <a:latin typeface="Consolas" panose="020B0609020204030204" pitchFamily="49" charset="0"/>
              </a:rPr>
              <a:t>nó</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sẽ</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trỏ</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tới</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vị</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trí</a:t>
            </a:r>
            <a:r>
              <a:rPr kumimoji="0" lang="en-US" b="0" i="0" u="none" strike="noStrike" cap="none" normalizeH="0" baseline="0" dirty="0" smtClean="0">
                <a:ln>
                  <a:noFill/>
                </a:ln>
                <a:solidFill>
                  <a:srgbClr val="3F5FBF"/>
                </a:solidFill>
                <a:effectLst/>
                <a:latin typeface="Consolas" panose="020B0609020204030204" pitchFamily="49" charset="0"/>
              </a:rPr>
              <a:t> s1 </a:t>
            </a:r>
            <a:r>
              <a:rPr kumimoji="0" lang="en-US" b="0" i="0" u="none" strike="noStrike" cap="none" normalizeH="0" baseline="0" dirty="0" err="1" smtClean="0">
                <a:ln>
                  <a:noFill/>
                </a:ln>
                <a:solidFill>
                  <a:srgbClr val="3F5FBF"/>
                </a:solidFill>
                <a:effectLst/>
                <a:latin typeface="Consolas" panose="020B0609020204030204" pitchFamily="49" charset="0"/>
              </a:rPr>
              <a:t>trỏ</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tới</a:t>
            </a:r>
            <a:r>
              <a:rPr kumimoji="0" lang="en-US" b="0" i="0" u="none" strike="noStrike" cap="none" normalizeH="0" baseline="0" dirty="0" smtClean="0">
                <a:ln>
                  <a:noFill/>
                </a:ln>
                <a:solidFill>
                  <a:srgbClr val="3F5FBF"/>
                </a:solidFill>
                <a:effectLst/>
                <a:latin typeface="Consolas" panose="020B0609020204030204" pitchFamily="49" charset="0"/>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s1 == s4;   </a:t>
            </a:r>
            <a:r>
              <a:rPr kumimoji="0" lang="en-US" b="0" i="0" u="none" strike="noStrike" cap="none" normalizeH="0" baseline="0" dirty="0" smtClean="0">
                <a:ln>
                  <a:noFill/>
                </a:ln>
                <a:solidFill>
                  <a:srgbClr val="3F5FBF"/>
                </a:solidFill>
                <a:effectLst/>
                <a:latin typeface="Consolas" panose="020B0609020204030204" pitchFamily="49" charset="0"/>
              </a:rPr>
              <a:t>// false, </a:t>
            </a:r>
            <a:r>
              <a:rPr kumimoji="0" lang="en-US" b="0" i="0" u="none" strike="noStrike" cap="none" normalizeH="0" baseline="0" dirty="0" err="1" smtClean="0">
                <a:ln>
                  <a:noFill/>
                </a:ln>
                <a:solidFill>
                  <a:srgbClr val="3F5FBF"/>
                </a:solidFill>
                <a:effectLst/>
                <a:latin typeface="Consolas" panose="020B0609020204030204" pitchFamily="49" charset="0"/>
              </a:rPr>
              <a:t>trỏ</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tới</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khác</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vị</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trí</a:t>
            </a:r>
            <a:r>
              <a:rPr kumimoji="0" lang="en-US" b="0" i="0" u="none" strike="noStrike" cap="none" normalizeH="0" baseline="0" dirty="0" smtClean="0">
                <a:ln>
                  <a:noFill/>
                </a:ln>
                <a:solidFill>
                  <a:srgbClr val="3F5FBF"/>
                </a:solidFill>
                <a:effectLst/>
                <a:latin typeface="Consolas" panose="020B0609020204030204" pitchFamily="49" charset="0"/>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s4 == s5;   </a:t>
            </a:r>
            <a:r>
              <a:rPr kumimoji="0" lang="en-US" b="0" i="0" u="none" strike="noStrike" cap="none" normalizeH="0" baseline="0" dirty="0" smtClean="0">
                <a:ln>
                  <a:noFill/>
                </a:ln>
                <a:solidFill>
                  <a:srgbClr val="3F5FBF"/>
                </a:solidFill>
                <a:effectLst/>
                <a:latin typeface="Consolas" panose="020B0609020204030204" pitchFamily="49" charset="0"/>
              </a:rPr>
              <a:t>// false, </a:t>
            </a:r>
            <a:r>
              <a:rPr kumimoji="0" lang="en-US" b="0" i="0" u="none" strike="noStrike" cap="none" normalizeH="0" baseline="0" dirty="0" err="1" smtClean="0">
                <a:ln>
                  <a:noFill/>
                </a:ln>
                <a:solidFill>
                  <a:srgbClr val="3F5FBF"/>
                </a:solidFill>
                <a:effectLst/>
                <a:latin typeface="Consolas" panose="020B0609020204030204" pitchFamily="49" charset="0"/>
              </a:rPr>
              <a:t>trỏ</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tới</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khác</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vị</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trí</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trên</a:t>
            </a:r>
            <a:r>
              <a:rPr kumimoji="0" lang="en-US" b="0" i="0" u="none" strike="noStrike" cap="none" normalizeH="0" baseline="0" dirty="0" smtClean="0">
                <a:ln>
                  <a:noFill/>
                </a:ln>
                <a:solidFill>
                  <a:srgbClr val="3F5FBF"/>
                </a:solidFill>
                <a:effectLst/>
                <a:latin typeface="Consolas" panose="020B0609020204030204" pitchFamily="49" charset="0"/>
              </a:rPr>
              <a:t> heap</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s1.equals(s3);    </a:t>
            </a:r>
            <a:r>
              <a:rPr kumimoji="0" lang="en-US" b="0" i="0" u="none" strike="noStrike" cap="none" normalizeH="0" baseline="0" dirty="0" smtClean="0">
                <a:ln>
                  <a:noFill/>
                </a:ln>
                <a:solidFill>
                  <a:srgbClr val="3F5FBF"/>
                </a:solidFill>
                <a:effectLst/>
                <a:latin typeface="Consolas" panose="020B0609020204030204" pitchFamily="49" charset="0"/>
              </a:rPr>
              <a:t>// true, </a:t>
            </a:r>
            <a:r>
              <a:rPr kumimoji="0" lang="en-US" b="0" i="0" u="none" strike="noStrike" cap="none" normalizeH="0" baseline="0" dirty="0" err="1" smtClean="0">
                <a:ln>
                  <a:noFill/>
                </a:ln>
                <a:solidFill>
                  <a:srgbClr val="3F5FBF"/>
                </a:solidFill>
                <a:effectLst/>
                <a:latin typeface="Consolas" panose="020B0609020204030204" pitchFamily="49" charset="0"/>
              </a:rPr>
              <a:t>cùng</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nội</a:t>
            </a:r>
            <a:r>
              <a:rPr kumimoji="0" lang="en-US" b="0" i="0" u="none" strike="noStrike" cap="none" normalizeH="0" baseline="0" dirty="0" smtClean="0">
                <a:ln>
                  <a:noFill/>
                </a:ln>
                <a:solidFill>
                  <a:srgbClr val="3F5FBF"/>
                </a:solidFill>
                <a:effectLst/>
                <a:latin typeface="Consolas" panose="020B0609020204030204" pitchFamily="49" charset="0"/>
              </a:rPr>
              <a:t> dung</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s1.equals(s4);    </a:t>
            </a:r>
            <a:r>
              <a:rPr kumimoji="0" lang="en-US" b="0" i="0" u="none" strike="noStrike" cap="none" normalizeH="0" baseline="0" dirty="0" smtClean="0">
                <a:ln>
                  <a:noFill/>
                </a:ln>
                <a:solidFill>
                  <a:srgbClr val="3F5FBF"/>
                </a:solidFill>
                <a:effectLst/>
                <a:latin typeface="Consolas" panose="020B0609020204030204" pitchFamily="49" charset="0"/>
              </a:rPr>
              <a:t>// true, </a:t>
            </a:r>
            <a:r>
              <a:rPr kumimoji="0" lang="en-US" b="0" i="0" u="none" strike="noStrike" cap="none" normalizeH="0" baseline="0" dirty="0" err="1" smtClean="0">
                <a:ln>
                  <a:noFill/>
                </a:ln>
                <a:solidFill>
                  <a:srgbClr val="3F5FBF"/>
                </a:solidFill>
                <a:effectLst/>
                <a:latin typeface="Consolas" panose="020B0609020204030204" pitchFamily="49" charset="0"/>
              </a:rPr>
              <a:t>cùng</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nội</a:t>
            </a:r>
            <a:r>
              <a:rPr kumimoji="0" lang="en-US" b="0" i="0" u="none" strike="noStrike" cap="none" normalizeH="0" baseline="0" dirty="0" smtClean="0">
                <a:ln>
                  <a:noFill/>
                </a:ln>
                <a:solidFill>
                  <a:srgbClr val="3F5FBF"/>
                </a:solidFill>
                <a:effectLst/>
                <a:latin typeface="Consolas" panose="020B0609020204030204" pitchFamily="49" charset="0"/>
              </a:rPr>
              <a:t> dung</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s4.equals(s5);    </a:t>
            </a:r>
            <a:r>
              <a:rPr kumimoji="0" lang="en-US" b="0" i="0" u="none" strike="noStrike" cap="none" normalizeH="0" baseline="0" dirty="0" smtClean="0">
                <a:ln>
                  <a:noFill/>
                </a:ln>
                <a:solidFill>
                  <a:srgbClr val="3F5FBF"/>
                </a:solidFill>
                <a:effectLst/>
                <a:latin typeface="Consolas" panose="020B0609020204030204" pitchFamily="49" charset="0"/>
              </a:rPr>
              <a:t>// true, </a:t>
            </a:r>
            <a:r>
              <a:rPr kumimoji="0" lang="en-US" b="0" i="0" u="none" strike="noStrike" cap="none" normalizeH="0" baseline="0" dirty="0" err="1" smtClean="0">
                <a:ln>
                  <a:noFill/>
                </a:ln>
                <a:solidFill>
                  <a:srgbClr val="3F5FBF"/>
                </a:solidFill>
                <a:effectLst/>
                <a:latin typeface="Consolas" panose="020B0609020204030204" pitchFamily="49" charset="0"/>
              </a:rPr>
              <a:t>cùng</a:t>
            </a:r>
            <a:r>
              <a:rPr kumimoji="0" lang="en-US" b="0" i="0" u="none" strike="noStrike" cap="none" normalizeH="0" baseline="0" dirty="0" smtClean="0">
                <a:ln>
                  <a:noFill/>
                </a:ln>
                <a:solidFill>
                  <a:srgbClr val="3F5FBF"/>
                </a:solidFill>
                <a:effectLst/>
                <a:latin typeface="Consolas" panose="020B0609020204030204" pitchFamily="49" charset="0"/>
              </a:rPr>
              <a:t> </a:t>
            </a:r>
            <a:r>
              <a:rPr kumimoji="0" lang="en-US" b="0" i="0" u="none" strike="noStrike" cap="none" normalizeH="0" baseline="0" dirty="0" err="1" smtClean="0">
                <a:ln>
                  <a:noFill/>
                </a:ln>
                <a:solidFill>
                  <a:srgbClr val="3F5FBF"/>
                </a:solidFill>
                <a:effectLst/>
                <a:latin typeface="Consolas" panose="020B0609020204030204" pitchFamily="49" charset="0"/>
              </a:rPr>
              <a:t>nội</a:t>
            </a:r>
            <a:r>
              <a:rPr kumimoji="0" lang="en-US" b="0" i="0" u="none" strike="noStrike" cap="none" normalizeH="0" baseline="0" dirty="0" smtClean="0">
                <a:ln>
                  <a:noFill/>
                </a:ln>
                <a:solidFill>
                  <a:srgbClr val="3F5FBF"/>
                </a:solidFill>
                <a:effectLst/>
                <a:latin typeface="Consolas" panose="020B0609020204030204" pitchFamily="49" charset="0"/>
              </a:rPr>
              <a:t> dung</a:t>
            </a:r>
            <a:endParaRPr kumimoji="0" lang="en-US" b="0" i="0" u="none" strike="noStrike" cap="none" normalizeH="0" baseline="0" dirty="0" smtClean="0">
              <a:ln>
                <a:noFill/>
              </a:ln>
              <a:solidFill>
                <a:schemeClr val="tx1"/>
              </a:solidFill>
              <a:effectLst/>
            </a:endParaRPr>
          </a:p>
        </p:txBody>
      </p:sp>
      <p:sp>
        <p:nvSpPr>
          <p:cNvPr id="7" name="Rectangle 6"/>
          <p:cNvSpPr/>
          <p:nvPr/>
        </p:nvSpPr>
        <p:spPr>
          <a:xfrm>
            <a:off x="7718612" y="5479633"/>
            <a:ext cx="438692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vi-VN" dirty="0">
                <a:solidFill>
                  <a:srgbClr val="000000"/>
                </a:solidFill>
                <a:latin typeface="Arial" panose="020B0604020202020204" pitchFamily="34" charset="0"/>
              </a:rPr>
              <a:t>Trong thực tế bạn nên sử dụng </a:t>
            </a:r>
            <a:r>
              <a:rPr lang="vi-VN" b="1" i="1" dirty="0">
                <a:solidFill>
                  <a:srgbClr val="000000"/>
                </a:solidFill>
                <a:latin typeface="Arial" panose="020B0604020202020204" pitchFamily="34" charset="0"/>
              </a:rPr>
              <a:t>String literal</a:t>
            </a:r>
            <a:r>
              <a:rPr lang="vi-VN" dirty="0">
                <a:solidFill>
                  <a:srgbClr val="000000"/>
                </a:solidFill>
                <a:latin typeface="Arial" panose="020B0604020202020204" pitchFamily="34" charset="0"/>
              </a:rPr>
              <a:t>, thay vì sử dụng toán tử new. Điều này làm tăng tốc chương trình của bạn.</a:t>
            </a:r>
            <a:endParaRPr lang="en-US" dirty="0"/>
          </a:p>
        </p:txBody>
      </p:sp>
      <p:sp>
        <p:nvSpPr>
          <p:cNvPr id="8" name="Right Arrow 7"/>
          <p:cNvSpPr/>
          <p:nvPr/>
        </p:nvSpPr>
        <p:spPr>
          <a:xfrm>
            <a:off x="7126941" y="5768788"/>
            <a:ext cx="510988" cy="295836"/>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35011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6808"/>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String</a:t>
            </a:r>
            <a:endParaRPr lang="en-US" dirty="0"/>
          </a:p>
        </p:txBody>
      </p:sp>
      <p:pic>
        <p:nvPicPr>
          <p:cNvPr id="6" name="Picture 5"/>
          <p:cNvPicPr>
            <a:picLocks noChangeAspect="1"/>
          </p:cNvPicPr>
          <p:nvPr/>
        </p:nvPicPr>
        <p:blipFill>
          <a:blip r:embed="rId3">
            <a:clrChange>
              <a:clrFrom>
                <a:srgbClr val="F6F6F5"/>
              </a:clrFrom>
              <a:clrTo>
                <a:srgbClr val="F6F6F5">
                  <a:alpha val="0"/>
                </a:srgbClr>
              </a:clrTo>
            </a:clrChange>
          </a:blip>
          <a:stretch>
            <a:fillRect/>
          </a:stretch>
        </p:blipFill>
        <p:spPr>
          <a:xfrm>
            <a:off x="2067205" y="1290918"/>
            <a:ext cx="8810625" cy="5143500"/>
          </a:xfrm>
          <a:prstGeom prst="rect">
            <a:avLst/>
          </a:prstGeom>
        </p:spPr>
      </p:pic>
      <p:sp>
        <p:nvSpPr>
          <p:cNvPr id="8" name="Slide Number Placeholder 7"/>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5372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6808"/>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String</a:t>
            </a:r>
            <a:endParaRPr lang="en-US" dirty="0"/>
          </a:p>
        </p:txBody>
      </p:sp>
      <p:pic>
        <p:nvPicPr>
          <p:cNvPr id="4" name="Picture 3"/>
          <p:cNvPicPr>
            <a:picLocks noChangeAspect="1"/>
          </p:cNvPicPr>
          <p:nvPr/>
        </p:nvPicPr>
        <p:blipFill>
          <a:blip r:embed="rId2">
            <a:clrChange>
              <a:clrFrom>
                <a:srgbClr val="F6F6F5"/>
              </a:clrFrom>
              <a:clrTo>
                <a:srgbClr val="F6F6F5">
                  <a:alpha val="0"/>
                </a:srgbClr>
              </a:clrTo>
            </a:clrChange>
          </a:blip>
          <a:stretch>
            <a:fillRect/>
          </a:stretch>
        </p:blipFill>
        <p:spPr>
          <a:xfrm>
            <a:off x="2041152" y="1304925"/>
            <a:ext cx="8782050" cy="5553075"/>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53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6808"/>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String</a:t>
            </a:r>
            <a:endParaRPr lang="en-US" dirty="0"/>
          </a:p>
        </p:txBody>
      </p:sp>
      <p:pic>
        <p:nvPicPr>
          <p:cNvPr id="3" name="Picture 2"/>
          <p:cNvPicPr>
            <a:picLocks noChangeAspect="1"/>
          </p:cNvPicPr>
          <p:nvPr/>
        </p:nvPicPr>
        <p:blipFill>
          <a:blip r:embed="rId2">
            <a:clrChange>
              <a:clrFrom>
                <a:srgbClr val="F6F6F5"/>
              </a:clrFrom>
              <a:clrTo>
                <a:srgbClr val="F6F6F5">
                  <a:alpha val="0"/>
                </a:srgbClr>
              </a:clrTo>
            </a:clrChange>
          </a:blip>
          <a:stretch>
            <a:fillRect/>
          </a:stretch>
        </p:blipFill>
        <p:spPr>
          <a:xfrm>
            <a:off x="1910603" y="1391210"/>
            <a:ext cx="8801100" cy="5124450"/>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84184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6808"/>
          </a:xfrm>
        </p:spPr>
        <p:txBody>
          <a:bodyPr/>
          <a:lstStyle/>
          <a:p>
            <a:r>
              <a:rPr lang="en-US" b="1" dirty="0" err="1" smtClean="0"/>
              <a:t>Các</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String</a:t>
            </a:r>
            <a:endParaRPr lang="en-US" dirty="0"/>
          </a:p>
        </p:txBody>
      </p:sp>
      <p:pic>
        <p:nvPicPr>
          <p:cNvPr id="4" name="Picture 3"/>
          <p:cNvPicPr>
            <a:picLocks noChangeAspect="1"/>
          </p:cNvPicPr>
          <p:nvPr/>
        </p:nvPicPr>
        <p:blipFill>
          <a:blip r:embed="rId2">
            <a:clrChange>
              <a:clrFrom>
                <a:srgbClr val="F6F6F5"/>
              </a:clrFrom>
              <a:clrTo>
                <a:srgbClr val="F6F6F5">
                  <a:alpha val="0"/>
                </a:srgbClr>
              </a:clrTo>
            </a:clrChange>
          </a:blip>
          <a:stretch>
            <a:fillRect/>
          </a:stretch>
        </p:blipFill>
        <p:spPr>
          <a:xfrm>
            <a:off x="1734951" y="1548373"/>
            <a:ext cx="8829675" cy="2524125"/>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184152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372</TotalTime>
  <Words>630</Words>
  <Application>Microsoft Office PowerPoint</Application>
  <PresentationFormat>Widescreen</PresentationFormat>
  <Paragraphs>116</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Century Gothic</vt:lpstr>
      <vt:lpstr>Consolas</vt:lpstr>
      <vt:lpstr>erdana</vt:lpstr>
      <vt:lpstr>Monaco</vt:lpstr>
      <vt:lpstr>Tahoma</vt:lpstr>
      <vt:lpstr>Verdana</vt:lpstr>
      <vt:lpstr>Wingdings 3</vt:lpstr>
      <vt:lpstr>Wisp</vt:lpstr>
      <vt:lpstr>TÌM HIỂU CHAPTER 11:                  STRINGS</vt:lpstr>
      <vt:lpstr>SƠ ĐỒ THỪA KẾ CỦA STRING</vt:lpstr>
      <vt:lpstr>SƠ ĐỒ THỪA KẾ CỦA STRING</vt:lpstr>
      <vt:lpstr>String literal và String object</vt:lpstr>
      <vt:lpstr>Phương thức equal và toán tử ==</vt:lpstr>
      <vt:lpstr>Các phương thức của String</vt:lpstr>
      <vt:lpstr>Các phương thức của String</vt:lpstr>
      <vt:lpstr>Các phương thức của String</vt:lpstr>
      <vt:lpstr>Các phương thức của String</vt:lpstr>
      <vt:lpstr>Các phương thức của StringBuilder và StringBuffer</vt:lpstr>
      <vt:lpstr>Các phương thức của StringBuilder và StringBuffer</vt:lpstr>
      <vt:lpstr>Các cách khởi tạo String</vt:lpstr>
      <vt:lpstr>Các cách khởi tạo String</vt:lpstr>
      <vt:lpstr>So sánh String, StringBuffer, StringBuilder</vt:lpstr>
      <vt:lpstr>So sánh String, StringBuffer, StringBuilder</vt:lpstr>
      <vt:lpstr>Nguồn tham khảo</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CHAPTER 11:                  STRINGS</dc:title>
  <dc:creator>SockLaoGia</dc:creator>
  <cp:lastModifiedBy>SockLaoGia</cp:lastModifiedBy>
  <cp:revision>16</cp:revision>
  <dcterms:created xsi:type="dcterms:W3CDTF">2016-08-02T07:39:59Z</dcterms:created>
  <dcterms:modified xsi:type="dcterms:W3CDTF">2016-08-02T13:52:55Z</dcterms:modified>
</cp:coreProperties>
</file>