
<file path=[Content_Types].xml><?xml version="1.0" encoding="utf-8"?>
<Types xmlns="http://schemas.openxmlformats.org/package/2006/content-types">
  <Default Extension="vsd" ContentType="application/vnd.visio"/>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4" r:id="rId4"/>
    <p:sldId id="258" r:id="rId5"/>
    <p:sldId id="259" r:id="rId6"/>
    <p:sldId id="260" r:id="rId7"/>
    <p:sldId id="261" r:id="rId8"/>
    <p:sldId id="266" r:id="rId9"/>
    <p:sldId id="263" r:id="rId10"/>
    <p:sldId id="278"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5" d="100"/>
          <a:sy n="75" d="100"/>
        </p:scale>
        <p:origin x="-1236"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3B752B-D353-4B0E-A2DE-2AC3765CEA9E}"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C99A-83FA-4687-92F6-A6BDAFB30D63}"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B752B-D353-4B0E-A2DE-2AC3765CEA9E}"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C99A-83FA-4687-92F6-A6BDAFB30D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B752B-D353-4B0E-A2DE-2AC3765CEA9E}"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C99A-83FA-4687-92F6-A6BDAFB30D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3B752B-D353-4B0E-A2DE-2AC3765CEA9E}"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C99A-83FA-4687-92F6-A6BDAFB30D6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B752B-D353-4B0E-A2DE-2AC3765CEA9E}"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0C99A-83FA-4687-92F6-A6BDAFB30D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23B752B-D353-4B0E-A2DE-2AC3765CEA9E}"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C99A-83FA-4687-92F6-A6BDAFB30D6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3B752B-D353-4B0E-A2DE-2AC3765CEA9E}"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0C99A-83FA-4687-92F6-A6BDAFB30D6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3B752B-D353-4B0E-A2DE-2AC3765CEA9E}"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0C99A-83FA-4687-92F6-A6BDAFB30D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B752B-D353-4B0E-A2DE-2AC3765CEA9E}" type="datetimeFigureOut">
              <a:rPr lang="en-US" smtClean="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0C99A-83FA-4687-92F6-A6BDAFB30D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B752B-D353-4B0E-A2DE-2AC3765CEA9E}"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C99A-83FA-4687-92F6-A6BDAFB30D6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B752B-D353-4B0E-A2DE-2AC3765CEA9E}"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0C99A-83FA-4687-92F6-A6BDAFB30D63}"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23B752B-D353-4B0E-A2DE-2AC3765CEA9E}" type="datetimeFigureOut">
              <a:rPr lang="en-US" smtClean="0"/>
              <a:t>9/4/2021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AB0C99A-83FA-4687-92F6-A6BDAFB30D6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Visio_2003-2010_Drawing5.vsd"/><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Visio_2003-2010_Drawing6.vsd"/><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emf"/><Relationship Id="rId5" Type="http://schemas.openxmlformats.org/officeDocument/2006/relationships/oleObject" Target="../embeddings/Microsoft_Visio_2003-2010_Drawing7.vsd"/><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Visio_2003-2010_Drawing2.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Visio_2003-2010_Drawing3.vsd"/><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Visio_2003-2010_Drawing4.vsd"/><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88" y="2446636"/>
            <a:ext cx="9144000" cy="720079"/>
          </a:xfrm>
        </p:spPr>
        <p:txBody>
          <a:bodyPr>
            <a:normAutofit/>
          </a:bodyPr>
          <a:lstStyle/>
          <a:p>
            <a:pPr algn="ctr"/>
            <a:r>
              <a:rPr lang="en-US" sz="4000" b="1" smtClean="0">
                <a:solidFill>
                  <a:schemeClr val="accent3">
                    <a:lumMod val="75000"/>
                  </a:schemeClr>
                </a:solidFill>
                <a:latin typeface="Times New Roman" pitchFamily="18" charset="0"/>
                <a:cs typeface="Times New Roman" pitchFamily="18" charset="0"/>
              </a:rPr>
              <a:t>ĐỒ ÁN MẠNG MÁY TÍNH</a:t>
            </a:r>
            <a:endParaRPr lang="en-US" sz="4000" b="1">
              <a:solidFill>
                <a:schemeClr val="accent3">
                  <a:lumMod val="75000"/>
                </a:schemeClr>
              </a:solidFill>
              <a:latin typeface="Times New Roman" pitchFamily="18" charset="0"/>
              <a:cs typeface="Times New Roman" pitchFamily="18" charset="0"/>
            </a:endParaRPr>
          </a:p>
        </p:txBody>
      </p:sp>
      <p:sp>
        <p:nvSpPr>
          <p:cNvPr id="2" name="Title 1"/>
          <p:cNvSpPr>
            <a:spLocks noGrp="1"/>
          </p:cNvSpPr>
          <p:nvPr>
            <p:ph type="ctrTitle"/>
          </p:nvPr>
        </p:nvSpPr>
        <p:spPr>
          <a:xfrm>
            <a:off x="0" y="188641"/>
            <a:ext cx="9144000" cy="1152128"/>
          </a:xfrm>
        </p:spPr>
        <p:txBody>
          <a:bodyPr/>
          <a:lstStyle/>
          <a:p>
            <a:pPr marL="182880" indent="0" algn="ctr">
              <a:buNone/>
            </a:pPr>
            <a:r>
              <a:rPr lang="en-US" sz="2400" smtClean="0">
                <a:solidFill>
                  <a:schemeClr val="accent2">
                    <a:lumMod val="50000"/>
                  </a:schemeClr>
                </a:solidFill>
                <a:latin typeface="Times New Roman" pitchFamily="18" charset="0"/>
                <a:cs typeface="Times New Roman" pitchFamily="18" charset="0"/>
              </a:rPr>
              <a:t>Trường Đại Học Kỹ Thuật Công Nghiệp Thái Nguyên</a:t>
            </a:r>
            <a:br>
              <a:rPr lang="en-US" sz="2400" smtClean="0">
                <a:solidFill>
                  <a:schemeClr val="accent2">
                    <a:lumMod val="50000"/>
                  </a:schemeClr>
                </a:solidFill>
                <a:latin typeface="Times New Roman" pitchFamily="18" charset="0"/>
                <a:cs typeface="Times New Roman" pitchFamily="18" charset="0"/>
              </a:rPr>
            </a:br>
            <a:r>
              <a:rPr lang="en-US" sz="2400" smtClean="0">
                <a:solidFill>
                  <a:schemeClr val="accent2">
                    <a:lumMod val="50000"/>
                  </a:schemeClr>
                </a:solidFill>
                <a:latin typeface="Times New Roman" pitchFamily="18" charset="0"/>
                <a:cs typeface="Times New Roman" pitchFamily="18" charset="0"/>
              </a:rPr>
              <a:t>Khoa Điện Tử</a:t>
            </a:r>
            <a:br>
              <a:rPr lang="en-US" sz="2400" smtClean="0">
                <a:solidFill>
                  <a:schemeClr val="accent2">
                    <a:lumMod val="50000"/>
                  </a:schemeClr>
                </a:solidFill>
                <a:latin typeface="Times New Roman" pitchFamily="18" charset="0"/>
                <a:cs typeface="Times New Roman" pitchFamily="18" charset="0"/>
              </a:rPr>
            </a:br>
            <a:r>
              <a:rPr lang="en-US" sz="2400" smtClean="0">
                <a:solidFill>
                  <a:schemeClr val="accent2">
                    <a:lumMod val="50000"/>
                  </a:schemeClr>
                </a:solidFill>
                <a:latin typeface="Times New Roman" pitchFamily="18" charset="0"/>
                <a:cs typeface="Times New Roman" pitchFamily="18" charset="0"/>
              </a:rPr>
              <a:t>Bộ Môn: Tin Học Công Nghiệp</a:t>
            </a:r>
            <a:endParaRPr lang="en-US" sz="2400">
              <a:solidFill>
                <a:schemeClr val="accent2">
                  <a:lumMod val="50000"/>
                </a:schemeClr>
              </a:solidFill>
              <a:latin typeface="Times New Roman" pitchFamily="18" charset="0"/>
              <a:cs typeface="Times New Roman" pitchFamily="18" charset="0"/>
            </a:endParaRPr>
          </a:p>
        </p:txBody>
      </p:sp>
      <p:sp>
        <p:nvSpPr>
          <p:cNvPr id="5" name="Subtitle 2"/>
          <p:cNvSpPr txBox="1">
            <a:spLocks/>
          </p:cNvSpPr>
          <p:nvPr/>
        </p:nvSpPr>
        <p:spPr>
          <a:xfrm>
            <a:off x="0" y="3429000"/>
            <a:ext cx="9144000" cy="72007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en-US" sz="4000" b="1" smtClean="0">
                <a:solidFill>
                  <a:schemeClr val="accent5">
                    <a:lumMod val="75000"/>
                  </a:schemeClr>
                </a:solidFill>
                <a:latin typeface="Times New Roman" pitchFamily="18" charset="0"/>
                <a:cs typeface="Times New Roman" pitchFamily="18" charset="0"/>
              </a:rPr>
              <a:t>TÌM HIỂU VỀ SSL VPN</a:t>
            </a:r>
            <a:endParaRPr lang="en-US" sz="4000" b="1">
              <a:solidFill>
                <a:schemeClr val="accent5">
                  <a:lumMod val="75000"/>
                </a:schemeClr>
              </a:solidFill>
              <a:latin typeface="Times New Roman" pitchFamily="18" charset="0"/>
              <a:cs typeface="Times New Roman" pitchFamily="18" charset="0"/>
            </a:endParaRPr>
          </a:p>
        </p:txBody>
      </p:sp>
      <p:sp>
        <p:nvSpPr>
          <p:cNvPr id="6" name="Subtitle 2"/>
          <p:cNvSpPr txBox="1">
            <a:spLocks/>
          </p:cNvSpPr>
          <p:nvPr/>
        </p:nvSpPr>
        <p:spPr>
          <a:xfrm>
            <a:off x="4790403" y="5157192"/>
            <a:ext cx="4104456" cy="1152128"/>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2000" b="1" i="1">
                <a:solidFill>
                  <a:schemeClr val="bg2">
                    <a:lumMod val="25000"/>
                  </a:schemeClr>
                </a:solidFill>
                <a:latin typeface="Times New Roman" pitchFamily="18" charset="0"/>
                <a:cs typeface="Times New Roman" pitchFamily="18" charset="0"/>
              </a:rPr>
              <a:t>GVHD      :    Đỗ </a:t>
            </a:r>
            <a:r>
              <a:rPr lang="en-US" sz="2000" b="1" i="1">
                <a:solidFill>
                  <a:schemeClr val="bg2">
                    <a:lumMod val="25000"/>
                  </a:schemeClr>
                </a:solidFill>
                <a:latin typeface="Times New Roman" pitchFamily="18" charset="0"/>
                <a:cs typeface="Times New Roman" pitchFamily="18" charset="0"/>
              </a:rPr>
              <a:t>Duy </a:t>
            </a:r>
            <a:r>
              <a:rPr lang="en-US" sz="2000" b="1" i="1" smtClean="0">
                <a:solidFill>
                  <a:schemeClr val="bg2">
                    <a:lumMod val="25000"/>
                  </a:schemeClr>
                </a:solidFill>
                <a:latin typeface="Times New Roman" pitchFamily="18" charset="0"/>
                <a:cs typeface="Times New Roman" pitchFamily="18" charset="0"/>
              </a:rPr>
              <a:t>Cốp</a:t>
            </a:r>
            <a:endParaRPr lang="en-US" sz="2000" b="1" i="1" smtClean="0">
              <a:solidFill>
                <a:schemeClr val="bg2">
                  <a:lumMod val="25000"/>
                </a:schemeClr>
              </a:solidFill>
              <a:latin typeface="Times New Roman" pitchFamily="18" charset="0"/>
              <a:cs typeface="Times New Roman" pitchFamily="18" charset="0"/>
            </a:endParaRPr>
          </a:p>
          <a:p>
            <a:r>
              <a:rPr lang="en-US" sz="2000" b="1" i="1" smtClean="0">
                <a:solidFill>
                  <a:schemeClr val="bg2">
                    <a:lumMod val="25000"/>
                  </a:schemeClr>
                </a:solidFill>
                <a:latin typeface="Times New Roman" pitchFamily="18" charset="0"/>
                <a:cs typeface="Times New Roman" pitchFamily="18" charset="0"/>
              </a:rPr>
              <a:t>Sinh </a:t>
            </a:r>
            <a:r>
              <a:rPr lang="en-US" sz="2000" b="1" i="1" smtClean="0">
                <a:solidFill>
                  <a:schemeClr val="bg2">
                    <a:lumMod val="25000"/>
                  </a:schemeClr>
                </a:solidFill>
                <a:latin typeface="Times New Roman" pitchFamily="18" charset="0"/>
                <a:cs typeface="Times New Roman" pitchFamily="18" charset="0"/>
              </a:rPr>
              <a:t>viên  :   Lê Trung Tiến</a:t>
            </a:r>
          </a:p>
          <a:p>
            <a:r>
              <a:rPr lang="en-US" sz="2000" b="1" i="1" smtClean="0">
                <a:solidFill>
                  <a:schemeClr val="bg2">
                    <a:lumMod val="25000"/>
                  </a:schemeClr>
                </a:solidFill>
                <a:latin typeface="Times New Roman" pitchFamily="18" charset="0"/>
                <a:cs typeface="Times New Roman" pitchFamily="18" charset="0"/>
              </a:rPr>
              <a:t>Lớp           :    </a:t>
            </a:r>
            <a:r>
              <a:rPr lang="en-US" sz="2000" b="1" i="1" smtClean="0">
                <a:solidFill>
                  <a:schemeClr val="bg2">
                    <a:lumMod val="25000"/>
                  </a:schemeClr>
                </a:solidFill>
                <a:latin typeface="Times New Roman" pitchFamily="18" charset="0"/>
                <a:cs typeface="Times New Roman" pitchFamily="18" charset="0"/>
              </a:rPr>
              <a:t>K54KMT</a:t>
            </a:r>
            <a:endParaRPr lang="en-US" sz="2000" b="1" i="1" smtClean="0">
              <a:solidFill>
                <a:schemeClr val="bg2">
                  <a:lumMod val="25000"/>
                </a:schemeClr>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411808"/>
            <a:ext cx="1057275" cy="1081088"/>
          </a:xfrm>
          <a:prstGeom prst="rect">
            <a:avLst/>
          </a:prstGeom>
        </p:spPr>
      </p:pic>
    </p:spTree>
    <p:extLst>
      <p:ext uri="{BB962C8B-B14F-4D97-AF65-F5344CB8AC3E}">
        <p14:creationId xmlns:p14="http://schemas.microsoft.com/office/powerpoint/2010/main" val="3365915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260648"/>
            <a:ext cx="8280920" cy="5472608"/>
          </a:xfrm>
        </p:spPr>
        <p:txBody>
          <a:bodyPr>
            <a:noAutofit/>
          </a:bodyPr>
          <a:lstStyle/>
          <a:p>
            <a:pPr marL="45720" indent="0">
              <a:buNone/>
            </a:pPr>
            <a:r>
              <a:rPr lang="vi-VN" sz="2500" b="1">
                <a:solidFill>
                  <a:srgbClr val="FF0000"/>
                </a:solidFill>
                <a:latin typeface="Times New Roman" pitchFamily="18" charset="0"/>
                <a:cs typeface="Times New Roman" pitchFamily="18" charset="0"/>
              </a:rPr>
              <a:t>Ưu </a:t>
            </a:r>
            <a:r>
              <a:rPr lang="vi-VN" sz="2500" b="1">
                <a:solidFill>
                  <a:srgbClr val="FF0000"/>
                </a:solidFill>
                <a:latin typeface="Times New Roman" pitchFamily="18" charset="0"/>
                <a:cs typeface="Times New Roman" pitchFamily="18" charset="0"/>
              </a:rPr>
              <a:t>điểm </a:t>
            </a:r>
            <a:endParaRPr lang="en-US" sz="2500" b="1" smtClean="0">
              <a:solidFill>
                <a:srgbClr val="FF0000"/>
              </a:solidFill>
              <a:latin typeface="Times New Roman" pitchFamily="18" charset="0"/>
              <a:cs typeface="Times New Roman" pitchFamily="18" charset="0"/>
            </a:endParaRPr>
          </a:p>
          <a:p>
            <a:pPr>
              <a:buFont typeface="Wingdings" pitchFamily="2" charset="2"/>
              <a:buChar char="q"/>
            </a:pPr>
            <a:r>
              <a:rPr lang="en-US" sz="2500" smtClean="0">
                <a:latin typeface="Times New Roman" pitchFamily="18" charset="0"/>
                <a:cs typeface="Times New Roman" pitchFamily="18" charset="0"/>
              </a:rPr>
              <a:t>Dễ dàng triển khai vì không cần  cài đặt phần mềm ở máy khách</a:t>
            </a:r>
          </a:p>
          <a:p>
            <a:pPr>
              <a:buFont typeface="Wingdings" pitchFamily="2" charset="2"/>
              <a:buChar char="q"/>
            </a:pPr>
            <a:r>
              <a:rPr lang="en-US" sz="2500" smtClean="0">
                <a:latin typeface="Times New Roman" pitchFamily="18" charset="0"/>
                <a:cs typeface="Times New Roman" pitchFamily="18" charset="0"/>
              </a:rPr>
              <a:t>SSL VPN yêu cầu ít chi phí quản trị và hỗ trợ</a:t>
            </a:r>
          </a:p>
          <a:p>
            <a:pPr>
              <a:buFont typeface="Wingdings" pitchFamily="2" charset="2"/>
              <a:buChar char="q"/>
            </a:pPr>
            <a:r>
              <a:rPr lang="en-US" sz="2500">
                <a:latin typeface="Times New Roman" pitchFamily="18" charset="0"/>
                <a:cs typeface="Times New Roman" pitchFamily="18" charset="0"/>
              </a:rPr>
              <a:t>N</a:t>
            </a:r>
            <a:r>
              <a:rPr lang="vi-VN" sz="2500" smtClean="0">
                <a:latin typeface="Times New Roman" pitchFamily="18" charset="0"/>
                <a:cs typeface="Times New Roman" pitchFamily="18" charset="0"/>
              </a:rPr>
              <a:t>gười </a:t>
            </a:r>
            <a:r>
              <a:rPr lang="vi-VN" sz="2500">
                <a:latin typeface="Times New Roman" pitchFamily="18" charset="0"/>
                <a:cs typeface="Times New Roman" pitchFamily="18" charset="0"/>
              </a:rPr>
              <a:t>dùng không cần tải thêm bất kỳ phần mềm hoặc tệp cấu hình nào hoặc thực hiện các bước phức tạp để tạo </a:t>
            </a:r>
            <a:r>
              <a:rPr lang="vi-VN" sz="2500">
                <a:latin typeface="Times New Roman" pitchFamily="18" charset="0"/>
                <a:cs typeface="Times New Roman" pitchFamily="18" charset="0"/>
              </a:rPr>
              <a:t>SSL </a:t>
            </a:r>
            <a:r>
              <a:rPr lang="vi-VN" sz="2500" smtClean="0">
                <a:latin typeface="Times New Roman" pitchFamily="18" charset="0"/>
                <a:cs typeface="Times New Roman" pitchFamily="18" charset="0"/>
              </a:rPr>
              <a:t>VPN</a:t>
            </a:r>
            <a:r>
              <a:rPr lang="en-US" sz="2500">
                <a:latin typeface="Times New Roman" pitchFamily="18" charset="0"/>
                <a:cs typeface="Times New Roman" pitchFamily="18" charset="0"/>
              </a:rPr>
              <a:t> </a:t>
            </a:r>
            <a:r>
              <a:rPr lang="en-US" sz="2500" smtClean="0">
                <a:latin typeface="Times New Roman" pitchFamily="18" charset="0"/>
                <a:cs typeface="Times New Roman" pitchFamily="18" charset="0"/>
              </a:rPr>
              <a:t>v.v</a:t>
            </a:r>
          </a:p>
          <a:p>
            <a:pPr marL="45720" indent="0">
              <a:buNone/>
            </a:pPr>
            <a:r>
              <a:rPr lang="en-US" sz="2500" b="1" smtClean="0">
                <a:solidFill>
                  <a:srgbClr val="FF0000"/>
                </a:solidFill>
                <a:latin typeface="Times New Roman" pitchFamily="18" charset="0"/>
                <a:cs typeface="Times New Roman" pitchFamily="18" charset="0"/>
              </a:rPr>
              <a:t>Nhược Điểm</a:t>
            </a:r>
          </a:p>
          <a:p>
            <a:pPr>
              <a:buFont typeface="Wingdings" pitchFamily="2" charset="2"/>
              <a:buChar char="q"/>
            </a:pPr>
            <a:r>
              <a:rPr lang="en-US" sz="2500" smtClean="0">
                <a:latin typeface="Times New Roman" pitchFamily="18" charset="0"/>
                <a:cs typeface="Times New Roman" pitchFamily="18" charset="0"/>
              </a:rPr>
              <a:t>Vẫn có thể bị lây nhiễm phần mềm độc hại, virut, trojan</a:t>
            </a:r>
          </a:p>
          <a:p>
            <a:pPr>
              <a:buFont typeface="Wingdings" pitchFamily="2" charset="2"/>
              <a:buChar char="q"/>
            </a:pPr>
            <a:r>
              <a:rPr lang="en-US" sz="2500" smtClean="0">
                <a:latin typeface="Times New Roman" pitchFamily="18" charset="0"/>
                <a:cs typeface="Times New Roman" pitchFamily="18" charset="0"/>
              </a:rPr>
              <a:t>Bị tin tặc khai thác lỗ hổng và tấn công</a:t>
            </a:r>
            <a:endParaRPr lang="en-US" sz="2500">
              <a:latin typeface="Times New Roman" pitchFamily="18" charset="0"/>
              <a:cs typeface="Times New Roman" pitchFamily="18" charset="0"/>
            </a:endParaRPr>
          </a:p>
        </p:txBody>
      </p:sp>
    </p:spTree>
    <p:extLst>
      <p:ext uri="{BB962C8B-B14F-4D97-AF65-F5344CB8AC3E}">
        <p14:creationId xmlns:p14="http://schemas.microsoft.com/office/powerpoint/2010/main" val="288643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7504" y="116632"/>
            <a:ext cx="8928992" cy="576064"/>
          </a:xfrm>
        </p:spPr>
        <p:txBody>
          <a:bodyPr>
            <a:normAutofit/>
          </a:bodyPr>
          <a:lstStyle/>
          <a:p>
            <a:pPr marL="45720" indent="0" algn="ctr">
              <a:buNone/>
            </a:pPr>
            <a:r>
              <a:rPr lang="en-US" b="1" i="1">
                <a:solidFill>
                  <a:srgbClr val="FF0000"/>
                </a:solidFill>
                <a:latin typeface="Times New Roman" pitchFamily="18" charset="0"/>
                <a:cs typeface="Times New Roman" pitchFamily="18" charset="0"/>
              </a:rPr>
              <a:t>Chương  </a:t>
            </a:r>
            <a:r>
              <a:rPr lang="en-US" b="1" i="1" smtClean="0">
                <a:solidFill>
                  <a:srgbClr val="FF0000"/>
                </a:solidFill>
                <a:latin typeface="Times New Roman" pitchFamily="18" charset="0"/>
                <a:cs typeface="Times New Roman" pitchFamily="18" charset="0"/>
              </a:rPr>
              <a:t>II: Hoạt Động Của </a:t>
            </a:r>
            <a:r>
              <a:rPr lang="en-US" b="1" i="1">
                <a:solidFill>
                  <a:srgbClr val="FF0000"/>
                </a:solidFill>
                <a:latin typeface="Times New Roman" pitchFamily="18" charset="0"/>
                <a:cs typeface="Times New Roman" pitchFamily="18" charset="0"/>
              </a:rPr>
              <a:t>SSL VPN</a:t>
            </a:r>
          </a:p>
          <a:p>
            <a:pPr marL="45720" indent="0">
              <a:buNone/>
            </a:pPr>
            <a:endParaRPr lang="en-US" b="1" i="1">
              <a:solidFill>
                <a:srgbClr val="00B050"/>
              </a:solidFill>
              <a:latin typeface="Times New Roman" pitchFamily="18" charset="0"/>
              <a:cs typeface="Times New Roman" pitchFamily="18" charset="0"/>
            </a:endParaRPr>
          </a:p>
          <a:p>
            <a:pPr marL="45720" indent="0">
              <a:buNone/>
            </a:pPr>
            <a:endParaRPr lang="en-US"/>
          </a:p>
        </p:txBody>
      </p:sp>
      <p:pic>
        <p:nvPicPr>
          <p:cNvPr id="7170" name="Picture 2" descr="Tổng quan ngành Công nghệ thông t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5112568" cy="32656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ảo mật thông tin là gì ? - Technology D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429000"/>
            <a:ext cx="5400600" cy="303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293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99592" y="476672"/>
            <a:ext cx="7776864" cy="1944216"/>
          </a:xfrm>
        </p:spPr>
        <p:txBody>
          <a:bodyPr/>
          <a:lstStyle/>
          <a:p>
            <a:pPr>
              <a:buFont typeface="Arial" pitchFamily="34" charset="0"/>
              <a:buChar char="•"/>
            </a:pPr>
            <a:r>
              <a:rPr lang="en-US" b="1">
                <a:solidFill>
                  <a:srgbClr val="0070C0"/>
                </a:solidFill>
                <a:latin typeface="Times New Roman" pitchFamily="18" charset="0"/>
                <a:cs typeface="Times New Roman" pitchFamily="18" charset="0"/>
              </a:rPr>
              <a:t>Thiết bị và Phần mềm</a:t>
            </a:r>
            <a:endParaRPr lang="en-US" b="1">
              <a:solidFill>
                <a:srgbClr val="0070C0"/>
              </a:solidFill>
              <a:latin typeface="Times New Roman" pitchFamily="18" charset="0"/>
              <a:cs typeface="Times New Roman" pitchFamily="18" charset="0"/>
            </a:endParaRPr>
          </a:p>
        </p:txBody>
      </p:sp>
      <p:pic>
        <p:nvPicPr>
          <p:cNvPr id="4" name="Picture 3" descr="44331vb.JPG"/>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24744"/>
            <a:ext cx="4724400" cy="1038225"/>
          </a:xfrm>
          <a:prstGeom prst="rect">
            <a:avLst/>
          </a:prstGeom>
          <a:noFill/>
          <a:ln>
            <a:noFill/>
          </a:ln>
        </p:spPr>
      </p:pic>
      <p:sp>
        <p:nvSpPr>
          <p:cNvPr id="5" name="TextBox 4"/>
          <p:cNvSpPr txBox="1"/>
          <p:nvPr/>
        </p:nvSpPr>
        <p:spPr>
          <a:xfrm>
            <a:off x="971600" y="2714149"/>
            <a:ext cx="7704856" cy="769441"/>
          </a:xfrm>
          <a:prstGeom prst="rect">
            <a:avLst/>
          </a:prstGeom>
          <a:noFill/>
        </p:spPr>
        <p:txBody>
          <a:bodyPr wrap="square" rtlCol="0">
            <a:spAutoFit/>
          </a:bodyPr>
          <a:lstStyle/>
          <a:p>
            <a:pPr marL="342900" indent="-342900">
              <a:buFont typeface="Arial" pitchFamily="34" charset="0"/>
              <a:buChar char="•"/>
            </a:pPr>
            <a:r>
              <a:rPr lang="en-US" sz="2200" b="1" smtClean="0">
                <a:solidFill>
                  <a:srgbClr val="0070C0"/>
                </a:solidFill>
                <a:latin typeface="Times New Roman" pitchFamily="18" charset="0"/>
                <a:cs typeface="Times New Roman" pitchFamily="18" charset="0"/>
              </a:rPr>
              <a:t>Giao thức SSL</a:t>
            </a:r>
          </a:p>
          <a:p>
            <a:pPr marL="342900" indent="-342900">
              <a:buFont typeface="Arial" pitchFamily="34" charset="0"/>
              <a:buChar char="•"/>
            </a:pPr>
            <a:r>
              <a:rPr lang="en-US" sz="2200" b="1" smtClean="0">
                <a:solidFill>
                  <a:srgbClr val="0070C0"/>
                </a:solidFill>
                <a:latin typeface="Times New Roman" pitchFamily="18" charset="0"/>
                <a:cs typeface="Times New Roman" pitchFamily="18" charset="0"/>
              </a:rPr>
              <a:t>Lịch sử ra đời</a:t>
            </a:r>
            <a:endParaRPr lang="en-US" sz="2200" b="1">
              <a:solidFill>
                <a:srgbClr val="0070C0"/>
              </a:solidFill>
              <a:latin typeface="Times New Roman" pitchFamily="18" charset="0"/>
              <a:cs typeface="Times New Roman" pitchFamily="18" charset="0"/>
            </a:endParaRPr>
          </a:p>
        </p:txBody>
      </p:sp>
      <p:pic>
        <p:nvPicPr>
          <p:cNvPr id="10242" name="Picture 2" descr="Bảo Mật SSL/TLS Là Gì? Sử Dụng Ra Sa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208" y="3789040"/>
            <a:ext cx="6841504" cy="288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2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548680"/>
            <a:ext cx="8640960" cy="1080120"/>
          </a:xfrm>
        </p:spPr>
        <p:txBody>
          <a:bodyPr>
            <a:normAutofit/>
          </a:bodyPr>
          <a:lstStyle/>
          <a:p>
            <a:pPr marL="45720" indent="0" algn="ctr">
              <a:buNone/>
            </a:pPr>
            <a:r>
              <a:rPr lang="en-US" sz="2500" b="1" smtClean="0">
                <a:solidFill>
                  <a:srgbClr val="0070C0"/>
                </a:solidFill>
                <a:latin typeface="Times New Roman" pitchFamily="18" charset="0"/>
                <a:cs typeface="Times New Roman" pitchFamily="18" charset="0"/>
              </a:rPr>
              <a:t>Tổng quan về công nghệ SSL</a:t>
            </a:r>
          </a:p>
          <a:p>
            <a:pPr>
              <a:buFont typeface="Wingdings" pitchFamily="2" charset="2"/>
              <a:buChar char="Ø"/>
            </a:pPr>
            <a:r>
              <a:rPr lang="en-US" sz="2500" b="1" smtClean="0">
                <a:solidFill>
                  <a:srgbClr val="0070C0"/>
                </a:solidFill>
                <a:latin typeface="Times New Roman" pitchFamily="18" charset="0"/>
                <a:cs typeface="Times New Roman" pitchFamily="18" charset="0"/>
              </a:rPr>
              <a:t>Thuật toán đối xứng</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27754118"/>
              </p:ext>
            </p:extLst>
          </p:nvPr>
        </p:nvGraphicFramePr>
        <p:xfrm>
          <a:off x="1835697" y="1628800"/>
          <a:ext cx="6048672" cy="4914546"/>
        </p:xfrm>
        <a:graphic>
          <a:graphicData uri="http://schemas.openxmlformats.org/presentationml/2006/ole">
            <mc:AlternateContent xmlns:mc="http://schemas.openxmlformats.org/markup-compatibility/2006">
              <mc:Choice xmlns:v="urn:schemas-microsoft-com:vml" Requires="v">
                <p:oleObj spid="_x0000_s8197" name="Visio" r:id="rId3" imgW="6394704" imgH="5193792" progId="Visio.Drawing.11">
                  <p:embed/>
                </p:oleObj>
              </mc:Choice>
              <mc:Fallback>
                <p:oleObj name="Visio" r:id="rId3" imgW="6394704" imgH="51937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7" y="1628800"/>
                        <a:ext cx="6048672" cy="4914546"/>
                      </a:xfrm>
                      <a:prstGeom prst="rect">
                        <a:avLst/>
                      </a:prstGeom>
                      <a:noFill/>
                    </p:spPr>
                  </p:pic>
                </p:oleObj>
              </mc:Fallback>
            </mc:AlternateContent>
          </a:graphicData>
        </a:graphic>
      </p:graphicFrame>
    </p:spTree>
    <p:extLst>
      <p:ext uri="{BB962C8B-B14F-4D97-AF65-F5344CB8AC3E}">
        <p14:creationId xmlns:p14="http://schemas.microsoft.com/office/powerpoint/2010/main" val="1572292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7504" y="116632"/>
            <a:ext cx="6400800" cy="609248"/>
          </a:xfrm>
        </p:spPr>
        <p:txBody>
          <a:bodyPr>
            <a:normAutofit/>
          </a:bodyPr>
          <a:lstStyle/>
          <a:p>
            <a:pPr>
              <a:buFont typeface="Wingdings" pitchFamily="2" charset="2"/>
              <a:buChar char="Ø"/>
            </a:pPr>
            <a:r>
              <a:rPr lang="en-US" sz="2500" b="1" smtClean="0">
                <a:solidFill>
                  <a:srgbClr val="0070C0"/>
                </a:solidFill>
                <a:latin typeface="Times New Roman" pitchFamily="18" charset="0"/>
                <a:cs typeface="Times New Roman" pitchFamily="18" charset="0"/>
              </a:rPr>
              <a:t>Thuật toán bất đối xứng</a:t>
            </a:r>
            <a:endParaRPr lang="en-US" sz="2500" b="1">
              <a:solidFill>
                <a:srgbClr val="0070C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99625682"/>
              </p:ext>
            </p:extLst>
          </p:nvPr>
        </p:nvGraphicFramePr>
        <p:xfrm>
          <a:off x="323528" y="764704"/>
          <a:ext cx="6480720" cy="3960440"/>
        </p:xfrm>
        <a:graphic>
          <a:graphicData uri="http://schemas.openxmlformats.org/presentationml/2006/ole">
            <mc:AlternateContent xmlns:mc="http://schemas.openxmlformats.org/markup-compatibility/2006">
              <mc:Choice xmlns:v="urn:schemas-microsoft-com:vml" Requires="v">
                <p:oleObj spid="_x0000_s9225" name="Visio" r:id="rId3" imgW="6394704" imgH="5498592" progId="Visio.Drawing.11">
                  <p:embed/>
                </p:oleObj>
              </mc:Choice>
              <mc:Fallback>
                <p:oleObj name="Visio" r:id="rId3" imgW="6394704" imgH="54985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764704"/>
                        <a:ext cx="6480720" cy="396044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115883114"/>
              </p:ext>
            </p:extLst>
          </p:nvPr>
        </p:nvGraphicFramePr>
        <p:xfrm>
          <a:off x="4355976" y="4077072"/>
          <a:ext cx="4568008" cy="2520280"/>
        </p:xfrm>
        <a:graphic>
          <a:graphicData uri="http://schemas.openxmlformats.org/presentationml/2006/ole">
            <mc:AlternateContent xmlns:mc="http://schemas.openxmlformats.org/markup-compatibility/2006">
              <mc:Choice xmlns:v="urn:schemas-microsoft-com:vml" Requires="v">
                <p:oleObj spid="_x0000_s9226" name="Visio" r:id="rId5" imgW="4680204" imgH="2557272" progId="Visio.Drawing.11">
                  <p:embed/>
                </p:oleObj>
              </mc:Choice>
              <mc:Fallback>
                <p:oleObj name="Visio" r:id="rId5" imgW="4680204" imgH="2557272"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4077072"/>
                        <a:ext cx="4568008" cy="2520280"/>
                      </a:xfrm>
                      <a:prstGeom prst="rect">
                        <a:avLst/>
                      </a:prstGeom>
                      <a:noFill/>
                    </p:spPr>
                  </p:pic>
                </p:oleObj>
              </mc:Fallback>
            </mc:AlternateContent>
          </a:graphicData>
        </a:graphic>
      </p:graphicFrame>
    </p:spTree>
    <p:extLst>
      <p:ext uri="{BB962C8B-B14F-4D97-AF65-F5344CB8AC3E}">
        <p14:creationId xmlns:p14="http://schemas.microsoft.com/office/powerpoint/2010/main" val="2054702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188640"/>
            <a:ext cx="8568952" cy="6552728"/>
          </a:xfrm>
        </p:spPr>
        <p:txBody>
          <a:bodyPr>
            <a:normAutofit/>
          </a:bodyPr>
          <a:lstStyle/>
          <a:p>
            <a:pPr marL="45720" indent="0">
              <a:buNone/>
            </a:pPr>
            <a:r>
              <a:rPr lang="en-US" sz="2500" b="1" smtClean="0">
                <a:solidFill>
                  <a:schemeClr val="accent6"/>
                </a:solidFill>
                <a:latin typeface="Times New Roman" pitchFamily="18" charset="0"/>
                <a:cs typeface="Times New Roman" pitchFamily="18" charset="0"/>
              </a:rPr>
              <a:t>Những Công Dụng Khác Của Mã Hóa</a:t>
            </a:r>
            <a:endParaRPr lang="en-US" sz="2500" b="1">
              <a:solidFill>
                <a:srgbClr val="0070C0"/>
              </a:solidFill>
              <a:latin typeface="Times New Roman" pitchFamily="18" charset="0"/>
              <a:cs typeface="Times New Roman" pitchFamily="18" charset="0"/>
            </a:endParaRPr>
          </a:p>
          <a:p>
            <a:pPr>
              <a:buFont typeface="Wingdings" pitchFamily="2" charset="2"/>
              <a:buChar char="Ø"/>
            </a:pPr>
            <a:r>
              <a:rPr lang="en-US" sz="2500" b="1" smtClean="0">
                <a:solidFill>
                  <a:srgbClr val="0070C0"/>
                </a:solidFill>
                <a:latin typeface="Times New Roman" pitchFamily="18" charset="0"/>
                <a:cs typeface="Times New Roman" pitchFamily="18" charset="0"/>
              </a:rPr>
              <a:t>Thuật </a:t>
            </a:r>
            <a:r>
              <a:rPr lang="en-US" sz="2500" b="1">
                <a:solidFill>
                  <a:srgbClr val="0070C0"/>
                </a:solidFill>
                <a:latin typeface="Times New Roman" pitchFamily="18" charset="0"/>
                <a:cs typeface="Times New Roman" pitchFamily="18" charset="0"/>
              </a:rPr>
              <a:t>toán mật mã bất đối xứng: chứng thực </a:t>
            </a:r>
            <a:r>
              <a:rPr lang="en-US" sz="2500" b="1">
                <a:solidFill>
                  <a:srgbClr val="0070C0"/>
                </a:solidFill>
                <a:latin typeface="Times New Roman" pitchFamily="18" charset="0"/>
                <a:cs typeface="Times New Roman" pitchFamily="18" charset="0"/>
              </a:rPr>
              <a:t>máy </a:t>
            </a:r>
            <a:r>
              <a:rPr lang="en-US" sz="2500" b="1" smtClean="0">
                <a:solidFill>
                  <a:srgbClr val="0070C0"/>
                </a:solidFill>
                <a:latin typeface="Times New Roman" pitchFamily="18" charset="0"/>
                <a:cs typeface="Times New Roman" pitchFamily="18" charset="0"/>
              </a:rPr>
              <a:t>chủ</a:t>
            </a:r>
          </a:p>
          <a:p>
            <a:pPr>
              <a:buFont typeface="Wingdings" pitchFamily="2" charset="2"/>
              <a:buChar char="Ø"/>
            </a:pPr>
            <a:r>
              <a:rPr lang="en-US" sz="2500" b="1">
                <a:solidFill>
                  <a:srgbClr val="0070C0"/>
                </a:solidFill>
                <a:latin typeface="Times New Roman" pitchFamily="18" charset="0"/>
                <a:cs typeface="Times New Roman" pitchFamily="18" charset="0"/>
              </a:rPr>
              <a:t>Thuật toán mật mã: Chứng thực </a:t>
            </a:r>
            <a:r>
              <a:rPr lang="en-US" sz="2500" b="1">
                <a:solidFill>
                  <a:srgbClr val="0070C0"/>
                </a:solidFill>
                <a:latin typeface="Times New Roman" pitchFamily="18" charset="0"/>
                <a:cs typeface="Times New Roman" pitchFamily="18" charset="0"/>
              </a:rPr>
              <a:t>máy </a:t>
            </a:r>
            <a:r>
              <a:rPr lang="en-US" sz="2500" b="1" smtClean="0">
                <a:solidFill>
                  <a:srgbClr val="0070C0"/>
                </a:solidFill>
                <a:latin typeface="Times New Roman" pitchFamily="18" charset="0"/>
                <a:cs typeface="Times New Roman" pitchFamily="18" charset="0"/>
              </a:rPr>
              <a:t>trạm</a:t>
            </a:r>
          </a:p>
          <a:p>
            <a:pPr marL="45720" indent="0">
              <a:buNone/>
            </a:pPr>
            <a:endParaRPr lang="en-US" sz="2500" b="1" smtClean="0">
              <a:solidFill>
                <a:srgbClr val="0070C0"/>
              </a:solidFill>
              <a:latin typeface="Times New Roman" pitchFamily="18" charset="0"/>
              <a:cs typeface="Times New Roman" pitchFamily="18" charset="0"/>
            </a:endParaRPr>
          </a:p>
          <a:p>
            <a:pPr marL="45720" indent="0">
              <a:buNone/>
            </a:pPr>
            <a:r>
              <a:rPr lang="en-US" sz="2500" b="1" smtClean="0">
                <a:solidFill>
                  <a:schemeClr val="accent6"/>
                </a:solidFill>
                <a:latin typeface="Times New Roman" pitchFamily="18" charset="0"/>
                <a:cs typeface="Times New Roman" pitchFamily="18" charset="0"/>
              </a:rPr>
              <a:t>Công Nghệ Dựa Trên SSL</a:t>
            </a:r>
          </a:p>
          <a:p>
            <a:pPr>
              <a:buFont typeface="Wingdings" pitchFamily="2" charset="2"/>
              <a:buChar char="Ø"/>
            </a:pPr>
            <a:r>
              <a:rPr lang="en-US" sz="2800" b="1">
                <a:solidFill>
                  <a:srgbClr val="0070C0"/>
                </a:solidFill>
                <a:latin typeface="Times New Roman" pitchFamily="18" charset="0"/>
                <a:cs typeface="Times New Roman" pitchFamily="18" charset="0"/>
              </a:rPr>
              <a:t>Công nghệ </a:t>
            </a:r>
            <a:r>
              <a:rPr lang="en-US" sz="2800" b="1">
                <a:solidFill>
                  <a:srgbClr val="0070C0"/>
                </a:solidFill>
                <a:latin typeface="Times New Roman" pitchFamily="18" charset="0"/>
                <a:cs typeface="Times New Roman" pitchFamily="18" charset="0"/>
              </a:rPr>
              <a:t>Reverse </a:t>
            </a:r>
            <a:r>
              <a:rPr lang="en-US" sz="2800" b="1" smtClean="0">
                <a:solidFill>
                  <a:srgbClr val="0070C0"/>
                </a:solidFill>
                <a:latin typeface="Times New Roman" pitchFamily="18" charset="0"/>
                <a:cs typeface="Times New Roman" pitchFamily="18" charset="0"/>
              </a:rPr>
              <a:t>proxy</a:t>
            </a:r>
          </a:p>
          <a:p>
            <a:pPr>
              <a:buFont typeface="Wingdings" pitchFamily="2" charset="2"/>
              <a:buChar char="Ø"/>
            </a:pPr>
            <a:r>
              <a:rPr lang="en-US" sz="2800" b="1">
                <a:solidFill>
                  <a:srgbClr val="0070C0"/>
                </a:solidFill>
                <a:latin typeface="Times New Roman" pitchFamily="18" charset="0"/>
                <a:cs typeface="Times New Roman" pitchFamily="18" charset="0"/>
              </a:rPr>
              <a:t>Truy cập từ xa SSL: Công nghệ Reverse proxy plus</a:t>
            </a:r>
          </a:p>
          <a:p>
            <a:pPr marL="45720" indent="0">
              <a:buNone/>
            </a:pPr>
            <a:endParaRPr lang="en-US" sz="2500" b="1" smtClean="0">
              <a:solidFill>
                <a:schemeClr val="accent6"/>
              </a:solidFill>
              <a:latin typeface="Times New Roman" pitchFamily="18" charset="0"/>
              <a:cs typeface="Times New Roman" pitchFamily="18" charset="0"/>
            </a:endParaRPr>
          </a:p>
        </p:txBody>
      </p:sp>
    </p:spTree>
    <p:extLst>
      <p:ext uri="{BB962C8B-B14F-4D97-AF65-F5344CB8AC3E}">
        <p14:creationId xmlns:p14="http://schemas.microsoft.com/office/powerpoint/2010/main" val="2935958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55576" y="404664"/>
            <a:ext cx="7848872" cy="2016224"/>
          </a:xfrm>
        </p:spPr>
        <p:txBody>
          <a:bodyPr/>
          <a:lstStyle/>
          <a:p>
            <a:pPr marL="45720" indent="0" algn="ctr">
              <a:buNone/>
            </a:pPr>
            <a:r>
              <a:rPr lang="en-US" b="1" smtClean="0">
                <a:solidFill>
                  <a:schemeClr val="accent6"/>
                </a:solidFill>
                <a:latin typeface="Times New Roman" pitchFamily="18" charset="0"/>
                <a:cs typeface="Times New Roman" pitchFamily="18" charset="0"/>
              </a:rPr>
              <a:t>Chương III: BẢO MẬT TRONG SSL VPN</a:t>
            </a:r>
          </a:p>
          <a:p>
            <a:pPr>
              <a:buFont typeface="Wingdings" pitchFamily="2" charset="2"/>
              <a:buChar char="v"/>
            </a:pPr>
            <a:r>
              <a:rPr lang="en-US" sz="2500" b="1" smtClean="0">
                <a:solidFill>
                  <a:srgbClr val="002060"/>
                </a:solidFill>
                <a:latin typeface="Times New Roman" pitchFamily="18" charset="0"/>
                <a:cs typeface="Times New Roman" pitchFamily="18" charset="0"/>
              </a:rPr>
              <a:t>Chứng </a:t>
            </a:r>
            <a:r>
              <a:rPr lang="en-US" sz="2500" b="1">
                <a:solidFill>
                  <a:srgbClr val="002060"/>
                </a:solidFill>
                <a:latin typeface="Times New Roman" pitchFamily="18" charset="0"/>
                <a:cs typeface="Times New Roman" pitchFamily="18" charset="0"/>
              </a:rPr>
              <a:t>thực và xác </a:t>
            </a:r>
            <a:r>
              <a:rPr lang="en-US" sz="2500" b="1">
                <a:solidFill>
                  <a:srgbClr val="002060"/>
                </a:solidFill>
                <a:latin typeface="Times New Roman" pitchFamily="18" charset="0"/>
                <a:cs typeface="Times New Roman" pitchFamily="18" charset="0"/>
              </a:rPr>
              <a:t>thực </a:t>
            </a:r>
            <a:endParaRPr lang="en-US" sz="2500" b="1" smtClean="0">
              <a:solidFill>
                <a:srgbClr val="002060"/>
              </a:solidFill>
              <a:latin typeface="Times New Roman" pitchFamily="18" charset="0"/>
              <a:cs typeface="Times New Roman" pitchFamily="18" charset="0"/>
            </a:endParaRPr>
          </a:p>
          <a:p>
            <a:pPr>
              <a:buFont typeface="Wingdings" pitchFamily="2" charset="2"/>
              <a:buChar char="v"/>
            </a:pPr>
            <a:r>
              <a:rPr lang="en-US" sz="2500" b="1">
                <a:solidFill>
                  <a:srgbClr val="002060"/>
                </a:solidFill>
                <a:latin typeface="Times New Roman" pitchFamily="18" charset="0"/>
                <a:cs typeface="Times New Roman" pitchFamily="18" charset="0"/>
              </a:rPr>
              <a:t>Bảo mật </a:t>
            </a:r>
            <a:r>
              <a:rPr lang="en-US" sz="2500" b="1">
                <a:solidFill>
                  <a:srgbClr val="002060"/>
                </a:solidFill>
                <a:latin typeface="Times New Roman" pitchFamily="18" charset="0"/>
                <a:cs typeface="Times New Roman" pitchFamily="18" charset="0"/>
              </a:rPr>
              <a:t>đầu </a:t>
            </a:r>
            <a:r>
              <a:rPr lang="en-US" sz="2500" b="1" smtClean="0">
                <a:solidFill>
                  <a:srgbClr val="002060"/>
                </a:solidFill>
                <a:latin typeface="Times New Roman" pitchFamily="18" charset="0"/>
                <a:cs typeface="Times New Roman" pitchFamily="18" charset="0"/>
              </a:rPr>
              <a:t>cuối</a:t>
            </a:r>
          </a:p>
          <a:p>
            <a:pPr>
              <a:buFont typeface="Wingdings" pitchFamily="2" charset="2"/>
              <a:buChar char="v"/>
            </a:pPr>
            <a:r>
              <a:rPr lang="en-US" sz="2500" b="1">
                <a:solidFill>
                  <a:srgbClr val="002060"/>
                </a:solidFill>
                <a:latin typeface="Times New Roman" pitchFamily="18" charset="0"/>
                <a:cs typeface="Times New Roman" pitchFamily="18" charset="0"/>
              </a:rPr>
              <a:t>Bảo mật bên máy chủ</a:t>
            </a:r>
            <a:endParaRPr lang="en-US" sz="2500" b="1">
              <a:solidFill>
                <a:srgbClr val="002060"/>
              </a:solidFill>
              <a:latin typeface="Times New Roman" pitchFamily="18" charset="0"/>
              <a:cs typeface="Times New Roman" pitchFamily="18" charset="0"/>
            </a:endParaRPr>
          </a:p>
        </p:txBody>
      </p:sp>
      <p:sp>
        <p:nvSpPr>
          <p:cNvPr id="4" name="TextBox 3"/>
          <p:cNvSpPr txBox="1"/>
          <p:nvPr/>
        </p:nvSpPr>
        <p:spPr>
          <a:xfrm>
            <a:off x="827584" y="3284984"/>
            <a:ext cx="7056784" cy="3062377"/>
          </a:xfrm>
          <a:prstGeom prst="rect">
            <a:avLst/>
          </a:prstGeom>
          <a:noFill/>
        </p:spPr>
        <p:txBody>
          <a:bodyPr wrap="square" rtlCol="0">
            <a:spAutoFit/>
          </a:bodyPr>
          <a:lstStyle/>
          <a:p>
            <a:r>
              <a:rPr lang="en-US" sz="2500" b="1">
                <a:solidFill>
                  <a:srgbClr val="002060"/>
                </a:solidFill>
                <a:latin typeface="Times New Roman" pitchFamily="18" charset="0"/>
                <a:cs typeface="Times New Roman" pitchFamily="18" charset="0"/>
              </a:rPr>
              <a:t> </a:t>
            </a:r>
            <a:r>
              <a:rPr lang="en-US" sz="2500" b="1" smtClean="0">
                <a:solidFill>
                  <a:srgbClr val="002060"/>
                </a:solidFill>
                <a:latin typeface="Times New Roman" pitchFamily="18" charset="0"/>
                <a:cs typeface="Times New Roman" pitchFamily="18" charset="0"/>
              </a:rPr>
              <a:t>     Chứng thực</a:t>
            </a:r>
          </a:p>
          <a:p>
            <a:pPr marL="457200" indent="-457200">
              <a:buFont typeface="Wingdings" pitchFamily="2" charset="2"/>
              <a:buChar char="ü"/>
            </a:pPr>
            <a:r>
              <a:rPr lang="en-US" sz="2500" b="1">
                <a:solidFill>
                  <a:srgbClr val="002060"/>
                </a:solidFill>
                <a:latin typeface="Times New Roman" pitchFamily="18" charset="0"/>
                <a:cs typeface="Times New Roman" pitchFamily="18" charset="0"/>
              </a:rPr>
              <a:t>Mật </a:t>
            </a:r>
            <a:r>
              <a:rPr lang="en-US" sz="2500" b="1" smtClean="0">
                <a:solidFill>
                  <a:srgbClr val="002060"/>
                </a:solidFill>
                <a:latin typeface="Times New Roman" pitchFamily="18" charset="0"/>
                <a:cs typeface="Times New Roman" pitchFamily="18" charset="0"/>
              </a:rPr>
              <a:t>khẩu</a:t>
            </a:r>
          </a:p>
          <a:p>
            <a:pPr marL="457200" indent="-457200">
              <a:buFont typeface="Wingdings" pitchFamily="2" charset="2"/>
              <a:buChar char="ü"/>
            </a:pPr>
            <a:r>
              <a:rPr lang="en-US" sz="2500" b="1">
                <a:solidFill>
                  <a:srgbClr val="002060"/>
                </a:solidFill>
                <a:latin typeface="Times New Roman" pitchFamily="18" charset="0"/>
                <a:cs typeface="Times New Roman" pitchFamily="18" charset="0"/>
              </a:rPr>
              <a:t>Mật khẩu một lần</a:t>
            </a:r>
          </a:p>
          <a:p>
            <a:pPr marL="457200" indent="-457200">
              <a:buFont typeface="Wingdings" pitchFamily="2" charset="2"/>
              <a:buChar char="ü"/>
            </a:pPr>
            <a:r>
              <a:rPr lang="en-US" sz="2500" b="1">
                <a:solidFill>
                  <a:srgbClr val="002060"/>
                </a:solidFill>
                <a:latin typeface="Times New Roman" pitchFamily="18" charset="0"/>
                <a:cs typeface="Times New Roman" pitchFamily="18" charset="0"/>
              </a:rPr>
              <a:t>Thông tin sinh </a:t>
            </a:r>
            <a:r>
              <a:rPr lang="en-US" sz="2500" b="1">
                <a:solidFill>
                  <a:srgbClr val="002060"/>
                </a:solidFill>
                <a:latin typeface="Times New Roman" pitchFamily="18" charset="0"/>
                <a:cs typeface="Times New Roman" pitchFamily="18" charset="0"/>
              </a:rPr>
              <a:t>trắc </a:t>
            </a:r>
            <a:r>
              <a:rPr lang="en-US" sz="2500" b="1" smtClean="0">
                <a:solidFill>
                  <a:srgbClr val="002060"/>
                </a:solidFill>
                <a:latin typeface="Times New Roman" pitchFamily="18" charset="0"/>
                <a:cs typeface="Times New Roman" pitchFamily="18" charset="0"/>
              </a:rPr>
              <a:t>học</a:t>
            </a:r>
          </a:p>
          <a:p>
            <a:pPr marL="457200" indent="-457200">
              <a:buFont typeface="Wingdings" pitchFamily="2" charset="2"/>
              <a:buChar char="ü"/>
            </a:pPr>
            <a:r>
              <a:rPr lang="en-US" sz="2500" b="1">
                <a:solidFill>
                  <a:srgbClr val="002060"/>
                </a:solidFill>
                <a:latin typeface="Times New Roman" pitchFamily="18" charset="0"/>
                <a:cs typeface="Times New Roman" pitchFamily="18" charset="0"/>
              </a:rPr>
              <a:t>Các chứng thực </a:t>
            </a:r>
            <a:r>
              <a:rPr lang="en-US" sz="2500" b="1">
                <a:solidFill>
                  <a:srgbClr val="002060"/>
                </a:solidFill>
                <a:latin typeface="Times New Roman" pitchFamily="18" charset="0"/>
                <a:cs typeface="Times New Roman" pitchFamily="18" charset="0"/>
              </a:rPr>
              <a:t>máy </a:t>
            </a:r>
            <a:r>
              <a:rPr lang="en-US" sz="2500" b="1" smtClean="0">
                <a:solidFill>
                  <a:srgbClr val="002060"/>
                </a:solidFill>
                <a:latin typeface="Times New Roman" pitchFamily="18" charset="0"/>
                <a:cs typeface="Times New Roman" pitchFamily="18" charset="0"/>
              </a:rPr>
              <a:t>trạm</a:t>
            </a:r>
          </a:p>
          <a:p>
            <a:pPr marL="457200" indent="-457200">
              <a:buFont typeface="Wingdings" pitchFamily="2" charset="2"/>
              <a:buChar char="ü"/>
            </a:pPr>
            <a:r>
              <a:rPr lang="en-US" sz="2500" b="1" smtClean="0">
                <a:solidFill>
                  <a:srgbClr val="002060"/>
                </a:solidFill>
                <a:latin typeface="Times New Roman" pitchFamily="18" charset="0"/>
                <a:cs typeface="Times New Roman" pitchFamily="18" charset="0"/>
              </a:rPr>
              <a:t>Thẻ </a:t>
            </a:r>
            <a:r>
              <a:rPr lang="en-US" sz="2500" b="1">
                <a:solidFill>
                  <a:srgbClr val="002060"/>
                </a:solidFill>
                <a:latin typeface="Times New Roman" pitchFamily="18" charset="0"/>
                <a:cs typeface="Times New Roman" pitchFamily="18" charset="0"/>
              </a:rPr>
              <a:t>thông minh hoặc </a:t>
            </a:r>
            <a:r>
              <a:rPr lang="en-US" sz="2500" b="1">
                <a:solidFill>
                  <a:srgbClr val="002060"/>
                </a:solidFill>
                <a:latin typeface="Times New Roman" pitchFamily="18" charset="0"/>
                <a:cs typeface="Times New Roman" pitchFamily="18" charset="0"/>
              </a:rPr>
              <a:t>USB </a:t>
            </a:r>
            <a:r>
              <a:rPr lang="en-US" sz="2500" b="1" smtClean="0">
                <a:solidFill>
                  <a:srgbClr val="002060"/>
                </a:solidFill>
                <a:latin typeface="Times New Roman" pitchFamily="18" charset="0"/>
                <a:cs typeface="Times New Roman" pitchFamily="18" charset="0"/>
              </a:rPr>
              <a:t>Token</a:t>
            </a:r>
          </a:p>
          <a:p>
            <a:pPr marL="457200" indent="-457200">
              <a:buFont typeface="Wingdings" pitchFamily="2" charset="2"/>
              <a:buChar char="ü"/>
            </a:pPr>
            <a:r>
              <a:rPr lang="en-US" sz="2500" b="1">
                <a:solidFill>
                  <a:srgbClr val="002060"/>
                </a:solidFill>
                <a:latin typeface="Times New Roman" pitchFamily="18" charset="0"/>
                <a:cs typeface="Times New Roman" pitchFamily="18" charset="0"/>
              </a:rPr>
              <a:t>Chứng thực dựa trên hai nhân tố</a:t>
            </a:r>
          </a:p>
          <a:p>
            <a:endParaRPr lang="en-US"/>
          </a:p>
        </p:txBody>
      </p:sp>
    </p:spTree>
    <p:extLst>
      <p:ext uri="{BB962C8B-B14F-4D97-AF65-F5344CB8AC3E}">
        <p14:creationId xmlns:p14="http://schemas.microsoft.com/office/powerpoint/2010/main" val="2786528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a:bodyPr>
          <a:lstStyle/>
          <a:p>
            <a:pPr marL="45720" indent="0">
              <a:buNone/>
            </a:pPr>
            <a:r>
              <a:rPr lang="en-US" sz="2500" b="1">
                <a:solidFill>
                  <a:srgbClr val="FF0000"/>
                </a:solidFill>
                <a:latin typeface="Times New Roman" pitchFamily="18" charset="0"/>
                <a:cs typeface="Times New Roman" pitchFamily="18" charset="0"/>
              </a:rPr>
              <a:t>Xác </a:t>
            </a:r>
            <a:r>
              <a:rPr lang="en-US" sz="2500" b="1" smtClean="0">
                <a:solidFill>
                  <a:srgbClr val="FF0000"/>
                </a:solidFill>
                <a:latin typeface="Times New Roman" pitchFamily="18" charset="0"/>
                <a:cs typeface="Times New Roman" pitchFamily="18" charset="0"/>
              </a:rPr>
              <a:t>thực</a:t>
            </a:r>
          </a:p>
          <a:p>
            <a:pPr>
              <a:buFont typeface="Wingdings" pitchFamily="2" charset="2"/>
              <a:buChar char="Ø"/>
            </a:pPr>
            <a:r>
              <a:rPr lang="en-US" sz="2500" b="1">
                <a:solidFill>
                  <a:srgbClr val="002060"/>
                </a:solidFill>
                <a:latin typeface="Times New Roman" pitchFamily="18" charset="0"/>
                <a:cs typeface="Times New Roman" pitchFamily="18" charset="0"/>
              </a:rPr>
              <a:t>Sự cho phép của hệ điều hành</a:t>
            </a:r>
          </a:p>
          <a:p>
            <a:pPr>
              <a:buFont typeface="Wingdings" pitchFamily="2" charset="2"/>
              <a:buChar char="Ø"/>
            </a:pPr>
            <a:r>
              <a:rPr lang="en-US" sz="2500" b="1">
                <a:solidFill>
                  <a:srgbClr val="002060"/>
                </a:solidFill>
                <a:latin typeface="Times New Roman" pitchFamily="18" charset="0"/>
                <a:cs typeface="Times New Roman" pitchFamily="18" charset="0"/>
              </a:rPr>
              <a:t>Sự cho phép của hệ thống file</a:t>
            </a:r>
          </a:p>
          <a:p>
            <a:pPr>
              <a:buFont typeface="Wingdings" pitchFamily="2" charset="2"/>
              <a:buChar char="Ø"/>
            </a:pPr>
            <a:r>
              <a:rPr lang="en-US" sz="2500" b="1">
                <a:solidFill>
                  <a:srgbClr val="002060"/>
                </a:solidFill>
                <a:latin typeface="Times New Roman" pitchFamily="18" charset="0"/>
                <a:cs typeface="Times New Roman" pitchFamily="18" charset="0"/>
              </a:rPr>
              <a:t>Sự cho phép của </a:t>
            </a:r>
            <a:r>
              <a:rPr lang="en-US" sz="2500" b="1">
                <a:solidFill>
                  <a:srgbClr val="002060"/>
                </a:solidFill>
                <a:latin typeface="Times New Roman" pitchFamily="18" charset="0"/>
                <a:cs typeface="Times New Roman" pitchFamily="18" charset="0"/>
              </a:rPr>
              <a:t>ứng </a:t>
            </a:r>
            <a:r>
              <a:rPr lang="en-US" sz="2500" b="1" smtClean="0">
                <a:solidFill>
                  <a:srgbClr val="002060"/>
                </a:solidFill>
                <a:latin typeface="Times New Roman" pitchFamily="18" charset="0"/>
                <a:cs typeface="Times New Roman" pitchFamily="18" charset="0"/>
              </a:rPr>
              <a:t>dụng</a:t>
            </a:r>
          </a:p>
          <a:p>
            <a:pPr>
              <a:buFont typeface="Wingdings" pitchFamily="2" charset="2"/>
              <a:buChar char="Ø"/>
            </a:pPr>
            <a:r>
              <a:rPr lang="en-US" sz="2500" b="1">
                <a:solidFill>
                  <a:srgbClr val="002060"/>
                </a:solidFill>
                <a:latin typeface="Times New Roman" pitchFamily="18" charset="0"/>
                <a:cs typeface="Times New Roman" pitchFamily="18" charset="0"/>
              </a:rPr>
              <a:t>Các giao diện </a:t>
            </a:r>
            <a:r>
              <a:rPr lang="en-US" sz="2500" b="1">
                <a:solidFill>
                  <a:srgbClr val="002060"/>
                </a:solidFill>
                <a:latin typeface="Times New Roman" pitchFamily="18" charset="0"/>
                <a:cs typeface="Times New Roman" pitchFamily="18" charset="0"/>
              </a:rPr>
              <a:t>hạn </a:t>
            </a:r>
            <a:r>
              <a:rPr lang="en-US" sz="2500" b="1" smtClean="0">
                <a:solidFill>
                  <a:srgbClr val="002060"/>
                </a:solidFill>
                <a:latin typeface="Times New Roman" pitchFamily="18" charset="0"/>
                <a:cs typeface="Times New Roman" pitchFamily="18" charset="0"/>
              </a:rPr>
              <a:t>chế</a:t>
            </a:r>
          </a:p>
          <a:p>
            <a:pPr>
              <a:buFont typeface="Wingdings" pitchFamily="2" charset="2"/>
              <a:buChar char="Ø"/>
            </a:pPr>
            <a:r>
              <a:rPr lang="en-US" sz="2500" b="1">
                <a:solidFill>
                  <a:srgbClr val="002060"/>
                </a:solidFill>
                <a:latin typeface="Times New Roman" pitchFamily="18" charset="0"/>
                <a:cs typeface="Times New Roman" pitchFamily="18" charset="0"/>
              </a:rPr>
              <a:t>Thông tin xác thực được quản lý bởi SSL VPN</a:t>
            </a:r>
          </a:p>
          <a:p>
            <a:pPr>
              <a:buFont typeface="Wingdings" pitchFamily="2" charset="2"/>
              <a:buChar char="Ø"/>
            </a:pPr>
            <a:r>
              <a:rPr lang="en-US" sz="2500" b="1">
                <a:solidFill>
                  <a:srgbClr val="002060"/>
                </a:solidFill>
                <a:latin typeface="Times New Roman" pitchFamily="18" charset="0"/>
                <a:cs typeface="Times New Roman" pitchFamily="18" charset="0"/>
              </a:rPr>
              <a:t>Cơ sở dữ liệu xác thực nhóm thứ ba</a:t>
            </a:r>
          </a:p>
          <a:p>
            <a:pPr marL="45720" indent="0">
              <a:buNone/>
            </a:pPr>
            <a:endParaRPr lang="en-US"/>
          </a:p>
        </p:txBody>
      </p:sp>
    </p:spTree>
    <p:extLst>
      <p:ext uri="{BB962C8B-B14F-4D97-AF65-F5344CB8AC3E}">
        <p14:creationId xmlns:p14="http://schemas.microsoft.com/office/powerpoint/2010/main" val="1243588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7624" y="692696"/>
            <a:ext cx="7200800" cy="3921616"/>
          </a:xfrm>
        </p:spPr>
        <p:txBody>
          <a:bodyPr>
            <a:noAutofit/>
          </a:bodyPr>
          <a:lstStyle/>
          <a:p>
            <a:pPr marL="45720" indent="0">
              <a:buNone/>
            </a:pPr>
            <a:r>
              <a:rPr lang="en-US" sz="2500" b="1">
                <a:solidFill>
                  <a:srgbClr val="FF0000"/>
                </a:solidFill>
                <a:latin typeface="Times New Roman" pitchFamily="18" charset="0"/>
                <a:cs typeface="Times New Roman" pitchFamily="18" charset="0"/>
              </a:rPr>
              <a:t>Các vấn đề bảo mật đầu cuối</a:t>
            </a:r>
          </a:p>
          <a:p>
            <a:pPr lvl="0">
              <a:buFont typeface="Wingdings" pitchFamily="2" charset="2"/>
              <a:buChar char="v"/>
            </a:pPr>
            <a:r>
              <a:rPr lang="en-US" sz="2500">
                <a:solidFill>
                  <a:srgbClr val="002060"/>
                </a:solidFill>
                <a:latin typeface="Times New Roman" pitchFamily="18" charset="0"/>
                <a:cs typeface="Times New Roman" pitchFamily="18" charset="0"/>
              </a:rPr>
              <a:t>Dữ liệu nhạy cảm ở trong vùng không an toàn</a:t>
            </a:r>
          </a:p>
          <a:p>
            <a:pPr lvl="0">
              <a:buFont typeface="Wingdings" pitchFamily="2" charset="2"/>
              <a:buChar char="v"/>
            </a:pPr>
            <a:r>
              <a:rPr lang="en-US" sz="2500">
                <a:solidFill>
                  <a:srgbClr val="002060"/>
                </a:solidFill>
                <a:latin typeface="Times New Roman" pitchFamily="18" charset="0"/>
                <a:cs typeface="Times New Roman" pitchFamily="18" charset="0"/>
              </a:rPr>
              <a:t>Người dùng quên đăng xuất</a:t>
            </a:r>
          </a:p>
          <a:p>
            <a:pPr lvl="0">
              <a:buFont typeface="Wingdings" pitchFamily="2" charset="2"/>
              <a:buChar char="v"/>
            </a:pPr>
            <a:r>
              <a:rPr lang="en-US" sz="2500">
                <a:solidFill>
                  <a:srgbClr val="002060"/>
                </a:solidFill>
                <a:latin typeface="Times New Roman" pitchFamily="18" charset="0"/>
                <a:cs typeface="Times New Roman" pitchFamily="18" charset="0"/>
              </a:rPr>
              <a:t>Các virus đến các mạng nội bộ qua SSL VPN</a:t>
            </a:r>
          </a:p>
          <a:p>
            <a:pPr lvl="0">
              <a:buFont typeface="Wingdings" pitchFamily="2" charset="2"/>
              <a:buChar char="v"/>
            </a:pPr>
            <a:r>
              <a:rPr lang="en-US" sz="2500">
                <a:solidFill>
                  <a:srgbClr val="002060"/>
                </a:solidFill>
                <a:latin typeface="Times New Roman" pitchFamily="18" charset="0"/>
                <a:cs typeface="Times New Roman" pitchFamily="18" charset="0"/>
              </a:rPr>
              <a:t>Các đoạn mã độc hai tới mạng nội bộ qua đường hầm tạo bởi SSL VPN</a:t>
            </a:r>
          </a:p>
          <a:p>
            <a:pPr lvl="0">
              <a:buFont typeface="Wingdings" pitchFamily="2" charset="2"/>
              <a:buChar char="v"/>
            </a:pPr>
            <a:r>
              <a:rPr lang="en-US" sz="2500">
                <a:solidFill>
                  <a:srgbClr val="002060"/>
                </a:solidFill>
                <a:latin typeface="Times New Roman" pitchFamily="18" charset="0"/>
                <a:cs typeface="Times New Roman" pitchFamily="18" charset="0"/>
              </a:rPr>
              <a:t>Các hacker truy nhập tới mạng tập đoàn bằng cách rẽ các mạng qua SSL VPN</a:t>
            </a:r>
          </a:p>
          <a:p>
            <a:pPr marL="45720" indent="0">
              <a:buNone/>
            </a:pPr>
            <a:endParaRPr lang="en-US" sz="250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833741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7544" y="731520"/>
            <a:ext cx="8424936" cy="3474720"/>
          </a:xfrm>
        </p:spPr>
        <p:txBody>
          <a:bodyPr>
            <a:normAutofit/>
          </a:bodyPr>
          <a:lstStyle/>
          <a:p>
            <a:pPr marL="45720" indent="0">
              <a:buNone/>
            </a:pPr>
            <a:r>
              <a:rPr lang="en-US" sz="2500" b="1">
                <a:solidFill>
                  <a:srgbClr val="FF0000"/>
                </a:solidFill>
                <a:latin typeface="Times New Roman" pitchFamily="18" charset="0"/>
                <a:cs typeface="Times New Roman" pitchFamily="18" charset="0"/>
              </a:rPr>
              <a:t>Vấn đề bảo mật phía </a:t>
            </a:r>
            <a:r>
              <a:rPr lang="en-US" sz="2500" b="1">
                <a:solidFill>
                  <a:srgbClr val="FF0000"/>
                </a:solidFill>
                <a:latin typeface="Times New Roman" pitchFamily="18" charset="0"/>
                <a:cs typeface="Times New Roman" pitchFamily="18" charset="0"/>
              </a:rPr>
              <a:t>máy </a:t>
            </a:r>
            <a:r>
              <a:rPr lang="en-US" sz="2500" b="1" smtClean="0">
                <a:solidFill>
                  <a:srgbClr val="FF0000"/>
                </a:solidFill>
                <a:latin typeface="Times New Roman" pitchFamily="18" charset="0"/>
                <a:cs typeface="Times New Roman" pitchFamily="18" charset="0"/>
              </a:rPr>
              <a:t>chủ</a:t>
            </a:r>
          </a:p>
          <a:p>
            <a:pPr>
              <a:buFont typeface="Wingdings" pitchFamily="2" charset="2"/>
              <a:buChar char="Ø"/>
            </a:pPr>
            <a:r>
              <a:rPr lang="en-US" sz="2500">
                <a:solidFill>
                  <a:srgbClr val="002060"/>
                </a:solidFill>
                <a:latin typeface="Times New Roman" pitchFamily="18" charset="0"/>
                <a:cs typeface="Times New Roman" pitchFamily="18" charset="0"/>
              </a:rPr>
              <a:t>Vấn đề tường lửa và các công nghệ bảo mật khác bị </a:t>
            </a:r>
            <a:r>
              <a:rPr lang="en-US" sz="2500">
                <a:solidFill>
                  <a:srgbClr val="002060"/>
                </a:solidFill>
                <a:latin typeface="Times New Roman" pitchFamily="18" charset="0"/>
                <a:cs typeface="Times New Roman" pitchFamily="18" charset="0"/>
              </a:rPr>
              <a:t>tấn </a:t>
            </a:r>
            <a:r>
              <a:rPr lang="en-US" sz="2500" smtClean="0">
                <a:solidFill>
                  <a:srgbClr val="002060"/>
                </a:solidFill>
                <a:latin typeface="Times New Roman" pitchFamily="18" charset="0"/>
                <a:cs typeface="Times New Roman" pitchFamily="18" charset="0"/>
              </a:rPr>
              <a:t>công</a:t>
            </a:r>
          </a:p>
          <a:p>
            <a:pPr>
              <a:buFont typeface="Wingdings" pitchFamily="2" charset="2"/>
              <a:buChar char="Ø"/>
            </a:pPr>
            <a:r>
              <a:rPr lang="en-US" sz="2500">
                <a:solidFill>
                  <a:srgbClr val="002060"/>
                </a:solidFill>
                <a:latin typeface="Times New Roman" pitchFamily="18" charset="0"/>
                <a:cs typeface="Times New Roman" pitchFamily="18" charset="0"/>
              </a:rPr>
              <a:t>Vấn đề yếu điểm của mức </a:t>
            </a:r>
            <a:r>
              <a:rPr lang="en-US" sz="2500">
                <a:solidFill>
                  <a:srgbClr val="002060"/>
                </a:solidFill>
                <a:latin typeface="Times New Roman" pitchFamily="18" charset="0"/>
                <a:cs typeface="Times New Roman" pitchFamily="18" charset="0"/>
              </a:rPr>
              <a:t>ứng </a:t>
            </a:r>
            <a:r>
              <a:rPr lang="en-US" sz="2500" smtClean="0">
                <a:solidFill>
                  <a:srgbClr val="002060"/>
                </a:solidFill>
                <a:latin typeface="Times New Roman" pitchFamily="18" charset="0"/>
                <a:cs typeface="Times New Roman" pitchFamily="18" charset="0"/>
              </a:rPr>
              <a:t>dụng</a:t>
            </a:r>
          </a:p>
          <a:p>
            <a:pPr>
              <a:buFont typeface="Wingdings" pitchFamily="2" charset="2"/>
              <a:buChar char="Ø"/>
            </a:pPr>
            <a:r>
              <a:rPr lang="en-US" sz="2500">
                <a:solidFill>
                  <a:srgbClr val="002060"/>
                </a:solidFill>
                <a:latin typeface="Times New Roman" pitchFamily="18" charset="0"/>
                <a:cs typeface="Times New Roman" pitchFamily="18" charset="0"/>
              </a:rPr>
              <a:t>Mã </a:t>
            </a:r>
            <a:r>
              <a:rPr lang="en-US" sz="2500" smtClean="0">
                <a:solidFill>
                  <a:srgbClr val="002060"/>
                </a:solidFill>
                <a:latin typeface="Times New Roman" pitchFamily="18" charset="0"/>
                <a:cs typeface="Times New Roman" pitchFamily="18" charset="0"/>
              </a:rPr>
              <a:t>hóa</a:t>
            </a:r>
          </a:p>
          <a:p>
            <a:pPr>
              <a:buFont typeface="Wingdings" pitchFamily="2" charset="2"/>
              <a:buChar char="Ø"/>
            </a:pPr>
            <a:r>
              <a:rPr lang="en-US" sz="2500">
                <a:solidFill>
                  <a:srgbClr val="002060"/>
                </a:solidFill>
                <a:latin typeface="Times New Roman" pitchFamily="18" charset="0"/>
                <a:cs typeface="Times New Roman" pitchFamily="18" charset="0"/>
              </a:rPr>
              <a:t>Cập nhật các máy chủ SSL VPN</a:t>
            </a:r>
            <a:endParaRPr lang="en-US" sz="250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156285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6400800" cy="3705592"/>
          </a:xfrm>
        </p:spPr>
        <p:txBody>
          <a:bodyPr>
            <a:noAutofit/>
          </a:bodyPr>
          <a:lstStyle/>
          <a:p>
            <a:pPr marL="45720" indent="0" algn="ctr">
              <a:buNone/>
            </a:pPr>
            <a:r>
              <a:rPr lang="en-US" sz="2600" b="1" smtClean="0">
                <a:solidFill>
                  <a:schemeClr val="accent6"/>
                </a:solidFill>
                <a:latin typeface="Times New Roman" pitchFamily="18" charset="0"/>
                <a:cs typeface="Times New Roman" pitchFamily="18" charset="0"/>
              </a:rPr>
              <a:t>NỘI </a:t>
            </a:r>
            <a:r>
              <a:rPr lang="en-US" sz="2600" b="1" smtClean="0">
                <a:solidFill>
                  <a:schemeClr val="accent6"/>
                </a:solidFill>
                <a:latin typeface="Times New Roman" pitchFamily="18" charset="0"/>
                <a:cs typeface="Times New Roman" pitchFamily="18" charset="0"/>
              </a:rPr>
              <a:t>DUNG</a:t>
            </a:r>
          </a:p>
          <a:p>
            <a:pPr marL="45720" indent="0">
              <a:buNone/>
            </a:pPr>
            <a:endParaRPr lang="en-US" sz="1800">
              <a:latin typeface="Times New Roman" pitchFamily="18" charset="0"/>
              <a:cs typeface="Times New Roman" pitchFamily="18" charset="0"/>
            </a:endParaRPr>
          </a:p>
          <a:p>
            <a:pPr>
              <a:buFont typeface="Wingdings" pitchFamily="2" charset="2"/>
              <a:buChar char="Ø"/>
            </a:pPr>
            <a:r>
              <a:rPr lang="en-US" sz="1800" smtClean="0">
                <a:latin typeface="Times New Roman" pitchFamily="18" charset="0"/>
                <a:cs typeface="Times New Roman" pitchFamily="18" charset="0"/>
              </a:rPr>
              <a:t>  </a:t>
            </a:r>
            <a:r>
              <a:rPr lang="en-US" sz="2500" smtClean="0">
                <a:latin typeface="Times New Roman" pitchFamily="18" charset="0"/>
                <a:cs typeface="Times New Roman" pitchFamily="18" charset="0"/>
              </a:rPr>
              <a:t>Tổng quan về đề tài</a:t>
            </a:r>
          </a:p>
          <a:p>
            <a:pPr>
              <a:buFont typeface="Wingdings" pitchFamily="2" charset="2"/>
              <a:buChar char="Ø"/>
            </a:pPr>
            <a:r>
              <a:rPr lang="en-US" sz="2500" smtClean="0">
                <a:latin typeface="Times New Roman" pitchFamily="18" charset="0"/>
                <a:cs typeface="Times New Roman" pitchFamily="18" charset="0"/>
              </a:rPr>
              <a:t>Giới thiệu về SSL VPN</a:t>
            </a:r>
          </a:p>
          <a:p>
            <a:pPr>
              <a:buFont typeface="Wingdings" pitchFamily="2" charset="2"/>
              <a:buChar char="Ø"/>
            </a:pPr>
            <a:r>
              <a:rPr lang="en-US" sz="2500" smtClean="0">
                <a:latin typeface="Times New Roman" pitchFamily="18" charset="0"/>
                <a:cs typeface="Times New Roman" pitchFamily="18" charset="0"/>
              </a:rPr>
              <a:t> Hoạt động của SSL VPN</a:t>
            </a:r>
          </a:p>
          <a:p>
            <a:pPr>
              <a:buFont typeface="Wingdings" pitchFamily="2" charset="2"/>
              <a:buChar char="Ø"/>
            </a:pPr>
            <a:r>
              <a:rPr lang="en-US" sz="2500" smtClean="0">
                <a:latin typeface="Times New Roman" pitchFamily="18" charset="0"/>
                <a:cs typeface="Times New Roman" pitchFamily="18" charset="0"/>
              </a:rPr>
              <a:t> Bảo mật trong SSL VPN</a:t>
            </a:r>
          </a:p>
          <a:p>
            <a:pPr>
              <a:buFont typeface="Wingdings" pitchFamily="2" charset="2"/>
              <a:buChar char="Ø"/>
            </a:pPr>
            <a:r>
              <a:rPr lang="en-US" sz="2500" smtClean="0">
                <a:latin typeface="Times New Roman" pitchFamily="18" charset="0"/>
                <a:cs typeface="Times New Roman" pitchFamily="18" charset="0"/>
              </a:rPr>
              <a:t> Kết luận</a:t>
            </a:r>
            <a:endParaRPr lang="en-US" sz="2500">
              <a:latin typeface="Times New Roman" pitchFamily="18" charset="0"/>
              <a:cs typeface="Times New Roman" pitchFamily="18" charset="0"/>
            </a:endParaRPr>
          </a:p>
        </p:txBody>
      </p:sp>
    </p:spTree>
    <p:extLst>
      <p:ext uri="{BB962C8B-B14F-4D97-AF65-F5344CB8AC3E}">
        <p14:creationId xmlns:p14="http://schemas.microsoft.com/office/powerpoint/2010/main" val="4103114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260648"/>
            <a:ext cx="8208912" cy="5832648"/>
          </a:xfrm>
        </p:spPr>
        <p:txBody>
          <a:bodyPr>
            <a:noAutofit/>
          </a:bodyPr>
          <a:lstStyle/>
          <a:p>
            <a:pPr marL="45720" indent="0" algn="ctr">
              <a:buNone/>
            </a:pPr>
            <a:r>
              <a:rPr lang="en-US" sz="2500" b="1" smtClean="0">
                <a:solidFill>
                  <a:srgbClr val="FF0000"/>
                </a:solidFill>
                <a:latin typeface="Times New Roman" pitchFamily="18" charset="0"/>
                <a:cs typeface="Times New Roman" pitchFamily="18" charset="0"/>
              </a:rPr>
              <a:t> Kết Luận</a:t>
            </a:r>
          </a:p>
          <a:p>
            <a:pPr lvl="0">
              <a:buFont typeface="Wingdings" pitchFamily="2" charset="2"/>
              <a:buChar char="ü"/>
            </a:pPr>
            <a:r>
              <a:rPr lang="en-US" sz="2500">
                <a:latin typeface="Times New Roman" pitchFamily="18" charset="0"/>
                <a:cs typeface="Times New Roman" pitchFamily="18" charset="0"/>
              </a:rPr>
              <a:t>Khái niệm về VPN và SSL VPN, đưa ra một số khái niệm liên quan đến SSL VPN. Qua đó chúng ta có thể nhận thấy ưu điểm của công nghệ này.</a:t>
            </a:r>
          </a:p>
          <a:p>
            <a:pPr lvl="0">
              <a:buFont typeface="Wingdings" pitchFamily="2" charset="2"/>
              <a:buChar char="ü"/>
            </a:pPr>
            <a:r>
              <a:rPr lang="en-US" sz="2500">
                <a:latin typeface="Times New Roman" pitchFamily="18" charset="0"/>
                <a:cs typeface="Times New Roman" pitchFamily="18" charset="0"/>
              </a:rPr>
              <a:t>Giao thức SSL và việc sử dụng SSL để tạo </a:t>
            </a:r>
            <a:r>
              <a:rPr lang="en-US" sz="2500">
                <a:latin typeface="Times New Roman" pitchFamily="18" charset="0"/>
                <a:cs typeface="Times New Roman" pitchFamily="18" charset="0"/>
              </a:rPr>
              <a:t>nên </a:t>
            </a:r>
            <a:r>
              <a:rPr lang="en-US" sz="2500" smtClean="0">
                <a:latin typeface="Times New Roman" pitchFamily="18" charset="0"/>
                <a:cs typeface="Times New Roman" pitchFamily="18" charset="0"/>
              </a:rPr>
              <a:t>VPN. Hoạt </a:t>
            </a:r>
            <a:r>
              <a:rPr lang="en-US" sz="2500">
                <a:latin typeface="Times New Roman" pitchFamily="18" charset="0"/>
                <a:cs typeface="Times New Roman" pitchFamily="18" charset="0"/>
              </a:rPr>
              <a:t>động của SSL VPN, các cải tiến quan trọng trong SSL VPN, các dịch vụ trong SSL VPN và các thành phần của nó. Qua đó chúng ta có thể có một cái nhìn sâu hơn về hoạt động của SSL VPN.</a:t>
            </a:r>
          </a:p>
          <a:p>
            <a:pPr lvl="0">
              <a:buFont typeface="Wingdings" pitchFamily="2" charset="2"/>
              <a:buChar char="ü"/>
            </a:pPr>
            <a:r>
              <a:rPr lang="en-US" sz="2500">
                <a:latin typeface="Times New Roman" pitchFamily="18" charset="0"/>
                <a:cs typeface="Times New Roman" pitchFamily="18" charset="0"/>
              </a:rPr>
              <a:t>Phương pháp bảo mật trong SSL VPN, các khái niệm, và  vấn đề bảo mật xảy ra với SSL VPN cũng như cách giải quyết các vấn đề này. Qua đó chúng ta có thể hiểu rõ hơn về bảo mật trong SSL VPN</a:t>
            </a:r>
            <a:r>
              <a:rPr lang="en-US" sz="2500" i="1">
                <a:latin typeface="Times New Roman" pitchFamily="18" charset="0"/>
                <a:cs typeface="Times New Roman" pitchFamily="18" charset="0"/>
              </a:rPr>
              <a:t>.</a:t>
            </a:r>
            <a:endParaRPr lang="en-US" sz="2500">
              <a:latin typeface="Times New Roman" pitchFamily="18" charset="0"/>
              <a:cs typeface="Times New Roman" pitchFamily="18" charset="0"/>
            </a:endParaRPr>
          </a:p>
          <a:p>
            <a:pPr>
              <a:buFont typeface="Wingdings" pitchFamily="2" charset="2"/>
              <a:buChar char="ü"/>
            </a:pPr>
            <a:endParaRPr lang="en-US" sz="2500">
              <a:latin typeface="Times New Roman" pitchFamily="18" charset="0"/>
              <a:cs typeface="Times New Roman" pitchFamily="18" charset="0"/>
            </a:endParaRPr>
          </a:p>
        </p:txBody>
      </p:sp>
    </p:spTree>
    <p:extLst>
      <p:ext uri="{BB962C8B-B14F-4D97-AF65-F5344CB8AC3E}">
        <p14:creationId xmlns:p14="http://schemas.microsoft.com/office/powerpoint/2010/main" val="2870388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731520"/>
            <a:ext cx="8496944" cy="3474720"/>
          </a:xfrm>
        </p:spPr>
        <p:txBody>
          <a:bodyPr>
            <a:normAutofit/>
          </a:bodyPr>
          <a:lstStyle/>
          <a:p>
            <a:pPr marL="45720" indent="0">
              <a:buNone/>
            </a:pPr>
            <a:r>
              <a:rPr lang="en-US" sz="2500" b="1" smtClean="0">
                <a:solidFill>
                  <a:srgbClr val="FF0000"/>
                </a:solidFill>
                <a:latin typeface="Times New Roman" pitchFamily="18" charset="0"/>
                <a:cs typeface="Times New Roman" pitchFamily="18" charset="0"/>
              </a:rPr>
              <a:t>Hạn Chế Của Đề Tài</a:t>
            </a:r>
          </a:p>
          <a:p>
            <a:pPr>
              <a:buFont typeface="Wingdings" pitchFamily="2" charset="2"/>
              <a:buChar char="v"/>
            </a:pPr>
            <a:r>
              <a:rPr lang="en-US" sz="2500" smtClean="0">
                <a:latin typeface="Times New Roman" pitchFamily="18" charset="0"/>
                <a:cs typeface="Times New Roman" pitchFamily="18" charset="0"/>
              </a:rPr>
              <a:t>Hạn chế lớn nhất của đề tài là chưa mô phỏng được sự hoạt động của SSL VPN bằng các chương trình mô phỏng</a:t>
            </a:r>
          </a:p>
          <a:p>
            <a:pPr>
              <a:buFont typeface="Wingdings" pitchFamily="2" charset="2"/>
              <a:buChar char="v"/>
            </a:pPr>
            <a:r>
              <a:rPr lang="en-US" sz="2500" smtClean="0">
                <a:latin typeface="Times New Roman" pitchFamily="18" charset="0"/>
                <a:cs typeface="Times New Roman" pitchFamily="18" charset="0"/>
              </a:rPr>
              <a:t>Tiếp theo là vẫn chưa khảo sát được việc triển khai SSL VPN trong thực tế</a:t>
            </a:r>
            <a:endParaRPr lang="en-US" sz="2500">
              <a:latin typeface="Times New Roman" pitchFamily="18" charset="0"/>
              <a:cs typeface="Times New Roman" pitchFamily="18" charset="0"/>
            </a:endParaRPr>
          </a:p>
        </p:txBody>
      </p:sp>
    </p:spTree>
    <p:extLst>
      <p:ext uri="{BB962C8B-B14F-4D97-AF65-F5344CB8AC3E}">
        <p14:creationId xmlns:p14="http://schemas.microsoft.com/office/powerpoint/2010/main" val="1064040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404664"/>
            <a:ext cx="8064896" cy="504056"/>
          </a:xfrm>
        </p:spPr>
        <p:txBody>
          <a:bodyPr>
            <a:normAutofit lnSpcReduction="10000"/>
          </a:bodyPr>
          <a:lstStyle/>
          <a:p>
            <a:pPr marL="45720" indent="0" algn="ctr">
              <a:buNone/>
            </a:pPr>
            <a:r>
              <a:rPr lang="en-US" sz="2500" b="1" smtClean="0">
                <a:solidFill>
                  <a:schemeClr val="accent6"/>
                </a:solidFill>
                <a:latin typeface="Times New Roman" pitchFamily="18" charset="0"/>
                <a:cs typeface="Times New Roman" pitchFamily="18" charset="0"/>
              </a:rPr>
              <a:t>Tổng Quan Về Đề Tài</a:t>
            </a:r>
          </a:p>
          <a:p>
            <a:pPr marL="45720" indent="0" algn="ctr">
              <a:buNone/>
            </a:pPr>
            <a:endParaRPr lang="en-US" sz="2500" b="1" smtClean="0">
              <a:solidFill>
                <a:srgbClr val="FF0000"/>
              </a:solidFill>
              <a:latin typeface="Times New Roman" pitchFamily="18" charset="0"/>
              <a:cs typeface="Times New Roman" pitchFamily="18" charset="0"/>
            </a:endParaRPr>
          </a:p>
        </p:txBody>
      </p:sp>
      <p:pic>
        <p:nvPicPr>
          <p:cNvPr id="4098" name="Picture 2" descr="Hoa Kỳ &amp;#39;truy nã hacker Trung Quốc đánh mạng chính phủ Việt Nam&amp;#39; - BBC News  Tiếng Việ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4946050" cy="21467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5 Bước bảo mật thông tin an toàn nhất hiện nay, bạn nên biế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6634" y="3789040"/>
            <a:ext cx="4754780" cy="2606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899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11560" y="332656"/>
            <a:ext cx="8136904" cy="864096"/>
          </a:xfrm>
        </p:spPr>
        <p:txBody>
          <a:bodyPr>
            <a:normAutofit lnSpcReduction="10000"/>
          </a:bodyPr>
          <a:lstStyle/>
          <a:p>
            <a:pPr marL="45720" indent="0" algn="ctr">
              <a:buNone/>
            </a:pPr>
            <a:r>
              <a:rPr lang="en-US" b="1" i="1" smtClean="0">
                <a:solidFill>
                  <a:srgbClr val="FF0000"/>
                </a:solidFill>
                <a:latin typeface="Times New Roman" pitchFamily="18" charset="0"/>
                <a:cs typeface="Times New Roman" pitchFamily="18" charset="0"/>
              </a:rPr>
              <a:t>Chương  I: GIỚI THIỆU VỀ SSL VPN</a:t>
            </a:r>
          </a:p>
          <a:p>
            <a:pPr marL="45720" indent="0">
              <a:buNone/>
            </a:pPr>
            <a:r>
              <a:rPr lang="en-US" i="1" smtClean="0">
                <a:solidFill>
                  <a:srgbClr val="00B050"/>
                </a:solidFill>
                <a:latin typeface="Times New Roman" pitchFamily="18" charset="0"/>
                <a:cs typeface="Times New Roman" pitchFamily="18" charset="0"/>
              </a:rPr>
              <a:t>VPN (Virtual </a:t>
            </a:r>
            <a:r>
              <a:rPr lang="en-US" i="1">
                <a:solidFill>
                  <a:srgbClr val="00B050"/>
                </a:solidFill>
                <a:latin typeface="Times New Roman" pitchFamily="18" charset="0"/>
                <a:cs typeface="Times New Roman" pitchFamily="18" charset="0"/>
              </a:rPr>
              <a:t>Private </a:t>
            </a:r>
            <a:r>
              <a:rPr lang="en-US" i="1" smtClean="0">
                <a:solidFill>
                  <a:srgbClr val="00B050"/>
                </a:solidFill>
                <a:latin typeface="Times New Roman" pitchFamily="18" charset="0"/>
                <a:cs typeface="Times New Roman" pitchFamily="18" charset="0"/>
              </a:rPr>
              <a:t>Network) là gì?</a:t>
            </a:r>
            <a:endParaRPr lang="en-US" i="1">
              <a:solidFill>
                <a:srgbClr val="00B050"/>
              </a:solidFill>
              <a:latin typeface="Times New Roman" pitchFamily="18" charset="0"/>
              <a:cs typeface="Times New Roman" pitchFamily="18" charset="0"/>
            </a:endParaRPr>
          </a:p>
          <a:p>
            <a:pPr marL="45720" indent="0">
              <a:buNone/>
            </a:pPr>
            <a:endParaRPr lang="en-US" b="1" i="1">
              <a:solidFill>
                <a:srgbClr val="00B050"/>
              </a:solidFill>
              <a:latin typeface="Times New Roman" pitchFamily="18" charset="0"/>
              <a:cs typeface="Times New Roman" pitchFamily="18" charset="0"/>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42498286"/>
              </p:ext>
            </p:extLst>
          </p:nvPr>
        </p:nvGraphicFramePr>
        <p:xfrm>
          <a:off x="611560" y="1772816"/>
          <a:ext cx="7704856" cy="4608512"/>
        </p:xfrm>
        <a:graphic>
          <a:graphicData uri="http://schemas.openxmlformats.org/presentationml/2006/ole">
            <mc:AlternateContent xmlns:mc="http://schemas.openxmlformats.org/markup-compatibility/2006">
              <mc:Choice xmlns:v="urn:schemas-microsoft-com:vml" Requires="v">
                <p:oleObj spid="_x0000_s1034" name="Visio" r:id="rId3" imgW="5084064" imgH="5369052" progId="Visio.Drawing.11">
                  <p:embed/>
                </p:oleObj>
              </mc:Choice>
              <mc:Fallback>
                <p:oleObj name="Visio" r:id="rId3" imgW="5084064" imgH="5369052"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72816"/>
                        <a:ext cx="7704856" cy="4608512"/>
                      </a:xfrm>
                      <a:prstGeom prst="rect">
                        <a:avLst/>
                      </a:prstGeom>
                      <a:noFill/>
                    </p:spPr>
                  </p:pic>
                </p:oleObj>
              </mc:Fallback>
            </mc:AlternateContent>
          </a:graphicData>
        </a:graphic>
      </p:graphicFrame>
    </p:spTree>
    <p:extLst>
      <p:ext uri="{BB962C8B-B14F-4D97-AF65-F5344CB8AC3E}">
        <p14:creationId xmlns:p14="http://schemas.microsoft.com/office/powerpoint/2010/main" val="228957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461448" cy="5361776"/>
          </a:xfrm>
        </p:spPr>
        <p:txBody>
          <a:bodyPr/>
          <a:lstStyle/>
          <a:p>
            <a:pPr marL="45720" indent="0" algn="ctr">
              <a:lnSpc>
                <a:spcPct val="150000"/>
              </a:lnSpc>
              <a:buNone/>
            </a:pPr>
            <a:r>
              <a:rPr lang="en-US" sz="2500" b="1" smtClean="0">
                <a:solidFill>
                  <a:srgbClr val="0070C0"/>
                </a:solidFill>
                <a:latin typeface="Times New Roman" pitchFamily="18" charset="0"/>
                <a:cs typeface="Times New Roman" pitchFamily="18" charset="0"/>
              </a:rPr>
              <a:t>Các giao thức trong VPN</a:t>
            </a:r>
          </a:p>
          <a:p>
            <a:pPr>
              <a:lnSpc>
                <a:spcPct val="150000"/>
              </a:lnSpc>
              <a:buFont typeface="Wingdings" pitchFamily="2" charset="2"/>
              <a:buChar char="Ø"/>
            </a:pPr>
            <a:r>
              <a:rPr lang="en-US" b="1" u="sng"/>
              <a:t>Point-To-Point Tunneling Protocol (PPTP)</a:t>
            </a:r>
          </a:p>
          <a:p>
            <a:pPr>
              <a:buFont typeface="Wingdings" pitchFamily="2" charset="2"/>
              <a:buChar char="Ø"/>
            </a:pPr>
            <a:r>
              <a:rPr lang="en-US" b="1" u="sng"/>
              <a:t>IP security (</a:t>
            </a:r>
            <a:r>
              <a:rPr lang="en-US" b="1" u="sng"/>
              <a:t>IPSec</a:t>
            </a:r>
            <a:r>
              <a:rPr lang="en-US" b="1" u="sng" smtClean="0"/>
              <a:t>)</a:t>
            </a:r>
          </a:p>
          <a:p>
            <a:pPr>
              <a:buFont typeface="Wingdings" pitchFamily="2" charset="2"/>
              <a:buChar char="Ø"/>
            </a:pPr>
            <a:r>
              <a:rPr lang="en-US" b="1" u="sng"/>
              <a:t>Secure Sockets Layer (SSL</a:t>
            </a:r>
            <a:r>
              <a:rPr lang="en-US" b="1" u="sng"/>
              <a:t>) </a:t>
            </a:r>
            <a:endParaRPr lang="en-US" b="1" u="sng"/>
          </a:p>
          <a:p>
            <a:pPr>
              <a:buFont typeface="Wingdings" pitchFamily="2" charset="2"/>
              <a:buChar char="Ø"/>
            </a:pPr>
            <a:r>
              <a:rPr lang="en-US" b="1"/>
              <a:t>Giao thức L2TP</a:t>
            </a:r>
          </a:p>
          <a:p>
            <a:pPr>
              <a:buFont typeface="Wingdings" pitchFamily="2" charset="2"/>
              <a:buChar char="Ø"/>
            </a:pPr>
            <a:r>
              <a:rPr lang="en-US" b="1" smtClean="0"/>
              <a:t>Transport </a:t>
            </a:r>
            <a:r>
              <a:rPr lang="en-US" b="1"/>
              <a:t>Layer Security (</a:t>
            </a:r>
            <a:r>
              <a:rPr lang="en-US" b="1"/>
              <a:t>TLS</a:t>
            </a:r>
            <a:r>
              <a:rPr lang="en-US" b="1" smtClean="0"/>
              <a:t>)</a:t>
            </a:r>
          </a:p>
          <a:p>
            <a:pPr>
              <a:buFont typeface="Wingdings" pitchFamily="2" charset="2"/>
              <a:buChar char="Ø"/>
            </a:pPr>
            <a:r>
              <a:rPr lang="en-US" b="1"/>
              <a:t>IKEv2 (Internet Key Exchange)</a:t>
            </a:r>
          </a:p>
          <a:p>
            <a:pPr>
              <a:buFont typeface="Wingdings" pitchFamily="2" charset="2"/>
              <a:buChar char="Ø"/>
            </a:pPr>
            <a:r>
              <a:rPr lang="sv-SE" b="1"/>
              <a:t>SSTP (Secure Socket Tunneling Protocol)</a:t>
            </a:r>
          </a:p>
          <a:p>
            <a:pPr>
              <a:buFont typeface="Wingdings" pitchFamily="2" charset="2"/>
              <a:buChar char="Ø"/>
            </a:pPr>
            <a:r>
              <a:rPr lang="en-US" b="1"/>
              <a:t>OpenVPN</a:t>
            </a:r>
          </a:p>
          <a:p>
            <a:pPr>
              <a:buFont typeface="Wingdings" pitchFamily="2" charset="2"/>
              <a:buChar char="Ø"/>
            </a:pPr>
            <a:r>
              <a:rPr lang="en-US" b="1"/>
              <a:t>SoftEther (Software </a:t>
            </a:r>
            <a:r>
              <a:rPr lang="en-US" b="1"/>
              <a:t>Ethernet</a:t>
            </a:r>
            <a:r>
              <a:rPr lang="en-US" b="1" smtClean="0"/>
              <a:t>)</a:t>
            </a:r>
          </a:p>
          <a:p>
            <a:pPr>
              <a:buFont typeface="Wingdings" pitchFamily="2" charset="2"/>
              <a:buChar char="Ø"/>
            </a:pPr>
            <a:r>
              <a:rPr lang="en-US" b="1" smtClean="0"/>
              <a:t>v.v.v</a:t>
            </a:r>
            <a:endParaRPr lang="en-US" b="1"/>
          </a:p>
          <a:p>
            <a:pPr marL="45720" indent="0">
              <a:buNone/>
            </a:pPr>
            <a:endParaRPr lang="en-US" b="1"/>
          </a:p>
          <a:p>
            <a:pPr marL="4572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47798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11560" y="188640"/>
            <a:ext cx="8280920" cy="504056"/>
          </a:xfrm>
        </p:spPr>
        <p:txBody>
          <a:bodyPr/>
          <a:lstStyle/>
          <a:p>
            <a:pPr marL="45720" indent="0" algn="ctr">
              <a:buNone/>
            </a:pPr>
            <a:r>
              <a:rPr lang="en-US" b="1" smtClean="0">
                <a:latin typeface="Times New Roman" pitchFamily="18" charset="0"/>
                <a:cs typeface="Times New Roman" pitchFamily="18" charset="0"/>
              </a:rPr>
              <a:t>SSL VPN(</a:t>
            </a:r>
            <a:r>
              <a:rPr lang="en-US" b="1">
                <a:latin typeface="Times New Roman" pitchFamily="18" charset="0"/>
                <a:cs typeface="Times New Roman" pitchFamily="18" charset="0"/>
              </a:rPr>
              <a:t>Secure </a:t>
            </a:r>
            <a:r>
              <a:rPr lang="en-US" b="1">
                <a:latin typeface="Times New Roman" pitchFamily="18" charset="0"/>
                <a:cs typeface="Times New Roman" pitchFamily="18" charset="0"/>
              </a:rPr>
              <a:t>Socket </a:t>
            </a:r>
            <a:r>
              <a:rPr lang="en-US" b="1" smtClean="0">
                <a:latin typeface="Times New Roman" pitchFamily="18" charset="0"/>
                <a:cs typeface="Times New Roman" pitchFamily="18" charset="0"/>
              </a:rPr>
              <a:t>Layer) là gì?</a:t>
            </a:r>
          </a:p>
          <a:p>
            <a:pPr marL="45720" indent="0">
              <a:buNone/>
            </a:pPr>
            <a:endParaRPr lang="en-US" b="1" smtClean="0"/>
          </a:p>
          <a:p>
            <a:pPr marL="45720" indent="0">
              <a:buNone/>
            </a:pPr>
            <a:endParaRPr lang="en-US" b="1"/>
          </a:p>
        </p:txBody>
      </p:sp>
      <p:pic>
        <p:nvPicPr>
          <p:cNvPr id="2050" name="Picture 2" descr="VPN là gì? Ưu điểm và nhược điểm của VP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24744"/>
            <a:ext cx="5143876" cy="22322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ác trình duyệt Web phổ biến nhất hiện n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3851532"/>
            <a:ext cx="4824536" cy="251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901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403648" y="260648"/>
            <a:ext cx="6400800" cy="648072"/>
          </a:xfrm>
        </p:spPr>
        <p:txBody>
          <a:bodyPr>
            <a:normAutofit/>
          </a:bodyPr>
          <a:lstStyle/>
          <a:p>
            <a:pPr marL="45720" indent="0" algn="ctr">
              <a:buNone/>
            </a:pPr>
            <a:r>
              <a:rPr lang="en-US" sz="2500" b="1" smtClean="0">
                <a:solidFill>
                  <a:srgbClr val="FF0000"/>
                </a:solidFill>
                <a:latin typeface="Times New Roman" pitchFamily="18" charset="0"/>
                <a:cs typeface="Times New Roman" pitchFamily="18" charset="0"/>
              </a:rPr>
              <a:t>Mạng tin cậy và vùng cách ly(DMZ)</a:t>
            </a:r>
          </a:p>
          <a:p>
            <a:pPr marL="45720" indent="0">
              <a:buNone/>
            </a:pPr>
            <a:endParaRPr lang="en-US" sz="2500" smtClean="0">
              <a:solidFill>
                <a:srgbClr val="FF0000"/>
              </a:solidFill>
              <a:latin typeface="Times New Roman" pitchFamily="18" charset="0"/>
              <a:cs typeface="Times New Roman" pitchFamily="18" charset="0"/>
            </a:endParaRPr>
          </a:p>
          <a:p>
            <a:pPr marL="45720" indent="0">
              <a:buNone/>
            </a:pPr>
            <a:endParaRPr lang="en-US" sz="2500">
              <a:solidFill>
                <a:srgbClr val="FF000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590595622"/>
              </p:ext>
            </p:extLst>
          </p:nvPr>
        </p:nvGraphicFramePr>
        <p:xfrm>
          <a:off x="1763688" y="908720"/>
          <a:ext cx="6048672" cy="5804374"/>
        </p:xfrm>
        <a:graphic>
          <a:graphicData uri="http://schemas.openxmlformats.org/presentationml/2006/ole">
            <mc:AlternateContent xmlns:mc="http://schemas.openxmlformats.org/markup-compatibility/2006">
              <mc:Choice xmlns:v="urn:schemas-microsoft-com:vml" Requires="v">
                <p:oleObj spid="_x0000_s3077" name="Visio" r:id="rId3" imgW="4733163" imgH="5891403" progId="Visio.Drawing.11">
                  <p:embed/>
                </p:oleObj>
              </mc:Choice>
              <mc:Fallback>
                <p:oleObj name="Visio" r:id="rId3" imgW="4733163" imgH="589140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908720"/>
                        <a:ext cx="6048672" cy="5804374"/>
                      </a:xfrm>
                      <a:prstGeom prst="rect">
                        <a:avLst/>
                      </a:prstGeom>
                      <a:noFill/>
                    </p:spPr>
                  </p:pic>
                </p:oleObj>
              </mc:Fallback>
            </mc:AlternateContent>
          </a:graphicData>
        </a:graphic>
      </p:graphicFrame>
    </p:spTree>
    <p:extLst>
      <p:ext uri="{BB962C8B-B14F-4D97-AF65-F5344CB8AC3E}">
        <p14:creationId xmlns:p14="http://schemas.microsoft.com/office/powerpoint/2010/main" val="1511312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7504" y="116632"/>
            <a:ext cx="8928992" cy="2520280"/>
          </a:xfrm>
        </p:spPr>
        <p:txBody>
          <a:bodyPr/>
          <a:lstStyle/>
          <a:p>
            <a:pPr marL="45720" indent="0" algn="ctr">
              <a:buNone/>
            </a:pPr>
            <a:r>
              <a:rPr lang="en-US" b="1" smtClean="0">
                <a:solidFill>
                  <a:srgbClr val="FF0000"/>
                </a:solidFill>
              </a:rPr>
              <a:t>Kết Nối SSL VPN</a:t>
            </a:r>
          </a:p>
          <a:p>
            <a:pPr marL="45720" indent="0">
              <a:buNone/>
            </a:pPr>
            <a:r>
              <a:rPr lang="en-US" b="1" smtClean="0">
                <a:solidFill>
                  <a:srgbClr val="FF0000"/>
                </a:solidFill>
              </a:rPr>
              <a:t>Có 2 cách kết nối SSL VPN:</a:t>
            </a:r>
          </a:p>
          <a:p>
            <a:pPr lvl="0">
              <a:buFont typeface="Wingdings" pitchFamily="2" charset="2"/>
              <a:buChar char="Ø"/>
            </a:pPr>
            <a:r>
              <a:rPr lang="en-US" smtClean="0"/>
              <a:t> SSL </a:t>
            </a:r>
            <a:r>
              <a:rPr lang="en-US"/>
              <a:t>VPN truy nhập tới các thiết bị được chọn qua một SSL VPN hub (truy nhập từ Internet).</a:t>
            </a:r>
          </a:p>
          <a:p>
            <a:pPr lvl="0">
              <a:buFont typeface="Wingdings" pitchFamily="2" charset="2"/>
              <a:buChar char="Ø"/>
            </a:pPr>
            <a:r>
              <a:rPr lang="en-US" smtClean="0"/>
              <a:t> SSL </a:t>
            </a:r>
            <a:r>
              <a:rPr lang="en-US"/>
              <a:t>VPN truy nhập tới một mạng chuyên biệt, sử dụng một SSL VPN hub nằm giữa mạng tin cậy và mạng chuyên biệt.</a:t>
            </a:r>
          </a:p>
          <a:p>
            <a:pPr marL="45720" indent="0">
              <a:buNone/>
            </a:pPr>
            <a:endParaRPr lang="en-US" b="1">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65669960"/>
              </p:ext>
            </p:extLst>
          </p:nvPr>
        </p:nvGraphicFramePr>
        <p:xfrm>
          <a:off x="2555776" y="2564904"/>
          <a:ext cx="4378226" cy="4067175"/>
        </p:xfrm>
        <a:graphic>
          <a:graphicData uri="http://schemas.openxmlformats.org/presentationml/2006/ole">
            <mc:AlternateContent xmlns:mc="http://schemas.openxmlformats.org/markup-compatibility/2006">
              <mc:Choice xmlns:v="urn:schemas-microsoft-com:vml" Requires="v">
                <p:oleObj spid="_x0000_s5125" name="Visio" r:id="rId3" imgW="4847463" imgH="5891403" progId="Visio.Drawing.11">
                  <p:embed/>
                </p:oleObj>
              </mc:Choice>
              <mc:Fallback>
                <p:oleObj name="Visio" r:id="rId3" imgW="4847463" imgH="589140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564904"/>
                        <a:ext cx="4378226" cy="4067175"/>
                      </a:xfrm>
                      <a:prstGeom prst="rect">
                        <a:avLst/>
                      </a:prstGeom>
                      <a:noFill/>
                    </p:spPr>
                  </p:pic>
                </p:oleObj>
              </mc:Fallback>
            </mc:AlternateContent>
          </a:graphicData>
        </a:graphic>
      </p:graphicFrame>
    </p:spTree>
    <p:extLst>
      <p:ext uri="{BB962C8B-B14F-4D97-AF65-F5344CB8AC3E}">
        <p14:creationId xmlns:p14="http://schemas.microsoft.com/office/powerpoint/2010/main" val="938936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87624" y="116632"/>
            <a:ext cx="6400800" cy="393224"/>
          </a:xfrm>
        </p:spPr>
        <p:txBody>
          <a:bodyPr>
            <a:normAutofit lnSpcReduction="10000"/>
          </a:bodyPr>
          <a:lstStyle/>
          <a:p>
            <a:pPr marL="45720" indent="0">
              <a:buNone/>
            </a:pPr>
            <a:r>
              <a:rPr lang="en-US" smtClean="0"/>
              <a:t>Kết nối thông qua mạng riêng</a:t>
            </a:r>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73135803"/>
              </p:ext>
            </p:extLst>
          </p:nvPr>
        </p:nvGraphicFramePr>
        <p:xfrm>
          <a:off x="863588" y="620688"/>
          <a:ext cx="7416824" cy="6237312"/>
        </p:xfrm>
        <a:graphic>
          <a:graphicData uri="http://schemas.openxmlformats.org/presentationml/2006/ole">
            <mc:AlternateContent xmlns:mc="http://schemas.openxmlformats.org/markup-compatibility/2006">
              <mc:Choice xmlns:v="urn:schemas-microsoft-com:vml" Requires="v">
                <p:oleObj spid="_x0000_s6149" name="Visio" r:id="rId3" imgW="4766310" imgH="6483858" progId="Visio.Drawing.11">
                  <p:embed/>
                </p:oleObj>
              </mc:Choice>
              <mc:Fallback>
                <p:oleObj name="Visio" r:id="rId3" imgW="4766310" imgH="648385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588" y="620688"/>
                        <a:ext cx="7416824" cy="6237312"/>
                      </a:xfrm>
                      <a:prstGeom prst="rect">
                        <a:avLst/>
                      </a:prstGeom>
                      <a:noFill/>
                    </p:spPr>
                  </p:pic>
                </p:oleObj>
              </mc:Fallback>
            </mc:AlternateContent>
          </a:graphicData>
        </a:graphic>
      </p:graphicFrame>
    </p:spTree>
    <p:extLst>
      <p:ext uri="{BB962C8B-B14F-4D97-AF65-F5344CB8AC3E}">
        <p14:creationId xmlns:p14="http://schemas.microsoft.com/office/powerpoint/2010/main" val="943258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2363</TotalTime>
  <Words>775</Words>
  <Application>Microsoft Office PowerPoint</Application>
  <PresentationFormat>On-screen Show (4:3)</PresentationFormat>
  <Paragraphs>91</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Slipstream</vt:lpstr>
      <vt:lpstr>Microsoft Visio 2003-2010 Drawing</vt:lpstr>
      <vt:lpstr>Trường Đại Học Kỹ Thuật Công Nghiệp Thái Nguyên Khoa Điện Tử Bộ Môn: Tin Học Công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Tien</dc:creator>
  <cp:lastModifiedBy>Trung Tien</cp:lastModifiedBy>
  <cp:revision>44</cp:revision>
  <dcterms:created xsi:type="dcterms:W3CDTF">2021-08-19T13:27:49Z</dcterms:created>
  <dcterms:modified xsi:type="dcterms:W3CDTF">2021-09-05T08:20:33Z</dcterms:modified>
</cp:coreProperties>
</file>