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38"/>
  </p:notesMasterIdLst>
  <p:handoutMasterIdLst>
    <p:handoutMasterId r:id="rId39"/>
  </p:handoutMasterIdLst>
  <p:sldIdLst>
    <p:sldId id="332" r:id="rId2"/>
    <p:sldId id="380" r:id="rId3"/>
    <p:sldId id="352" r:id="rId4"/>
    <p:sldId id="327" r:id="rId5"/>
    <p:sldId id="330" r:id="rId6"/>
    <p:sldId id="333" r:id="rId7"/>
    <p:sldId id="381" r:id="rId8"/>
    <p:sldId id="375" r:id="rId9"/>
    <p:sldId id="379" r:id="rId10"/>
    <p:sldId id="376" r:id="rId11"/>
    <p:sldId id="353" r:id="rId12"/>
    <p:sldId id="367" r:id="rId13"/>
    <p:sldId id="369" r:id="rId14"/>
    <p:sldId id="335" r:id="rId15"/>
    <p:sldId id="336" r:id="rId16"/>
    <p:sldId id="364" r:id="rId17"/>
    <p:sldId id="337" r:id="rId18"/>
    <p:sldId id="357" r:id="rId19"/>
    <p:sldId id="344" r:id="rId20"/>
    <p:sldId id="368" r:id="rId21"/>
    <p:sldId id="370" r:id="rId22"/>
    <p:sldId id="365" r:id="rId23"/>
    <p:sldId id="371" r:id="rId24"/>
    <p:sldId id="372" r:id="rId25"/>
    <p:sldId id="345" r:id="rId26"/>
    <p:sldId id="382" r:id="rId27"/>
    <p:sldId id="346" r:id="rId28"/>
    <p:sldId id="347" r:id="rId29"/>
    <p:sldId id="348" r:id="rId30"/>
    <p:sldId id="349" r:id="rId31"/>
    <p:sldId id="350" r:id="rId32"/>
    <p:sldId id="383" r:id="rId33"/>
    <p:sldId id="374" r:id="rId34"/>
    <p:sldId id="377" r:id="rId35"/>
    <p:sldId id="378" r:id="rId36"/>
    <p:sldId id="355" r:id="rId37"/>
  </p:sldIdLst>
  <p:sldSz cx="10287000" cy="6858000" type="35mm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F98"/>
    <a:srgbClr val="2A407D"/>
    <a:srgbClr val="115FAD"/>
    <a:srgbClr val="002A5C"/>
    <a:srgbClr val="FFFFFF"/>
    <a:srgbClr val="0033CC"/>
    <a:srgbClr val="F8F8F8"/>
    <a:srgbClr val="002A54"/>
    <a:srgbClr val="000099"/>
    <a:srgbClr val="269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4888F-0547-4A96-BF6A-4FB1030F5BA8}" v="893" dt="2022-06-18T03:04:22.497"/>
    <p1510:client id="{337B2231-BE87-4F29-B950-C5E7A924ED84}" v="846" dt="2022-06-17T15:18:16.121"/>
    <p1510:client id="{4473BCF1-8415-4830-91B6-A706B5B796A7}" v="697" dt="2022-06-18T02:56:17.581"/>
    <p1510:client id="{971ABD4E-F6D3-44AC-8048-7D8A04D7750C}" v="169" dt="2022-06-18T08:53:22.817"/>
    <p1510:client id="{D2EA6536-2DF7-4170-98E2-365A73880E4E}" v="2324" dt="2022-06-18T03:30:36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44" y="4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.VnTime" pitchFamily="34" charset="0"/>
              </a:defRPr>
            </a:lvl1pPr>
          </a:lstStyle>
          <a:p>
            <a:fld id="{9FB05F6A-398C-455D-BE8A-CDE75FC5BB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3200" y="547688"/>
            <a:ext cx="4114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fld id="{077C5485-9747-4CF4-B9B9-77ADA2DD224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.VnTime" pitchFamily="34" charset="0"/>
        <a:ea typeface="MS PGothic" pitchFamily="34" charset="-128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350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49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248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79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4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95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62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65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888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76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3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6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86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28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41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21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698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122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44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91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6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41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7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8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84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64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f055bf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f055bf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29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53E1D-A0B1-4171-ABED-667787C30A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9DB2C-0737-4180-B000-8EBA7417F610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F31E5-861C-45F9-89E8-388DE9690F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4FEE0-FC62-4A35-BD96-9CA27BB140EB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4D42D-A0F9-49AA-A49A-5E2A0AE1E1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0287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2853" tIns="102853" rIns="102853" bIns="10285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50663" y="593367"/>
            <a:ext cx="9585675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50663" y="1536633"/>
            <a:ext cx="958567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14350" lvl="0" indent="-38576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28700" lvl="1" indent="-357188">
              <a:spcBef>
                <a:spcPts val="1800"/>
              </a:spcBef>
              <a:spcAft>
                <a:spcPts val="0"/>
              </a:spcAft>
              <a:buSzPts val="1400"/>
              <a:buChar char="○"/>
              <a:defRPr/>
            </a:lvl2pPr>
            <a:lvl3pPr marL="1543050" lvl="2" indent="-357188">
              <a:spcBef>
                <a:spcPts val="1800"/>
              </a:spcBef>
              <a:spcAft>
                <a:spcPts val="0"/>
              </a:spcAft>
              <a:buSzPts val="1400"/>
              <a:buChar char="■"/>
              <a:defRPr/>
            </a:lvl3pPr>
            <a:lvl4pPr marL="2057400" lvl="3" indent="-357188">
              <a:spcBef>
                <a:spcPts val="1800"/>
              </a:spcBef>
              <a:spcAft>
                <a:spcPts val="0"/>
              </a:spcAft>
              <a:buSzPts val="1400"/>
              <a:buChar char="●"/>
              <a:defRPr/>
            </a:lvl4pPr>
            <a:lvl5pPr marL="2571750" lvl="4" indent="-357188">
              <a:spcBef>
                <a:spcPts val="1800"/>
              </a:spcBef>
              <a:spcAft>
                <a:spcPts val="0"/>
              </a:spcAft>
              <a:buSzPts val="1400"/>
              <a:buChar char="○"/>
              <a:defRPr/>
            </a:lvl5pPr>
            <a:lvl6pPr marL="3086100" lvl="5" indent="-357188">
              <a:spcBef>
                <a:spcPts val="1800"/>
              </a:spcBef>
              <a:spcAft>
                <a:spcPts val="0"/>
              </a:spcAft>
              <a:buSzPts val="1400"/>
              <a:buChar char="■"/>
              <a:defRPr/>
            </a:lvl6pPr>
            <a:lvl7pPr marL="3600450" lvl="6" indent="-357188">
              <a:spcBef>
                <a:spcPts val="1800"/>
              </a:spcBef>
              <a:spcAft>
                <a:spcPts val="0"/>
              </a:spcAft>
              <a:buSzPts val="1400"/>
              <a:buChar char="●"/>
              <a:defRPr/>
            </a:lvl7pPr>
            <a:lvl8pPr marL="4114800" lvl="7" indent="-357188">
              <a:spcBef>
                <a:spcPts val="1800"/>
              </a:spcBef>
              <a:spcAft>
                <a:spcPts val="0"/>
              </a:spcAft>
              <a:buSzPts val="1400"/>
              <a:buChar char="○"/>
              <a:defRPr/>
            </a:lvl8pPr>
            <a:lvl9pPr marL="4629150" lvl="8" indent="-357188">
              <a:spcBef>
                <a:spcPts val="1800"/>
              </a:spcBef>
              <a:spcAft>
                <a:spcPts val="1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9531515" y="6217623"/>
            <a:ext cx="617288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31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012" y="188640"/>
            <a:ext cx="887412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EEBBBD-F88C-4D0A-B00C-08302391C972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C51A7-BEEA-471D-933F-7E35BC04A3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1709739"/>
            <a:ext cx="8872538" cy="2852737"/>
          </a:xfrm>
        </p:spPr>
        <p:txBody>
          <a:bodyPr anchor="b"/>
          <a:lstStyle>
            <a:lvl1pPr>
              <a:defRPr sz="506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4589464"/>
            <a:ext cx="8872538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578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2pPr>
            <a:lvl3pPr marL="771571" indent="0">
              <a:buNone/>
              <a:defRPr sz="1519">
                <a:solidFill>
                  <a:schemeClr val="tx1">
                    <a:tint val="75000"/>
                  </a:schemeClr>
                </a:solidFill>
              </a:defRPr>
            </a:lvl3pPr>
            <a:lvl4pPr marL="115735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14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892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71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49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2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D9EDF6-B61E-473A-9275-BAC1BDA0029B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B2AA1-AEA7-40B9-AD8E-776A8F6897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BD08F-42E1-467C-8482-6F32381C3348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EFCDD-D768-4613-87BA-5A10354114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6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1681163"/>
            <a:ext cx="4351883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025" b="1"/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E18D6-E874-45EF-BDE1-3F1C6A343A9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B50A5-30BD-43BB-AD4F-B4E94F8C7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168BB-F8B5-4B60-A2D9-15D6AAE85ECB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E71C2-40FC-46B0-9F54-054079C07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DEA76D-4E6C-45C2-96AE-CD5B5C8A3520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BE714-6393-4BF3-9D63-6DB1C693A1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6"/>
            <a:ext cx="5207794" cy="4873625"/>
          </a:xfrm>
        </p:spPr>
        <p:txBody>
          <a:bodyPr/>
          <a:lstStyle>
            <a:lvl1pPr>
              <a:defRPr sz="2700"/>
            </a:lvl1pPr>
            <a:lvl2pPr>
              <a:defRPr sz="2363"/>
            </a:lvl2pPr>
            <a:lvl3pPr>
              <a:defRPr sz="202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F56404-7C0A-4A70-80C7-58B4E18C2E79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1977B-8A15-43E3-BB9A-6FACCCB6FD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6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5D99E-F75E-417A-B6DD-B1DB5382627C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8D9EC-88E8-42BE-9803-E404DECFA4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6438" y="365125"/>
            <a:ext cx="88741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6438" y="1825625"/>
            <a:ext cx="88741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438" y="6356350"/>
            <a:ext cx="231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</a:defRPr>
            </a:lvl1pPr>
          </a:lstStyle>
          <a:p>
            <a:fld id="{B21F9BC8-E4BD-4D0E-B6BB-10632FDE541F}" type="datetimeFigureOut">
              <a:rPr lang="en-US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8363" y="6356350"/>
            <a:ext cx="3471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988" y="6356350"/>
            <a:ext cx="23145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</a:defRPr>
            </a:lvl1pPr>
          </a:lstStyle>
          <a:p>
            <a:fld id="{96B54179-4137-4CBB-A5F3-054D60058E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5" r:id="rId12"/>
  </p:sldLayoutIdLst>
  <p:hf hdr="0" ftr="0" dt="0"/>
  <p:txStyles>
    <p:titleStyle>
      <a:lvl1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2pPr>
      <a:lvl3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3pPr>
      <a:lvl4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4pPr>
      <a:lvl5pPr algn="l" defTabSz="7715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5pPr>
      <a:lvl6pPr marL="4572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6pPr>
      <a:lvl7pPr marL="9144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7pPr>
      <a:lvl8pPr marL="13716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8pPr>
      <a:lvl9pPr marL="1828800" algn="l" defTabSz="771525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charset="0"/>
        </a:defRPr>
      </a:lvl9pPr>
    </p:titleStyle>
    <p:bodyStyle>
      <a:lvl1pPr marL="192088" indent="-192088" algn="l" defTabSz="771525" rtl="0" eaLnBrk="0" fontAlgn="base" hangingPunct="0">
        <a:lnSpc>
          <a:spcPct val="90000"/>
        </a:lnSpc>
        <a:spcBef>
          <a:spcPts val="85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3613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35138" indent="-192088" algn="l" defTabSz="771525" rtl="0" eaLnBrk="0" fontAlgn="base" hangingPunct="0">
        <a:lnSpc>
          <a:spcPct val="90000"/>
        </a:lnSpc>
        <a:spcBef>
          <a:spcPts val="42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4EA467-8A07-4E6F-9E13-CD60ADF26F12}" type="slidenum">
              <a:rPr lang="en-US" sz="1200">
                <a:solidFill>
                  <a:schemeClr val="tx1"/>
                </a:solidFill>
              </a:rPr>
              <a:pPr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F04A7-DEE8-4A5C-9BB3-8A724A4981FF}"/>
              </a:ext>
            </a:extLst>
          </p:cNvPr>
          <p:cNvSpPr txBox="1"/>
          <p:nvPr/>
        </p:nvSpPr>
        <p:spPr>
          <a:xfrm>
            <a:off x="895028" y="464894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463C0-0ABE-4BDF-9F65-E4724D7C96B2}"/>
              </a:ext>
            </a:extLst>
          </p:cNvPr>
          <p:cNvSpPr txBox="1"/>
          <p:nvPr/>
        </p:nvSpPr>
        <p:spPr>
          <a:xfrm>
            <a:off x="66936" y="2247443"/>
            <a:ext cx="101531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vi-VN" alt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</a:t>
            </a:r>
          </a:p>
          <a:p>
            <a:pPr algn="ctr"/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XÂY DỰNG MÔ HÌNH XỬ LÝ LỖI CHÍNH TẢ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TIẾNG VIỆT</a:t>
            </a:r>
            <a:br>
              <a:rPr lang="en-US" sz="2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93EFD2-B58C-4CAF-86B7-96A88A10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131" y="160078"/>
            <a:ext cx="2676997" cy="733527"/>
          </a:xfrm>
          <a:prstGeom prst="rect">
            <a:avLst/>
          </a:prstGeom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BEB7C46A-F23F-4936-8C9C-6A391AAC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380" y="1507725"/>
            <a:ext cx="55895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 anchor="b" anchorCtr="1"/>
          <a:lstStyle/>
          <a:p>
            <a:pPr algn="ctr" eaLnBrk="1" hangingPunct="1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BỘ MÔN KHOA HỌC MÁY TÍNH</a:t>
            </a:r>
          </a:p>
          <a:p>
            <a:pPr algn="ctr" eaLnBrk="1" hangingPunct="1"/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www.fit.huce.edu.vn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BB530-6257-4F68-905B-5F78C94FFB6A}"/>
              </a:ext>
            </a:extLst>
          </p:cNvPr>
          <p:cNvSpPr txBox="1"/>
          <p:nvPr/>
        </p:nvSpPr>
        <p:spPr>
          <a:xfrm>
            <a:off x="6170207" y="4863544"/>
            <a:ext cx="3185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vi-VN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T.S</a:t>
            </a:r>
            <a:r>
              <a:rPr lang="vi-VN" b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Phạm</a:t>
            </a:r>
            <a:r>
              <a:rPr lang="en-US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Hồng</a:t>
            </a:r>
            <a:r>
              <a:rPr lang="en-US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Phong</a:t>
            </a:r>
            <a:r>
              <a:rPr lang="en-US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b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5D058D-3E9F-415C-B4EB-0674E7FC8A82}"/>
              </a:ext>
            </a:extLst>
          </p:cNvPr>
          <p:cNvSpPr txBox="1"/>
          <p:nvPr/>
        </p:nvSpPr>
        <p:spPr>
          <a:xfrm>
            <a:off x="1140566" y="4432657"/>
            <a:ext cx="51784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1" err="1">
                <a:solidFill>
                  <a:schemeClr val="bg1"/>
                </a:solidFill>
                <a:latin typeface="Times New Roman" panose="02020603050405020304" pitchFamily="18" charset="0"/>
              </a:rPr>
              <a:t>Nhóm</a:t>
            </a:r>
            <a:r>
              <a:rPr lang="vi-VN" sz="1600" b="1" i="1">
                <a:solidFill>
                  <a:schemeClr val="bg1"/>
                </a:solidFill>
                <a:latin typeface="Times New Roman" panose="02020603050405020304" pitchFamily="18" charset="0"/>
              </a:rPr>
              <a:t> sinh viên </a:t>
            </a:r>
            <a:r>
              <a:rPr lang="vi-VN" sz="1600" b="1" i="1" err="1">
                <a:solidFill>
                  <a:schemeClr val="bg1"/>
                </a:solidFill>
                <a:latin typeface="Times New Roman" panose="02020603050405020304" pitchFamily="18" charset="0"/>
              </a:rPr>
              <a:t>thực</a:t>
            </a:r>
            <a:r>
              <a:rPr lang="vi-VN" sz="1600" b="1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1600" b="1" i="1" err="1">
                <a:solidFill>
                  <a:schemeClr val="bg1"/>
                </a:solidFill>
                <a:latin typeface="Times New Roman" panose="02020603050405020304" pitchFamily="18" charset="0"/>
              </a:rPr>
              <a:t>hiện</a:t>
            </a:r>
            <a:r>
              <a:rPr lang="en-US" sz="1600" b="1" i="1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br>
              <a:rPr lang="vi-VN" sz="1600" i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Nguyễn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Xuân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Cường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– 1507764</a:t>
            </a:r>
          </a:p>
          <a:p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Dương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Gia </a:t>
            </a: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Khánh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-1526864</a:t>
            </a:r>
            <a:br>
              <a:rPr lang="vi-VN" sz="1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Vương Trung Thành - 186864</a:t>
            </a:r>
            <a:br>
              <a:rPr lang="vi-VN" sz="16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Ngô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Đức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Thịnh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-189464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vi-VN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Nguyễn</a:t>
            </a:r>
            <a:r>
              <a:rPr lang="vi-VN" sz="16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vi-VN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Trần</a:t>
            </a:r>
            <a:r>
              <a:rPr lang="vi-VN" sz="1600">
                <a:solidFill>
                  <a:schemeClr val="bg1"/>
                </a:solidFill>
                <a:latin typeface="Times New Roman" panose="02020603050405020304" pitchFamily="18" charset="0"/>
              </a:rPr>
              <a:t> Lê </a:t>
            </a:r>
            <a:r>
              <a:rPr lang="vi-VN" sz="1600" err="1">
                <a:solidFill>
                  <a:schemeClr val="bg1"/>
                </a:solidFill>
                <a:latin typeface="Times New Roman" panose="02020603050405020304" pitchFamily="18" charset="0"/>
              </a:rPr>
              <a:t>Tuấn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</a:rPr>
              <a:t> - 1553564</a:t>
            </a:r>
            <a:endParaRPr lang="en-US" sz="16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D23E3CD-19F7-468F-86A5-4B9E96EA4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66" y="4298712"/>
            <a:ext cx="812850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1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64522" y="41930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10</a:t>
            </a:fld>
            <a:endParaRPr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B2C024-1989-7C6E-2F3F-EF4D69D9CF6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A074BD-F795-9783-6220-CC42C27F3BBE}"/>
              </a:ext>
            </a:extLst>
          </p:cNvPr>
          <p:cNvSpPr txBox="1"/>
          <p:nvPr/>
        </p:nvSpPr>
        <p:spPr>
          <a:xfrm>
            <a:off x="342343" y="1340998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8A5BBFF-C557-56D6-69A6-A2D14FD8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488" y="1710330"/>
            <a:ext cx="7587613" cy="42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261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51807-968F-4205-8E6C-9A34B63C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362" y="1733288"/>
            <a:ext cx="8570276" cy="2387600"/>
          </a:xfrm>
        </p:spPr>
        <p:txBody>
          <a:bodyPr/>
          <a:lstStyle/>
          <a:p>
            <a:r>
              <a:rPr lang="en-US" sz="6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II.HƯỚNG TIẾP CẬN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D0500-AFD0-4767-AD21-41335FB1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00" y="243900"/>
            <a:ext cx="235300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558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Hướng tiếp cận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12</a:t>
            </a:fld>
            <a:endParaRPr/>
          </a:p>
        </p:txBody>
      </p:sp>
      <p:pic>
        <p:nvPicPr>
          <p:cNvPr id="1028" name="Picture 4" descr="Cập nhật số ca nhiễm Covid-19 hôm nay mới nhất trên VnExpress">
            <a:extLst>
              <a:ext uri="{FF2B5EF4-FFF2-40B4-BE49-F238E27FC236}">
                <a16:creationId xmlns:a16="http://schemas.microsoft.com/office/drawing/2014/main" id="{674F3A83-62E4-B8AC-3B4C-46543B81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53" y="2428177"/>
            <a:ext cx="4063637" cy="6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n mới nhất - Tuổi trẻ Online">
            <a:extLst>
              <a:ext uri="{FF2B5EF4-FFF2-40B4-BE49-F238E27FC236}">
                <a16:creationId xmlns:a16="http://schemas.microsoft.com/office/drawing/2014/main" id="{863AEEAF-DD19-3348-60B1-609D14A3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01" y="1664307"/>
            <a:ext cx="305154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áo Thanh Niên (08/07/2014): Tiêu chí lựa chọn chương trình quốc tế có uy  tín &amp; chất lượng">
            <a:extLst>
              <a:ext uri="{FF2B5EF4-FFF2-40B4-BE49-F238E27FC236}">
                <a16:creationId xmlns:a16="http://schemas.microsoft.com/office/drawing/2014/main" id="{148FCD1E-6238-CE7F-0E1F-7B64B165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5" y="3757287"/>
            <a:ext cx="418537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GƯỜI LAO ĐỘNG – Boxmedia">
            <a:extLst>
              <a:ext uri="{FF2B5EF4-FFF2-40B4-BE49-F238E27FC236}">
                <a16:creationId xmlns:a16="http://schemas.microsoft.com/office/drawing/2014/main" id="{8484D8B6-321C-A74C-8D38-3CC6CAE3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82" y="3344251"/>
            <a:ext cx="3715484" cy="16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D42B06F-ED93-26ED-5339-8CCCA7641B5A}"/>
              </a:ext>
            </a:extLst>
          </p:cNvPr>
          <p:cNvSpPr txBox="1"/>
          <p:nvPr/>
        </p:nvSpPr>
        <p:spPr>
          <a:xfrm>
            <a:off x="559379" y="5486819"/>
            <a:ext cx="897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Chính trị xã hội, Đời sống, Khoa học, Kinh doanh, Pháp luật, Sức khoẻ, Thế giới, Thể thao, Văn hoá, Công nghệ thông tin</a:t>
            </a: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69261139-BBBD-B838-A82D-33CB5CC3327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ộp Văn bản 6">
            <a:extLst>
              <a:ext uri="{FF2B5EF4-FFF2-40B4-BE49-F238E27FC236}">
                <a16:creationId xmlns:a16="http://schemas.microsoft.com/office/drawing/2014/main" id="{97CC5451-E36D-8EDF-21B1-C35195244149}"/>
              </a:ext>
            </a:extLst>
          </p:cNvPr>
          <p:cNvSpPr txBox="1"/>
          <p:nvPr/>
        </p:nvSpPr>
        <p:spPr>
          <a:xfrm>
            <a:off x="342343" y="1340998"/>
            <a:ext cx="20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Thu thập dữ liệu</a:t>
            </a:r>
          </a:p>
        </p:txBody>
      </p:sp>
    </p:spTree>
    <p:extLst>
      <p:ext uri="{BB962C8B-B14F-4D97-AF65-F5344CB8AC3E}">
        <p14:creationId xmlns:p14="http://schemas.microsoft.com/office/powerpoint/2010/main" val="51911379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Hướng tiếp cận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13</a:t>
            </a:fld>
            <a:endParaRPr/>
          </a:p>
        </p:txBody>
      </p:sp>
      <p:pic>
        <p:nvPicPr>
          <p:cNvPr id="2050" name="Picture 2" descr="Không có mô tả ảnh.">
            <a:extLst>
              <a:ext uri="{FF2B5EF4-FFF2-40B4-BE49-F238E27FC236}">
                <a16:creationId xmlns:a16="http://schemas.microsoft.com/office/drawing/2014/main" id="{14AB5E39-FF77-9437-DB4D-97B70811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03" y="1664978"/>
            <a:ext cx="1809559" cy="194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FDAE544A-DFB0-EA47-9E7B-64D89BE7F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34" y="1841024"/>
            <a:ext cx="4910672" cy="160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Python là gì? Ứng dụng của ngôn ngữ Python">
            <a:extLst>
              <a:ext uri="{FF2B5EF4-FFF2-40B4-BE49-F238E27FC236}">
                <a16:creationId xmlns:a16="http://schemas.microsoft.com/office/drawing/2014/main" id="{5E763F28-231D-9A0B-680C-A0A1CC1379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Python là gì? Ứng dụng của ngôn ngữ Python">
            <a:extLst>
              <a:ext uri="{FF2B5EF4-FFF2-40B4-BE49-F238E27FC236}">
                <a16:creationId xmlns:a16="http://schemas.microsoft.com/office/drawing/2014/main" id="{9B8786C1-0719-D083-BDC7-4EDE9F912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Bước khởi đầu với python">
            <a:extLst>
              <a:ext uri="{FF2B5EF4-FFF2-40B4-BE49-F238E27FC236}">
                <a16:creationId xmlns:a16="http://schemas.microsoft.com/office/drawing/2014/main" id="{4738CCE6-5EAA-B777-9641-F9F65D7D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02" y="4018165"/>
            <a:ext cx="1809560" cy="18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elcome To Colaboratory - Colaboratory">
            <a:extLst>
              <a:ext uri="{FF2B5EF4-FFF2-40B4-BE49-F238E27FC236}">
                <a16:creationId xmlns:a16="http://schemas.microsoft.com/office/drawing/2014/main" id="{CFAF7549-545B-1364-0E8E-E627BCEB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73380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56EEC23A-92D4-3B0E-3A32-FDED297952C3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ộp Văn bản 6">
            <a:extLst>
              <a:ext uri="{FF2B5EF4-FFF2-40B4-BE49-F238E27FC236}">
                <a16:creationId xmlns:a16="http://schemas.microsoft.com/office/drawing/2014/main" id="{358A746B-998F-E201-6C27-0909F3E7FFA8}"/>
              </a:ext>
            </a:extLst>
          </p:cNvPr>
          <p:cNvSpPr txBox="1"/>
          <p:nvPr/>
        </p:nvSpPr>
        <p:spPr>
          <a:xfrm>
            <a:off x="342343" y="134099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Công cụ xử lý dữ liệu</a:t>
            </a:r>
          </a:p>
        </p:txBody>
      </p:sp>
    </p:spTree>
    <p:extLst>
      <p:ext uri="{BB962C8B-B14F-4D97-AF65-F5344CB8AC3E}">
        <p14:creationId xmlns:p14="http://schemas.microsoft.com/office/powerpoint/2010/main" val="412738436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Hướng tiếp cận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2797-E13D-4C8D-B1B3-47DD731FE550}"/>
              </a:ext>
            </a:extLst>
          </p:cNvPr>
          <p:cNvSpPr txBox="1"/>
          <p:nvPr/>
        </p:nvSpPr>
        <p:spPr>
          <a:xfrm>
            <a:off x="649871" y="1724721"/>
            <a:ext cx="9001000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Làm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sạch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văn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Loại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bỏ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đặc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biệt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Dữ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liệu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khi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lấy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trên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mạng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về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thường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đặc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biệt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như “@#$%^”,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hoặc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icon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thẻ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html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nhiễu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giảm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độ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chính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xác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quá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trình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phân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loại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 </a:t>
            </a:r>
            <a:endParaRPr lang="en-US" sz="1800" b="0" i="0" u="none" strike="noStrike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sz="1800" b="0" i="0" u="none" strike="noStrike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“ . ”.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vi-V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Tách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: Trong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Việt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dấu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space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) không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dụng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như 1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hiệu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phân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chỉ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ý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nghĩa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phân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âm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với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nhau.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Vì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thế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xử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Việt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công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đoạn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word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segmentation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1 trong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những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bài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toán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cơ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quan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trọng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bậc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dụ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”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tạo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ra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2 âm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”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“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”,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cả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2 âm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đều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nghĩa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riêng khi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đứng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độc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lập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nhưng khi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ghép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mang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một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nghĩa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khác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Vì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đặc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điểm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bài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toán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trở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thành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1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bài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toán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tiền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đề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cho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ứng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dụng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xử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ngôn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ngữ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nhiên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khác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như phân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loại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tóm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tắt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máy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dịch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động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…</a:t>
            </a:r>
            <a:endParaRPr lang="vi-VN" b="0">
              <a:effectLst/>
              <a:latin typeface="+mj-lt"/>
            </a:endParaRPr>
          </a:p>
          <a:p>
            <a:br>
              <a:rPr lang="vi-VN" b="0">
                <a:effectLst/>
                <a:latin typeface="+mj-lt"/>
              </a:rPr>
            </a:br>
            <a:br>
              <a:rPr lang="vi-VN" b="0">
                <a:effectLst/>
              </a:rPr>
            </a:br>
            <a:br>
              <a:rPr lang="vi-VN" b="0">
                <a:effectLst/>
              </a:rPr>
            </a:b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AA76FB8-C4FF-9B84-B96E-120B2306CECB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6">
            <a:extLst>
              <a:ext uri="{FF2B5EF4-FFF2-40B4-BE49-F238E27FC236}">
                <a16:creationId xmlns:a16="http://schemas.microsoft.com/office/drawing/2014/main" id="{061D33C0-AC9A-F239-1445-54CFC890EAE8}"/>
              </a:ext>
            </a:extLst>
          </p:cNvPr>
          <p:cNvSpPr txBox="1"/>
          <p:nvPr/>
        </p:nvSpPr>
        <p:spPr>
          <a:xfrm>
            <a:off x="342343" y="1340998"/>
            <a:ext cx="225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Tiền xử lý văn bản</a:t>
            </a:r>
          </a:p>
        </p:txBody>
      </p:sp>
    </p:spTree>
    <p:extLst>
      <p:ext uri="{BB962C8B-B14F-4D97-AF65-F5344CB8AC3E}">
        <p14:creationId xmlns:p14="http://schemas.microsoft.com/office/powerpoint/2010/main" val="113577846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0662" y="45682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Hướng tiếp cận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2797-E13D-4C8D-B1B3-47DD731FE550}"/>
              </a:ext>
            </a:extLst>
          </p:cNvPr>
          <p:cNvSpPr txBox="1"/>
          <p:nvPr/>
        </p:nvSpPr>
        <p:spPr>
          <a:xfrm>
            <a:off x="643000" y="1936478"/>
            <a:ext cx="9001000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Chuẩn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hóa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Mục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đích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đưa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không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đồng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về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cùng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một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Dưới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góc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độ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tối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ưu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bộ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nhớ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lưu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trữ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tính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chính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xác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cũng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rất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quan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trọng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Thường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thì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ở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chuẩn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hóa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font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chữ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ký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viết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hoa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chuyển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thành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không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viết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hoa…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b="0">
              <a:effectLst/>
              <a:latin typeface="+mj-lt"/>
            </a:endParaRP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Loại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bỏ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stopword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StopWords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những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xuất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hiện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nhiều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trong ngôn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ngữ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nhiên, tuy nhiên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không mang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nhiều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ý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nghĩa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 Ở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việt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StopWords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những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như: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kia...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Tiếng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anh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những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như: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is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that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this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..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2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chính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loại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bỏ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stopword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Dùn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g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điển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+mj-lt"/>
              </a:rPr>
              <a:t>stopword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(xây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dựng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điển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stopword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loại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bỏ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+mj-lt"/>
              </a:rPr>
              <a:t>đó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vi-VN">
                <a:latin typeface="+mj-lt"/>
              </a:rPr>
            </a:br>
            <a:endParaRPr lang="vi-VN">
              <a:latin typeface="+mj-lt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0489ABB-2F4F-0192-B339-CD3600DA7D13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509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51807-968F-4205-8E6C-9A34B63C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742" y="1421402"/>
            <a:ext cx="9326911" cy="2451859"/>
          </a:xfrm>
        </p:spPr>
        <p:txBody>
          <a:bodyPr/>
          <a:lstStyle/>
          <a:p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XÂY DỰNG MÔ HÌNH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D0500-AFD0-4767-AD21-41335FB1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00" y="243900"/>
            <a:ext cx="235300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269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2797-E13D-4C8D-B1B3-47DD731FE550}"/>
              </a:ext>
            </a:extLst>
          </p:cNvPr>
          <p:cNvSpPr txBox="1"/>
          <p:nvPr/>
        </p:nvSpPr>
        <p:spPr>
          <a:xfrm>
            <a:off x="643000" y="2509861"/>
            <a:ext cx="9001000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Xây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dựng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bộ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điển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Chúng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biến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cả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trong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chúng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diễn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đơn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chúng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chính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xây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dựng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bộ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điển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rồi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sau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thay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thế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bằng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thứ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xuất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trong 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điển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b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Vector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văn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đích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vector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hoá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câu.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Thuật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vector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hay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word2vect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vector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Ngoài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 ta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doc2vect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biểu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thành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vector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Gensim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thư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viện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khi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vector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hóa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văn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bản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vi-VN" b="0">
                <a:effectLst/>
                <a:latin typeface="+mj-lt"/>
              </a:rPr>
            </a:br>
            <a:br>
              <a:rPr lang="vi-VN" b="0">
                <a:effectLst/>
              </a:rPr>
            </a:br>
            <a:br>
              <a:rPr lang="vi-VN" b="0">
                <a:effectLst/>
              </a:rPr>
            </a:b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127DC-12C0-49C1-BC41-10453A3F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4" y="6387543"/>
            <a:ext cx="9412013" cy="3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900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9B7B8AE-B3EB-489B-AD9B-D5BADD7EB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e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FA2B9AE-A4B0-4EFD-89FA-3B021DCC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695" y="1514921"/>
            <a:ext cx="10736767" cy="4546514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6D018ECC-ACA9-D0A9-2D39-D2E8B88B58F7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0;p39">
            <a:extLst>
              <a:ext uri="{FF2B5EF4-FFF2-40B4-BE49-F238E27FC236}">
                <a16:creationId xmlns:a16="http://schemas.microsoft.com/office/drawing/2014/main" id="{8916F26F-7277-6BDE-BFEA-708C0AFDE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12797-E13D-4C8D-B1B3-47DD731FE550}"/>
              </a:ext>
            </a:extLst>
          </p:cNvPr>
          <p:cNvSpPr txBox="1"/>
          <p:nvPr/>
        </p:nvSpPr>
        <p:spPr>
          <a:xfrm>
            <a:off x="544228" y="1500820"/>
            <a:ext cx="9386493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Recurrent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Neural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Networks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(RNN):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RNN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đã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đời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ý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tưởng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bộ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nhớ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lưu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đưa ra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chính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xac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bước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dự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đoán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>
              <a:effectLst/>
            </a:endParaRPr>
          </a:p>
          <a:p>
            <a:pPr rtl="0">
              <a:spcBef>
                <a:spcPts val="400"/>
              </a:spcBef>
              <a:spcAft>
                <a:spcPts val="0"/>
              </a:spcAft>
            </a:pP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RNN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many</a:t>
            </a:r>
            <a:endParaRPr lang="vi-VN" b="0">
              <a:effectLst/>
            </a:endParaRPr>
          </a:p>
          <a:p>
            <a:br>
              <a:rPr lang="vi-VN"/>
            </a:br>
            <a:br>
              <a:rPr lang="vi-VN" b="0">
                <a:effectLst/>
                <a:latin typeface="+mj-lt"/>
              </a:rPr>
            </a:br>
            <a:br>
              <a:rPr lang="vi-VN" b="0">
                <a:effectLst/>
              </a:rPr>
            </a:br>
            <a:br>
              <a:rPr lang="vi-VN" b="0">
                <a:effectLst/>
              </a:rPr>
            </a:br>
            <a:endParaRPr lang="vi-V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9" name="Hình ảnh 8" descr="Ảnh có chứa văn bản, dụng cụ vệ sinh cá nhân, mẫu họa, mỹ phẩm&#10;&#10;Mô tả được tạo tự động">
            <a:extLst>
              <a:ext uri="{FF2B5EF4-FFF2-40B4-BE49-F238E27FC236}">
                <a16:creationId xmlns:a16="http://schemas.microsoft.com/office/drawing/2014/main" id="{3127987F-4D2B-89C0-C41A-F01E0346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28" y="2904207"/>
            <a:ext cx="8893744" cy="3096916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866BC32-5716-A9E4-7668-0CB2DE2BF551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0;p39">
            <a:extLst>
              <a:ext uri="{FF2B5EF4-FFF2-40B4-BE49-F238E27FC236}">
                <a16:creationId xmlns:a16="http://schemas.microsoft.com/office/drawing/2014/main" id="{A6D8E322-DB86-2E13-B9DB-F89E66687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628" y="474836"/>
            <a:ext cx="9585325" cy="7635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979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4C568620-1891-EAD0-5C5E-BE3317C4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6" y="404734"/>
            <a:ext cx="9585675" cy="763600"/>
          </a:xfrm>
        </p:spPr>
        <p:txBody>
          <a:bodyPr/>
          <a:lstStyle/>
          <a:p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A/Tổng quan bài toán</a:t>
            </a:r>
            <a:endParaRPr lang="en-US"/>
          </a:p>
        </p:txBody>
      </p:sp>
      <p:sp>
        <p:nvSpPr>
          <p:cNvPr id="23" name="Google Shape;180;p39">
            <a:extLst>
              <a:ext uri="{FF2B5EF4-FFF2-40B4-BE49-F238E27FC236}">
                <a16:creationId xmlns:a16="http://schemas.microsoft.com/office/drawing/2014/main" id="{82ED93B7-9D11-7FC4-226D-ABF38A29F812}"/>
              </a:ext>
            </a:extLst>
          </p:cNvPr>
          <p:cNvSpPr txBox="1">
            <a:spLocks/>
          </p:cNvSpPr>
          <p:nvPr/>
        </p:nvSpPr>
        <p:spPr bwMode="auto">
          <a:xfrm>
            <a:off x="1102448" y="1027029"/>
            <a:ext cx="7450858" cy="53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77140" tIns="77140" rIns="77140" bIns="77140" numCol="1" rtlCol="0" anchor="t" anchorCtr="0" compatLnSpc="1">
            <a:prstTxWarp prst="textNoShape">
              <a:avLst/>
            </a:prstTxWarp>
            <a:noAutofit/>
          </a:bodyPr>
          <a:lstStyle>
            <a:lvl1pPr lvl="0" algn="l" defTabSz="771525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 defTabSz="771525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2pPr>
            <a:lvl3pPr lvl="2" algn="l" defTabSz="771525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3pPr>
            <a:lvl4pPr lvl="3" algn="l" defTabSz="771525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4pPr>
            <a:lvl5pPr lvl="4" algn="l" defTabSz="771525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5pPr>
            <a:lvl6pPr marL="457200" lvl="5" algn="l" defTabSz="771525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6pPr>
            <a:lvl7pPr marL="914400" lvl="6" algn="l" defTabSz="771525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7pPr>
            <a:lvl8pPr marL="1371600" lvl="7" algn="l" defTabSz="771525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8pPr>
            <a:lvl9pPr marL="1828800" lvl="8" algn="l" defTabSz="771525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 CỤC</a:t>
            </a:r>
            <a:endParaRPr lang="en-US" sz="9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181;p39">
            <a:extLst>
              <a:ext uri="{FF2B5EF4-FFF2-40B4-BE49-F238E27FC236}">
                <a16:creationId xmlns:a16="http://schemas.microsoft.com/office/drawing/2014/main" id="{4BA8572C-0B6B-EDF8-8F0E-CCF2EF6FBF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089254" y="5004640"/>
            <a:ext cx="479812" cy="367554"/>
          </a:xfrm>
          <a:prstGeom prst="rect">
            <a:avLst/>
          </a:prstGeom>
        </p:spPr>
        <p:txBody>
          <a:bodyPr spcFirstLastPara="1" vert="horz" wrap="square" lIns="77140" tIns="77140" rIns="77140" bIns="7714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 sz="135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2</a:t>
            </a:fld>
            <a:endParaRPr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oogle Shape;556;p25">
            <a:extLst>
              <a:ext uri="{FF2B5EF4-FFF2-40B4-BE49-F238E27FC236}">
                <a16:creationId xmlns:a16="http://schemas.microsoft.com/office/drawing/2014/main" id="{977A9C3F-03CC-63F6-E68E-DF0270910539}"/>
              </a:ext>
            </a:extLst>
          </p:cNvPr>
          <p:cNvGrpSpPr/>
          <p:nvPr/>
        </p:nvGrpSpPr>
        <p:grpSpPr>
          <a:xfrm>
            <a:off x="940618" y="1511773"/>
            <a:ext cx="7995992" cy="4248004"/>
            <a:chOff x="0" y="282"/>
            <a:chExt cx="9144288" cy="5143380"/>
          </a:xfrm>
        </p:grpSpPr>
        <p:sp>
          <p:nvSpPr>
            <p:cNvPr id="26" name="Google Shape;557;p25">
              <a:extLst>
                <a:ext uri="{FF2B5EF4-FFF2-40B4-BE49-F238E27FC236}">
                  <a16:creationId xmlns:a16="http://schemas.microsoft.com/office/drawing/2014/main" id="{9A6977D4-A898-B780-C61D-F34CDF282F15}"/>
                </a:ext>
              </a:extLst>
            </p:cNvPr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3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Google Shape;558;p25">
              <a:extLst>
                <a:ext uri="{FF2B5EF4-FFF2-40B4-BE49-F238E27FC236}">
                  <a16:creationId xmlns:a16="http://schemas.microsoft.com/office/drawing/2014/main" id="{AA0326E4-DF0E-1A8F-A404-F55D1361853D}"/>
                </a:ext>
              </a:extLst>
            </p:cNvPr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3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oogle Shape;559;p25">
              <a:extLst>
                <a:ext uri="{FF2B5EF4-FFF2-40B4-BE49-F238E27FC236}">
                  <a16:creationId xmlns:a16="http://schemas.microsoft.com/office/drawing/2014/main" id="{CF3AD1C1-6FB1-2F72-2892-8439A6A64EA0}"/>
                </a:ext>
              </a:extLst>
            </p:cNvPr>
            <p:cNvGrpSpPr/>
            <p:nvPr/>
          </p:nvGrpSpPr>
          <p:grpSpPr>
            <a:xfrm>
              <a:off x="70045" y="282"/>
              <a:ext cx="9073223" cy="5100204"/>
              <a:chOff x="70045" y="282"/>
              <a:chExt cx="9073223" cy="5100204"/>
            </a:xfrm>
          </p:grpSpPr>
          <p:sp>
            <p:nvSpPr>
              <p:cNvPr id="29" name="Google Shape;560;p25">
                <a:extLst>
                  <a:ext uri="{FF2B5EF4-FFF2-40B4-BE49-F238E27FC236}">
                    <a16:creationId xmlns:a16="http://schemas.microsoft.com/office/drawing/2014/main" id="{01867F80-BA82-E075-9B47-297B23197329}"/>
                  </a:ext>
                </a:extLst>
              </p:cNvPr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427" extrusionOk="0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Google Shape;561;p25">
                <a:extLst>
                  <a:ext uri="{FF2B5EF4-FFF2-40B4-BE49-F238E27FC236}">
                    <a16:creationId xmlns:a16="http://schemas.microsoft.com/office/drawing/2014/main" id="{2C4DAFF7-9FCD-7E7D-D960-F9D2C81521DC}"/>
                  </a:ext>
                </a:extLst>
              </p:cNvPr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145" extrusionOk="0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562;p25">
                <a:extLst>
                  <a:ext uri="{FF2B5EF4-FFF2-40B4-BE49-F238E27FC236}">
                    <a16:creationId xmlns:a16="http://schemas.microsoft.com/office/drawing/2014/main" id="{953D32A0-ADF3-7247-E9B2-29B4ACFC635E}"/>
                  </a:ext>
                </a:extLst>
              </p:cNvPr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73" extrusionOk="0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563;p25">
                <a:extLst>
                  <a:ext uri="{FF2B5EF4-FFF2-40B4-BE49-F238E27FC236}">
                    <a16:creationId xmlns:a16="http://schemas.microsoft.com/office/drawing/2014/main" id="{338F0058-8B3A-4B19-1BFC-EF8039FC1B17}"/>
                  </a:ext>
                </a:extLst>
              </p:cNvPr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4365" extrusionOk="0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564;p25">
                <a:extLst>
                  <a:ext uri="{FF2B5EF4-FFF2-40B4-BE49-F238E27FC236}">
                    <a16:creationId xmlns:a16="http://schemas.microsoft.com/office/drawing/2014/main" id="{6A193D4F-12E5-8E96-FEA8-8A0F4946C710}"/>
                  </a:ext>
                </a:extLst>
              </p:cNvPr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565;p25">
                <a:extLst>
                  <a:ext uri="{FF2B5EF4-FFF2-40B4-BE49-F238E27FC236}">
                    <a16:creationId xmlns:a16="http://schemas.microsoft.com/office/drawing/2014/main" id="{12830C19-EF6F-8974-AF7C-E762D2FFE447}"/>
                  </a:ext>
                </a:extLst>
              </p:cNvPr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507" extrusionOk="0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Google Shape;566;p25">
                <a:extLst>
                  <a:ext uri="{FF2B5EF4-FFF2-40B4-BE49-F238E27FC236}">
                    <a16:creationId xmlns:a16="http://schemas.microsoft.com/office/drawing/2014/main" id="{9F127DA8-8A46-522D-5388-7304E7F86859}"/>
                  </a:ext>
                </a:extLst>
              </p:cNvPr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30" extrusionOk="0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Google Shape;567;p25">
                <a:extLst>
                  <a:ext uri="{FF2B5EF4-FFF2-40B4-BE49-F238E27FC236}">
                    <a16:creationId xmlns:a16="http://schemas.microsoft.com/office/drawing/2014/main" id="{F95C11FC-1A5E-A136-A82A-206A60443CA5}"/>
                  </a:ext>
                </a:extLst>
              </p:cNvPr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1031" extrusionOk="0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Google Shape;568;p25">
                <a:extLst>
                  <a:ext uri="{FF2B5EF4-FFF2-40B4-BE49-F238E27FC236}">
                    <a16:creationId xmlns:a16="http://schemas.microsoft.com/office/drawing/2014/main" id="{861337D3-08D1-2AB0-B363-ABAF897F2F8A}"/>
                  </a:ext>
                </a:extLst>
              </p:cNvPr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8" extrusionOk="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Google Shape;569;p25">
                <a:extLst>
                  <a:ext uri="{FF2B5EF4-FFF2-40B4-BE49-F238E27FC236}">
                    <a16:creationId xmlns:a16="http://schemas.microsoft.com/office/drawing/2014/main" id="{15D0EF44-A7AF-9018-FE8E-5D96A344B7FF}"/>
                  </a:ext>
                </a:extLst>
              </p:cNvPr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1795" extrusionOk="0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Google Shape;570;p25">
                <a:extLst>
                  <a:ext uri="{FF2B5EF4-FFF2-40B4-BE49-F238E27FC236}">
                    <a16:creationId xmlns:a16="http://schemas.microsoft.com/office/drawing/2014/main" id="{5D5A08B9-0AFA-9BA1-89DD-1DBBC3BD0BD2}"/>
                  </a:ext>
                </a:extLst>
              </p:cNvPr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4437" extrusionOk="0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Google Shape;571;p25">
                <a:extLst>
                  <a:ext uri="{FF2B5EF4-FFF2-40B4-BE49-F238E27FC236}">
                    <a16:creationId xmlns:a16="http://schemas.microsoft.com/office/drawing/2014/main" id="{1DFB9F8E-4D77-0EFD-3915-737DFF5460AE}"/>
                  </a:ext>
                </a:extLst>
              </p:cNvPr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409" extrusionOk="0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Google Shape;572;p25">
                <a:extLst>
                  <a:ext uri="{FF2B5EF4-FFF2-40B4-BE49-F238E27FC236}">
                    <a16:creationId xmlns:a16="http://schemas.microsoft.com/office/drawing/2014/main" id="{B70DE61D-47D7-D0F6-E3B3-16C7B2959F0E}"/>
                  </a:ext>
                </a:extLst>
              </p:cNvPr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152" extrusionOk="0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Google Shape;573;p25">
                <a:extLst>
                  <a:ext uri="{FF2B5EF4-FFF2-40B4-BE49-F238E27FC236}">
                    <a16:creationId xmlns:a16="http://schemas.microsoft.com/office/drawing/2014/main" id="{33A077F1-F965-CB1A-73FD-3DC963E9464E}"/>
                  </a:ext>
                </a:extLst>
              </p:cNvPr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794" extrusionOk="0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Google Shape;574;p25">
                <a:extLst>
                  <a:ext uri="{FF2B5EF4-FFF2-40B4-BE49-F238E27FC236}">
                    <a16:creationId xmlns:a16="http://schemas.microsoft.com/office/drawing/2014/main" id="{18F521A7-80F6-C016-3CED-FE095F2BDECD}"/>
                  </a:ext>
                </a:extLst>
              </p:cNvPr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699" extrusionOk="0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Google Shape;575;p25">
                <a:extLst>
                  <a:ext uri="{FF2B5EF4-FFF2-40B4-BE49-F238E27FC236}">
                    <a16:creationId xmlns:a16="http://schemas.microsoft.com/office/drawing/2014/main" id="{BDB05D50-35E3-F08D-E8AF-98070746E780}"/>
                  </a:ext>
                </a:extLst>
              </p:cNvPr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2836" extrusionOk="0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Google Shape;576;p25">
                <a:extLst>
                  <a:ext uri="{FF2B5EF4-FFF2-40B4-BE49-F238E27FC236}">
                    <a16:creationId xmlns:a16="http://schemas.microsoft.com/office/drawing/2014/main" id="{9591E34D-AAA9-49FD-BEFF-7B66AC73FAB9}"/>
                  </a:ext>
                </a:extLst>
              </p:cNvPr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421" extrusionOk="0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Google Shape;577;p25">
                <a:extLst>
                  <a:ext uri="{FF2B5EF4-FFF2-40B4-BE49-F238E27FC236}">
                    <a16:creationId xmlns:a16="http://schemas.microsoft.com/office/drawing/2014/main" id="{18C22BE7-AB4C-79C6-D613-B49363FCDF99}"/>
                  </a:ext>
                </a:extLst>
              </p:cNvPr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448" extrusionOk="0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Google Shape;578;p25">
                <a:extLst>
                  <a:ext uri="{FF2B5EF4-FFF2-40B4-BE49-F238E27FC236}">
                    <a16:creationId xmlns:a16="http://schemas.microsoft.com/office/drawing/2014/main" id="{49DD9149-ABE7-A9B6-9262-F019C6695328}"/>
                  </a:ext>
                </a:extLst>
              </p:cNvPr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243" extrusionOk="0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579;p25">
                <a:extLst>
                  <a:ext uri="{FF2B5EF4-FFF2-40B4-BE49-F238E27FC236}">
                    <a16:creationId xmlns:a16="http://schemas.microsoft.com/office/drawing/2014/main" id="{B04966A4-1BBD-BE91-2A07-6E35A437AB5E}"/>
                  </a:ext>
                </a:extLst>
              </p:cNvPr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9" extrusionOk="0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Google Shape;580;p25">
                <a:extLst>
                  <a:ext uri="{FF2B5EF4-FFF2-40B4-BE49-F238E27FC236}">
                    <a16:creationId xmlns:a16="http://schemas.microsoft.com/office/drawing/2014/main" id="{52B1BA33-B239-AEE7-277F-8C8A5124D6E6}"/>
                  </a:ext>
                </a:extLst>
              </p:cNvPr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849" extrusionOk="0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Google Shape;581;p25">
                <a:extLst>
                  <a:ext uri="{FF2B5EF4-FFF2-40B4-BE49-F238E27FC236}">
                    <a16:creationId xmlns:a16="http://schemas.microsoft.com/office/drawing/2014/main" id="{3DBEA46A-FAB2-202F-34B7-E1B03013ADFB}"/>
                  </a:ext>
                </a:extLst>
              </p:cNvPr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175" extrusionOk="0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Google Shape;582;p25">
                <a:extLst>
                  <a:ext uri="{FF2B5EF4-FFF2-40B4-BE49-F238E27FC236}">
                    <a16:creationId xmlns:a16="http://schemas.microsoft.com/office/drawing/2014/main" id="{5E3042BB-C731-7E7D-A9CF-2D41ED18A9FA}"/>
                  </a:ext>
                </a:extLst>
              </p:cNvPr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149" extrusionOk="0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Google Shape;583;p25">
                <a:extLst>
                  <a:ext uri="{FF2B5EF4-FFF2-40B4-BE49-F238E27FC236}">
                    <a16:creationId xmlns:a16="http://schemas.microsoft.com/office/drawing/2014/main" id="{64F7DC42-10C1-C60A-AB5E-AFFBFC6D6CF1}"/>
                  </a:ext>
                </a:extLst>
              </p:cNvPr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903" extrusionOk="0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Google Shape;584;p25">
                <a:extLst>
                  <a:ext uri="{FF2B5EF4-FFF2-40B4-BE49-F238E27FC236}">
                    <a16:creationId xmlns:a16="http://schemas.microsoft.com/office/drawing/2014/main" id="{D7B8CD32-8686-7698-A234-024DA825B492}"/>
                  </a:ext>
                </a:extLst>
              </p:cNvPr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549" extrusionOk="0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Google Shape;585;p25">
                <a:extLst>
                  <a:ext uri="{FF2B5EF4-FFF2-40B4-BE49-F238E27FC236}">
                    <a16:creationId xmlns:a16="http://schemas.microsoft.com/office/drawing/2014/main" id="{81D103F5-475F-6723-16B3-F74A0DC7E936}"/>
                  </a:ext>
                </a:extLst>
              </p:cNvPr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82" extrusionOk="0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Google Shape;586;p25">
                <a:extLst>
                  <a:ext uri="{FF2B5EF4-FFF2-40B4-BE49-F238E27FC236}">
                    <a16:creationId xmlns:a16="http://schemas.microsoft.com/office/drawing/2014/main" id="{1BBEAB18-0D93-C33B-A237-D5A872D25788}"/>
                  </a:ext>
                </a:extLst>
              </p:cNvPr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427" extrusionOk="0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Google Shape;587;p25">
                <a:extLst>
                  <a:ext uri="{FF2B5EF4-FFF2-40B4-BE49-F238E27FC236}">
                    <a16:creationId xmlns:a16="http://schemas.microsoft.com/office/drawing/2014/main" id="{92810CF5-CDAD-12F5-89F0-FBEAE8B28B36}"/>
                  </a:ext>
                </a:extLst>
              </p:cNvPr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4243" extrusionOk="0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Google Shape;588;p25">
                <a:extLst>
                  <a:ext uri="{FF2B5EF4-FFF2-40B4-BE49-F238E27FC236}">
                    <a16:creationId xmlns:a16="http://schemas.microsoft.com/office/drawing/2014/main" id="{6C8843A8-E0E4-F924-5FE0-274146F75EF0}"/>
                  </a:ext>
                </a:extLst>
              </p:cNvPr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366" extrusionOk="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Google Shape;589;p25">
                <a:extLst>
                  <a:ext uri="{FF2B5EF4-FFF2-40B4-BE49-F238E27FC236}">
                    <a16:creationId xmlns:a16="http://schemas.microsoft.com/office/drawing/2014/main" id="{9E1E6EB1-EFE2-B8AA-D986-3F84B89F2E20}"/>
                  </a:ext>
                </a:extLst>
              </p:cNvPr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Google Shape;590;p25">
                <a:extLst>
                  <a:ext uri="{FF2B5EF4-FFF2-40B4-BE49-F238E27FC236}">
                    <a16:creationId xmlns:a16="http://schemas.microsoft.com/office/drawing/2014/main" id="{68EBE190-9568-6D4B-84BB-6037E63B81B6}"/>
                  </a:ext>
                </a:extLst>
              </p:cNvPr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515" extrusionOk="0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Google Shape;591;p25">
                <a:extLst>
                  <a:ext uri="{FF2B5EF4-FFF2-40B4-BE49-F238E27FC236}">
                    <a16:creationId xmlns:a16="http://schemas.microsoft.com/office/drawing/2014/main" id="{9B03C1F0-D514-9784-1D2E-6D460D476A7C}"/>
                  </a:ext>
                </a:extLst>
              </p:cNvPr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Google Shape;592;p25">
                <a:extLst>
                  <a:ext uri="{FF2B5EF4-FFF2-40B4-BE49-F238E27FC236}">
                    <a16:creationId xmlns:a16="http://schemas.microsoft.com/office/drawing/2014/main" id="{1B339CDF-04F2-D101-B53E-25362EA347BA}"/>
                  </a:ext>
                </a:extLst>
              </p:cNvPr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Google Shape;593;p25">
                <a:extLst>
                  <a:ext uri="{FF2B5EF4-FFF2-40B4-BE49-F238E27FC236}">
                    <a16:creationId xmlns:a16="http://schemas.microsoft.com/office/drawing/2014/main" id="{B459070B-D557-7A21-84AC-6062C58A8C20}"/>
                  </a:ext>
                </a:extLst>
              </p:cNvPr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3" extrusionOk="0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Google Shape;594;p25">
                <a:extLst>
                  <a:ext uri="{FF2B5EF4-FFF2-40B4-BE49-F238E27FC236}">
                    <a16:creationId xmlns:a16="http://schemas.microsoft.com/office/drawing/2014/main" id="{39EEA795-F1A0-FA7B-50ED-9482E0308079}"/>
                  </a:ext>
                </a:extLst>
              </p:cNvPr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Google Shape;595;p25">
                <a:extLst>
                  <a:ext uri="{FF2B5EF4-FFF2-40B4-BE49-F238E27FC236}">
                    <a16:creationId xmlns:a16="http://schemas.microsoft.com/office/drawing/2014/main" id="{CDC87FA9-D2FD-0AAD-027E-1A725B297BC6}"/>
                  </a:ext>
                </a:extLst>
              </p:cNvPr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Google Shape;596;p25">
                <a:extLst>
                  <a:ext uri="{FF2B5EF4-FFF2-40B4-BE49-F238E27FC236}">
                    <a16:creationId xmlns:a16="http://schemas.microsoft.com/office/drawing/2014/main" id="{8606F6A9-C5C6-7CDF-FFAD-BC30DB1115A9}"/>
                  </a:ext>
                </a:extLst>
              </p:cNvPr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4" extrusionOk="0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Google Shape;597;p25">
                <a:extLst>
                  <a:ext uri="{FF2B5EF4-FFF2-40B4-BE49-F238E27FC236}">
                    <a16:creationId xmlns:a16="http://schemas.microsoft.com/office/drawing/2014/main" id="{B90E329E-CD38-C897-9254-364D605BF278}"/>
                  </a:ext>
                </a:extLst>
              </p:cNvPr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Google Shape;598;p25">
                <a:extLst>
                  <a:ext uri="{FF2B5EF4-FFF2-40B4-BE49-F238E27FC236}">
                    <a16:creationId xmlns:a16="http://schemas.microsoft.com/office/drawing/2014/main" id="{EAAB7EA8-4FA3-8A3B-9F07-C564B76776B1}"/>
                  </a:ext>
                </a:extLst>
              </p:cNvPr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Google Shape;599;p25">
                <a:extLst>
                  <a:ext uri="{FF2B5EF4-FFF2-40B4-BE49-F238E27FC236}">
                    <a16:creationId xmlns:a16="http://schemas.microsoft.com/office/drawing/2014/main" id="{75149EF1-9633-1C42-ABCC-2AD5121DD9DB}"/>
                  </a:ext>
                </a:extLst>
              </p:cNvPr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Google Shape;600;p25">
                <a:extLst>
                  <a:ext uri="{FF2B5EF4-FFF2-40B4-BE49-F238E27FC236}">
                    <a16:creationId xmlns:a16="http://schemas.microsoft.com/office/drawing/2014/main" id="{D4656C75-2D05-854D-337E-596BD9167EAB}"/>
                  </a:ext>
                </a:extLst>
              </p:cNvPr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Google Shape;601;p25">
                <a:extLst>
                  <a:ext uri="{FF2B5EF4-FFF2-40B4-BE49-F238E27FC236}">
                    <a16:creationId xmlns:a16="http://schemas.microsoft.com/office/drawing/2014/main" id="{29A77580-C586-915B-C5F9-EB8644F064F7}"/>
                  </a:ext>
                </a:extLst>
              </p:cNvPr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Google Shape;602;p25">
                <a:extLst>
                  <a:ext uri="{FF2B5EF4-FFF2-40B4-BE49-F238E27FC236}">
                    <a16:creationId xmlns:a16="http://schemas.microsoft.com/office/drawing/2014/main" id="{AF1FBDDE-07C0-7A88-0982-E0D788F4999F}"/>
                  </a:ext>
                </a:extLst>
              </p:cNvPr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Google Shape;603;p25">
                <a:extLst>
                  <a:ext uri="{FF2B5EF4-FFF2-40B4-BE49-F238E27FC236}">
                    <a16:creationId xmlns:a16="http://schemas.microsoft.com/office/drawing/2014/main" id="{CC07B230-B43F-1D73-EE5E-D2DF81FD360B}"/>
                  </a:ext>
                </a:extLst>
              </p:cNvPr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Google Shape;604;p25">
                <a:extLst>
                  <a:ext uri="{FF2B5EF4-FFF2-40B4-BE49-F238E27FC236}">
                    <a16:creationId xmlns:a16="http://schemas.microsoft.com/office/drawing/2014/main" id="{E0E35482-832D-E704-3E60-F16739B47003}"/>
                  </a:ext>
                </a:extLst>
              </p:cNvPr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Google Shape;605;p25">
                <a:extLst>
                  <a:ext uri="{FF2B5EF4-FFF2-40B4-BE49-F238E27FC236}">
                    <a16:creationId xmlns:a16="http://schemas.microsoft.com/office/drawing/2014/main" id="{481EFEF9-824F-BD22-2501-5A9833B0A7B7}"/>
                  </a:ext>
                </a:extLst>
              </p:cNvPr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Google Shape;606;p25">
                <a:extLst>
                  <a:ext uri="{FF2B5EF4-FFF2-40B4-BE49-F238E27FC236}">
                    <a16:creationId xmlns:a16="http://schemas.microsoft.com/office/drawing/2014/main" id="{F6350CC3-7D7D-DFEC-1AB2-BA01DDB70C11}"/>
                  </a:ext>
                </a:extLst>
              </p:cNvPr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Google Shape;607;p25">
                <a:extLst>
                  <a:ext uri="{FF2B5EF4-FFF2-40B4-BE49-F238E27FC236}">
                    <a16:creationId xmlns:a16="http://schemas.microsoft.com/office/drawing/2014/main" id="{917AD204-0470-5A2D-69EC-46763C72EAC9}"/>
                  </a:ext>
                </a:extLst>
              </p:cNvPr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Google Shape;608;p25">
                <a:extLst>
                  <a:ext uri="{FF2B5EF4-FFF2-40B4-BE49-F238E27FC236}">
                    <a16:creationId xmlns:a16="http://schemas.microsoft.com/office/drawing/2014/main" id="{904253EE-3C92-F6D3-DC56-F45BC9E9BB3A}"/>
                  </a:ext>
                </a:extLst>
              </p:cNvPr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Google Shape;609;p25">
                <a:extLst>
                  <a:ext uri="{FF2B5EF4-FFF2-40B4-BE49-F238E27FC236}">
                    <a16:creationId xmlns:a16="http://schemas.microsoft.com/office/drawing/2014/main" id="{F5B8BC22-C030-363A-E095-310558A6288D}"/>
                  </a:ext>
                </a:extLst>
              </p:cNvPr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Google Shape;610;p25">
                <a:extLst>
                  <a:ext uri="{FF2B5EF4-FFF2-40B4-BE49-F238E27FC236}">
                    <a16:creationId xmlns:a16="http://schemas.microsoft.com/office/drawing/2014/main" id="{BA383A6A-A1B2-C1F2-9D89-7472471AA6D0}"/>
                  </a:ext>
                </a:extLst>
              </p:cNvPr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Google Shape;611;p25">
                <a:extLst>
                  <a:ext uri="{FF2B5EF4-FFF2-40B4-BE49-F238E27FC236}">
                    <a16:creationId xmlns:a16="http://schemas.microsoft.com/office/drawing/2014/main" id="{D31865E9-7B88-782B-9834-FEF2E1C9890F}"/>
                  </a:ext>
                </a:extLst>
              </p:cNvPr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Google Shape;612;p25">
                <a:extLst>
                  <a:ext uri="{FF2B5EF4-FFF2-40B4-BE49-F238E27FC236}">
                    <a16:creationId xmlns:a16="http://schemas.microsoft.com/office/drawing/2014/main" id="{F6DAE747-4FEB-136D-09D6-FBA056CD9291}"/>
                  </a:ext>
                </a:extLst>
              </p:cNvPr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Google Shape;613;p25">
                <a:extLst>
                  <a:ext uri="{FF2B5EF4-FFF2-40B4-BE49-F238E27FC236}">
                    <a16:creationId xmlns:a16="http://schemas.microsoft.com/office/drawing/2014/main" id="{BF37BA7E-666F-46E6-DEB8-57D09AA02BEB}"/>
                  </a:ext>
                </a:extLst>
              </p:cNvPr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Google Shape;614;p25">
                <a:extLst>
                  <a:ext uri="{FF2B5EF4-FFF2-40B4-BE49-F238E27FC236}">
                    <a16:creationId xmlns:a16="http://schemas.microsoft.com/office/drawing/2014/main" id="{EBD9E3B6-3C76-64EC-30F2-891886E230D5}"/>
                  </a:ext>
                </a:extLst>
              </p:cNvPr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Google Shape;615;p25">
                <a:extLst>
                  <a:ext uri="{FF2B5EF4-FFF2-40B4-BE49-F238E27FC236}">
                    <a16:creationId xmlns:a16="http://schemas.microsoft.com/office/drawing/2014/main" id="{7B9551E4-0875-1FD0-F144-34D7850E87DC}"/>
                  </a:ext>
                </a:extLst>
              </p:cNvPr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Google Shape;616;p25">
                <a:extLst>
                  <a:ext uri="{FF2B5EF4-FFF2-40B4-BE49-F238E27FC236}">
                    <a16:creationId xmlns:a16="http://schemas.microsoft.com/office/drawing/2014/main" id="{DFE39CEC-7D97-5168-DD7C-6B08D0CD3F08}"/>
                  </a:ext>
                </a:extLst>
              </p:cNvPr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Google Shape;617;p25">
                <a:extLst>
                  <a:ext uri="{FF2B5EF4-FFF2-40B4-BE49-F238E27FC236}">
                    <a16:creationId xmlns:a16="http://schemas.microsoft.com/office/drawing/2014/main" id="{87D28954-06F2-E904-896C-B384E2D31588}"/>
                  </a:ext>
                </a:extLst>
              </p:cNvPr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Google Shape;618;p25">
                <a:extLst>
                  <a:ext uri="{FF2B5EF4-FFF2-40B4-BE49-F238E27FC236}">
                    <a16:creationId xmlns:a16="http://schemas.microsoft.com/office/drawing/2014/main" id="{D6611168-76CA-8630-DEA6-03210DCF9BFF}"/>
                  </a:ext>
                </a:extLst>
              </p:cNvPr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619;p25">
                <a:extLst>
                  <a:ext uri="{FF2B5EF4-FFF2-40B4-BE49-F238E27FC236}">
                    <a16:creationId xmlns:a16="http://schemas.microsoft.com/office/drawing/2014/main" id="{6B8DE9FB-5EEB-C198-C6A8-81A0CAD0D182}"/>
                  </a:ext>
                </a:extLst>
              </p:cNvPr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Google Shape;620;p25">
                <a:extLst>
                  <a:ext uri="{FF2B5EF4-FFF2-40B4-BE49-F238E27FC236}">
                    <a16:creationId xmlns:a16="http://schemas.microsoft.com/office/drawing/2014/main" id="{6F2BD176-99F0-50D3-FC9F-B79AC174054D}"/>
                  </a:ext>
                </a:extLst>
              </p:cNvPr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Google Shape;621;p25">
                <a:extLst>
                  <a:ext uri="{FF2B5EF4-FFF2-40B4-BE49-F238E27FC236}">
                    <a16:creationId xmlns:a16="http://schemas.microsoft.com/office/drawing/2014/main" id="{3A26E5E3-16DA-795D-EF5A-41E29A9D3288}"/>
                  </a:ext>
                </a:extLst>
              </p:cNvPr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Google Shape;622;p25">
                <a:extLst>
                  <a:ext uri="{FF2B5EF4-FFF2-40B4-BE49-F238E27FC236}">
                    <a16:creationId xmlns:a16="http://schemas.microsoft.com/office/drawing/2014/main" id="{0D32DF55-04F6-AC0B-8356-1E3C4516A3FE}"/>
                  </a:ext>
                </a:extLst>
              </p:cNvPr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Google Shape;623;p25">
                <a:extLst>
                  <a:ext uri="{FF2B5EF4-FFF2-40B4-BE49-F238E27FC236}">
                    <a16:creationId xmlns:a16="http://schemas.microsoft.com/office/drawing/2014/main" id="{3B216813-B8A9-D154-BCDD-E123ACCA8FFE}"/>
                  </a:ext>
                </a:extLst>
              </p:cNvPr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Google Shape;624;p25">
                <a:extLst>
                  <a:ext uri="{FF2B5EF4-FFF2-40B4-BE49-F238E27FC236}">
                    <a16:creationId xmlns:a16="http://schemas.microsoft.com/office/drawing/2014/main" id="{17F667E5-67AC-1209-5530-AF5BA1B5A0DF}"/>
                  </a:ext>
                </a:extLst>
              </p:cNvPr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Google Shape;625;p25">
                <a:extLst>
                  <a:ext uri="{FF2B5EF4-FFF2-40B4-BE49-F238E27FC236}">
                    <a16:creationId xmlns:a16="http://schemas.microsoft.com/office/drawing/2014/main" id="{F88EDD57-F0D3-5D28-A6D0-CA685E713248}"/>
                  </a:ext>
                </a:extLst>
              </p:cNvPr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Google Shape;626;p25">
                <a:extLst>
                  <a:ext uri="{FF2B5EF4-FFF2-40B4-BE49-F238E27FC236}">
                    <a16:creationId xmlns:a16="http://schemas.microsoft.com/office/drawing/2014/main" id="{8A662C9F-9EC2-3298-1848-1887A37A3C24}"/>
                  </a:ext>
                </a:extLst>
              </p:cNvPr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" name="Google Shape;627;p25">
            <a:extLst>
              <a:ext uri="{FF2B5EF4-FFF2-40B4-BE49-F238E27FC236}">
                <a16:creationId xmlns:a16="http://schemas.microsoft.com/office/drawing/2014/main" id="{0F9FC275-2664-7DB3-0285-76843A2F6108}"/>
              </a:ext>
            </a:extLst>
          </p:cNvPr>
          <p:cNvGrpSpPr/>
          <p:nvPr/>
        </p:nvGrpSpPr>
        <p:grpSpPr>
          <a:xfrm>
            <a:off x="1647159" y="1994690"/>
            <a:ext cx="2886122" cy="1002696"/>
            <a:chOff x="547609" y="905925"/>
            <a:chExt cx="3300491" cy="1073750"/>
          </a:xfrm>
        </p:grpSpPr>
        <p:sp>
          <p:nvSpPr>
            <p:cNvPr id="97" name="Google Shape;628;p25">
              <a:extLst>
                <a:ext uri="{FF2B5EF4-FFF2-40B4-BE49-F238E27FC236}">
                  <a16:creationId xmlns:a16="http://schemas.microsoft.com/office/drawing/2014/main" id="{1E51862E-9996-ECDF-D93A-83F4A1B34D0C}"/>
                </a:ext>
              </a:extLst>
            </p:cNvPr>
            <p:cNvSpPr txBox="1"/>
            <p:nvPr/>
          </p:nvSpPr>
          <p:spPr>
            <a:xfrm>
              <a:off x="1001925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3000"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01</a:t>
              </a:r>
              <a:endParaRPr sz="3000"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98" name="Google Shape;629;p25">
              <a:extLst>
                <a:ext uri="{FF2B5EF4-FFF2-40B4-BE49-F238E27FC236}">
                  <a16:creationId xmlns:a16="http://schemas.microsoft.com/office/drawing/2014/main" id="{E768EFB5-1CAE-D083-DBE3-DB6E3D5DEF42}"/>
                </a:ext>
              </a:extLst>
            </p:cNvPr>
            <p:cNvSpPr txBox="1"/>
            <p:nvPr/>
          </p:nvSpPr>
          <p:spPr>
            <a:xfrm>
              <a:off x="547609" y="1252775"/>
              <a:ext cx="2338918" cy="7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t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210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Giới thiệu đề tài</a:t>
              </a:r>
              <a:endParaRPr sz="21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grpSp>
          <p:nvGrpSpPr>
            <p:cNvPr id="99" name="Google Shape;630;p25">
              <a:extLst>
                <a:ext uri="{FF2B5EF4-FFF2-40B4-BE49-F238E27FC236}">
                  <a16:creationId xmlns:a16="http://schemas.microsoft.com/office/drawing/2014/main" id="{CEDD47A1-77FC-DB9B-0ACB-BF030937B397}"/>
                </a:ext>
              </a:extLst>
            </p:cNvPr>
            <p:cNvGrpSpPr/>
            <p:nvPr/>
          </p:nvGrpSpPr>
          <p:grpSpPr>
            <a:xfrm>
              <a:off x="3468022" y="1174478"/>
              <a:ext cx="380078" cy="469220"/>
              <a:chOff x="11652396" y="1914153"/>
              <a:chExt cx="380078" cy="469220"/>
            </a:xfrm>
          </p:grpSpPr>
          <p:sp>
            <p:nvSpPr>
              <p:cNvPr id="101" name="Google Shape;631;p25">
                <a:extLst>
                  <a:ext uri="{FF2B5EF4-FFF2-40B4-BE49-F238E27FC236}">
                    <a16:creationId xmlns:a16="http://schemas.microsoft.com/office/drawing/2014/main" id="{26A69636-0DEE-04DE-52A6-5BD50C625E99}"/>
                  </a:ext>
                </a:extLst>
              </p:cNvPr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Google Shape;632;p25">
                <a:extLst>
                  <a:ext uri="{FF2B5EF4-FFF2-40B4-BE49-F238E27FC236}">
                    <a16:creationId xmlns:a16="http://schemas.microsoft.com/office/drawing/2014/main" id="{C9D6FBDE-FAA0-CF84-4A95-BF440B9CC214}"/>
                  </a:ext>
                </a:extLst>
              </p:cNvPr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0" name="Google Shape;633;p25">
              <a:extLst>
                <a:ext uri="{FF2B5EF4-FFF2-40B4-BE49-F238E27FC236}">
                  <a16:creationId xmlns:a16="http://schemas.microsoft.com/office/drawing/2014/main" id="{EB0DB8F1-09E8-2F51-7F25-E182D408EF69}"/>
                </a:ext>
              </a:extLst>
            </p:cNvPr>
            <p:cNvCxnSpPr>
              <a:endCxn id="97" idx="3"/>
            </p:cNvCxnSpPr>
            <p:nvPr/>
          </p:nvCxnSpPr>
          <p:spPr>
            <a:xfrm rot="10800000">
              <a:off x="2886525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03" name="Google Shape;634;p25">
            <a:extLst>
              <a:ext uri="{FF2B5EF4-FFF2-40B4-BE49-F238E27FC236}">
                <a16:creationId xmlns:a16="http://schemas.microsoft.com/office/drawing/2014/main" id="{24F683E4-EA0C-579C-CCD7-D09B4DF35110}"/>
              </a:ext>
            </a:extLst>
          </p:cNvPr>
          <p:cNvGrpSpPr/>
          <p:nvPr/>
        </p:nvGrpSpPr>
        <p:grpSpPr>
          <a:xfrm>
            <a:off x="5573667" y="4040534"/>
            <a:ext cx="3571224" cy="1086598"/>
            <a:chOff x="5295996" y="3073803"/>
            <a:chExt cx="4083955" cy="1163598"/>
          </a:xfrm>
        </p:grpSpPr>
        <p:grpSp>
          <p:nvGrpSpPr>
            <p:cNvPr id="104" name="Google Shape;635;p25">
              <a:extLst>
                <a:ext uri="{FF2B5EF4-FFF2-40B4-BE49-F238E27FC236}">
                  <a16:creationId xmlns:a16="http://schemas.microsoft.com/office/drawing/2014/main" id="{5F0855EA-98E7-8AD8-9AE0-B1C8F235E584}"/>
                </a:ext>
              </a:extLst>
            </p:cNvPr>
            <p:cNvGrpSpPr/>
            <p:nvPr/>
          </p:nvGrpSpPr>
          <p:grpSpPr>
            <a:xfrm>
              <a:off x="5295996" y="3073803"/>
              <a:ext cx="380078" cy="469220"/>
              <a:chOff x="11652396" y="1914153"/>
              <a:chExt cx="380078" cy="469220"/>
            </a:xfrm>
          </p:grpSpPr>
          <p:sp>
            <p:nvSpPr>
              <p:cNvPr id="108" name="Google Shape;636;p25">
                <a:extLst>
                  <a:ext uri="{FF2B5EF4-FFF2-40B4-BE49-F238E27FC236}">
                    <a16:creationId xmlns:a16="http://schemas.microsoft.com/office/drawing/2014/main" id="{51852288-F767-E933-BFDE-80F5A667F1CE}"/>
                  </a:ext>
                </a:extLst>
              </p:cNvPr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Google Shape;637;p25">
                <a:extLst>
                  <a:ext uri="{FF2B5EF4-FFF2-40B4-BE49-F238E27FC236}">
                    <a16:creationId xmlns:a16="http://schemas.microsoft.com/office/drawing/2014/main" id="{93E18B7A-CD60-B019-D77F-807B232111B8}"/>
                  </a:ext>
                </a:extLst>
              </p:cNvPr>
              <p:cNvSpPr/>
              <p:nvPr/>
            </p:nvSpPr>
            <p:spPr>
              <a:xfrm>
                <a:off x="11749503" y="1998439"/>
                <a:ext cx="185865" cy="185864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Google Shape;638;p25">
              <a:extLst>
                <a:ext uri="{FF2B5EF4-FFF2-40B4-BE49-F238E27FC236}">
                  <a16:creationId xmlns:a16="http://schemas.microsoft.com/office/drawing/2014/main" id="{134BDCE2-7D24-6696-D6F7-E9DFA6781219}"/>
                </a:ext>
              </a:extLst>
            </p:cNvPr>
            <p:cNvSpPr txBox="1"/>
            <p:nvPr/>
          </p:nvSpPr>
          <p:spPr>
            <a:xfrm>
              <a:off x="6257400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3000"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04</a:t>
              </a:r>
              <a:endParaRPr sz="3000"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106" name="Google Shape;639;p25">
              <a:extLst>
                <a:ext uri="{FF2B5EF4-FFF2-40B4-BE49-F238E27FC236}">
                  <a16:creationId xmlns:a16="http://schemas.microsoft.com/office/drawing/2014/main" id="{3D9B9718-F70A-D299-FA23-0FA80D5DFBF9}"/>
                </a:ext>
              </a:extLst>
            </p:cNvPr>
            <p:cNvSpPr txBox="1"/>
            <p:nvPr/>
          </p:nvSpPr>
          <p:spPr>
            <a:xfrm>
              <a:off x="6257400" y="3510501"/>
              <a:ext cx="3122551" cy="7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10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Kết quả thực nghiệm</a:t>
              </a:r>
              <a:endParaRPr sz="21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cxnSp>
          <p:nvCxnSpPr>
            <p:cNvPr id="107" name="Google Shape;640;p25">
              <a:extLst>
                <a:ext uri="{FF2B5EF4-FFF2-40B4-BE49-F238E27FC236}">
                  <a16:creationId xmlns:a16="http://schemas.microsoft.com/office/drawing/2014/main" id="{D86EAE54-A12D-5348-4A00-3127E28B4407}"/>
                </a:ext>
              </a:extLst>
            </p:cNvPr>
            <p:cNvCxnSpPr>
              <a:endCxn id="105" idx="1"/>
            </p:cNvCxnSpPr>
            <p:nvPr/>
          </p:nvCxnSpPr>
          <p:spPr>
            <a:xfrm rot="10800000" flipH="1">
              <a:off x="5453700" y="3378450"/>
              <a:ext cx="803699" cy="163800"/>
            </a:xfrm>
            <a:prstGeom prst="bentConnector3">
              <a:avLst>
                <a:gd name="adj1" fmla="val 63413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10" name="Google Shape;641;p25">
            <a:extLst>
              <a:ext uri="{FF2B5EF4-FFF2-40B4-BE49-F238E27FC236}">
                <a16:creationId xmlns:a16="http://schemas.microsoft.com/office/drawing/2014/main" id="{4D704DA5-8FC4-0CA8-FAA5-1F656CE9C124}"/>
              </a:ext>
            </a:extLst>
          </p:cNvPr>
          <p:cNvGrpSpPr/>
          <p:nvPr/>
        </p:nvGrpSpPr>
        <p:grpSpPr>
          <a:xfrm>
            <a:off x="5598486" y="2163916"/>
            <a:ext cx="2885973" cy="1002696"/>
            <a:chOff x="5295996" y="905925"/>
            <a:chExt cx="3300320" cy="1073750"/>
          </a:xfrm>
        </p:grpSpPr>
        <p:sp>
          <p:nvSpPr>
            <p:cNvPr id="111" name="Google Shape;642;p25">
              <a:extLst>
                <a:ext uri="{FF2B5EF4-FFF2-40B4-BE49-F238E27FC236}">
                  <a16:creationId xmlns:a16="http://schemas.microsoft.com/office/drawing/2014/main" id="{4ECC92E4-D30E-DE93-BA4F-F013B49356A7}"/>
                </a:ext>
              </a:extLst>
            </p:cNvPr>
            <p:cNvSpPr txBox="1"/>
            <p:nvPr/>
          </p:nvSpPr>
          <p:spPr>
            <a:xfrm>
              <a:off x="6257400" y="1252775"/>
              <a:ext cx="2338916" cy="7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210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Hướng tiếp cận</a:t>
              </a:r>
              <a:endParaRPr sz="21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112" name="Google Shape;643;p25">
              <a:extLst>
                <a:ext uri="{FF2B5EF4-FFF2-40B4-BE49-F238E27FC236}">
                  <a16:creationId xmlns:a16="http://schemas.microsoft.com/office/drawing/2014/main" id="{E550A52B-A882-5868-04BD-333F8F4AAAF6}"/>
                </a:ext>
              </a:extLst>
            </p:cNvPr>
            <p:cNvSpPr txBox="1"/>
            <p:nvPr/>
          </p:nvSpPr>
          <p:spPr>
            <a:xfrm>
              <a:off x="6257400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" sz="3000"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02</a:t>
              </a:r>
              <a:endParaRPr sz="3000"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grpSp>
          <p:nvGrpSpPr>
            <p:cNvPr id="113" name="Google Shape;644;p25">
              <a:extLst>
                <a:ext uri="{FF2B5EF4-FFF2-40B4-BE49-F238E27FC236}">
                  <a16:creationId xmlns:a16="http://schemas.microsoft.com/office/drawing/2014/main" id="{F3258B29-F357-D87A-EBCB-E2F48B72B4AD}"/>
                </a:ext>
              </a:extLst>
            </p:cNvPr>
            <p:cNvGrpSpPr/>
            <p:nvPr/>
          </p:nvGrpSpPr>
          <p:grpSpPr>
            <a:xfrm>
              <a:off x="5295996" y="1174478"/>
              <a:ext cx="380078" cy="469220"/>
              <a:chOff x="11652396" y="1914153"/>
              <a:chExt cx="380078" cy="469220"/>
            </a:xfrm>
          </p:grpSpPr>
          <p:sp>
            <p:nvSpPr>
              <p:cNvPr id="115" name="Google Shape;645;p25">
                <a:extLst>
                  <a:ext uri="{FF2B5EF4-FFF2-40B4-BE49-F238E27FC236}">
                    <a16:creationId xmlns:a16="http://schemas.microsoft.com/office/drawing/2014/main" id="{33DC1A45-FED0-E441-9BDB-DAE757E7C289}"/>
                  </a:ext>
                </a:extLst>
              </p:cNvPr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rgbClr val="A4001D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Google Shape;646;p25">
                <a:extLst>
                  <a:ext uri="{FF2B5EF4-FFF2-40B4-BE49-F238E27FC236}">
                    <a16:creationId xmlns:a16="http://schemas.microsoft.com/office/drawing/2014/main" id="{0EE492C3-0976-4A48-2D52-4835032401E7}"/>
                  </a:ext>
                </a:extLst>
              </p:cNvPr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Google Shape;647;p25">
              <a:extLst>
                <a:ext uri="{FF2B5EF4-FFF2-40B4-BE49-F238E27FC236}">
                  <a16:creationId xmlns:a16="http://schemas.microsoft.com/office/drawing/2014/main" id="{DCFCA6E7-2E1C-8028-EABE-B1B27A872B77}"/>
                </a:ext>
              </a:extLst>
            </p:cNvPr>
            <p:cNvCxnSpPr/>
            <p:nvPr/>
          </p:nvCxnSpPr>
          <p:spPr>
            <a:xfrm rot="10800000" flipH="1">
              <a:off x="5455200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17" name="Google Shape;648;p25">
            <a:extLst>
              <a:ext uri="{FF2B5EF4-FFF2-40B4-BE49-F238E27FC236}">
                <a16:creationId xmlns:a16="http://schemas.microsoft.com/office/drawing/2014/main" id="{F6A9AA06-29D6-8A5D-689C-4276FDF679F3}"/>
              </a:ext>
            </a:extLst>
          </p:cNvPr>
          <p:cNvGrpSpPr/>
          <p:nvPr/>
        </p:nvGrpSpPr>
        <p:grpSpPr>
          <a:xfrm>
            <a:off x="1177734" y="4133630"/>
            <a:ext cx="3341328" cy="1063640"/>
            <a:chOff x="27047" y="3073803"/>
            <a:chExt cx="3821053" cy="1139013"/>
          </a:xfrm>
        </p:grpSpPr>
        <p:sp>
          <p:nvSpPr>
            <p:cNvPr id="118" name="Google Shape;649;p25">
              <a:extLst>
                <a:ext uri="{FF2B5EF4-FFF2-40B4-BE49-F238E27FC236}">
                  <a16:creationId xmlns:a16="http://schemas.microsoft.com/office/drawing/2014/main" id="{65855A80-1DF5-DD1D-195B-471231870595}"/>
                </a:ext>
              </a:extLst>
            </p:cNvPr>
            <p:cNvSpPr txBox="1"/>
            <p:nvPr/>
          </p:nvSpPr>
          <p:spPr>
            <a:xfrm>
              <a:off x="1001925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3000"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03</a:t>
              </a:r>
              <a:endParaRPr sz="3000"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119" name="Google Shape;650;p25">
              <a:extLst>
                <a:ext uri="{FF2B5EF4-FFF2-40B4-BE49-F238E27FC236}">
                  <a16:creationId xmlns:a16="http://schemas.microsoft.com/office/drawing/2014/main" id="{A93ACE8A-F110-234B-26CE-1B9BC8E8F14F}"/>
                </a:ext>
              </a:extLst>
            </p:cNvPr>
            <p:cNvSpPr txBox="1"/>
            <p:nvPr/>
          </p:nvSpPr>
          <p:spPr>
            <a:xfrm>
              <a:off x="27047" y="3485916"/>
              <a:ext cx="2800515" cy="7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t" anchorCtr="0">
              <a:no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" sz="210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Xây dựng mô hình</a:t>
              </a:r>
              <a:endParaRPr sz="210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grpSp>
          <p:nvGrpSpPr>
            <p:cNvPr id="120" name="Google Shape;651;p25">
              <a:extLst>
                <a:ext uri="{FF2B5EF4-FFF2-40B4-BE49-F238E27FC236}">
                  <a16:creationId xmlns:a16="http://schemas.microsoft.com/office/drawing/2014/main" id="{665CE5F2-86E0-C06E-858A-D2C680B6DA2A}"/>
                </a:ext>
              </a:extLst>
            </p:cNvPr>
            <p:cNvGrpSpPr/>
            <p:nvPr/>
          </p:nvGrpSpPr>
          <p:grpSpPr>
            <a:xfrm>
              <a:off x="3468022" y="3073803"/>
              <a:ext cx="380078" cy="469220"/>
              <a:chOff x="11652396" y="1914153"/>
              <a:chExt cx="380078" cy="469220"/>
            </a:xfrm>
          </p:grpSpPr>
          <p:sp>
            <p:nvSpPr>
              <p:cNvPr id="122" name="Google Shape;652;p25">
                <a:extLst>
                  <a:ext uri="{FF2B5EF4-FFF2-40B4-BE49-F238E27FC236}">
                    <a16:creationId xmlns:a16="http://schemas.microsoft.com/office/drawing/2014/main" id="{C86471A8-88D3-97E7-9843-73E27CA522F2}"/>
                  </a:ext>
                </a:extLst>
              </p:cNvPr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Google Shape;653;p25">
                <a:extLst>
                  <a:ext uri="{FF2B5EF4-FFF2-40B4-BE49-F238E27FC236}">
                    <a16:creationId xmlns:a16="http://schemas.microsoft.com/office/drawing/2014/main" id="{B7B7F3E0-8C68-A0CD-5302-BD7376FE0AD4}"/>
                  </a:ext>
                </a:extLst>
              </p:cNvPr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77140" tIns="77140" rIns="77140" bIns="77140" anchor="ctr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1" name="Google Shape;654;p25">
              <a:extLst>
                <a:ext uri="{FF2B5EF4-FFF2-40B4-BE49-F238E27FC236}">
                  <a16:creationId xmlns:a16="http://schemas.microsoft.com/office/drawing/2014/main" id="{6D20CE88-19F8-24E4-7DAD-15BF61263FEB}"/>
                </a:ext>
              </a:extLst>
            </p:cNvPr>
            <p:cNvCxnSpPr/>
            <p:nvPr/>
          </p:nvCxnSpPr>
          <p:spPr>
            <a:xfrm rot="10800000">
              <a:off x="2885775" y="3378450"/>
              <a:ext cx="803700" cy="16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124" name="Hình chữ nhật 123">
            <a:extLst>
              <a:ext uri="{FF2B5EF4-FFF2-40B4-BE49-F238E27FC236}">
                <a16:creationId xmlns:a16="http://schemas.microsoft.com/office/drawing/2014/main" id="{0AEED0A1-A9B0-421B-8F63-70BD8ED425A3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6652"/>
      </p:ext>
    </p:extLst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CA8C6E9-A9B1-4A30-6AEF-D87EB004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AA1-AEA7-40B9-AD8E-776A8F68979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D827AA1-BB9F-51B5-0340-21F282E47D07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80;p39">
            <a:extLst>
              <a:ext uri="{FF2B5EF4-FFF2-40B4-BE49-F238E27FC236}">
                <a16:creationId xmlns:a16="http://schemas.microsoft.com/office/drawing/2014/main" id="{7DF2B062-08BA-4315-6166-8EC5AE84FC00}"/>
              </a:ext>
            </a:extLst>
          </p:cNvPr>
          <p:cNvSpPr txBox="1">
            <a:spLocks/>
          </p:cNvSpPr>
          <p:nvPr/>
        </p:nvSpPr>
        <p:spPr bwMode="auto">
          <a:xfrm>
            <a:off x="261841" y="446902"/>
            <a:ext cx="95853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>
            <a:lvl1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2pPr>
            <a:lvl3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3pPr>
            <a:lvl4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4pPr>
            <a:lvl5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5pPr>
            <a:lvl6pPr marL="4572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6pPr>
            <a:lvl7pPr marL="9144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7pPr>
            <a:lvl8pPr marL="13716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8pPr>
            <a:lvl9pPr marL="18288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7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8F3B237-A114-5F97-BC84-700EFD71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1" y="2069267"/>
            <a:ext cx="9105900" cy="4067175"/>
          </a:xfrm>
          <a:prstGeom prst="rect">
            <a:avLst/>
          </a:prstGeom>
        </p:spPr>
      </p:pic>
      <p:sp>
        <p:nvSpPr>
          <p:cNvPr id="16" name="Google Shape;180;p39">
            <a:extLst>
              <a:ext uri="{FF2B5EF4-FFF2-40B4-BE49-F238E27FC236}">
                <a16:creationId xmlns:a16="http://schemas.microsoft.com/office/drawing/2014/main" id="{DE65B07A-5B5C-7529-F5D2-82853E152B99}"/>
              </a:ext>
            </a:extLst>
          </p:cNvPr>
          <p:cNvSpPr txBox="1">
            <a:spLocks/>
          </p:cNvSpPr>
          <p:nvPr/>
        </p:nvSpPr>
        <p:spPr bwMode="auto">
          <a:xfrm>
            <a:off x="261841" y="1305679"/>
            <a:ext cx="95853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>
            <a:lvl1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2pPr>
            <a:lvl3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3pPr>
            <a:lvl4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4pPr>
            <a:lvl5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5pPr>
            <a:lvl6pPr marL="4572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6pPr>
            <a:lvl7pPr marL="9144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7pPr>
            <a:lvl8pPr marL="13716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8pPr>
            <a:lvl9pPr marL="18288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KHAI TRIỂN RNN</a:t>
            </a:r>
          </a:p>
        </p:txBody>
      </p:sp>
    </p:spTree>
    <p:extLst>
      <p:ext uri="{BB962C8B-B14F-4D97-AF65-F5344CB8AC3E}">
        <p14:creationId xmlns:p14="http://schemas.microsoft.com/office/powerpoint/2010/main" val="80941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6B30F6-3FC0-070E-3DFE-52EB2CF5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2AA1-AEA7-40B9-AD8E-776A8F68979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3E911C7-575C-97F6-D1F5-B1DE4599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78" y="2400383"/>
            <a:ext cx="9505950" cy="2524125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705DA88-6137-1E27-20AD-6353F710C528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80;p39">
            <a:extLst>
              <a:ext uri="{FF2B5EF4-FFF2-40B4-BE49-F238E27FC236}">
                <a16:creationId xmlns:a16="http://schemas.microsoft.com/office/drawing/2014/main" id="{1ABB1EFD-771B-FE12-CB7F-60EB08939BE3}"/>
              </a:ext>
            </a:extLst>
          </p:cNvPr>
          <p:cNvSpPr txBox="1">
            <a:spLocks/>
          </p:cNvSpPr>
          <p:nvPr/>
        </p:nvSpPr>
        <p:spPr bwMode="auto">
          <a:xfrm>
            <a:off x="261841" y="446902"/>
            <a:ext cx="95853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>
            <a:lvl1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2pPr>
            <a:lvl3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3pPr>
            <a:lvl4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4pPr>
            <a:lvl5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5pPr>
            <a:lvl6pPr marL="4572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6pPr>
            <a:lvl7pPr marL="9144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7pPr>
            <a:lvl8pPr marL="13716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8pPr>
            <a:lvl9pPr marL="18288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7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0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1DEAD67-6EB1-45D3-BB09-928D378FAC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e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CE7B124-B58E-022C-29FB-48C75D1BE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98" y="-35283"/>
            <a:ext cx="8844805" cy="67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5" descr="Diagram&#10;&#10;Description automatically generated">
            <a:extLst>
              <a:ext uri="{FF2B5EF4-FFF2-40B4-BE49-F238E27FC236}">
                <a16:creationId xmlns:a16="http://schemas.microsoft.com/office/drawing/2014/main" id="{D62DDA38-FC5A-BC40-E182-7580BF19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93" y="1646238"/>
            <a:ext cx="7805814" cy="4117567"/>
          </a:xfrm>
          <a:prstGeom prst="rect">
            <a:avLst/>
          </a:prstGeom>
          <a:noFill/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1DEAD67-6EB1-45D3-BB09-928D378F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988" y="6356350"/>
            <a:ext cx="2314575" cy="365125"/>
          </a:xfrm>
        </p:spPr>
        <p:txBody>
          <a:bodyPr wrap="square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600"/>
                </a:spcAft>
              </a:pPr>
              <a:t>23</a:t>
            </a:fld>
            <a:endParaRPr lang="en"/>
          </a:p>
        </p:txBody>
      </p:sp>
      <p:sp>
        <p:nvSpPr>
          <p:cNvPr id="6" name="Google Shape;180;p39">
            <a:extLst>
              <a:ext uri="{FF2B5EF4-FFF2-40B4-BE49-F238E27FC236}">
                <a16:creationId xmlns:a16="http://schemas.microsoft.com/office/drawing/2014/main" id="{73C10543-4F86-ADAE-07DF-36A54DD53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986" y="406940"/>
            <a:ext cx="8874125" cy="1325562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 –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RNN 2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83CD809-842B-CAB0-A0C3-09D7A3CBEBC1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5" descr="Diagram&#10;&#10;Description automatically generated">
            <a:extLst>
              <a:ext uri="{FF2B5EF4-FFF2-40B4-BE49-F238E27FC236}">
                <a16:creationId xmlns:a16="http://schemas.microsoft.com/office/drawing/2014/main" id="{D62DDA38-FC5A-BC40-E182-7580BF19D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36" y="1988539"/>
            <a:ext cx="6298722" cy="3322576"/>
          </a:xfrm>
          <a:prstGeom prst="rect">
            <a:avLst/>
          </a:prstGeom>
          <a:noFill/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1DEAD67-6EB1-45D3-BB09-928D378F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988" y="6356350"/>
            <a:ext cx="2314575" cy="365125"/>
          </a:xfrm>
        </p:spPr>
        <p:txBody>
          <a:bodyPr wrap="square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600"/>
                </a:spcAft>
              </a:pPr>
              <a:t>24</a:t>
            </a:fld>
            <a:endParaRPr lang="en"/>
          </a:p>
        </p:txBody>
      </p:sp>
      <p:sp>
        <p:nvSpPr>
          <p:cNvPr id="6" name="Google Shape;180;p39">
            <a:extLst>
              <a:ext uri="{FF2B5EF4-FFF2-40B4-BE49-F238E27FC236}">
                <a16:creationId xmlns:a16="http://schemas.microsoft.com/office/drawing/2014/main" id="{73C10543-4F86-ADAE-07DF-36A54DD53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6986" y="406940"/>
            <a:ext cx="8874125" cy="1325562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RNN –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RNN 2 </a:t>
            </a:r>
            <a:r>
              <a:rPr lang="en-US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E5E1A7E-CCA4-C35C-FB78-7517FCA5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356" y="3675611"/>
            <a:ext cx="2743200" cy="88582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07619F7-F36A-8AF1-83DD-E1C9DA490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44" y="2281299"/>
            <a:ext cx="3171825" cy="971550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62BEA5BB-23E8-1246-E946-7BB2D88F3920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25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BD482-2740-4EAC-BFC3-48EF257782DE}"/>
              </a:ext>
            </a:extLst>
          </p:cNvPr>
          <p:cNvSpPr txBox="1"/>
          <p:nvPr/>
        </p:nvSpPr>
        <p:spPr>
          <a:xfrm>
            <a:off x="1126499" y="2089921"/>
            <a:ext cx="7560840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Nhược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điểm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RNN:</a:t>
            </a:r>
            <a:endParaRPr lang="vi-VN" b="0">
              <a:effectLst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Bị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mát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đối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chuỗi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dài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  <a:endParaRPr lang="vi-VN" b="0">
              <a:effectLst/>
            </a:endParaRPr>
          </a:p>
          <a:p>
            <a:pPr marL="7429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Gradient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vanishing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>
              <a:effectLst/>
            </a:endParaRPr>
          </a:p>
          <a:p>
            <a:pPr marL="7429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Chỉ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chức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năng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kích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>
              <a:effectLst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Đào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RNN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một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nhiệm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vụ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khăn</a:t>
            </a:r>
            <a:endParaRPr lang="vi-VN" b="0">
              <a:effectLst/>
            </a:endParaRPr>
          </a:p>
          <a:p>
            <a:br>
              <a:rPr lang="vi-VN"/>
            </a:b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7064997-239C-979A-A6CD-4E425C44A7FE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0B2996DF-CC57-C7F3-3B2B-AEB78ED6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80;p39">
            <a:extLst>
              <a:ext uri="{FF2B5EF4-FFF2-40B4-BE49-F238E27FC236}">
                <a16:creationId xmlns:a16="http://schemas.microsoft.com/office/drawing/2014/main" id="{E9D3251F-8463-0C6B-CB71-05BF6D40E82D}"/>
              </a:ext>
            </a:extLst>
          </p:cNvPr>
          <p:cNvSpPr txBox="1">
            <a:spLocks/>
          </p:cNvSpPr>
          <p:nvPr/>
        </p:nvSpPr>
        <p:spPr bwMode="auto">
          <a:xfrm>
            <a:off x="202019" y="446901"/>
            <a:ext cx="9645147" cy="82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>
            <a:lvl1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2pPr>
            <a:lvl3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3pPr>
            <a:lvl4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4pPr>
            <a:lvl5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5pPr>
            <a:lvl6pPr marL="4572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6pPr>
            <a:lvl7pPr marL="9144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7pPr>
            <a:lvl8pPr marL="13716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8pPr>
            <a:lvl9pPr marL="18288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7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891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5F7515-CC8D-7124-FA7B-14B515416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e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85981CD-0FE0-5D3D-1819-8B1FC9FEE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1" y="2238375"/>
            <a:ext cx="9635447" cy="2535644"/>
          </a:xfrm>
          <a:prstGeom prst="rect">
            <a:avLst/>
          </a:prstGeom>
        </p:spPr>
      </p:pic>
      <p:sp>
        <p:nvSpPr>
          <p:cNvPr id="7" name="Google Shape;180;p39">
            <a:extLst>
              <a:ext uri="{FF2B5EF4-FFF2-40B4-BE49-F238E27FC236}">
                <a16:creationId xmlns:a16="http://schemas.microsoft.com/office/drawing/2014/main" id="{58805534-6534-7A8D-73B1-47CB0FF35A0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50837" y="412977"/>
            <a:ext cx="95853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>
            <a:lvl1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0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2pPr>
            <a:lvl3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3pPr>
            <a:lvl4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4pPr>
            <a:lvl5pPr algn="l" defTabSz="7715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5pPr>
            <a:lvl6pPr marL="4572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6pPr>
            <a:lvl7pPr marL="9144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7pPr>
            <a:lvl8pPr marL="13716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8pPr>
            <a:lvl9pPr marL="1828800" algn="l" defTabSz="771525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7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37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5489F0B-6708-5F8F-32A5-D676EDDFA7E7}"/>
              </a:ext>
            </a:extLst>
          </p:cNvPr>
          <p:cNvSpPr txBox="1"/>
          <p:nvPr/>
        </p:nvSpPr>
        <p:spPr>
          <a:xfrm>
            <a:off x="789259" y="1669919"/>
            <a:ext cx="928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NHẮC LẠI CÁCH HOẠT ĐỘNG CỦA MẠNG HỒI QUY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/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580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27</a:t>
            </a:fld>
            <a:endParaRPr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AD69E8A-9F2A-4CFB-B09C-03C1AEB1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AutoShape 4" descr="Recurrent Neural Network(Phần 1): Tổng quan và ứng dụng">
            <a:extLst>
              <a:ext uri="{FF2B5EF4-FFF2-40B4-BE49-F238E27FC236}">
                <a16:creationId xmlns:a16="http://schemas.microsoft.com/office/drawing/2014/main" id="{DC4087AD-85F2-4804-A552-0C4235600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956" y="-1467544"/>
            <a:ext cx="5506144" cy="5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E840-C18F-449E-B965-83B97AEED7B5}"/>
              </a:ext>
            </a:extLst>
          </p:cNvPr>
          <p:cNvSpPr txBox="1"/>
          <p:nvPr/>
        </p:nvSpPr>
        <p:spPr>
          <a:xfrm>
            <a:off x="367125" y="1877099"/>
            <a:ext cx="2241417" cy="216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Long Short Term Memory networks (LSTM) </a:t>
            </a:r>
            <a:endParaRPr lang="en-US" b="0">
              <a:effectLst/>
            </a:endParaRPr>
          </a:p>
          <a:p>
            <a:pPr rtl="0">
              <a:spcBef>
                <a:spcPts val="480"/>
              </a:spcBef>
              <a:spcAft>
                <a:spcPts val="0"/>
              </a:spcAft>
            </a:pP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Cấu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trúc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mạng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LSTM</a:t>
            </a:r>
            <a:endParaRPr lang="en-US" b="0">
              <a:effectLst/>
            </a:endParaRPr>
          </a:p>
          <a:p>
            <a:br>
              <a:rPr lang="en-US"/>
            </a:br>
            <a:endParaRPr lang="vi-VN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5FF9767-491E-68E3-EBDB-CEACAB6897AE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421B063-9ED3-5D66-045F-3F4C61208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62" y="1267145"/>
            <a:ext cx="7336047" cy="43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1804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28</a:t>
            </a:fld>
            <a:endParaRPr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AD69E8A-9F2A-4CFB-B09C-03C1AEB1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AutoShape 4" descr="Recurrent Neural Network(Phần 1): Tổng quan và ứng dụng">
            <a:extLst>
              <a:ext uri="{FF2B5EF4-FFF2-40B4-BE49-F238E27FC236}">
                <a16:creationId xmlns:a16="http://schemas.microsoft.com/office/drawing/2014/main" id="{DC4087AD-85F2-4804-A552-0C4235600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956" y="-1467544"/>
            <a:ext cx="5506144" cy="5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E840-C18F-449E-B965-83B97AEED7B5}"/>
              </a:ext>
            </a:extLst>
          </p:cNvPr>
          <p:cNvSpPr txBox="1"/>
          <p:nvPr/>
        </p:nvSpPr>
        <p:spPr>
          <a:xfrm>
            <a:off x="246956" y="1772816"/>
            <a:ext cx="4439344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module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LSTM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ba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cổng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tên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  <a:endParaRPr lang="vi-VN" b="0">
              <a:effectLst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b="0">
              <a:effectLst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endParaRPr lang="vi-VN" b="0">
              <a:effectLst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Forget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endParaRPr lang="vi-VN" b="0">
              <a:effectLst/>
            </a:endParaRPr>
          </a:p>
          <a:p>
            <a:br>
              <a:rPr lang="vi-VN"/>
            </a:br>
            <a:br>
              <a:rPr lang="en-US"/>
            </a:br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B5219E-20CF-42BB-AB5D-A5E5DFD3F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456" y="2181331"/>
            <a:ext cx="6416869" cy="3714537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498F644-EA00-076E-BC10-51FC7B0D25D9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829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b="1">
                <a:solidFill>
                  <a:schemeClr val="bg1"/>
                </a:solidFill>
                <a:latin typeface="+mn-lt"/>
              </a:rPr>
            </a:br>
            <a:endParaRPr lang="en-US" sz="1575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29</a:t>
            </a:fld>
            <a:endParaRPr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AD69E8A-9F2A-4CFB-B09C-03C1AEB1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AutoShape 4" descr="Recurrent Neural Network(Phần 1): Tổng quan và ứng dụng">
            <a:extLst>
              <a:ext uri="{FF2B5EF4-FFF2-40B4-BE49-F238E27FC236}">
                <a16:creationId xmlns:a16="http://schemas.microsoft.com/office/drawing/2014/main" id="{DC4087AD-85F2-4804-A552-0C4235600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956" y="-1467544"/>
            <a:ext cx="5506144" cy="5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E840-C18F-449E-B965-83B97AEED7B5}"/>
              </a:ext>
            </a:extLst>
          </p:cNvPr>
          <p:cNvSpPr txBox="1"/>
          <p:nvPr/>
        </p:nvSpPr>
        <p:spPr>
          <a:xfrm>
            <a:off x="672840" y="1689158"/>
            <a:ext cx="928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Forget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Cổng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quyết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thông tin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bỏ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 trong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dấu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thời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cụ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br>
              <a:rPr lang="en-US"/>
            </a:br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7AF7D-AF4C-457A-9EE0-AA544397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60" y="3167790"/>
            <a:ext cx="6840760" cy="2349442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E747D4F6-1E85-FD26-1A10-C6BD92A134F0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5445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51807-968F-4205-8E6C-9A34B63C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052" y="1412776"/>
            <a:ext cx="7715250" cy="2387600"/>
          </a:xfrm>
        </p:spPr>
        <p:txBody>
          <a:bodyPr/>
          <a:lstStyle/>
          <a:p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CF4D2-EE16-4895-A315-50BDC766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62" y="180460"/>
            <a:ext cx="219105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3036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75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30</a:t>
            </a:fld>
            <a:endParaRPr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AD69E8A-9F2A-4CFB-B09C-03C1AEB1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AutoShape 4" descr="Recurrent Neural Network(Phần 1): Tổng quan và ứng dụng">
            <a:extLst>
              <a:ext uri="{FF2B5EF4-FFF2-40B4-BE49-F238E27FC236}">
                <a16:creationId xmlns:a16="http://schemas.microsoft.com/office/drawing/2014/main" id="{DC4087AD-85F2-4804-A552-0C4235600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956" y="-1467544"/>
            <a:ext cx="5506144" cy="5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E840-C18F-449E-B965-83B97AEED7B5}"/>
              </a:ext>
            </a:extLst>
          </p:cNvPr>
          <p:cNvSpPr txBox="1"/>
          <p:nvPr/>
        </p:nvSpPr>
        <p:spPr>
          <a:xfrm>
            <a:off x="721883" y="1776245"/>
            <a:ext cx="928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Update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: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Quyết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đơn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vị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thêm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/>
            </a:br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B7907-5AD8-4FA2-9DDB-AB0A0E79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60" y="2709219"/>
            <a:ext cx="7920880" cy="2782609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062A11D-667F-7E56-E03E-85C19B35BE7E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27947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b="1">
                <a:solidFill>
                  <a:schemeClr val="bg1"/>
                </a:solidFill>
                <a:latin typeface="+mn-lt"/>
              </a:rPr>
            </a:br>
            <a:endParaRPr lang="en-US" sz="1575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31</a:t>
            </a:fld>
            <a:endParaRPr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AD69E8A-9F2A-4CFB-B09C-03C1AEB1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AutoShape 4" descr="Recurrent Neural Network(Phần 1): Tổng quan và ứng dụng">
            <a:extLst>
              <a:ext uri="{FF2B5EF4-FFF2-40B4-BE49-F238E27FC236}">
                <a16:creationId xmlns:a16="http://schemas.microsoft.com/office/drawing/2014/main" id="{DC4087AD-85F2-4804-A552-0C4235600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956" y="-1467544"/>
            <a:ext cx="5506144" cy="5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E840-C18F-449E-B965-83B97AEED7B5}"/>
              </a:ext>
            </a:extLst>
          </p:cNvPr>
          <p:cNvSpPr txBox="1"/>
          <p:nvPr/>
        </p:nvSpPr>
        <p:spPr>
          <a:xfrm>
            <a:off x="823020" y="1790220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Output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Gate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Quyết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phần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ô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tại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nó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xuất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ra.</a:t>
            </a:r>
            <a:br>
              <a:rPr lang="en-US"/>
            </a:br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68BA1-6A70-4118-852E-6774DAFA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60" y="3047973"/>
            <a:ext cx="7344816" cy="2610493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471321A6-4D76-C704-11A8-79788A8E8899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479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357534" y="470457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320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ạng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nơ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ron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dài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ngắn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song 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song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320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BiLSTM</a:t>
            </a:r>
            <a:r>
              <a:rPr lang="en-US" sz="3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32</a:t>
            </a:fld>
            <a:endParaRPr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C816F63-6B9D-43FD-815A-68A55BC0A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1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08A81EA-7ABA-4957-8F31-682A546FE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1FD1216-B87E-40DE-9FD0-E0B3B024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35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FAD69E8A-9F2A-4CFB-B09C-03C1AEB1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59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AutoShape 4" descr="Recurrent Neural Network(Phần 1): Tổng quan và ứng dụng">
            <a:extLst>
              <a:ext uri="{FF2B5EF4-FFF2-40B4-BE49-F238E27FC236}">
                <a16:creationId xmlns:a16="http://schemas.microsoft.com/office/drawing/2014/main" id="{DC4087AD-85F2-4804-A552-0C4235600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956" y="-1467544"/>
            <a:ext cx="5506144" cy="55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E840-C18F-449E-B965-83B97AEED7B5}"/>
              </a:ext>
            </a:extLst>
          </p:cNvPr>
          <p:cNvSpPr txBox="1"/>
          <p:nvPr/>
        </p:nvSpPr>
        <p:spPr>
          <a:xfrm>
            <a:off x="357534" y="1338748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KHẢ NĂNG NHỚ CỦA LSTM VÀ HIỂU THÔNG TIN 2 CHIỀU CỦA BIDIRECTIONAL</a:t>
            </a:r>
            <a:endParaRPr lang="vi-VN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471321A6-4D76-C704-11A8-79788A8E8899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90D40331-279D-BC96-86A8-C68B4A24F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2" y="1750578"/>
            <a:ext cx="7479511" cy="44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6359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51807-968F-4205-8E6C-9A34B63C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10" y="1517095"/>
            <a:ext cx="10185990" cy="2236197"/>
          </a:xfrm>
        </p:spPr>
        <p:txBody>
          <a:bodyPr/>
          <a:lstStyle/>
          <a:p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 THỰC NGIHỆM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D0500-AFD0-4767-AD21-41335FB1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800" y="243900"/>
            <a:ext cx="235300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28960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64522" y="41930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 THỰC NGHIỆM</a:t>
            </a:r>
            <a:endParaRPr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34</a:t>
            </a:fld>
            <a:endParaRPr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B2C024-1989-7C6E-2F3F-EF4D69D9CF6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A074BD-F795-9783-6220-CC42C27F3BBE}"/>
              </a:ext>
            </a:extLst>
          </p:cNvPr>
          <p:cNvSpPr txBox="1"/>
          <p:nvPr/>
        </p:nvSpPr>
        <p:spPr>
          <a:xfrm>
            <a:off x="303433" y="146578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A0A4428F-6834-11EA-78DD-C37297C4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42270"/>
              </p:ext>
            </p:extLst>
          </p:nvPr>
        </p:nvGraphicFramePr>
        <p:xfrm>
          <a:off x="389574" y="2040255"/>
          <a:ext cx="9507852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926">
                  <a:extLst>
                    <a:ext uri="{9D8B030D-6E8A-4147-A177-3AD203B41FA5}">
                      <a16:colId xmlns:a16="http://schemas.microsoft.com/office/drawing/2014/main" val="2625639468"/>
                    </a:ext>
                  </a:extLst>
                </a:gridCol>
                <a:gridCol w="4753926">
                  <a:extLst>
                    <a:ext uri="{9D8B030D-6E8A-4147-A177-3AD203B41FA5}">
                      <a16:colId xmlns:a16="http://schemas.microsoft.com/office/drawing/2014/main" val="189539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58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Những người trẻ tuổi mới bước chân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vao xả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hội, cho dù là trong cuộc sống hay trong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việc đều có thể cảm thấy mình nói chuyện không khéo và luôn sợ mình sẽ nói sai, do đó không dám chủ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ddộng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nói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chyuện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người khác, để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 ngại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vaf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nỗi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lắng gây áp lực cho chính mình khiến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thân lơ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laf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nhiều việc tốt  và mất đi cơ hội thăng tiến. Thực tế, không ai sinh ra đã khéo ăn nói, những người khéo nói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cnũg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phải trải qua rèn luyện mới thafnh. Chỉ cần nỗ lực học tập, bạn sẽ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trowr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thành người tuyệt vời nhất.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Những người trẻ tuổi mới bước chân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vào xã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hội cho dù là trong cuộc sống hay trong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việc đều có thể cảm thấy mình nói chuyện không khéo và luôn sợ mình sẽ nói sai do đó không dám chủ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nói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chuyện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người khác để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 ngại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nỗi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lắng gây áp lực cho chính mình khiến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thân lơ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nhiều việc tốt và mất đi cơ hội thăng tiến Thực tế không ai sinh ra đã khéo ăn nói những người khéo nói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phải trải qua rèn luyện mới thành Chỉ cần nỗ lực học tập bạn sẽ </a:t>
                      </a:r>
                      <a:r>
                        <a:rPr lang="en-US" sz="1600" kern="12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thành người tuyệt vời nhất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1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27333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64522" y="41930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QUẢ THỰC NGHIỆM</a:t>
            </a:r>
            <a:endParaRPr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35</a:t>
            </a:fld>
            <a:endParaRPr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B2C024-1989-7C6E-2F3F-EF4D69D9CF6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A074BD-F795-9783-6220-CC42C27F3BBE}"/>
              </a:ext>
            </a:extLst>
          </p:cNvPr>
          <p:cNvSpPr txBox="1"/>
          <p:nvPr/>
        </p:nvSpPr>
        <p:spPr>
          <a:xfrm>
            <a:off x="303433" y="146578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A0A4428F-6834-11EA-78DD-C37297C4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69146"/>
              </p:ext>
            </p:extLst>
          </p:nvPr>
        </p:nvGraphicFramePr>
        <p:xfrm>
          <a:off x="389574" y="2040255"/>
          <a:ext cx="9507852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926">
                  <a:extLst>
                    <a:ext uri="{9D8B030D-6E8A-4147-A177-3AD203B41FA5}">
                      <a16:colId xmlns:a16="http://schemas.microsoft.com/office/drawing/2014/main" val="2625639468"/>
                    </a:ext>
                  </a:extLst>
                </a:gridCol>
                <a:gridCol w="4753926">
                  <a:extLst>
                    <a:ext uri="{9D8B030D-6E8A-4147-A177-3AD203B41FA5}">
                      <a16:colId xmlns:a16="http://schemas.microsoft.com/office/drawing/2014/main" val="189539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58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thank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ngưowfi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trìnk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đeu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chuyeen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gja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nkưng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ềđu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mìnk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khiếu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nosi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nkỏ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vậy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hoj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vẫn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thafnh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nkờ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mìnk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nkân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nkận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mìnk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cố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gắng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kĩ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tiế</a:t>
                      </a:r>
                      <a:endParaRPr lang="en-US" sz="16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khiếu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vậy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vẫn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nhờ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ăn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rất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vì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nói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nên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cố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gắng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kĩ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tiếp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11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74445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D962CB5-1629-4A4A-A8E3-9032D01A9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052" y="2348880"/>
            <a:ext cx="7715250" cy="2387600"/>
          </a:xfrm>
        </p:spPr>
        <p:txBody>
          <a:bodyPr/>
          <a:lstStyle/>
          <a:p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0321796-A7B8-2318-16FD-949E920034B6}"/>
              </a:ext>
            </a:extLst>
          </p:cNvPr>
          <p:cNvSpPr/>
          <p:nvPr/>
        </p:nvSpPr>
        <p:spPr>
          <a:xfrm>
            <a:off x="7260270" y="509736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8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64522" y="41930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A5BF8-0557-4836-B8C9-1C05DA6D6CBC}"/>
              </a:ext>
            </a:extLst>
          </p:cNvPr>
          <p:cNvSpPr txBox="1"/>
          <p:nvPr/>
        </p:nvSpPr>
        <p:spPr>
          <a:xfrm>
            <a:off x="888698" y="1612564"/>
            <a:ext cx="8509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bài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khá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phức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ít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vị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nghiên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cứu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đặc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thảo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hay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Chương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gợi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nhiên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năng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soạn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thảo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tiếng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Việt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nay (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Vietkey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Unikey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...)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gợi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ý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sz="1600" b="0" i="0" u="none" strike="noStrike">
              <a:solidFill>
                <a:srgbClr val="000000"/>
              </a:solidFill>
              <a:effectLst/>
              <a:latin typeface="+mj-lt"/>
            </a:endParaRPr>
          </a:p>
          <a:p>
            <a:pPr rtl="0">
              <a:spcBef>
                <a:spcPts val="360"/>
              </a:spcBef>
              <a:spcAft>
                <a:spcPts val="0"/>
              </a:spcAft>
            </a:pPr>
            <a:endParaRPr lang="vi-VN" sz="1600" i="0" u="none" strike="noStrike">
              <a:solidFill>
                <a:srgbClr val="000000"/>
              </a:solidFill>
              <a:latin typeface="+mj-lt"/>
            </a:endParaRPr>
          </a:p>
          <a:p>
            <a:pPr rtl="0">
              <a:spcBef>
                <a:spcPts val="360"/>
              </a:spcBef>
              <a:spcAft>
                <a:spcPts val="0"/>
              </a:spcAft>
            </a:pPr>
            <a:br>
              <a:rPr lang="vi-VN" sz="1600" b="0">
                <a:effectLst/>
                <a:latin typeface="+mj-lt"/>
              </a:rPr>
            </a:br>
            <a:br>
              <a:rPr lang="vi-VN" sz="1600" b="0">
                <a:effectLst/>
                <a:latin typeface="+mj-lt"/>
              </a:rPr>
            </a:br>
            <a:endParaRPr lang="vi-VN" sz="1600">
              <a:latin typeface="+mj-lt"/>
            </a:endParaRPr>
          </a:p>
        </p:txBody>
      </p:sp>
      <p:pic>
        <p:nvPicPr>
          <p:cNvPr id="1026" name="Picture 2" descr="Google Docs là gì | 8 tính năng cơ bản của Google Docs">
            <a:extLst>
              <a:ext uri="{FF2B5EF4-FFF2-40B4-BE49-F238E27FC236}">
                <a16:creationId xmlns:a16="http://schemas.microsoft.com/office/drawing/2014/main" id="{CD14F122-CCB7-2071-E0B7-353043C2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6210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Spell">
            <a:extLst>
              <a:ext uri="{FF2B5EF4-FFF2-40B4-BE49-F238E27FC236}">
                <a16:creationId xmlns:a16="http://schemas.microsoft.com/office/drawing/2014/main" id="{7609E5D2-6580-C4F3-A11E-B4AF7557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70" y="4059739"/>
            <a:ext cx="13239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ần mềm kiểm tra lỗi chính tả VCatSpell">
            <a:extLst>
              <a:ext uri="{FF2B5EF4-FFF2-40B4-BE49-F238E27FC236}">
                <a16:creationId xmlns:a16="http://schemas.microsoft.com/office/drawing/2014/main" id="{EEB80C4E-9DD9-8329-66F9-3814D730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83" y="3850947"/>
            <a:ext cx="2167993" cy="12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mmo Spell 2020">
            <a:extLst>
              <a:ext uri="{FF2B5EF4-FFF2-40B4-BE49-F238E27FC236}">
                <a16:creationId xmlns:a16="http://schemas.microsoft.com/office/drawing/2014/main" id="{470D8CA3-91E8-10E5-B164-BA41DC22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2" y="377411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TinySpell 1.9.64 ">
            <a:extLst>
              <a:ext uri="{FF2B5EF4-FFF2-40B4-BE49-F238E27FC236}">
                <a16:creationId xmlns:a16="http://schemas.microsoft.com/office/drawing/2014/main" id="{2530ED2A-9373-5D3C-DCBA-D9370859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10" y="3875229"/>
            <a:ext cx="1042978" cy="104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794EC52-F34C-5816-CE33-FA7BFE4612B4}"/>
              </a:ext>
            </a:extLst>
          </p:cNvPr>
          <p:cNvSpPr txBox="1"/>
          <p:nvPr/>
        </p:nvSpPr>
        <p:spPr>
          <a:xfrm>
            <a:off x="6400800" y="5055225"/>
            <a:ext cx="149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Tummo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Spell</a:t>
            </a:r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38FF39C-54D9-07EF-94C4-C19C3F78ADE2}"/>
              </a:ext>
            </a:extLst>
          </p:cNvPr>
          <p:cNvSpPr txBox="1"/>
          <p:nvPr/>
        </p:nvSpPr>
        <p:spPr>
          <a:xfrm>
            <a:off x="8512744" y="505522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TinySpell</a:t>
            </a:r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A819FE6-30C6-B75C-A333-059D881112BD}"/>
              </a:ext>
            </a:extLst>
          </p:cNvPr>
          <p:cNvSpPr txBox="1"/>
          <p:nvPr/>
        </p:nvSpPr>
        <p:spPr>
          <a:xfrm>
            <a:off x="4384957" y="529223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VcatSpell</a:t>
            </a:r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B2C024-1989-7C6E-2F3F-EF4D69D9CF6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A074BD-F795-9783-6220-CC42C27F3BBE}"/>
              </a:ext>
            </a:extLst>
          </p:cNvPr>
          <p:cNvSpPr txBox="1"/>
          <p:nvPr/>
        </p:nvSpPr>
        <p:spPr>
          <a:xfrm>
            <a:off x="264522" y="119643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149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46956" y="40466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lang="en-US" sz="1575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73550-6A85-425F-83D1-063F3D2B9DC3}"/>
              </a:ext>
            </a:extLst>
          </p:cNvPr>
          <p:cNvSpPr txBox="1"/>
          <p:nvPr/>
        </p:nvSpPr>
        <p:spPr>
          <a:xfrm>
            <a:off x="606996" y="141277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hay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xảy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đồng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âm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gần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âm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2E966-3275-42A3-BBA6-A2A4E1006F3E}"/>
              </a:ext>
            </a:extLst>
          </p:cNvPr>
          <p:cNvSpPr txBox="1"/>
          <p:nvPr/>
        </p:nvSpPr>
        <p:spPr>
          <a:xfrm>
            <a:off x="2573295" y="3244334"/>
            <a:ext cx="514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>
                <a:effectLst/>
              </a:rPr>
              <a:t> </a:t>
            </a:r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13674DA-7771-624C-F891-498BE792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88" y="2613105"/>
            <a:ext cx="4138019" cy="2644369"/>
          </a:xfrm>
          <a:prstGeom prst="rect">
            <a:avLst/>
          </a:prstGeom>
        </p:spPr>
      </p:pic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FDE6E61-202C-949B-09AD-FBBE09D409CA}"/>
              </a:ext>
            </a:extLst>
          </p:cNvPr>
          <p:cNvSpPr/>
          <p:nvPr/>
        </p:nvSpPr>
        <p:spPr>
          <a:xfrm>
            <a:off x="3876990" y="6453336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04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98634" y="500091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lang="en-US" sz="1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2F122-F0DB-4125-B873-128C4FF9AAF8}"/>
              </a:ext>
            </a:extLst>
          </p:cNvPr>
          <p:cNvSpPr txBox="1"/>
          <p:nvPr/>
        </p:nvSpPr>
        <p:spPr>
          <a:xfrm>
            <a:off x="814812" y="2119008"/>
            <a:ext cx="2845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“đi”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dj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“không”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“0”, 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ko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”, </a:t>
            </a:r>
            <a:endParaRPr lang="en-US" b="0" i="0">
              <a:solidFill>
                <a:srgbClr val="333333"/>
              </a:solidFill>
              <a:effectLst/>
              <a:latin typeface="+mj-lt"/>
            </a:endParaRPr>
          </a:p>
          <a:p>
            <a:pPr algn="l" fontAlgn="base"/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“k”, 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kh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”, 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kg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”,</a:t>
            </a:r>
            <a:r>
              <a:rPr lang="en-US" b="0" i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en-US" b="0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khum</a:t>
            </a:r>
            <a:r>
              <a:rPr 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  <a:r>
              <a:rPr lang="vi-VN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“bây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giờ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“bi h”.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biết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rồi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bit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rui”.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Chữ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qu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“w”.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Chữ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““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gì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” </a:t>
            </a:r>
            <a:r>
              <a:rPr lang="vi-VN" b="0" i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b="0" i="0">
                <a:solidFill>
                  <a:srgbClr val="333333"/>
                </a:solidFill>
                <a:effectLst/>
                <a:latin typeface="+mj-lt"/>
              </a:rPr>
              <a:t> “j”.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7A3A3-6D1F-4689-BBE6-8E231F538E4F}"/>
              </a:ext>
            </a:extLst>
          </p:cNvPr>
          <p:cNvSpPr txBox="1"/>
          <p:nvPr/>
        </p:nvSpPr>
        <p:spPr>
          <a:xfrm>
            <a:off x="752821" y="1647909"/>
            <a:ext cx="14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D445957-E192-7AFF-9DCF-4E4E2E0F599B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0A83C-4988-03E2-1BC4-A131B3A1D66D}"/>
              </a:ext>
            </a:extLst>
          </p:cNvPr>
          <p:cNvSpPr txBox="1"/>
          <p:nvPr/>
        </p:nvSpPr>
        <p:spPr>
          <a:xfrm>
            <a:off x="4433803" y="1647909"/>
            <a:ext cx="295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lóng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teencode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18985B4C-AFBA-3C26-9C49-490BDC9E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03" y="211900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822E5787-BB3A-F95D-DED9-0D22F2F10790}"/>
              </a:ext>
            </a:extLst>
          </p:cNvPr>
          <p:cNvSpPr txBox="1"/>
          <p:nvPr/>
        </p:nvSpPr>
        <p:spPr>
          <a:xfrm>
            <a:off x="567382" y="1156806"/>
            <a:ext cx="352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1215318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46956" y="40466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lang="en-US" sz="1575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73550-6A85-425F-83D1-063F3D2B9DC3}"/>
              </a:ext>
            </a:extLst>
          </p:cNvPr>
          <p:cNvSpPr txBox="1"/>
          <p:nvPr/>
        </p:nvSpPr>
        <p:spPr>
          <a:xfrm>
            <a:off x="587541" y="1178168"/>
            <a:ext cx="352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2E966-3275-42A3-BBA6-A2A4E1006F3E}"/>
              </a:ext>
            </a:extLst>
          </p:cNvPr>
          <p:cNvSpPr txBox="1"/>
          <p:nvPr/>
        </p:nvSpPr>
        <p:spPr>
          <a:xfrm>
            <a:off x="2573295" y="3244334"/>
            <a:ext cx="514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>
                <a:effectLst/>
              </a:rPr>
              <a:t> </a:t>
            </a:r>
            <a:endParaRPr lang="vi-VN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9FDE6E61-202C-949B-09AD-FBBE09D409CA}"/>
              </a:ext>
            </a:extLst>
          </p:cNvPr>
          <p:cNvSpPr/>
          <p:nvPr/>
        </p:nvSpPr>
        <p:spPr>
          <a:xfrm>
            <a:off x="3876990" y="6453336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C9B793EC-C78F-6649-10A1-D4FA34221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92639"/>
              </p:ext>
            </p:extLst>
          </p:nvPr>
        </p:nvGraphicFramePr>
        <p:xfrm>
          <a:off x="1714498" y="1663582"/>
          <a:ext cx="685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07812538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92627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561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Trới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hôm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nay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đẹp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750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Trời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hôm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nay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đẹp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821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Sướng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đọng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lá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293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Sửa: Sương còn đọng trên lá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4838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 chính tả phát âm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 vào: Thuyền của tôi đang leo trong bến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718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Sửa: Thuyền của tôi đang neo trong bến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3479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 chính tả do viết tắt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Ko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089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6525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lóng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 vào: Tôi iu 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2606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488733"/>
                  </a:ext>
                </a:extLst>
              </a:tr>
            </a:tbl>
          </a:graphicData>
        </a:graphic>
      </p:graphicFrame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B46C94B-ED98-9466-1E7F-98F803638F7A}"/>
              </a:ext>
            </a:extLst>
          </p:cNvPr>
          <p:cNvSpPr txBox="1"/>
          <p:nvPr/>
        </p:nvSpPr>
        <p:spPr>
          <a:xfrm>
            <a:off x="664262" y="5752048"/>
            <a:ext cx="917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Do, DT., Nguyen , H.T., Bui, T.N., Vo, H.D. (2021). VSEC: Transformer-Based Model for Vietnamese Spelling Correction. In: Pham, D.N., </a:t>
            </a:r>
            <a:r>
              <a:rPr lang="en-US" sz="900" b="1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Theeramunkong</a:t>
            </a:r>
            <a:r>
              <a:rPr lang="en-US" sz="9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sz="900" b="1" i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Governatori</a:t>
            </a:r>
            <a:r>
              <a:rPr lang="en-US" sz="9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G., Liu, F. (eds) PRICAI 2021: Trends in Artificial Intelligence. PRICAI 2021. Lecture Notes in Computer Science(), vol 13032. Springer, Cham. https://doi.org/10.1007/978-3-030-89363-7_20</a:t>
            </a:r>
            <a:endParaRPr 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1897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64522" y="41930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8</a:t>
            </a:fld>
            <a:endParaRPr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B2C024-1989-7C6E-2F3F-EF4D69D9CF6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A074BD-F795-9783-6220-CC42C27F3BBE}"/>
              </a:ext>
            </a:extLst>
          </p:cNvPr>
          <p:cNvSpPr txBox="1"/>
          <p:nvPr/>
        </p:nvSpPr>
        <p:spPr>
          <a:xfrm>
            <a:off x="342343" y="134099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5FD3E89-051F-33E0-A4CE-B3B0C3228D1E}"/>
              </a:ext>
            </a:extLst>
          </p:cNvPr>
          <p:cNvSpPr txBox="1"/>
          <p:nvPr/>
        </p:nvSpPr>
        <p:spPr>
          <a:xfrm>
            <a:off x="888698" y="1857762"/>
            <a:ext cx="850960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bất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cẩn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viết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hưởng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ngôn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Ảnh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hưởn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âm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ngôn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địa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ông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sz="1600" b="0" i="0" u="none" strike="noStrike">
              <a:solidFill>
                <a:srgbClr val="000000"/>
              </a:solidFill>
              <a:effectLst/>
              <a:latin typeface="+mj-lt"/>
            </a:endParaRPr>
          </a:p>
          <a:p>
            <a:pPr rtl="0">
              <a:spcBef>
                <a:spcPts val="360"/>
              </a:spcBef>
              <a:spcAft>
                <a:spcPts val="0"/>
              </a:spcAft>
            </a:pPr>
            <a:endParaRPr lang="vi-VN" sz="1600" i="0" u="none" strike="noStrike">
              <a:solidFill>
                <a:srgbClr val="000000"/>
              </a:solidFill>
              <a:latin typeface="+mj-lt"/>
            </a:endParaRPr>
          </a:p>
          <a:p>
            <a:pPr rtl="0">
              <a:spcBef>
                <a:spcPts val="360"/>
              </a:spcBef>
              <a:spcAft>
                <a:spcPts val="0"/>
              </a:spcAft>
            </a:pPr>
            <a:br>
              <a:rPr lang="vi-VN" sz="1600" b="0">
                <a:effectLst/>
                <a:latin typeface="+mj-lt"/>
              </a:rPr>
            </a:br>
            <a:br>
              <a:rPr lang="vi-VN" sz="1600" b="0">
                <a:effectLst/>
                <a:latin typeface="+mj-lt"/>
              </a:rPr>
            </a:br>
            <a:endParaRPr lang="vi-VN" sz="1600">
              <a:latin typeface="+mj-lt"/>
            </a:endParaRPr>
          </a:p>
        </p:txBody>
      </p:sp>
      <p:pic>
        <p:nvPicPr>
          <p:cNvPr id="1026" name="Picture 2" descr="Khoa học chứng minh: Những người hay “soi” lỗi chính tả của người khác  thường khác biệt về tính cách, tâm thần">
            <a:extLst>
              <a:ext uri="{FF2B5EF4-FFF2-40B4-BE49-F238E27FC236}">
                <a16:creationId xmlns:a16="http://schemas.microsoft.com/office/drawing/2014/main" id="{E9EBC3A9-9155-3CDA-9265-23089FCBA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34" y="1340998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ề nghị cho 'Quy Nhơn' và 'Qui Nhơn' quy về một mối | Tuổi Trẻ Cười">
            <a:extLst>
              <a:ext uri="{FF2B5EF4-FFF2-40B4-BE49-F238E27FC236}">
                <a16:creationId xmlns:a16="http://schemas.microsoft.com/office/drawing/2014/main" id="{EAFE21EE-098F-4B04-85F4-4801D56F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81" y="3595302"/>
            <a:ext cx="3845921" cy="20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ừ điển Gen Z: Khum là gì?">
            <a:extLst>
              <a:ext uri="{FF2B5EF4-FFF2-40B4-BE49-F238E27FC236}">
                <a16:creationId xmlns:a16="http://schemas.microsoft.com/office/drawing/2014/main" id="{99CAA2C9-E25D-AAA1-3ED7-310284AF2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19" y="367760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4001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264522" y="419304"/>
            <a:ext cx="9585675" cy="644288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I.GIỚI THIỆU ĐỀ TÀI</a:t>
            </a:r>
            <a:endParaRPr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9"/>
          <p:cNvSpPr txBox="1">
            <a:spLocks noGrp="1"/>
          </p:cNvSpPr>
          <p:nvPr>
            <p:ph type="sldNum" idx="12"/>
          </p:nvPr>
        </p:nvSpPr>
        <p:spPr>
          <a:xfrm>
            <a:off x="9531515" y="5781900"/>
            <a:ext cx="617288" cy="442800"/>
          </a:xfrm>
          <a:prstGeom prst="rect">
            <a:avLst/>
          </a:prstGeom>
        </p:spPr>
        <p:txBody>
          <a:bodyPr spcFirstLastPara="1" vert="horz" wrap="square" lIns="102853" tIns="102853" rIns="102853" bIns="102853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t>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CA5BF8-0557-4836-B8C9-1C05DA6D6CBC}"/>
                  </a:ext>
                </a:extLst>
              </p:cNvPr>
              <p:cNvSpPr txBox="1"/>
              <p:nvPr/>
            </p:nvSpPr>
            <p:spPr>
              <a:xfrm>
                <a:off x="879489" y="2193015"/>
                <a:ext cx="850960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sửa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lỗi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tiếng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Việt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mô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như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sau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Input:</a:t>
                </a:r>
              </a:p>
              <a:p>
                <a:pPr marL="342900" lvl="0" indent="-3429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= {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1, 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2, …, </a:t>
                </a:r>
                <a:r>
                  <a:rPr lang="en-US" sz="1800" i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}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vài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bất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kì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</a:t>
                </a:r>
              </a:p>
              <a:p>
                <a:pPr marL="342900" lvl="0" indent="-3429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= {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 </a:t>
                </a:r>
                <a:r>
                  <a:rPr lang="en-US" sz="1800" i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}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sửa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1800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sz="1800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sửa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baseline="-250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tức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xây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dựng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f: X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1800" i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Y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thỏa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err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mãn</a:t>
                </a:r>
                <a:r>
                  <a:rPr lang="en-US"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f(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i="1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) = </a:t>
                </a:r>
                <a:r>
                  <a:rPr lang="en-US" sz="1800" i="1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CA5BF8-0557-4836-B8C9-1C05DA6D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89" y="2193015"/>
                <a:ext cx="8509603" cy="3139321"/>
              </a:xfrm>
              <a:prstGeom prst="rect">
                <a:avLst/>
              </a:prstGeom>
              <a:blipFill>
                <a:blip r:embed="rId3"/>
                <a:stretch>
                  <a:fillRect l="-573" t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B2C024-1989-7C6E-2F3F-EF4D69D9CF62}"/>
              </a:ext>
            </a:extLst>
          </p:cNvPr>
          <p:cNvSpPr/>
          <p:nvPr/>
        </p:nvSpPr>
        <p:spPr>
          <a:xfrm>
            <a:off x="3867783" y="6461760"/>
            <a:ext cx="2533017" cy="231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1A074BD-F795-9783-6220-CC42C27F3BBE}"/>
              </a:ext>
            </a:extLst>
          </p:cNvPr>
          <p:cNvSpPr txBox="1"/>
          <p:nvPr/>
        </p:nvSpPr>
        <p:spPr>
          <a:xfrm>
            <a:off x="342343" y="134099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bải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4969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0AF96A80-A828-A34E-A395-551D35D8BAE2}" vid="{38747540-D07E-8842-8803-D3EFDEFF576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2165</Words>
  <Application>Microsoft Office PowerPoint</Application>
  <PresentationFormat>Trang chiếu 35mm</PresentationFormat>
  <Paragraphs>191</Paragraphs>
  <Slides>36</Slides>
  <Notes>28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36</vt:i4>
      </vt:variant>
    </vt:vector>
  </HeadingPairs>
  <TitlesOfParts>
    <vt:vector size="46" baseType="lpstr">
      <vt:lpstr>.VnTime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Bản trình bày PowerPoint</vt:lpstr>
      <vt:lpstr>A/Tổng quan bài toán</vt:lpstr>
      <vt:lpstr>I.GIỚI THIỆU ĐỀ TÀI</vt:lpstr>
      <vt:lpstr>I.GIỚI THIỆU ĐỀ TÀI</vt:lpstr>
      <vt:lpstr>I.GIỚI THIỆU ĐỀ TÀI</vt:lpstr>
      <vt:lpstr>I.GIỚI THIỆU ĐỀ TÀI</vt:lpstr>
      <vt:lpstr>I.GIỚI THIỆU ĐỀ TÀI</vt:lpstr>
      <vt:lpstr>I.GIỚI THIỆU ĐỀ TÀI</vt:lpstr>
      <vt:lpstr>I.GIỚI THIỆU ĐỀ TÀI</vt:lpstr>
      <vt:lpstr>I.GIỚI THIỆU ĐỀ TÀI</vt:lpstr>
      <vt:lpstr>II.HƯỚNG TIẾP CẬN</vt:lpstr>
      <vt:lpstr>II. Hướng tiếp cận</vt:lpstr>
      <vt:lpstr>II. Hướng tiếp cận</vt:lpstr>
      <vt:lpstr>II. Hướng tiếp cận</vt:lpstr>
      <vt:lpstr>II. Hướng tiếp cận</vt:lpstr>
      <vt:lpstr>III. XÂY DỰNG MÔ HÌNH</vt:lpstr>
      <vt:lpstr>III. Xây dựng mô hình</vt:lpstr>
      <vt:lpstr>III. Xây dựng mô hình</vt:lpstr>
      <vt:lpstr>III. Xây dựng mô hình</vt:lpstr>
      <vt:lpstr>Bản trình bày PowerPoint</vt:lpstr>
      <vt:lpstr>Bản trình bày PowerPoint</vt:lpstr>
      <vt:lpstr>Bản trình bày PowerPoint</vt:lpstr>
      <vt:lpstr>Bidirectional RNN – mạng RNN 2 chiều</vt:lpstr>
      <vt:lpstr>Bidirectional RNN – mạng RNN 2 chiều</vt:lpstr>
      <vt:lpstr>Bản trình bày PowerPoint</vt:lpstr>
      <vt:lpstr>III. Xây dựng mô hình</vt:lpstr>
      <vt:lpstr>LSTM </vt:lpstr>
      <vt:lpstr>LSTM </vt:lpstr>
      <vt:lpstr>LSTM </vt:lpstr>
      <vt:lpstr>LSTM </vt:lpstr>
      <vt:lpstr>LSTM </vt:lpstr>
      <vt:lpstr>Mạng nơ ron dài ngắn song song (BiLSTM) </vt:lpstr>
      <vt:lpstr>IV. KẾT QUẢ THỰC NGIHỆM</vt:lpstr>
      <vt:lpstr>IV. KẾT QUẢ THỰC NGHIỆM</vt:lpstr>
      <vt:lpstr>IV. KẾT QUẢ THỰC NGHIỆM</vt:lpstr>
      <vt:lpstr>Cảm ơn thầy và các bạn đã tập trung theo dõi bài thuyết trình của nhóm mình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ĐẠI CƯƠNG Chương 5. Ngôn ngữ lập trình C++</dc:title>
  <dc:creator>Dinh Anh Nguyen</dc:creator>
  <cp:lastModifiedBy>Nguyen Tuan</cp:lastModifiedBy>
  <cp:revision>1</cp:revision>
  <cp:lastPrinted>2021-01-31T11:08:06Z</cp:lastPrinted>
  <dcterms:created xsi:type="dcterms:W3CDTF">2018-12-13T03:42:15Z</dcterms:created>
  <dcterms:modified xsi:type="dcterms:W3CDTF">2022-09-26T04:45:11Z</dcterms:modified>
</cp:coreProperties>
</file>