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 id="2147483687" r:id="rId2"/>
    <p:sldMasterId id="2147483713" r:id="rId3"/>
    <p:sldMasterId id="2147483727" r:id="rId4"/>
  </p:sldMasterIdLst>
  <p:notesMasterIdLst>
    <p:notesMasterId r:id="rId110"/>
  </p:notesMasterIdLst>
  <p:handoutMasterIdLst>
    <p:handoutMasterId r:id="rId111"/>
  </p:handoutMasterIdLst>
  <p:sldIdLst>
    <p:sldId id="487" r:id="rId5"/>
    <p:sldId id="481" r:id="rId6"/>
    <p:sldId id="482" r:id="rId7"/>
    <p:sldId id="483" r:id="rId8"/>
    <p:sldId id="484" r:id="rId9"/>
    <p:sldId id="485" r:id="rId10"/>
    <p:sldId id="486" r:id="rId11"/>
    <p:sldId id="401" r:id="rId12"/>
    <p:sldId id="403" r:id="rId13"/>
    <p:sldId id="404" r:id="rId14"/>
    <p:sldId id="405" r:id="rId15"/>
    <p:sldId id="406" r:id="rId16"/>
    <p:sldId id="407" r:id="rId17"/>
    <p:sldId id="408" r:id="rId18"/>
    <p:sldId id="409" r:id="rId19"/>
    <p:sldId id="410" r:id="rId20"/>
    <p:sldId id="411" r:id="rId21"/>
    <p:sldId id="412" r:id="rId22"/>
    <p:sldId id="413" r:id="rId23"/>
    <p:sldId id="415" r:id="rId24"/>
    <p:sldId id="416" r:id="rId25"/>
    <p:sldId id="417" r:id="rId26"/>
    <p:sldId id="418" r:id="rId27"/>
    <p:sldId id="419" r:id="rId28"/>
    <p:sldId id="422" r:id="rId29"/>
    <p:sldId id="420" r:id="rId30"/>
    <p:sldId id="424" r:id="rId31"/>
    <p:sldId id="425" r:id="rId32"/>
    <p:sldId id="426" r:id="rId33"/>
    <p:sldId id="427" r:id="rId34"/>
    <p:sldId id="428" r:id="rId35"/>
    <p:sldId id="429" r:id="rId36"/>
    <p:sldId id="430" r:id="rId37"/>
    <p:sldId id="431" r:id="rId38"/>
    <p:sldId id="432" r:id="rId39"/>
    <p:sldId id="433" r:id="rId40"/>
    <p:sldId id="434" r:id="rId41"/>
    <p:sldId id="478" r:id="rId42"/>
    <p:sldId id="480" r:id="rId43"/>
    <p:sldId id="436" r:id="rId44"/>
    <p:sldId id="438" r:id="rId45"/>
    <p:sldId id="439" r:id="rId46"/>
    <p:sldId id="440" r:id="rId47"/>
    <p:sldId id="441" r:id="rId48"/>
    <p:sldId id="442" r:id="rId49"/>
    <p:sldId id="444" r:id="rId50"/>
    <p:sldId id="445" r:id="rId51"/>
    <p:sldId id="446" r:id="rId52"/>
    <p:sldId id="447" r:id="rId53"/>
    <p:sldId id="448" r:id="rId54"/>
    <p:sldId id="449" r:id="rId55"/>
    <p:sldId id="450" r:id="rId56"/>
    <p:sldId id="452" r:id="rId57"/>
    <p:sldId id="453" r:id="rId58"/>
    <p:sldId id="454" r:id="rId59"/>
    <p:sldId id="455" r:id="rId60"/>
    <p:sldId id="456" r:id="rId61"/>
    <p:sldId id="457" r:id="rId62"/>
    <p:sldId id="460" r:id="rId63"/>
    <p:sldId id="459" r:id="rId64"/>
    <p:sldId id="461" r:id="rId65"/>
    <p:sldId id="462" r:id="rId66"/>
    <p:sldId id="463" r:id="rId67"/>
    <p:sldId id="465" r:id="rId68"/>
    <p:sldId id="466" r:id="rId69"/>
    <p:sldId id="496" r:id="rId70"/>
    <p:sldId id="497" r:id="rId71"/>
    <p:sldId id="467" r:id="rId72"/>
    <p:sldId id="499" r:id="rId73"/>
    <p:sldId id="468" r:id="rId74"/>
    <p:sldId id="469" r:id="rId75"/>
    <p:sldId id="470" r:id="rId76"/>
    <p:sldId id="472" r:id="rId77"/>
    <p:sldId id="473" r:id="rId78"/>
    <p:sldId id="474" r:id="rId79"/>
    <p:sldId id="475" r:id="rId80"/>
    <p:sldId id="476" r:id="rId81"/>
    <p:sldId id="489" r:id="rId82"/>
    <p:sldId id="500" r:id="rId83"/>
    <p:sldId id="354" r:id="rId84"/>
    <p:sldId id="385" r:id="rId85"/>
    <p:sldId id="384" r:id="rId86"/>
    <p:sldId id="365" r:id="rId87"/>
    <p:sldId id="393" r:id="rId88"/>
    <p:sldId id="394" r:id="rId89"/>
    <p:sldId id="386" r:id="rId90"/>
    <p:sldId id="387" r:id="rId91"/>
    <p:sldId id="366" r:id="rId92"/>
    <p:sldId id="388" r:id="rId93"/>
    <p:sldId id="391" r:id="rId94"/>
    <p:sldId id="390" r:id="rId95"/>
    <p:sldId id="389" r:id="rId96"/>
    <p:sldId id="356" r:id="rId97"/>
    <p:sldId id="398" r:id="rId98"/>
    <p:sldId id="392" r:id="rId99"/>
    <p:sldId id="395" r:id="rId100"/>
    <p:sldId id="396" r:id="rId101"/>
    <p:sldId id="361" r:id="rId102"/>
    <p:sldId id="358" r:id="rId103"/>
    <p:sldId id="397" r:id="rId104"/>
    <p:sldId id="399" r:id="rId105"/>
    <p:sldId id="363" r:id="rId106"/>
    <p:sldId id="400" r:id="rId107"/>
    <p:sldId id="492" r:id="rId108"/>
    <p:sldId id="493" r:id="rId109"/>
  </p:sldIdLst>
  <p:sldSz cx="9144000" cy="6858000" type="screen4x3"/>
  <p:notesSz cx="6858000" cy="9144000"/>
  <p:defaultTextStyle>
    <a:defPPr>
      <a:defRPr lang="en-US"/>
    </a:defPPr>
    <a:lvl1pPr algn="l" rtl="0" fontAlgn="base">
      <a:spcBef>
        <a:spcPct val="0"/>
      </a:spcBef>
      <a:spcAft>
        <a:spcPct val="0"/>
      </a:spcAft>
      <a:defRPr sz="2200" kern="1200">
        <a:solidFill>
          <a:schemeClr val="bg1"/>
        </a:solidFill>
        <a:latin typeface="Tahoma" pitchFamily="34" charset="0"/>
        <a:ea typeface="+mn-ea"/>
        <a:cs typeface="+mn-cs"/>
      </a:defRPr>
    </a:lvl1pPr>
    <a:lvl2pPr marL="457200" algn="l" rtl="0" fontAlgn="base">
      <a:spcBef>
        <a:spcPct val="0"/>
      </a:spcBef>
      <a:spcAft>
        <a:spcPct val="0"/>
      </a:spcAft>
      <a:defRPr sz="2200" kern="1200">
        <a:solidFill>
          <a:schemeClr val="bg1"/>
        </a:solidFill>
        <a:latin typeface="Tahoma" pitchFamily="34" charset="0"/>
        <a:ea typeface="+mn-ea"/>
        <a:cs typeface="+mn-cs"/>
      </a:defRPr>
    </a:lvl2pPr>
    <a:lvl3pPr marL="914400" algn="l" rtl="0" fontAlgn="base">
      <a:spcBef>
        <a:spcPct val="0"/>
      </a:spcBef>
      <a:spcAft>
        <a:spcPct val="0"/>
      </a:spcAft>
      <a:defRPr sz="2200" kern="1200">
        <a:solidFill>
          <a:schemeClr val="bg1"/>
        </a:solidFill>
        <a:latin typeface="Tahoma" pitchFamily="34" charset="0"/>
        <a:ea typeface="+mn-ea"/>
        <a:cs typeface="+mn-cs"/>
      </a:defRPr>
    </a:lvl3pPr>
    <a:lvl4pPr marL="1371600" algn="l" rtl="0" fontAlgn="base">
      <a:spcBef>
        <a:spcPct val="0"/>
      </a:spcBef>
      <a:spcAft>
        <a:spcPct val="0"/>
      </a:spcAft>
      <a:defRPr sz="2200" kern="1200">
        <a:solidFill>
          <a:schemeClr val="bg1"/>
        </a:solidFill>
        <a:latin typeface="Tahoma" pitchFamily="34" charset="0"/>
        <a:ea typeface="+mn-ea"/>
        <a:cs typeface="+mn-cs"/>
      </a:defRPr>
    </a:lvl4pPr>
    <a:lvl5pPr marL="1828800" algn="l"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CC00"/>
    <a:srgbClr val="FF7C80"/>
    <a:srgbClr val="BBE0E3"/>
    <a:srgbClr val="00FF00"/>
    <a:srgbClr val="FF5050"/>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58" autoAdjust="0"/>
    <p:restoredTop sz="72362" autoAdjust="0"/>
  </p:normalViewPr>
  <p:slideViewPr>
    <p:cSldViewPr>
      <p:cViewPr>
        <p:scale>
          <a:sx n="60" d="100"/>
          <a:sy n="60" d="100"/>
        </p:scale>
        <p:origin x="-900"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566"/>
    </p:cViewPr>
  </p:sorterViewPr>
  <p:notesViewPr>
    <p:cSldViewPr>
      <p:cViewPr varScale="1">
        <p:scale>
          <a:sx n="64" d="100"/>
          <a:sy n="64" d="100"/>
        </p:scale>
        <p:origin x="-193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A94B5D4F-E990-40FF-B037-A4A418FBED01}" type="slidenum">
              <a:rPr lang="en-US"/>
              <a:pPr/>
              <a:t>‹#›</a:t>
            </a:fld>
            <a:endParaRPr lang="en-US"/>
          </a:p>
        </p:txBody>
      </p:sp>
    </p:spTree>
    <p:extLst>
      <p:ext uri="{BB962C8B-B14F-4D97-AF65-F5344CB8AC3E}">
        <p14:creationId xmlns:p14="http://schemas.microsoft.com/office/powerpoint/2010/main" val="2968232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AC248039-9E8B-422F-8B1A-4AF677A6F4FF}" type="slidenum">
              <a:rPr lang="en-US"/>
              <a:pPr/>
              <a:t>‹#›</a:t>
            </a:fld>
            <a:endParaRPr lang="en-US"/>
          </a:p>
        </p:txBody>
      </p:sp>
    </p:spTree>
    <p:extLst>
      <p:ext uri="{BB962C8B-B14F-4D97-AF65-F5344CB8AC3E}">
        <p14:creationId xmlns:p14="http://schemas.microsoft.com/office/powerpoint/2010/main" val="32201024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16</a:t>
            </a:fld>
            <a:endParaRPr lang="en-US"/>
          </a:p>
        </p:txBody>
      </p:sp>
    </p:spTree>
    <p:extLst>
      <p:ext uri="{BB962C8B-B14F-4D97-AF65-F5344CB8AC3E}">
        <p14:creationId xmlns:p14="http://schemas.microsoft.com/office/powerpoint/2010/main" val="144804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17</a:t>
            </a:fld>
            <a:endParaRPr lang="en-US"/>
          </a:p>
        </p:txBody>
      </p:sp>
    </p:spTree>
    <p:extLst>
      <p:ext uri="{BB962C8B-B14F-4D97-AF65-F5344CB8AC3E}">
        <p14:creationId xmlns:p14="http://schemas.microsoft.com/office/powerpoint/2010/main" val="1882335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18</a:t>
            </a:fld>
            <a:endParaRPr lang="en-US"/>
          </a:p>
        </p:txBody>
      </p:sp>
    </p:spTree>
    <p:extLst>
      <p:ext uri="{BB962C8B-B14F-4D97-AF65-F5344CB8AC3E}">
        <p14:creationId xmlns:p14="http://schemas.microsoft.com/office/powerpoint/2010/main" val="2366089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19</a:t>
            </a:fld>
            <a:endParaRPr lang="en-US"/>
          </a:p>
        </p:txBody>
      </p:sp>
    </p:spTree>
    <p:extLst>
      <p:ext uri="{BB962C8B-B14F-4D97-AF65-F5344CB8AC3E}">
        <p14:creationId xmlns:p14="http://schemas.microsoft.com/office/powerpoint/2010/main" val="2684472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20</a:t>
            </a:fld>
            <a:endParaRPr lang="en-US"/>
          </a:p>
        </p:txBody>
      </p:sp>
    </p:spTree>
    <p:extLst>
      <p:ext uri="{BB962C8B-B14F-4D97-AF65-F5344CB8AC3E}">
        <p14:creationId xmlns:p14="http://schemas.microsoft.com/office/powerpoint/2010/main" val="3187991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21</a:t>
            </a:fld>
            <a:endParaRPr lang="en-US"/>
          </a:p>
        </p:txBody>
      </p:sp>
    </p:spTree>
    <p:extLst>
      <p:ext uri="{BB962C8B-B14F-4D97-AF65-F5344CB8AC3E}">
        <p14:creationId xmlns:p14="http://schemas.microsoft.com/office/powerpoint/2010/main" val="2251921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22</a:t>
            </a:fld>
            <a:endParaRPr lang="en-US"/>
          </a:p>
        </p:txBody>
      </p:sp>
    </p:spTree>
    <p:extLst>
      <p:ext uri="{BB962C8B-B14F-4D97-AF65-F5344CB8AC3E}">
        <p14:creationId xmlns:p14="http://schemas.microsoft.com/office/powerpoint/2010/main" val="4119923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23</a:t>
            </a:fld>
            <a:endParaRPr lang="en-US"/>
          </a:p>
        </p:txBody>
      </p:sp>
    </p:spTree>
    <p:extLst>
      <p:ext uri="{BB962C8B-B14F-4D97-AF65-F5344CB8AC3E}">
        <p14:creationId xmlns:p14="http://schemas.microsoft.com/office/powerpoint/2010/main" val="1115138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24</a:t>
            </a:fld>
            <a:endParaRPr lang="en-US"/>
          </a:p>
        </p:txBody>
      </p:sp>
    </p:spTree>
    <p:extLst>
      <p:ext uri="{BB962C8B-B14F-4D97-AF65-F5344CB8AC3E}">
        <p14:creationId xmlns:p14="http://schemas.microsoft.com/office/powerpoint/2010/main" val="2465222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25</a:t>
            </a:fld>
            <a:endParaRPr lang="en-US"/>
          </a:p>
        </p:txBody>
      </p:sp>
    </p:spTree>
    <p:extLst>
      <p:ext uri="{BB962C8B-B14F-4D97-AF65-F5344CB8AC3E}">
        <p14:creationId xmlns:p14="http://schemas.microsoft.com/office/powerpoint/2010/main" val="130318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a:t>
            </a:fld>
            <a:endParaRPr lang="en-US"/>
          </a:p>
        </p:txBody>
      </p:sp>
    </p:spTree>
    <p:extLst>
      <p:ext uri="{BB962C8B-B14F-4D97-AF65-F5344CB8AC3E}">
        <p14:creationId xmlns:p14="http://schemas.microsoft.com/office/powerpoint/2010/main" val="4088393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27</a:t>
            </a:fld>
            <a:endParaRPr lang="en-US"/>
          </a:p>
        </p:txBody>
      </p:sp>
    </p:spTree>
    <p:extLst>
      <p:ext uri="{BB962C8B-B14F-4D97-AF65-F5344CB8AC3E}">
        <p14:creationId xmlns:p14="http://schemas.microsoft.com/office/powerpoint/2010/main" val="1899356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28</a:t>
            </a:fld>
            <a:endParaRPr lang="en-US"/>
          </a:p>
        </p:txBody>
      </p:sp>
    </p:spTree>
    <p:extLst>
      <p:ext uri="{BB962C8B-B14F-4D97-AF65-F5344CB8AC3E}">
        <p14:creationId xmlns:p14="http://schemas.microsoft.com/office/powerpoint/2010/main" val="2979365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29</a:t>
            </a:fld>
            <a:endParaRPr lang="en-US"/>
          </a:p>
        </p:txBody>
      </p:sp>
    </p:spTree>
    <p:extLst>
      <p:ext uri="{BB962C8B-B14F-4D97-AF65-F5344CB8AC3E}">
        <p14:creationId xmlns:p14="http://schemas.microsoft.com/office/powerpoint/2010/main" val="2979365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30</a:t>
            </a:fld>
            <a:endParaRPr lang="en-US"/>
          </a:p>
        </p:txBody>
      </p:sp>
    </p:spTree>
    <p:extLst>
      <p:ext uri="{BB962C8B-B14F-4D97-AF65-F5344CB8AC3E}">
        <p14:creationId xmlns:p14="http://schemas.microsoft.com/office/powerpoint/2010/main" val="1953187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31</a:t>
            </a:fld>
            <a:endParaRPr lang="en-US"/>
          </a:p>
        </p:txBody>
      </p:sp>
    </p:spTree>
    <p:extLst>
      <p:ext uri="{BB962C8B-B14F-4D97-AF65-F5344CB8AC3E}">
        <p14:creationId xmlns:p14="http://schemas.microsoft.com/office/powerpoint/2010/main" val="3078243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32</a:t>
            </a:fld>
            <a:endParaRPr lang="en-US"/>
          </a:p>
        </p:txBody>
      </p:sp>
    </p:spTree>
    <p:extLst>
      <p:ext uri="{BB962C8B-B14F-4D97-AF65-F5344CB8AC3E}">
        <p14:creationId xmlns:p14="http://schemas.microsoft.com/office/powerpoint/2010/main" val="583250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33</a:t>
            </a:fld>
            <a:endParaRPr lang="en-US"/>
          </a:p>
        </p:txBody>
      </p:sp>
    </p:spTree>
    <p:extLst>
      <p:ext uri="{BB962C8B-B14F-4D97-AF65-F5344CB8AC3E}">
        <p14:creationId xmlns:p14="http://schemas.microsoft.com/office/powerpoint/2010/main" val="3441852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34</a:t>
            </a:fld>
            <a:endParaRPr lang="en-US"/>
          </a:p>
        </p:txBody>
      </p:sp>
    </p:spTree>
    <p:extLst>
      <p:ext uri="{BB962C8B-B14F-4D97-AF65-F5344CB8AC3E}">
        <p14:creationId xmlns:p14="http://schemas.microsoft.com/office/powerpoint/2010/main" val="1610825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35</a:t>
            </a:fld>
            <a:endParaRPr lang="en-US"/>
          </a:p>
        </p:txBody>
      </p:sp>
    </p:spTree>
    <p:extLst>
      <p:ext uri="{BB962C8B-B14F-4D97-AF65-F5344CB8AC3E}">
        <p14:creationId xmlns:p14="http://schemas.microsoft.com/office/powerpoint/2010/main" val="1480617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36</a:t>
            </a:fld>
            <a:endParaRPr lang="en-US"/>
          </a:p>
        </p:txBody>
      </p:sp>
    </p:spTree>
    <p:extLst>
      <p:ext uri="{BB962C8B-B14F-4D97-AF65-F5344CB8AC3E}">
        <p14:creationId xmlns:p14="http://schemas.microsoft.com/office/powerpoint/2010/main" val="3926861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a:t>
            </a:fld>
            <a:endParaRPr lang="en-US"/>
          </a:p>
        </p:txBody>
      </p:sp>
    </p:spTree>
    <p:extLst>
      <p:ext uri="{BB962C8B-B14F-4D97-AF65-F5344CB8AC3E}">
        <p14:creationId xmlns:p14="http://schemas.microsoft.com/office/powerpoint/2010/main" val="2608044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37</a:t>
            </a:fld>
            <a:endParaRPr lang="en-US"/>
          </a:p>
        </p:txBody>
      </p:sp>
    </p:spTree>
    <p:extLst>
      <p:ext uri="{BB962C8B-B14F-4D97-AF65-F5344CB8AC3E}">
        <p14:creationId xmlns:p14="http://schemas.microsoft.com/office/powerpoint/2010/main" val="780795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solidFill>
                  <a:prstClr val="white"/>
                </a:solidFill>
              </a:rPr>
              <a:pPr/>
              <a:t>39</a:t>
            </a:fld>
            <a:endParaRPr lang="en-US">
              <a:solidFill>
                <a:prstClr val="white"/>
              </a:solidFill>
            </a:endParaRPr>
          </a:p>
        </p:txBody>
      </p:sp>
    </p:spTree>
    <p:extLst>
      <p:ext uri="{BB962C8B-B14F-4D97-AF65-F5344CB8AC3E}">
        <p14:creationId xmlns:p14="http://schemas.microsoft.com/office/powerpoint/2010/main" val="3277645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40</a:t>
            </a:fld>
            <a:endParaRPr lang="en-US"/>
          </a:p>
        </p:txBody>
      </p:sp>
    </p:spTree>
    <p:extLst>
      <p:ext uri="{BB962C8B-B14F-4D97-AF65-F5344CB8AC3E}">
        <p14:creationId xmlns:p14="http://schemas.microsoft.com/office/powerpoint/2010/main" val="3182274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41</a:t>
            </a:fld>
            <a:endParaRPr lang="en-US"/>
          </a:p>
        </p:txBody>
      </p:sp>
    </p:spTree>
    <p:extLst>
      <p:ext uri="{BB962C8B-B14F-4D97-AF65-F5344CB8AC3E}">
        <p14:creationId xmlns:p14="http://schemas.microsoft.com/office/powerpoint/2010/main" val="29995331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42</a:t>
            </a:fld>
            <a:endParaRPr lang="en-US"/>
          </a:p>
        </p:txBody>
      </p:sp>
    </p:spTree>
    <p:extLst>
      <p:ext uri="{BB962C8B-B14F-4D97-AF65-F5344CB8AC3E}">
        <p14:creationId xmlns:p14="http://schemas.microsoft.com/office/powerpoint/2010/main" val="1930353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43</a:t>
            </a:fld>
            <a:endParaRPr lang="en-US"/>
          </a:p>
        </p:txBody>
      </p:sp>
    </p:spTree>
    <p:extLst>
      <p:ext uri="{BB962C8B-B14F-4D97-AF65-F5344CB8AC3E}">
        <p14:creationId xmlns:p14="http://schemas.microsoft.com/office/powerpoint/2010/main" val="2511843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44</a:t>
            </a:fld>
            <a:endParaRPr lang="en-US"/>
          </a:p>
        </p:txBody>
      </p:sp>
    </p:spTree>
    <p:extLst>
      <p:ext uri="{BB962C8B-B14F-4D97-AF65-F5344CB8AC3E}">
        <p14:creationId xmlns:p14="http://schemas.microsoft.com/office/powerpoint/2010/main" val="38948253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45</a:t>
            </a:fld>
            <a:endParaRPr lang="en-US"/>
          </a:p>
        </p:txBody>
      </p:sp>
    </p:spTree>
    <p:extLst>
      <p:ext uri="{BB962C8B-B14F-4D97-AF65-F5344CB8AC3E}">
        <p14:creationId xmlns:p14="http://schemas.microsoft.com/office/powerpoint/2010/main" val="31797762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46</a:t>
            </a:fld>
            <a:endParaRPr lang="en-US"/>
          </a:p>
        </p:txBody>
      </p:sp>
    </p:spTree>
    <p:extLst>
      <p:ext uri="{BB962C8B-B14F-4D97-AF65-F5344CB8AC3E}">
        <p14:creationId xmlns:p14="http://schemas.microsoft.com/office/powerpoint/2010/main" val="4341133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47</a:t>
            </a:fld>
            <a:endParaRPr lang="en-US"/>
          </a:p>
        </p:txBody>
      </p:sp>
    </p:spTree>
    <p:extLst>
      <p:ext uri="{BB962C8B-B14F-4D97-AF65-F5344CB8AC3E}">
        <p14:creationId xmlns:p14="http://schemas.microsoft.com/office/powerpoint/2010/main" val="455809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10</a:t>
            </a:fld>
            <a:endParaRPr lang="en-US"/>
          </a:p>
        </p:txBody>
      </p:sp>
    </p:spTree>
    <p:extLst>
      <p:ext uri="{BB962C8B-B14F-4D97-AF65-F5344CB8AC3E}">
        <p14:creationId xmlns:p14="http://schemas.microsoft.com/office/powerpoint/2010/main" val="12246214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48</a:t>
            </a:fld>
            <a:endParaRPr lang="en-US"/>
          </a:p>
        </p:txBody>
      </p:sp>
    </p:spTree>
    <p:extLst>
      <p:ext uri="{BB962C8B-B14F-4D97-AF65-F5344CB8AC3E}">
        <p14:creationId xmlns:p14="http://schemas.microsoft.com/office/powerpoint/2010/main" val="2684472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49</a:t>
            </a:fld>
            <a:endParaRPr lang="en-US"/>
          </a:p>
        </p:txBody>
      </p:sp>
    </p:spTree>
    <p:extLst>
      <p:ext uri="{BB962C8B-B14F-4D97-AF65-F5344CB8AC3E}">
        <p14:creationId xmlns:p14="http://schemas.microsoft.com/office/powerpoint/2010/main" val="15689941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50</a:t>
            </a:fld>
            <a:endParaRPr lang="en-US"/>
          </a:p>
        </p:txBody>
      </p:sp>
    </p:spTree>
    <p:extLst>
      <p:ext uri="{BB962C8B-B14F-4D97-AF65-F5344CB8AC3E}">
        <p14:creationId xmlns:p14="http://schemas.microsoft.com/office/powerpoint/2010/main" val="27884741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51</a:t>
            </a:fld>
            <a:endParaRPr lang="en-US"/>
          </a:p>
        </p:txBody>
      </p:sp>
    </p:spTree>
    <p:extLst>
      <p:ext uri="{BB962C8B-B14F-4D97-AF65-F5344CB8AC3E}">
        <p14:creationId xmlns:p14="http://schemas.microsoft.com/office/powerpoint/2010/main" val="4284314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52</a:t>
            </a:fld>
            <a:endParaRPr lang="en-US"/>
          </a:p>
        </p:txBody>
      </p:sp>
    </p:spTree>
    <p:extLst>
      <p:ext uri="{BB962C8B-B14F-4D97-AF65-F5344CB8AC3E}">
        <p14:creationId xmlns:p14="http://schemas.microsoft.com/office/powerpoint/2010/main" val="2684472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53</a:t>
            </a:fld>
            <a:endParaRPr lang="en-US"/>
          </a:p>
        </p:txBody>
      </p:sp>
    </p:spTree>
    <p:extLst>
      <p:ext uri="{BB962C8B-B14F-4D97-AF65-F5344CB8AC3E}">
        <p14:creationId xmlns:p14="http://schemas.microsoft.com/office/powerpoint/2010/main" val="4221054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54</a:t>
            </a:fld>
            <a:endParaRPr lang="en-US"/>
          </a:p>
        </p:txBody>
      </p:sp>
    </p:spTree>
    <p:extLst>
      <p:ext uri="{BB962C8B-B14F-4D97-AF65-F5344CB8AC3E}">
        <p14:creationId xmlns:p14="http://schemas.microsoft.com/office/powerpoint/2010/main" val="27630868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55</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56</a:t>
            </a:fld>
            <a:endParaRPr lang="en-US"/>
          </a:p>
        </p:txBody>
      </p:sp>
    </p:spTree>
    <p:extLst>
      <p:ext uri="{BB962C8B-B14F-4D97-AF65-F5344CB8AC3E}">
        <p14:creationId xmlns:p14="http://schemas.microsoft.com/office/powerpoint/2010/main" val="8890566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57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11</a:t>
            </a:fld>
            <a:endParaRPr lang="en-US"/>
          </a:p>
        </p:txBody>
      </p:sp>
    </p:spTree>
    <p:extLst>
      <p:ext uri="{BB962C8B-B14F-4D97-AF65-F5344CB8AC3E}">
        <p14:creationId xmlns:p14="http://schemas.microsoft.com/office/powerpoint/2010/main" val="17669825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58</a:t>
            </a:fld>
            <a:endParaRPr lang="en-US"/>
          </a:p>
        </p:txBody>
      </p:sp>
    </p:spTree>
    <p:extLst>
      <p:ext uri="{BB962C8B-B14F-4D97-AF65-F5344CB8AC3E}">
        <p14:creationId xmlns:p14="http://schemas.microsoft.com/office/powerpoint/2010/main" val="16571626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59</a:t>
            </a:fld>
            <a:endParaRPr lang="en-US"/>
          </a:p>
        </p:txBody>
      </p:sp>
    </p:spTree>
    <p:extLst>
      <p:ext uri="{BB962C8B-B14F-4D97-AF65-F5344CB8AC3E}">
        <p14:creationId xmlns:p14="http://schemas.microsoft.com/office/powerpoint/2010/main" val="26844725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60</a:t>
            </a:fld>
            <a:endParaRPr lang="en-US"/>
          </a:p>
        </p:txBody>
      </p:sp>
    </p:spTree>
    <p:extLst>
      <p:ext uri="{BB962C8B-B14F-4D97-AF65-F5344CB8AC3E}">
        <p14:creationId xmlns:p14="http://schemas.microsoft.com/office/powerpoint/2010/main" val="1664549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61</a:t>
            </a:fld>
            <a:endParaRPr lang="en-US"/>
          </a:p>
        </p:txBody>
      </p:sp>
    </p:spTree>
    <p:extLst>
      <p:ext uri="{BB962C8B-B14F-4D97-AF65-F5344CB8AC3E}">
        <p14:creationId xmlns:p14="http://schemas.microsoft.com/office/powerpoint/2010/main" val="948451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62</a:t>
            </a:fld>
            <a:endParaRPr lang="en-US"/>
          </a:p>
        </p:txBody>
      </p:sp>
    </p:spTree>
    <p:extLst>
      <p:ext uri="{BB962C8B-B14F-4D97-AF65-F5344CB8AC3E}">
        <p14:creationId xmlns:p14="http://schemas.microsoft.com/office/powerpoint/2010/main" val="14136476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63</a:t>
            </a:fld>
            <a:endParaRPr lang="en-US"/>
          </a:p>
        </p:txBody>
      </p:sp>
    </p:spTree>
    <p:extLst>
      <p:ext uri="{BB962C8B-B14F-4D97-AF65-F5344CB8AC3E}">
        <p14:creationId xmlns:p14="http://schemas.microsoft.com/office/powerpoint/2010/main" val="42475002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64</a:t>
            </a:fld>
            <a:endParaRPr lang="en-US"/>
          </a:p>
        </p:txBody>
      </p:sp>
    </p:spTree>
    <p:extLst>
      <p:ext uri="{BB962C8B-B14F-4D97-AF65-F5344CB8AC3E}">
        <p14:creationId xmlns:p14="http://schemas.microsoft.com/office/powerpoint/2010/main" val="10683761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65</a:t>
            </a:fld>
            <a:endParaRPr lang="en-US"/>
          </a:p>
        </p:txBody>
      </p:sp>
    </p:spTree>
    <p:extLst>
      <p:ext uri="{BB962C8B-B14F-4D97-AF65-F5344CB8AC3E}">
        <p14:creationId xmlns:p14="http://schemas.microsoft.com/office/powerpoint/2010/main" val="27532013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smtClean="0"/>
              <a:t>Virtual Studio Connections</a:t>
            </a:r>
            <a:endParaRPr lang="en-US"/>
          </a:p>
        </p:txBody>
      </p:sp>
      <p:sp>
        <p:nvSpPr>
          <p:cNvPr id="5" name="Footer Placeholder 4"/>
          <p:cNvSpPr>
            <a:spLocks noGrp="1"/>
          </p:cNvSpPr>
          <p:nvPr>
            <p:ph type="ftr" sz="quarter" idx="11"/>
          </p:nvPr>
        </p:nvSpPr>
        <p:spPr/>
        <p:txBody>
          <a:bodyPr/>
          <a:lstStyle/>
          <a:p>
            <a:pPr>
              <a:defRPr/>
            </a:pPr>
            <a:r>
              <a:rPr lang="en-US" smtClean="0"/>
              <a:t>Updates will be available at http://www.devconnections.com/updates/Orlando_08/VS</a:t>
            </a:r>
            <a:endParaRPr lang="en-US"/>
          </a:p>
        </p:txBody>
      </p:sp>
      <p:sp>
        <p:nvSpPr>
          <p:cNvPr id="6" name="Slide Number Placeholder 5"/>
          <p:cNvSpPr>
            <a:spLocks noGrp="1"/>
          </p:cNvSpPr>
          <p:nvPr>
            <p:ph type="sldNum" sz="quarter" idx="12"/>
          </p:nvPr>
        </p:nvSpPr>
        <p:spPr/>
        <p:txBody>
          <a:bodyPr/>
          <a:lstStyle/>
          <a:p>
            <a:pPr>
              <a:defRPr/>
            </a:pPr>
            <a:fld id="{0772150D-8CFB-4835-82AB-A0A83A744DF8}" type="slidenum">
              <a:rPr lang="en-US" smtClean="0"/>
              <a:pPr>
                <a:defRPr/>
              </a:pPr>
              <a:t>67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12</a:t>
            </a:fld>
            <a:endParaRPr lang="en-US"/>
          </a:p>
        </p:txBody>
      </p:sp>
    </p:spTree>
    <p:extLst>
      <p:ext uri="{BB962C8B-B14F-4D97-AF65-F5344CB8AC3E}">
        <p14:creationId xmlns:p14="http://schemas.microsoft.com/office/powerpoint/2010/main" val="41250551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68</a:t>
            </a:fld>
            <a:endParaRPr lang="en-US"/>
          </a:p>
        </p:txBody>
      </p:sp>
    </p:spTree>
    <p:extLst>
      <p:ext uri="{BB962C8B-B14F-4D97-AF65-F5344CB8AC3E}">
        <p14:creationId xmlns:p14="http://schemas.microsoft.com/office/powerpoint/2010/main" val="14695071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69</a:t>
            </a:fld>
            <a:endParaRPr lang="en-US"/>
          </a:p>
        </p:txBody>
      </p:sp>
    </p:spTree>
    <p:extLst>
      <p:ext uri="{BB962C8B-B14F-4D97-AF65-F5344CB8AC3E}">
        <p14:creationId xmlns:p14="http://schemas.microsoft.com/office/powerpoint/2010/main" val="26844725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70</a:t>
            </a:fld>
            <a:endParaRPr lang="en-US"/>
          </a:p>
        </p:txBody>
      </p:sp>
    </p:spTree>
    <p:extLst>
      <p:ext uri="{BB962C8B-B14F-4D97-AF65-F5344CB8AC3E}">
        <p14:creationId xmlns:p14="http://schemas.microsoft.com/office/powerpoint/2010/main" val="40591904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71</a:t>
            </a:fld>
            <a:endParaRPr lang="en-US"/>
          </a:p>
        </p:txBody>
      </p:sp>
    </p:spTree>
    <p:extLst>
      <p:ext uri="{BB962C8B-B14F-4D97-AF65-F5344CB8AC3E}">
        <p14:creationId xmlns:p14="http://schemas.microsoft.com/office/powerpoint/2010/main" val="25103475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72</a:t>
            </a:fld>
            <a:endParaRPr lang="en-US"/>
          </a:p>
        </p:txBody>
      </p:sp>
    </p:spTree>
    <p:extLst>
      <p:ext uri="{BB962C8B-B14F-4D97-AF65-F5344CB8AC3E}">
        <p14:creationId xmlns:p14="http://schemas.microsoft.com/office/powerpoint/2010/main" val="6596437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73</a:t>
            </a:fld>
            <a:endParaRPr lang="en-US"/>
          </a:p>
        </p:txBody>
      </p:sp>
    </p:spTree>
    <p:extLst>
      <p:ext uri="{BB962C8B-B14F-4D97-AF65-F5344CB8AC3E}">
        <p14:creationId xmlns:p14="http://schemas.microsoft.com/office/powerpoint/2010/main" val="36899073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74</a:t>
            </a:fld>
            <a:endParaRPr lang="en-US"/>
          </a:p>
        </p:txBody>
      </p:sp>
    </p:spTree>
    <p:extLst>
      <p:ext uri="{BB962C8B-B14F-4D97-AF65-F5344CB8AC3E}">
        <p14:creationId xmlns:p14="http://schemas.microsoft.com/office/powerpoint/2010/main" val="8254019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75</a:t>
            </a:fld>
            <a:endParaRPr lang="en-US"/>
          </a:p>
        </p:txBody>
      </p:sp>
    </p:spTree>
    <p:extLst>
      <p:ext uri="{BB962C8B-B14F-4D97-AF65-F5344CB8AC3E}">
        <p14:creationId xmlns:p14="http://schemas.microsoft.com/office/powerpoint/2010/main" val="6317426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76</a:t>
            </a:fld>
            <a:endParaRPr lang="en-US"/>
          </a:p>
        </p:txBody>
      </p:sp>
    </p:spTree>
    <p:extLst>
      <p:ext uri="{BB962C8B-B14F-4D97-AF65-F5344CB8AC3E}">
        <p14:creationId xmlns:p14="http://schemas.microsoft.com/office/powerpoint/2010/main" val="34474707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77</a:t>
            </a:fld>
            <a:endParaRPr lang="en-US"/>
          </a:p>
        </p:txBody>
      </p:sp>
    </p:spTree>
    <p:extLst>
      <p:ext uri="{BB962C8B-B14F-4D97-AF65-F5344CB8AC3E}">
        <p14:creationId xmlns:p14="http://schemas.microsoft.com/office/powerpoint/2010/main" val="2684472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13</a:t>
            </a:fld>
            <a:endParaRPr lang="en-US"/>
          </a:p>
        </p:txBody>
      </p:sp>
    </p:spTree>
    <p:extLst>
      <p:ext uri="{BB962C8B-B14F-4D97-AF65-F5344CB8AC3E}">
        <p14:creationId xmlns:p14="http://schemas.microsoft.com/office/powerpoint/2010/main" val="2238733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solidFill>
                  <a:prstClr val="white"/>
                </a:solidFill>
              </a:rPr>
              <a:pPr/>
              <a:t>79</a:t>
            </a:fld>
            <a:endParaRPr lang="en-US">
              <a:solidFill>
                <a:prstClr val="white"/>
              </a:solidFill>
            </a:endParaRPr>
          </a:p>
        </p:txBody>
      </p:sp>
    </p:spTree>
    <p:extLst>
      <p:ext uri="{BB962C8B-B14F-4D97-AF65-F5344CB8AC3E}">
        <p14:creationId xmlns:p14="http://schemas.microsoft.com/office/powerpoint/2010/main" val="32776453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80</a:t>
            </a:fld>
            <a:endParaRPr lang="en-US"/>
          </a:p>
        </p:txBody>
      </p:sp>
    </p:spTree>
    <p:extLst>
      <p:ext uri="{BB962C8B-B14F-4D97-AF65-F5344CB8AC3E}">
        <p14:creationId xmlns:p14="http://schemas.microsoft.com/office/powerpoint/2010/main" val="40883931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81</a:t>
            </a:fld>
            <a:endParaRPr lang="en-US"/>
          </a:p>
        </p:txBody>
      </p:sp>
    </p:spTree>
    <p:extLst>
      <p:ext uri="{BB962C8B-B14F-4D97-AF65-F5344CB8AC3E}">
        <p14:creationId xmlns:p14="http://schemas.microsoft.com/office/powerpoint/2010/main" val="13621373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82</a:t>
            </a:fld>
            <a:endParaRPr lang="en-US"/>
          </a:p>
        </p:txBody>
      </p:sp>
    </p:spTree>
    <p:extLst>
      <p:ext uri="{BB962C8B-B14F-4D97-AF65-F5344CB8AC3E}">
        <p14:creationId xmlns:p14="http://schemas.microsoft.com/office/powerpoint/2010/main" val="12246214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83</a:t>
            </a:fld>
            <a:endParaRPr lang="en-US"/>
          </a:p>
        </p:txBody>
      </p:sp>
    </p:spTree>
    <p:extLst>
      <p:ext uri="{BB962C8B-B14F-4D97-AF65-F5344CB8AC3E}">
        <p14:creationId xmlns:p14="http://schemas.microsoft.com/office/powerpoint/2010/main" val="17669825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84</a:t>
            </a:fld>
            <a:endParaRPr lang="en-US"/>
          </a:p>
        </p:txBody>
      </p:sp>
    </p:spTree>
    <p:extLst>
      <p:ext uri="{BB962C8B-B14F-4D97-AF65-F5344CB8AC3E}">
        <p14:creationId xmlns:p14="http://schemas.microsoft.com/office/powerpoint/2010/main" val="18204330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85</a:t>
            </a:fld>
            <a:endParaRPr lang="en-US"/>
          </a:p>
        </p:txBody>
      </p:sp>
    </p:spTree>
    <p:extLst>
      <p:ext uri="{BB962C8B-B14F-4D97-AF65-F5344CB8AC3E}">
        <p14:creationId xmlns:p14="http://schemas.microsoft.com/office/powerpoint/2010/main" val="14599177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86</a:t>
            </a:fld>
            <a:endParaRPr lang="en-US"/>
          </a:p>
        </p:txBody>
      </p:sp>
    </p:spTree>
    <p:extLst>
      <p:ext uri="{BB962C8B-B14F-4D97-AF65-F5344CB8AC3E}">
        <p14:creationId xmlns:p14="http://schemas.microsoft.com/office/powerpoint/2010/main" val="27142814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87</a:t>
            </a:fld>
            <a:endParaRPr lang="en-US"/>
          </a:p>
        </p:txBody>
      </p:sp>
    </p:spTree>
    <p:extLst>
      <p:ext uri="{BB962C8B-B14F-4D97-AF65-F5344CB8AC3E}">
        <p14:creationId xmlns:p14="http://schemas.microsoft.com/office/powerpoint/2010/main" val="29607347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88</a:t>
            </a:fld>
            <a:endParaRPr lang="en-US"/>
          </a:p>
        </p:txBody>
      </p:sp>
    </p:spTree>
    <p:extLst>
      <p:ext uri="{BB962C8B-B14F-4D97-AF65-F5344CB8AC3E}">
        <p14:creationId xmlns:p14="http://schemas.microsoft.com/office/powerpoint/2010/main" val="268447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14</a:t>
            </a:fld>
            <a:endParaRPr lang="en-US"/>
          </a:p>
        </p:txBody>
      </p:sp>
    </p:spTree>
    <p:extLst>
      <p:ext uri="{BB962C8B-B14F-4D97-AF65-F5344CB8AC3E}">
        <p14:creationId xmlns:p14="http://schemas.microsoft.com/office/powerpoint/2010/main" val="24194162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89</a:t>
            </a:fld>
            <a:endParaRPr lang="en-US"/>
          </a:p>
        </p:txBody>
      </p:sp>
    </p:spTree>
    <p:extLst>
      <p:ext uri="{BB962C8B-B14F-4D97-AF65-F5344CB8AC3E}">
        <p14:creationId xmlns:p14="http://schemas.microsoft.com/office/powerpoint/2010/main" val="31543089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90</a:t>
            </a:fld>
            <a:endParaRPr lang="en-US"/>
          </a:p>
        </p:txBody>
      </p:sp>
    </p:spTree>
    <p:extLst>
      <p:ext uri="{BB962C8B-B14F-4D97-AF65-F5344CB8AC3E}">
        <p14:creationId xmlns:p14="http://schemas.microsoft.com/office/powerpoint/2010/main" val="20703328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91</a:t>
            </a:fld>
            <a:endParaRPr lang="en-US"/>
          </a:p>
        </p:txBody>
      </p:sp>
    </p:spTree>
    <p:extLst>
      <p:ext uri="{BB962C8B-B14F-4D97-AF65-F5344CB8AC3E}">
        <p14:creationId xmlns:p14="http://schemas.microsoft.com/office/powerpoint/2010/main" val="15971376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92</a:t>
            </a:fld>
            <a:endParaRPr lang="en-US"/>
          </a:p>
        </p:txBody>
      </p:sp>
    </p:spTree>
    <p:extLst>
      <p:ext uri="{BB962C8B-B14F-4D97-AF65-F5344CB8AC3E}">
        <p14:creationId xmlns:p14="http://schemas.microsoft.com/office/powerpoint/2010/main" val="4383458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93</a:t>
            </a:fld>
            <a:endParaRPr lang="en-US"/>
          </a:p>
        </p:txBody>
      </p:sp>
    </p:spTree>
    <p:extLst>
      <p:ext uri="{BB962C8B-B14F-4D97-AF65-F5344CB8AC3E}">
        <p14:creationId xmlns:p14="http://schemas.microsoft.com/office/powerpoint/2010/main" val="318799189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94</a:t>
            </a:fld>
            <a:endParaRPr lang="en-US"/>
          </a:p>
        </p:txBody>
      </p:sp>
    </p:spTree>
    <p:extLst>
      <p:ext uri="{BB962C8B-B14F-4D97-AF65-F5344CB8AC3E}">
        <p14:creationId xmlns:p14="http://schemas.microsoft.com/office/powerpoint/2010/main" val="366441717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95</a:t>
            </a:fld>
            <a:endParaRPr lang="en-US"/>
          </a:p>
        </p:txBody>
      </p:sp>
    </p:spTree>
    <p:extLst>
      <p:ext uri="{BB962C8B-B14F-4D97-AF65-F5344CB8AC3E}">
        <p14:creationId xmlns:p14="http://schemas.microsoft.com/office/powerpoint/2010/main" val="226396449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96</a:t>
            </a:fld>
            <a:endParaRPr lang="en-US"/>
          </a:p>
        </p:txBody>
      </p:sp>
    </p:spTree>
    <p:extLst>
      <p:ext uri="{BB962C8B-B14F-4D97-AF65-F5344CB8AC3E}">
        <p14:creationId xmlns:p14="http://schemas.microsoft.com/office/powerpoint/2010/main" val="362717483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97</a:t>
            </a:fld>
            <a:endParaRPr lang="en-US"/>
          </a:p>
        </p:txBody>
      </p:sp>
    </p:spTree>
    <p:extLst>
      <p:ext uri="{BB962C8B-B14F-4D97-AF65-F5344CB8AC3E}">
        <p14:creationId xmlns:p14="http://schemas.microsoft.com/office/powerpoint/2010/main" val="172567435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98</a:t>
            </a:fld>
            <a:endParaRPr lang="en-US"/>
          </a:p>
        </p:txBody>
      </p:sp>
    </p:spTree>
    <p:extLst>
      <p:ext uri="{BB962C8B-B14F-4D97-AF65-F5344CB8AC3E}">
        <p14:creationId xmlns:p14="http://schemas.microsoft.com/office/powerpoint/2010/main" val="63242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15</a:t>
            </a:fld>
            <a:endParaRPr lang="en-US"/>
          </a:p>
        </p:txBody>
      </p:sp>
    </p:spTree>
    <p:extLst>
      <p:ext uri="{BB962C8B-B14F-4D97-AF65-F5344CB8AC3E}">
        <p14:creationId xmlns:p14="http://schemas.microsoft.com/office/powerpoint/2010/main" val="355802183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99</a:t>
            </a:fld>
            <a:endParaRPr lang="en-US"/>
          </a:p>
        </p:txBody>
      </p:sp>
    </p:spTree>
    <p:extLst>
      <p:ext uri="{BB962C8B-B14F-4D97-AF65-F5344CB8AC3E}">
        <p14:creationId xmlns:p14="http://schemas.microsoft.com/office/powerpoint/2010/main" val="189935656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100</a:t>
            </a:fld>
            <a:endParaRPr lang="en-US"/>
          </a:p>
        </p:txBody>
      </p:sp>
    </p:spTree>
    <p:extLst>
      <p:ext uri="{BB962C8B-B14F-4D97-AF65-F5344CB8AC3E}">
        <p14:creationId xmlns:p14="http://schemas.microsoft.com/office/powerpoint/2010/main" val="342816140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101</a:t>
            </a:fld>
            <a:endParaRPr lang="en-US"/>
          </a:p>
        </p:txBody>
      </p:sp>
    </p:spTree>
    <p:extLst>
      <p:ext uri="{BB962C8B-B14F-4D97-AF65-F5344CB8AC3E}">
        <p14:creationId xmlns:p14="http://schemas.microsoft.com/office/powerpoint/2010/main" val="13577669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102</a:t>
            </a:fld>
            <a:endParaRPr lang="en-US"/>
          </a:p>
        </p:txBody>
      </p:sp>
    </p:spTree>
    <p:extLst>
      <p:ext uri="{BB962C8B-B14F-4D97-AF65-F5344CB8AC3E}">
        <p14:creationId xmlns:p14="http://schemas.microsoft.com/office/powerpoint/2010/main" val="34418529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26BDF0-3489-4502-BB74-4C865BB68D2C}" type="slidenum">
              <a:rPr lang="en-US" smtClean="0">
                <a:solidFill>
                  <a:prstClr val="black"/>
                </a:solidFill>
              </a:rPr>
              <a:pPr/>
              <a:t>105</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3/9/2010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3/9/2010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3/9/2010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990600" y="2362200"/>
            <a:ext cx="7162800" cy="2133600"/>
          </a:xfrm>
        </p:spPr>
        <p:txBody>
          <a:bodyPr>
            <a:normAutofit/>
          </a:bodyPr>
          <a:lstStyle>
            <a:lvl1pPr>
              <a:buNone/>
              <a:defRPr sz="3600"/>
            </a:lvl1pPr>
          </a:lstStyle>
          <a:p>
            <a:pPr lvl="0"/>
            <a:r>
              <a:rPr lang="en-US" dirty="0" smtClean="0"/>
              <a:t>Click to edit Master text styles</a:t>
            </a:r>
          </a:p>
        </p:txBody>
      </p:sp>
    </p:spTree>
    <p:extLst>
      <p:ext uri="{BB962C8B-B14F-4D97-AF65-F5344CB8AC3E}">
        <p14:creationId xmlns:p14="http://schemas.microsoft.com/office/powerpoint/2010/main" val="16008102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246205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61873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70931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210321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06223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50399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0256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pPr/>
              <a:t>3/9/2010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5046320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09795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95457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2267154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102360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Use for slides with Software Co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8359006"/>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912039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0802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0508958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01981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3/9/2010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812925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237061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1979159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21299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090684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8029007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3C472-CF9D-F44F-91B3-37540B12BA85}" type="datetimeFigureOut">
              <a:rPr lang="en-US" smtClean="0">
                <a:solidFill>
                  <a:prstClr val="white">
                    <a:tint val="75000"/>
                  </a:prstClr>
                </a:solidFill>
              </a:rPr>
              <a:pPr/>
              <a:t>3/9/2010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7E3B2BC-F41C-5548-9432-C012D9149EA8}"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883812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Use for slides with Software Co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5375840"/>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solidFill>
                  <a:prstClr val="white">
                    <a:tint val="95000"/>
                  </a:prstClr>
                </a:solidFill>
              </a:rPr>
              <a:pPr/>
              <a:t>3/9/2010</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9648F39E-9C37-485F-AC97-16BB4BDF9F49}" type="slidenum">
              <a:rPr lang="en-US" smtClean="0">
                <a:solidFill>
                  <a:prstClr val="white">
                    <a:tint val="95000"/>
                  </a:prstClr>
                </a:solidFill>
              </a:rPr>
              <a:pPr/>
              <a:t>‹#›</a:t>
            </a:fld>
            <a:endParaRPr lang="en-US">
              <a:solidFill>
                <a:prstClr val="white">
                  <a:tint val="95000"/>
                </a:prstClr>
              </a:solidFill>
            </a:endParaRP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3496248897"/>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solidFill>
                  <a:prstClr val="black">
                    <a:tint val="95000"/>
                  </a:prstClr>
                </a:solidFill>
              </a:rPr>
              <a:pPr/>
              <a:t>3/9/2010</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9648F39E-9C37-485F-AC97-16BB4BDF9F49}"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82962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pPr/>
              <a:t>3/9/2010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solidFill>
                  <a:prstClr val="white">
                    <a:tint val="95000"/>
                  </a:prstClr>
                </a:solidFill>
              </a:rPr>
              <a:pPr/>
              <a:t>3/9/2010</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9648F39E-9C37-485F-AC97-16BB4BDF9F4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911968341"/>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solidFill>
                  <a:prstClr val="black">
                    <a:tint val="95000"/>
                  </a:prstClr>
                </a:solidFill>
              </a:rPr>
              <a:pPr/>
              <a:t>3/9/2010</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9648F39E-9C37-485F-AC97-16BB4BDF9F49}"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85378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solidFill>
                  <a:prstClr val="black">
                    <a:tint val="95000"/>
                  </a:prstClr>
                </a:solidFill>
              </a:rPr>
              <a:pPr/>
              <a:t>3/9/2010</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9648F39E-9C37-485F-AC97-16BB4BDF9F49}"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589931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solidFill>
                  <a:prstClr val="black">
                    <a:tint val="95000"/>
                  </a:prstClr>
                </a:solidFill>
              </a:rPr>
              <a:pPr/>
              <a:t>3/9/2010</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9648F39E-9C37-485F-AC97-16BB4BDF9F49}"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1916177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solidFill>
                  <a:prstClr val="black">
                    <a:tint val="95000"/>
                  </a:prstClr>
                </a:solidFill>
              </a:rPr>
              <a:pPr/>
              <a:t>3/9/2010</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9648F39E-9C37-485F-AC97-16BB4BDF9F49}"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638263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solidFill>
                  <a:prstClr val="black">
                    <a:tint val="95000"/>
                  </a:prstClr>
                </a:solidFill>
              </a:rPr>
              <a:pPr/>
              <a:t>3/9/2010</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9648F39E-9C37-485F-AC97-16BB4BDF9F49}" type="slidenum">
              <a:rPr lang="en-US" smtClean="0">
                <a:solidFill>
                  <a:prstClr val="black">
                    <a:tint val="95000"/>
                  </a:prstClr>
                </a:solidFill>
              </a:rPr>
              <a:pPr/>
              <a:t>‹#›</a:t>
            </a:fld>
            <a:endParaRPr lang="en-US">
              <a:solidFill>
                <a:prstClr val="black">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32337346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solidFill>
                  <a:prstClr val="black">
                    <a:tint val="95000"/>
                  </a:prstClr>
                </a:solidFill>
              </a:rPr>
              <a:pPr/>
              <a:t>3/9/2010</a:t>
            </a:fld>
            <a:endParaRPr lang="en-US" dirty="0">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solidFill>
                <a:prstClr val="white">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846058616"/>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solidFill>
                  <a:prstClr val="black">
                    <a:tint val="95000"/>
                  </a:prstClr>
                </a:solidFill>
              </a:rPr>
              <a:pPr/>
              <a:t>3/9/2010</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9648F39E-9C37-485F-AC97-16BB4BDF9F49}"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7151396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solidFill>
                  <a:prstClr val="black">
                    <a:tint val="95000"/>
                  </a:prstClr>
                </a:solidFill>
              </a:rPr>
              <a:pPr/>
              <a:t>3/9/2010</a:t>
            </a:fld>
            <a:endParaRPr lang="en-US">
              <a:solidFill>
                <a:prstClr val="black">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9648F39E-9C37-485F-AC97-16BB4BDF9F49}"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3390017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990600" y="2362200"/>
            <a:ext cx="7162800" cy="2133600"/>
          </a:xfrm>
        </p:spPr>
        <p:txBody>
          <a:bodyPr>
            <a:normAutofit/>
          </a:bodyPr>
          <a:lstStyle>
            <a:lvl1pPr>
              <a:buNone/>
              <a:defRPr sz="3600"/>
            </a:lvl1pPr>
          </a:lstStyle>
          <a:p>
            <a:pPr lvl="0"/>
            <a:r>
              <a:rPr lang="en-US" dirty="0" smtClean="0"/>
              <a:t>Click to edit Master text styles</a:t>
            </a:r>
          </a:p>
        </p:txBody>
      </p:sp>
    </p:spTree>
    <p:extLst>
      <p:ext uri="{BB962C8B-B14F-4D97-AF65-F5344CB8AC3E}">
        <p14:creationId xmlns:p14="http://schemas.microsoft.com/office/powerpoint/2010/main" val="11787083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pPr/>
              <a:t>3/9/2010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218949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pPr/>
              <a:t>3/9/2010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3/9/2010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3/9/2010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pPr/>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pPr/>
              <a:t>3/9/2010</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pPr/>
              <a:t>3/9/2010</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26" r:id="rId13"/>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0763C472-CF9D-F44F-91B3-37540B12BA85}" type="datetimeFigureOut">
              <a:rPr lang="en-US" smtClean="0">
                <a:solidFill>
                  <a:prstClr val="white">
                    <a:tint val="75000"/>
                  </a:prstClr>
                </a:solidFill>
                <a:latin typeface="Calibri"/>
              </a:rPr>
              <a:pPr defTabSz="457200" fontAlgn="auto">
                <a:spcBef>
                  <a:spcPts val="0"/>
                </a:spcBef>
                <a:spcAft>
                  <a:spcPts val="0"/>
                </a:spcAft>
              </a:pPr>
              <a:t>3/9/2010</a:t>
            </a:fld>
            <a:endParaRPr lang="en-US">
              <a:solidFill>
                <a:prstClr val="white">
                  <a:tint val="75000"/>
                </a:prstClr>
              </a:solidFill>
              <a:latin typeface="Calibri"/>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white">
                  <a:tint val="75000"/>
                </a:prstClr>
              </a:solidFill>
              <a:latin typeface="Calibri"/>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47E3B2BC-F41C-5548-9432-C012D9149EA8}" type="slidenum">
              <a:rPr lang="en-US" smtClean="0">
                <a:solidFill>
                  <a:prstClr val="white">
                    <a:tint val="75000"/>
                  </a:prstClr>
                </a:solidFill>
                <a:latin typeface="Calibri"/>
              </a:rPr>
              <a:pPr defTabSz="457200" fontAlgn="auto">
                <a:spcBef>
                  <a:spcPts val="0"/>
                </a:spcBef>
                <a:spcAft>
                  <a:spcPts val="0"/>
                </a:spcAft>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34715894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0763C472-CF9D-F44F-91B3-37540B12BA85}" type="datetimeFigureOut">
              <a:rPr lang="en-US" smtClean="0">
                <a:solidFill>
                  <a:prstClr val="white">
                    <a:tint val="75000"/>
                  </a:prstClr>
                </a:solidFill>
                <a:latin typeface="Calibri"/>
              </a:rPr>
              <a:pPr defTabSz="457200" fontAlgn="auto">
                <a:spcBef>
                  <a:spcPts val="0"/>
                </a:spcBef>
                <a:spcAft>
                  <a:spcPts val="0"/>
                </a:spcAft>
              </a:pPr>
              <a:t>3/9/2010</a:t>
            </a:fld>
            <a:endParaRPr lang="en-US">
              <a:solidFill>
                <a:prstClr val="white">
                  <a:tint val="75000"/>
                </a:prstClr>
              </a:solidFill>
              <a:latin typeface="Calibri"/>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white">
                  <a:tint val="75000"/>
                </a:prstClr>
              </a:solidFill>
              <a:latin typeface="Calibri"/>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47E3B2BC-F41C-5548-9432-C012D9149EA8}" type="slidenum">
              <a:rPr lang="en-US" smtClean="0">
                <a:solidFill>
                  <a:prstClr val="white">
                    <a:tint val="75000"/>
                  </a:prstClr>
                </a:solidFill>
                <a:latin typeface="Calibri"/>
              </a:rPr>
              <a:pPr defTabSz="457200" fontAlgn="auto">
                <a:spcBef>
                  <a:spcPts val="0"/>
                </a:spcBef>
                <a:spcAft>
                  <a:spcPts val="0"/>
                </a:spcAft>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294591440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solidFill>
                  <a:prstClr val="black">
                    <a:tint val="95000"/>
                  </a:prstClr>
                </a:solidFill>
              </a:rPr>
              <a:pPr/>
              <a:t>3/9/2010</a:t>
            </a:fld>
            <a:endParaRPr lang="en-US" dirty="0">
              <a:solidFill>
                <a:prstClr val="black">
                  <a:tint val="95000"/>
                </a:prstClr>
              </a:solidFil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solidFill>
                <a:prstClr val="black">
                  <a:tint val="95000"/>
                </a:prstClr>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417722068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91.xml"/><Relationship Id="rId1" Type="http://schemas.openxmlformats.org/officeDocument/2006/relationships/slideLayout" Target="../slideLayouts/slideLayout6.xml"/><Relationship Id="rId5" Type="http://schemas.openxmlformats.org/officeDocument/2006/relationships/image" Target="../media/image87.png"/><Relationship Id="rId4" Type="http://schemas.openxmlformats.org/officeDocument/2006/relationships/image" Target="../media/image86.png"/></Relationships>
</file>

<file path=ppt/slides/_rels/slide10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2.xml"/><Relationship Id="rId1" Type="http://schemas.openxmlformats.org/officeDocument/2006/relationships/slideLayout" Target="../slideLayouts/slideLayout6.xml"/><Relationship Id="rId4" Type="http://schemas.openxmlformats.org/officeDocument/2006/relationships/image" Target="../media/image89.png"/></Relationships>
</file>

<file path=ppt/slides/_rels/slide10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03.xml.rels><?xml version="1.0" encoding="UTF-8" standalone="yes"?>
<Relationships xmlns="http://schemas.openxmlformats.org/package/2006/relationships"><Relationship Id="rId3" Type="http://schemas.openxmlformats.org/officeDocument/2006/relationships/hyperlink" Target="http://msdn.microsoft.com/SharePoint" TargetMode="External"/><Relationship Id="rId2" Type="http://schemas.openxmlformats.org/officeDocument/2006/relationships/hyperlink" Target="http://channel9.msdn.com/learn/courses/SharePoint2010Developer/"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mailto:csell@microsoft.com" TargetMode="External"/><Relationship Id="rId2" Type="http://schemas.openxmlformats.org/officeDocument/2006/relationships/image" Target="../media/image90.wmf"/><Relationship Id="rId1" Type="http://schemas.openxmlformats.org/officeDocument/2006/relationships/slideLayout" Target="../slideLayouts/slideLayout26.xml"/><Relationship Id="rId4" Type="http://schemas.openxmlformats.org/officeDocument/2006/relationships/hyperlink" Target="http://davebost.com/" TargetMode="External"/></Relationships>
</file>

<file path=ppt/slides/_rels/slide10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94.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blogs.msdn.com/webdevtools" TargetMode="Externa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hyperlink" Target="http://msdn.microsoft.com/vstudio" TargetMode="External"/><Relationship Id="rId2" Type="http://schemas.openxmlformats.org/officeDocument/2006/relationships/hyperlink" Target="http://msdn.microsoft.com/en-us/library/bb386063(VS.100).aspx" TargetMode="External"/><Relationship Id="rId1" Type="http://schemas.openxmlformats.org/officeDocument/2006/relationships/slideLayout" Target="../slideLayouts/slideLayout2.xml"/><Relationship Id="rId4" Type="http://schemas.openxmlformats.org/officeDocument/2006/relationships/hyperlink" Target="http://blogs.msdn.com/zainnab"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microsoftpdc.com/Sessions/P09-09" TargetMode="External"/><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hyperlink" Target="http://microsoftpdc.com/Sessions/P09-09" TargetMode="External"/><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3" Type="http://schemas.openxmlformats.org/officeDocument/2006/relationships/hyperlink" Target="http://msdn.microsoft.com/data" TargetMode="External"/><Relationship Id="rId2" Type="http://schemas.openxmlformats.org/officeDocument/2006/relationships/hyperlink" Target="http://msdn.microsoft.com/net" TargetMode="External"/><Relationship Id="rId1" Type="http://schemas.openxmlformats.org/officeDocument/2006/relationships/slideLayout" Target="../slideLayouts/slideLayout2.xml"/><Relationship Id="rId6" Type="http://schemas.openxmlformats.org/officeDocument/2006/relationships/hyperlink" Target="http://windowsclient.net/" TargetMode="External"/><Relationship Id="rId5" Type="http://schemas.openxmlformats.org/officeDocument/2006/relationships/hyperlink" Target="http://asp.net/mvc" TargetMode="External"/><Relationship Id="rId4" Type="http://schemas.openxmlformats.org/officeDocument/2006/relationships/hyperlink" Target="http://msdn.microsoft.com/concurrency" TargetMode="Externa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8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8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7.xml"/><Relationship Id="rId1" Type="http://schemas.openxmlformats.org/officeDocument/2006/relationships/slideLayout" Target="../slideLayouts/slideLayout5.xml"/><Relationship Id="rId4" Type="http://schemas.openxmlformats.org/officeDocument/2006/relationships/image" Target="../media/image74.png"/></Relationships>
</file>

<file path=ppt/slides/_rels/slide8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9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9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8077200" cy="1673352"/>
          </a:xfrm>
        </p:spPr>
        <p:txBody>
          <a:bodyPr/>
          <a:lstStyle/>
          <a:p>
            <a:r>
              <a:rPr lang="en-US" dirty="0" smtClean="0"/>
              <a:t>MSDN Presents…</a:t>
            </a:r>
            <a:endParaRPr lang="en-US" dirty="0"/>
          </a:p>
        </p:txBody>
      </p:sp>
      <p:sp>
        <p:nvSpPr>
          <p:cNvPr id="3" name="Subtitle 2"/>
          <p:cNvSpPr>
            <a:spLocks noGrp="1"/>
          </p:cNvSpPr>
          <p:nvPr>
            <p:ph type="subTitle" idx="1"/>
          </p:nvPr>
        </p:nvSpPr>
        <p:spPr>
          <a:xfrm>
            <a:off x="990600" y="1447800"/>
            <a:ext cx="7848600" cy="2261616"/>
          </a:xfrm>
        </p:spPr>
        <p:txBody>
          <a:bodyPr>
            <a:noAutofit/>
          </a:bodyPr>
          <a:lstStyle/>
          <a:p>
            <a:pPr marL="342900" indent="-342900">
              <a:buFont typeface="Arial" pitchFamily="34" charset="0"/>
              <a:buChar char="•"/>
            </a:pPr>
            <a:r>
              <a:rPr lang="en-US" sz="3200" dirty="0" smtClean="0"/>
              <a:t>What’s New in Visual Studio 2010</a:t>
            </a:r>
          </a:p>
          <a:p>
            <a:pPr marL="342900" indent="-342900">
              <a:buFont typeface="Arial" pitchFamily="34" charset="0"/>
              <a:buChar char="•"/>
            </a:pPr>
            <a:endParaRPr lang="en-US" sz="3200" dirty="0"/>
          </a:p>
          <a:p>
            <a:pPr marL="342900" indent="-342900">
              <a:buFont typeface="Arial" pitchFamily="34" charset="0"/>
              <a:buChar char="•"/>
            </a:pPr>
            <a:r>
              <a:rPr lang="en-US" sz="3200" dirty="0" smtClean="0"/>
              <a:t>What’s New in .NET 4.0</a:t>
            </a:r>
          </a:p>
          <a:p>
            <a:pPr marL="342900" indent="-342900">
              <a:buFont typeface="Arial" pitchFamily="34" charset="0"/>
              <a:buChar char="•"/>
            </a:pPr>
            <a:endParaRPr lang="en-US" sz="3200" dirty="0"/>
          </a:p>
          <a:p>
            <a:pPr marL="342900" indent="-342900">
              <a:buFont typeface="Arial" pitchFamily="34" charset="0"/>
              <a:buChar char="•"/>
            </a:pPr>
            <a:r>
              <a:rPr lang="en-US" sz="3200" dirty="0" smtClean="0"/>
              <a:t>SharePoint 2010 for Developers</a:t>
            </a:r>
            <a:endParaRPr lang="en-US" sz="32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4114800"/>
            <a:ext cx="3276600" cy="2361079"/>
          </a:xfrm>
          <a:prstGeom prst="rect">
            <a:avLst/>
          </a:prstGeom>
          <a:noFill/>
          <a:ln>
            <a:noFill/>
          </a:ln>
          <a:effectLst>
            <a:outerShdw dist="35921" dir="2700000" algn="ctr" rotWithShape="0">
              <a:schemeClr val="bg2"/>
            </a:outerShdw>
            <a:reflection blurRad="6350" stA="50000" endA="300" endPos="385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40223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Overview</a:t>
            </a:r>
            <a:endParaRPr lang="en-US" dirty="0"/>
          </a:p>
        </p:txBody>
      </p:sp>
      <p:sp>
        <p:nvSpPr>
          <p:cNvPr id="6" name="Content Placeholder 5"/>
          <p:cNvSpPr>
            <a:spLocks noGrp="1"/>
          </p:cNvSpPr>
          <p:nvPr>
            <p:ph idx="1"/>
          </p:nvPr>
        </p:nvSpPr>
        <p:spPr/>
        <p:txBody>
          <a:bodyPr/>
          <a:lstStyle/>
          <a:p>
            <a:r>
              <a:rPr lang="en-US" dirty="0" smtClean="0"/>
              <a:t>General Improvements</a:t>
            </a:r>
          </a:p>
          <a:p>
            <a:endParaRPr lang="en-US" dirty="0" smtClean="0"/>
          </a:p>
          <a:p>
            <a:r>
              <a:rPr lang="en-US" dirty="0" smtClean="0"/>
              <a:t>Debugging</a:t>
            </a:r>
          </a:p>
          <a:p>
            <a:endParaRPr lang="en-US" dirty="0" smtClean="0"/>
          </a:p>
          <a:p>
            <a:r>
              <a:rPr lang="en-US" dirty="0" smtClean="0"/>
              <a:t>Parallelism</a:t>
            </a:r>
          </a:p>
          <a:p>
            <a:endParaRPr lang="en-US" dirty="0" smtClean="0"/>
          </a:p>
          <a:p>
            <a:r>
              <a:rPr lang="en-US" dirty="0" smtClean="0"/>
              <a:t>Web</a:t>
            </a:r>
          </a:p>
          <a:p>
            <a:endParaRPr lang="en-US" dirty="0" smtClean="0"/>
          </a:p>
          <a:p>
            <a:r>
              <a:rPr lang="en-US" dirty="0" smtClean="0"/>
              <a:t>Extensibility</a:t>
            </a:r>
            <a:endParaRPr lang="en-US" dirty="0"/>
          </a:p>
        </p:txBody>
      </p:sp>
    </p:spTree>
    <p:extLst>
      <p:ext uri="{BB962C8B-B14F-4D97-AF65-F5344CB8AC3E}">
        <p14:creationId xmlns:p14="http://schemas.microsoft.com/office/powerpoint/2010/main" val="294722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Web Part</a:t>
            </a:r>
            <a:endParaRPr lang="en-US"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360045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7242" y="2743200"/>
            <a:ext cx="584370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810000"/>
            <a:ext cx="275136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51468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240713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05200"/>
            <a:ext cx="586089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654436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Web Parts</a:t>
            </a:r>
            <a:endParaRPr lang="en-US" dirty="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Resources</a:t>
            </a:r>
            <a:endParaRPr lang="en-US" dirty="0"/>
          </a:p>
        </p:txBody>
      </p:sp>
      <p:sp>
        <p:nvSpPr>
          <p:cNvPr id="6" name="Content Placeholder 5"/>
          <p:cNvSpPr>
            <a:spLocks noGrp="1"/>
          </p:cNvSpPr>
          <p:nvPr>
            <p:ph idx="1"/>
          </p:nvPr>
        </p:nvSpPr>
        <p:spPr>
          <a:xfrm>
            <a:off x="152400" y="1775191"/>
            <a:ext cx="8763000" cy="4625609"/>
          </a:xfrm>
        </p:spPr>
        <p:txBody>
          <a:bodyPr/>
          <a:lstStyle/>
          <a:p>
            <a:r>
              <a:rPr lang="en-US" dirty="0" smtClean="0"/>
              <a:t>Learn SharePoint 2010 </a:t>
            </a:r>
            <a:r>
              <a:rPr lang="en-US" dirty="0"/>
              <a:t>on Channel 9</a:t>
            </a:r>
            <a:br>
              <a:rPr lang="en-US" dirty="0"/>
            </a:br>
            <a:r>
              <a:rPr lang="en-US" dirty="0">
                <a:hlinkClick r:id="rId2"/>
              </a:rPr>
              <a:t>http://channel9.msdn.com/learn/courses/SharePoint2010Developer</a:t>
            </a:r>
            <a:r>
              <a:rPr lang="en-US" dirty="0" smtClean="0">
                <a:hlinkClick r:id="rId2"/>
              </a:rPr>
              <a:t>/</a:t>
            </a:r>
            <a:r>
              <a:rPr lang="en-US" dirty="0" smtClean="0"/>
              <a:t/>
            </a:r>
            <a:br>
              <a:rPr lang="en-US" dirty="0" smtClean="0"/>
            </a:br>
            <a:endParaRPr lang="en-US" sz="2000" dirty="0" smtClean="0"/>
          </a:p>
          <a:p>
            <a:r>
              <a:rPr lang="en-US" dirty="0" smtClean="0"/>
              <a:t>SharePoint 2010 Developer Center</a:t>
            </a:r>
            <a:br>
              <a:rPr lang="en-US" dirty="0" smtClean="0"/>
            </a:br>
            <a:r>
              <a:rPr lang="en-US" dirty="0" smtClean="0">
                <a:hlinkClick r:id="rId3"/>
              </a:rPr>
              <a:t>http://msdn.microsoft.com/SharePoint</a:t>
            </a:r>
            <a:endParaRPr lang="en-US" dirty="0" smtClean="0"/>
          </a:p>
          <a:p>
            <a:endParaRPr lang="en-US" dirty="0" smtClean="0"/>
          </a:p>
          <a:p>
            <a:endParaRPr lang="en-US" sz="4400" dirty="0" smtClean="0"/>
          </a:p>
          <a:p>
            <a:endParaRPr lang="en-US" dirty="0"/>
          </a:p>
        </p:txBody>
      </p:sp>
    </p:spTree>
    <p:extLst>
      <p:ext uri="{BB962C8B-B14F-4D97-AF65-F5344CB8AC3E}">
        <p14:creationId xmlns:p14="http://schemas.microsoft.com/office/powerpoint/2010/main" val="103098060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csell\AppData\Local\Microsoft\Windows\Temporary Internet Files\Content.IE5\U50UN3D6\00424806[1].wmf"/>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981200" y="762000"/>
            <a:ext cx="5257800" cy="52222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rot="343846">
            <a:off x="2440754" y="2203638"/>
            <a:ext cx="4282931" cy="3227750"/>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buClr>
                <a:schemeClr val="tx2"/>
              </a:buClr>
              <a:buFont typeface="Wingdings" charset="2"/>
              <a:buNone/>
              <a:defRPr sz="2200" kern="1200">
                <a:solidFill>
                  <a:schemeClr val="tx1"/>
                </a:solidFill>
                <a:latin typeface="+mn-lt"/>
                <a:ea typeface="+mn-ea"/>
                <a:cs typeface="+mn-cs"/>
              </a:defRPr>
            </a:lvl1pPr>
            <a:lvl2pPr marL="457200" indent="0" algn="ctr" defTabSz="914400" rtl="0" eaLnBrk="1" latinLnBrk="0" hangingPunct="1">
              <a:spcBef>
                <a:spcPct val="20000"/>
              </a:spcBef>
              <a:buClr>
                <a:schemeClr val="tx2"/>
              </a:buClr>
              <a:buFont typeface="Wingdings"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Wingdings"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Wingdings" charset="2"/>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Wingdings" pitchFamily="2" charset="2"/>
              <a:buNone/>
              <a:defRPr sz="1400" kern="1200">
                <a:solidFill>
                  <a:schemeClr val="tx1">
                    <a:tint val="75000"/>
                  </a:schemeClr>
                </a:solidFill>
                <a:latin typeface="+mn-lt"/>
                <a:ea typeface="+mn-ea"/>
                <a:cs typeface="+mn-cs"/>
              </a:defRPr>
            </a:lvl9pPr>
          </a:lstStyle>
          <a:p>
            <a:pPr marL="45720" algn="ctr" fontAlgn="auto">
              <a:lnSpc>
                <a:spcPct val="200000"/>
              </a:lnSpc>
              <a:spcAft>
                <a:spcPts val="0"/>
              </a:spcAft>
              <a:buClr>
                <a:srgbClr val="F8F8F8"/>
              </a:buClr>
            </a:pPr>
            <a:r>
              <a:rPr lang="en-US" sz="3500" dirty="0" smtClean="0">
                <a:solidFill>
                  <a:prstClr val="black"/>
                </a:solidFill>
                <a:latin typeface="Candara" pitchFamily="34" charset="0"/>
                <a:ea typeface="Segoe UI" pitchFamily="34" charset="0"/>
                <a:cs typeface="Consolas" pitchFamily="49" charset="0"/>
              </a:rPr>
              <a:t>Dave </a:t>
            </a:r>
            <a:r>
              <a:rPr lang="en-US" sz="3500" dirty="0" err="1" smtClean="0">
                <a:solidFill>
                  <a:prstClr val="black"/>
                </a:solidFill>
                <a:latin typeface="Candara" pitchFamily="34" charset="0"/>
                <a:ea typeface="Segoe UI" pitchFamily="34" charset="0"/>
                <a:cs typeface="Consolas" pitchFamily="49" charset="0"/>
              </a:rPr>
              <a:t>Bost</a:t>
            </a:r>
            <a:endParaRPr lang="en-US" sz="3500" dirty="0" smtClean="0">
              <a:solidFill>
                <a:prstClr val="black"/>
              </a:solidFill>
              <a:latin typeface="Candara" pitchFamily="34" charset="0"/>
              <a:ea typeface="Segoe UI" pitchFamily="34" charset="0"/>
              <a:cs typeface="Consolas" pitchFamily="49" charset="0"/>
            </a:endParaRPr>
          </a:p>
          <a:p>
            <a:pPr marL="45720" algn="ctr" fontAlgn="auto">
              <a:lnSpc>
                <a:spcPct val="110000"/>
              </a:lnSpc>
              <a:spcAft>
                <a:spcPts val="0"/>
              </a:spcAft>
              <a:buClr>
                <a:srgbClr val="F8F8F8"/>
              </a:buClr>
            </a:pPr>
            <a:endParaRPr lang="en-US" dirty="0" smtClean="0">
              <a:solidFill>
                <a:prstClr val="black"/>
              </a:solidFill>
              <a:latin typeface="Candara" pitchFamily="34" charset="0"/>
              <a:ea typeface="Segoe UI" pitchFamily="34" charset="0"/>
              <a:cs typeface="Segoe UI" pitchFamily="34" charset="0"/>
            </a:endParaRPr>
          </a:p>
          <a:p>
            <a:pPr marL="45720" algn="ctr" fontAlgn="auto">
              <a:spcAft>
                <a:spcPts val="0"/>
              </a:spcAft>
              <a:buClr>
                <a:srgbClr val="F8F8F8"/>
              </a:buClr>
            </a:pPr>
            <a:r>
              <a:rPr lang="en-US" dirty="0" smtClean="0">
                <a:solidFill>
                  <a:prstClr val="black"/>
                </a:solidFill>
                <a:latin typeface="Candara" pitchFamily="34" charset="0"/>
                <a:ea typeface="Segoe UI" pitchFamily="34" charset="0"/>
                <a:cs typeface="Consolas" pitchFamily="49" charset="0"/>
                <a:hlinkClick r:id="rId3"/>
              </a:rPr>
              <a:t>dbost@microsoft.com</a:t>
            </a:r>
            <a:endParaRPr lang="en-US" dirty="0" smtClean="0">
              <a:solidFill>
                <a:prstClr val="black"/>
              </a:solidFill>
              <a:latin typeface="Candara" pitchFamily="34" charset="0"/>
              <a:ea typeface="Segoe UI" pitchFamily="34" charset="0"/>
              <a:cs typeface="Consolas" pitchFamily="49" charset="0"/>
            </a:endParaRPr>
          </a:p>
          <a:p>
            <a:pPr marL="45720" algn="ctr" fontAlgn="auto">
              <a:spcAft>
                <a:spcPts val="0"/>
              </a:spcAft>
              <a:buClr>
                <a:srgbClr val="F8F8F8"/>
              </a:buClr>
            </a:pPr>
            <a:r>
              <a:rPr lang="en-US" dirty="0" smtClean="0">
                <a:solidFill>
                  <a:prstClr val="black"/>
                </a:solidFill>
                <a:latin typeface="Candara" pitchFamily="34" charset="0"/>
                <a:ea typeface="Segoe UI" pitchFamily="34" charset="0"/>
                <a:cs typeface="Consolas" pitchFamily="49" charset="0"/>
              </a:rPr>
              <a:t>@</a:t>
            </a:r>
            <a:r>
              <a:rPr lang="en-US" dirty="0" err="1" smtClean="0">
                <a:solidFill>
                  <a:prstClr val="black"/>
                </a:solidFill>
                <a:latin typeface="Candara" pitchFamily="34" charset="0"/>
                <a:ea typeface="Segoe UI" pitchFamily="34" charset="0"/>
                <a:cs typeface="Consolas" pitchFamily="49" charset="0"/>
              </a:rPr>
              <a:t>davebost</a:t>
            </a:r>
            <a:endParaRPr lang="en-US" dirty="0" smtClean="0">
              <a:solidFill>
                <a:prstClr val="black"/>
              </a:solidFill>
              <a:latin typeface="Candara" pitchFamily="34" charset="0"/>
              <a:ea typeface="Segoe UI" pitchFamily="34" charset="0"/>
              <a:cs typeface="Consolas" pitchFamily="49" charset="0"/>
            </a:endParaRPr>
          </a:p>
          <a:p>
            <a:pPr marL="45720" algn="ctr" fontAlgn="auto">
              <a:spcAft>
                <a:spcPts val="0"/>
              </a:spcAft>
              <a:buClr>
                <a:srgbClr val="F8F8F8"/>
              </a:buClr>
            </a:pPr>
            <a:r>
              <a:rPr lang="en-US" dirty="0" smtClean="0">
                <a:solidFill>
                  <a:prstClr val="black"/>
                </a:solidFill>
                <a:latin typeface="Candara" pitchFamily="34" charset="0"/>
                <a:ea typeface="Segoe UI" pitchFamily="34" charset="0"/>
                <a:cs typeface="Consolas" pitchFamily="49" charset="0"/>
                <a:hlinkClick r:id="rId4"/>
              </a:rPr>
              <a:t>http://davebost.com</a:t>
            </a:r>
            <a:endParaRPr lang="en-US" dirty="0" smtClean="0">
              <a:solidFill>
                <a:prstClr val="black"/>
              </a:solidFill>
              <a:latin typeface="Candara" pitchFamily="34" charset="0"/>
              <a:ea typeface="Segoe UI" pitchFamily="34" charset="0"/>
              <a:cs typeface="Consolas" pitchFamily="49" charset="0"/>
            </a:endParaRPr>
          </a:p>
          <a:p>
            <a:pPr marL="45720" algn="ctr" fontAlgn="auto">
              <a:spcAft>
                <a:spcPts val="0"/>
              </a:spcAft>
              <a:buClr>
                <a:srgbClr val="F8F8F8"/>
              </a:buClr>
            </a:pPr>
            <a:endParaRPr lang="en-US" dirty="0" smtClean="0">
              <a:solidFill>
                <a:prstClr val="black"/>
              </a:solidFill>
              <a:latin typeface="Candara" pitchFamily="34" charset="0"/>
              <a:ea typeface="Segoe UI" pitchFamily="34" charset="0"/>
              <a:cs typeface="Consolas" pitchFamily="49" charset="0"/>
            </a:endParaRPr>
          </a:p>
          <a:p>
            <a:pPr marL="45720" algn="ctr" fontAlgn="auto">
              <a:spcAft>
                <a:spcPts val="0"/>
              </a:spcAft>
              <a:buClr>
                <a:srgbClr val="F8F8F8"/>
              </a:buClr>
            </a:pPr>
            <a:r>
              <a:rPr lang="en-US" dirty="0">
                <a:solidFill>
                  <a:prstClr val="black"/>
                </a:solidFill>
                <a:latin typeface="Candara" pitchFamily="34" charset="0"/>
                <a:ea typeface="Segoe UI" pitchFamily="34" charset="0"/>
                <a:cs typeface="Consolas" pitchFamily="49" charset="0"/>
              </a:rPr>
              <a:t>http</a:t>
            </a:r>
            <a:r>
              <a:rPr lang="en-US" dirty="0" smtClean="0">
                <a:solidFill>
                  <a:prstClr val="black"/>
                </a:solidFill>
                <a:latin typeface="Candara" pitchFamily="34" charset="0"/>
                <a:ea typeface="Segoe UI" pitchFamily="34" charset="0"/>
                <a:cs typeface="Consolas" pitchFamily="49" charset="0"/>
              </a:rPr>
              <a:t>://ThirstyDeveloper.com</a:t>
            </a:r>
          </a:p>
          <a:p>
            <a:pPr fontAlgn="auto">
              <a:lnSpc>
                <a:spcPct val="200000"/>
              </a:lnSpc>
              <a:spcAft>
                <a:spcPts val="0"/>
              </a:spcAft>
              <a:buClr>
                <a:srgbClr val="F8F8F8"/>
              </a:buClr>
            </a:pPr>
            <a:endParaRPr lang="en-US" dirty="0" smtClean="0">
              <a:solidFill>
                <a:prstClr val="black"/>
              </a:solidFill>
              <a:latin typeface="Candara" pitchFamily="34" charset="0"/>
              <a:ea typeface="Segoe UI" pitchFamily="34" charset="0"/>
              <a:cs typeface="Segoe UI" pitchFamily="34" charset="0"/>
            </a:endParaRPr>
          </a:p>
          <a:p>
            <a:pPr fontAlgn="auto">
              <a:spcAft>
                <a:spcPts val="0"/>
              </a:spcAft>
              <a:buClr>
                <a:srgbClr val="F8F8F8"/>
              </a:buClr>
            </a:pPr>
            <a:endParaRPr lang="en-US" dirty="0">
              <a:solidFill>
                <a:prstClr val="black"/>
              </a:solidFill>
              <a:latin typeface="Candara" pitchFamily="34" charset="0"/>
            </a:endParaRPr>
          </a:p>
        </p:txBody>
      </p:sp>
    </p:spTree>
    <p:extLst>
      <p:ext uri="{BB962C8B-B14F-4D97-AF65-F5344CB8AC3E}">
        <p14:creationId xmlns:p14="http://schemas.microsoft.com/office/powerpoint/2010/main" val="260559772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609600" y="5638801"/>
            <a:ext cx="4648200" cy="552450"/>
          </a:xfrm>
          <a:prstGeom prst="rect">
            <a:avLst/>
          </a:prstGeom>
        </p:spPr>
        <p:txBody>
          <a:bodyPr vert="horz" lIns="91440" tIns="45720" rIns="91440" bIns="45720" rtlCol="0">
            <a:noAutofit/>
          </a:bodyPr>
          <a:lstStyle/>
          <a:p>
            <a:pPr defTabSz="457200" fontAlgn="auto">
              <a:spcBef>
                <a:spcPct val="20000"/>
              </a:spcBef>
              <a:spcAft>
                <a:spcPts val="0"/>
              </a:spcAft>
              <a:buFont typeface="Arial"/>
              <a:buNone/>
              <a:defRPr/>
            </a:pPr>
            <a:endParaRPr lang="en-US" sz="1900" dirty="0">
              <a:solidFill>
                <a:prstClr val="white">
                  <a:tint val="75000"/>
                </a:prstClr>
              </a:solidFill>
              <a:latin typeface="Calibri"/>
            </a:endParaRPr>
          </a:p>
        </p:txBody>
      </p:sp>
      <p:sp>
        <p:nvSpPr>
          <p:cNvPr id="5" name="Text Box 3"/>
          <p:cNvSpPr txBox="1">
            <a:spLocks noChangeArrowheads="1"/>
          </p:cNvSpPr>
          <p:nvPr/>
        </p:nvSpPr>
        <p:spPr bwMode="blackWhite">
          <a:xfrm>
            <a:off x="741954" y="5715000"/>
            <a:ext cx="7660093"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fontAlgn="auto" hangingPunct="0">
              <a:spcBef>
                <a:spcPts val="0"/>
              </a:spcBef>
              <a:spcAft>
                <a:spcPts val="0"/>
              </a:spcAft>
            </a:pPr>
            <a:r>
              <a:rPr lang="en-US" sz="700" dirty="0">
                <a:solidFill>
                  <a:prstClr val="white"/>
                </a:solidFill>
                <a:latin typeface="Calibri"/>
                <a:cs typeface="Arial" charset="0"/>
              </a:rPr>
              <a:t>© </a:t>
            </a:r>
            <a:r>
              <a:rPr lang="en-US" sz="700" dirty="0" smtClean="0">
                <a:solidFill>
                  <a:prstClr val="white"/>
                </a:solidFill>
                <a:latin typeface="Calibri"/>
                <a:cs typeface="Arial" charset="0"/>
              </a:rPr>
              <a:t>2008 Microsoft </a:t>
            </a:r>
            <a:r>
              <a:rPr lang="en-US" sz="700" dirty="0">
                <a:solidFill>
                  <a:prstClr val="white"/>
                </a:solidFill>
                <a:latin typeface="Calibri"/>
                <a:cs typeface="Arial" charset="0"/>
              </a:rPr>
              <a:t>Corporation. All rights reserved. Microsoft, Windows, Windows Vista and other product names are or may be registered trademarks and/or trademarks in the U.S. and/or other countries.</a:t>
            </a:r>
          </a:p>
          <a:p>
            <a:pPr algn="ctr" defTabSz="914099" eaLnBrk="0" fontAlgn="auto" hangingPunct="0">
              <a:spcBef>
                <a:spcPts val="0"/>
              </a:spcBef>
              <a:spcAft>
                <a:spcPts val="0"/>
              </a:spcAft>
            </a:pPr>
            <a:r>
              <a:rPr lang="en-US" sz="700" dirty="0">
                <a:solidFill>
                  <a:prstClr val="white"/>
                </a:solidFill>
                <a:latin typeface="Calibri"/>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prstClr val="white"/>
                </a:solidFill>
                <a:latin typeface="Calibri"/>
                <a:cs typeface="Arial" charset="0"/>
              </a:rPr>
              <a:t> MICROSOFT </a:t>
            </a:r>
            <a:r>
              <a:rPr lang="en-US" sz="700" dirty="0">
                <a:solidFill>
                  <a:prstClr val="white"/>
                </a:solidFill>
                <a:latin typeface="Calibri"/>
                <a:cs typeface="Arial" charset="0"/>
              </a:rPr>
              <a:t>MAKES NO WARRANTIES, EXPRESS, IMPLIED OR STATUTORY, AS TO THE INFORMATION IN THIS PRESENTATION.</a:t>
            </a:r>
          </a:p>
        </p:txBody>
      </p:sp>
      <p:pic>
        <p:nvPicPr>
          <p:cNvPr id="6" name="Picture 2" descr="Microsoft logo and tagline"/>
          <p:cNvPicPr>
            <a:picLocks noChangeArrowheads="1"/>
          </p:cNvPicPr>
          <p:nvPr/>
        </p:nvPicPr>
        <p:blipFill>
          <a:blip r:embed="rId3" cstate="email"/>
          <a:stretch>
            <a:fillRect/>
          </a:stretch>
        </p:blipFill>
        <p:spPr bwMode="black">
          <a:xfrm>
            <a:off x="2628393" y="2819400"/>
            <a:ext cx="3848607" cy="830092"/>
          </a:xfrm>
          <a:prstGeom prst="rect">
            <a:avLst/>
          </a:prstGeom>
          <a:noFill/>
          <a:ln>
            <a:noFill/>
          </a:ln>
        </p:spPr>
      </p:pic>
    </p:spTree>
    <p:extLst>
      <p:ext uri="{BB962C8B-B14F-4D97-AF65-F5344CB8AC3E}">
        <p14:creationId xmlns:p14="http://schemas.microsoft.com/office/powerpoint/2010/main" val="423909683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Improvements</a:t>
            </a:r>
            <a:endParaRPr lang="en-US" dirty="0"/>
          </a:p>
        </p:txBody>
      </p:sp>
    </p:spTree>
    <p:extLst>
      <p:ext uri="{BB962C8B-B14F-4D97-AF65-F5344CB8AC3E}">
        <p14:creationId xmlns:p14="http://schemas.microsoft.com/office/powerpoint/2010/main" val="279452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Highlighting References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CTRL+SHIFT</a:t>
            </a:r>
            <a:r>
              <a:rPr lang="en-US" dirty="0" smtClean="0"/>
              <a:t>+</a:t>
            </a:r>
            <a:br>
              <a:rPr lang="en-US" dirty="0" smtClean="0"/>
            </a:br>
            <a:r>
              <a:rPr lang="en-US" dirty="0" smtClean="0"/>
              <a:t>DOWN </a:t>
            </a:r>
            <a:r>
              <a:rPr lang="en-US" dirty="0"/>
              <a:t>ARROW (forward) </a:t>
            </a:r>
            <a:br>
              <a:rPr lang="en-US" dirty="0"/>
            </a:br>
            <a:r>
              <a:rPr lang="en-US" dirty="0" smtClean="0"/>
              <a:t> </a:t>
            </a:r>
            <a:br>
              <a:rPr lang="en-US" dirty="0" smtClean="0"/>
            </a:br>
            <a:r>
              <a:rPr lang="en-US" dirty="0" smtClean="0"/>
              <a:t>CTRL+SHIFT+</a:t>
            </a:r>
            <a:br>
              <a:rPr lang="en-US" dirty="0" smtClean="0"/>
            </a:br>
            <a:r>
              <a:rPr lang="en-US" dirty="0" smtClean="0"/>
              <a:t>UP </a:t>
            </a:r>
            <a:r>
              <a:rPr lang="en-US" dirty="0"/>
              <a:t>ARROW </a:t>
            </a:r>
            <a:r>
              <a:rPr lang="en-US" dirty="0" smtClean="0"/>
              <a:t/>
            </a:r>
            <a:br>
              <a:rPr lang="en-US" dirty="0" smtClean="0"/>
            </a:br>
            <a:r>
              <a:rPr lang="en-US" dirty="0" smtClean="0"/>
              <a:t>(</a:t>
            </a:r>
            <a:r>
              <a:rPr lang="en-US" dirty="0"/>
              <a:t>reverse) </a:t>
            </a:r>
            <a:endParaRPr lang="en-US" dirty="0" smtClean="0"/>
          </a:p>
          <a:p>
            <a:endParaRPr lang="en-US" dirty="0"/>
          </a:p>
          <a:p>
            <a:r>
              <a:rPr lang="en-US" dirty="0" smtClean="0"/>
              <a:t>Automatic highlighting of a symbol</a:t>
            </a:r>
          </a:p>
          <a:p>
            <a:endParaRPr lang="en-US" dirty="0" smtClean="0"/>
          </a:p>
          <a:p>
            <a:r>
              <a:rPr lang="en-US" dirty="0" smtClean="0"/>
              <a:t>Can be used with declarations, references, and many other symbols </a:t>
            </a:r>
            <a:endParaRPr lang="en-US" dirty="0"/>
          </a:p>
        </p:txBody>
      </p:sp>
      <p:pic>
        <p:nvPicPr>
          <p:cNvPr id="39938" name="Picture 2"/>
          <p:cNvPicPr>
            <a:picLocks noChangeAspect="1" noChangeArrowheads="1"/>
          </p:cNvPicPr>
          <p:nvPr/>
        </p:nvPicPr>
        <p:blipFill>
          <a:blip r:embed="rId3" cstate="print"/>
          <a:srcRect/>
          <a:stretch>
            <a:fillRect/>
          </a:stretch>
        </p:blipFill>
        <p:spPr bwMode="auto">
          <a:xfrm>
            <a:off x="4667250" y="1924050"/>
            <a:ext cx="4400550" cy="4324350"/>
          </a:xfrm>
          <a:prstGeom prst="rect">
            <a:avLst/>
          </a:prstGeom>
          <a:noFill/>
          <a:ln w="9525">
            <a:noFill/>
            <a:miter lim="800000"/>
            <a:headEnd/>
            <a:tailEnd/>
          </a:ln>
        </p:spPr>
      </p:pic>
    </p:spTree>
    <p:extLst>
      <p:ext uri="{BB962C8B-B14F-4D97-AF65-F5344CB8AC3E}">
        <p14:creationId xmlns:p14="http://schemas.microsoft.com/office/powerpoint/2010/main" val="373676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To</a:t>
            </a:r>
            <a:endParaRPr lang="en-US" dirty="0"/>
          </a:p>
        </p:txBody>
      </p:sp>
      <p:sp>
        <p:nvSpPr>
          <p:cNvPr id="3" name="Content Placeholder 2"/>
          <p:cNvSpPr>
            <a:spLocks noGrp="1"/>
          </p:cNvSpPr>
          <p:nvPr>
            <p:ph sz="half" idx="1"/>
          </p:nvPr>
        </p:nvSpPr>
        <p:spPr/>
        <p:txBody>
          <a:bodyPr/>
          <a:lstStyle/>
          <a:p>
            <a:r>
              <a:rPr lang="en-US" dirty="0" smtClean="0"/>
              <a:t>CTRL + ,</a:t>
            </a:r>
          </a:p>
          <a:p>
            <a:endParaRPr lang="en-US" dirty="0" smtClean="0"/>
          </a:p>
          <a:p>
            <a:r>
              <a:rPr lang="en-US" dirty="0" smtClean="0"/>
              <a:t>Provides search-as-you-type support for symbols</a:t>
            </a:r>
          </a:p>
          <a:p>
            <a:endParaRPr lang="en-US" dirty="0" smtClean="0"/>
          </a:p>
          <a:p>
            <a:r>
              <a:rPr lang="en-US" dirty="0" smtClean="0"/>
              <a:t>Enables quick searching based on case usage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5181600" y="1524000"/>
            <a:ext cx="3181350" cy="2657475"/>
          </a:xfrm>
          <a:prstGeom prst="rect">
            <a:avLst/>
          </a:prstGeom>
          <a:noFill/>
          <a:ln w="9525">
            <a:noFill/>
            <a:miter lim="800000"/>
            <a:headEnd/>
            <a:tailEnd/>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497" y="3733800"/>
            <a:ext cx="5214605" cy="3090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56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Docking Windows</a:t>
            </a:r>
            <a:endParaRPr lang="en-US" dirty="0"/>
          </a:p>
        </p:txBody>
      </p:sp>
      <p:sp>
        <p:nvSpPr>
          <p:cNvPr id="3" name="Content Placeholder 2"/>
          <p:cNvSpPr>
            <a:spLocks noGrp="1"/>
          </p:cNvSpPr>
          <p:nvPr>
            <p:ph sz="half" idx="1"/>
          </p:nvPr>
        </p:nvSpPr>
        <p:spPr>
          <a:xfrm>
            <a:off x="457200" y="1773936"/>
            <a:ext cx="4038600" cy="2950464"/>
          </a:xfrm>
        </p:spPr>
        <p:txBody>
          <a:bodyPr>
            <a:normAutofit fontScale="92500"/>
          </a:bodyPr>
          <a:lstStyle/>
          <a:p>
            <a:r>
              <a:rPr lang="en-US" dirty="0" smtClean="0"/>
              <a:t>New Guide Diamond</a:t>
            </a:r>
          </a:p>
          <a:p>
            <a:endParaRPr lang="en-US" dirty="0" smtClean="0"/>
          </a:p>
          <a:p>
            <a:r>
              <a:rPr lang="en-US" dirty="0" smtClean="0"/>
              <a:t>Windows can be docked anywhere</a:t>
            </a:r>
          </a:p>
          <a:p>
            <a:endParaRPr lang="en-US" dirty="0"/>
          </a:p>
          <a:p>
            <a:r>
              <a:rPr lang="en-US" dirty="0" smtClean="0"/>
              <a:t>Can now pull document windows outside the IDE</a:t>
            </a:r>
          </a:p>
        </p:txBody>
      </p:sp>
      <p:pic>
        <p:nvPicPr>
          <p:cNvPr id="37890" name="Picture 2"/>
          <p:cNvPicPr>
            <a:picLocks noChangeAspect="1" noChangeArrowheads="1"/>
          </p:cNvPicPr>
          <p:nvPr/>
        </p:nvPicPr>
        <p:blipFill>
          <a:blip r:embed="rId3" cstate="print"/>
          <a:srcRect/>
          <a:stretch>
            <a:fillRect/>
          </a:stretch>
        </p:blipFill>
        <p:spPr bwMode="auto">
          <a:xfrm>
            <a:off x="5410200" y="1524000"/>
            <a:ext cx="3505200" cy="3910370"/>
          </a:xfrm>
          <a:prstGeom prst="rect">
            <a:avLst/>
          </a:prstGeom>
          <a:noFill/>
          <a:ln w="9525">
            <a:noFill/>
            <a:miter lim="800000"/>
            <a:headEnd/>
            <a:tailEnd/>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200" y="5035550"/>
            <a:ext cx="695960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13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Hierarchy (C# only)</a:t>
            </a:r>
            <a:endParaRPr lang="en-US" dirty="0"/>
          </a:p>
        </p:txBody>
      </p:sp>
      <p:sp>
        <p:nvSpPr>
          <p:cNvPr id="3" name="Content Placeholder 2"/>
          <p:cNvSpPr>
            <a:spLocks noGrp="1"/>
          </p:cNvSpPr>
          <p:nvPr>
            <p:ph sz="half" idx="1"/>
          </p:nvPr>
        </p:nvSpPr>
        <p:spPr/>
        <p:txBody>
          <a:bodyPr/>
          <a:lstStyle/>
          <a:p>
            <a:r>
              <a:rPr lang="en-US" dirty="0" smtClean="0"/>
              <a:t>CTRL + K, T</a:t>
            </a:r>
          </a:p>
          <a:p>
            <a:endParaRPr lang="en-US" dirty="0" smtClean="0"/>
          </a:p>
          <a:p>
            <a:r>
              <a:rPr lang="en-US" dirty="0" smtClean="0"/>
              <a:t>Used to see calls to and from a method</a:t>
            </a:r>
          </a:p>
          <a:p>
            <a:endParaRPr lang="en-US" dirty="0" smtClean="0"/>
          </a:p>
          <a:p>
            <a:r>
              <a:rPr lang="en-US" dirty="0" smtClean="0"/>
              <a:t>Great way to see calls at design time</a:t>
            </a:r>
            <a:endParaRPr lang="en-US" dirty="0"/>
          </a:p>
        </p:txBody>
      </p:sp>
      <p:pic>
        <p:nvPicPr>
          <p:cNvPr id="38916" name="Picture 4"/>
          <p:cNvPicPr>
            <a:picLocks noChangeAspect="1" noChangeArrowheads="1"/>
          </p:cNvPicPr>
          <p:nvPr/>
        </p:nvPicPr>
        <p:blipFill>
          <a:blip r:embed="rId3" cstate="print"/>
          <a:srcRect/>
          <a:stretch>
            <a:fillRect/>
          </a:stretch>
        </p:blipFill>
        <p:spPr bwMode="auto">
          <a:xfrm>
            <a:off x="4171950" y="4974392"/>
            <a:ext cx="4972050" cy="1426408"/>
          </a:xfrm>
          <a:prstGeom prst="rect">
            <a:avLst/>
          </a:prstGeom>
          <a:noFill/>
          <a:ln w="9525">
            <a:noFill/>
            <a:miter lim="800000"/>
            <a:headEnd/>
            <a:tailEnd/>
          </a:ln>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599" y="1981200"/>
            <a:ext cx="414661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31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010025" y="1676400"/>
            <a:ext cx="5057775" cy="19145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Zoom</a:t>
            </a:r>
            <a:endParaRPr lang="en-US" dirty="0"/>
          </a:p>
        </p:txBody>
      </p:sp>
      <p:sp>
        <p:nvSpPr>
          <p:cNvPr id="4" name="Content Placeholder 3"/>
          <p:cNvSpPr>
            <a:spLocks noGrp="1"/>
          </p:cNvSpPr>
          <p:nvPr>
            <p:ph sz="half" idx="1"/>
          </p:nvPr>
        </p:nvSpPr>
        <p:spPr/>
        <p:txBody>
          <a:bodyPr/>
          <a:lstStyle/>
          <a:p>
            <a:r>
              <a:rPr lang="en-US" dirty="0" smtClean="0"/>
              <a:t>CTRL + Mouse Wheel</a:t>
            </a:r>
          </a:p>
          <a:p>
            <a:endParaRPr lang="en-US" dirty="0" smtClean="0"/>
          </a:p>
          <a:p>
            <a:r>
              <a:rPr lang="en-US" dirty="0" smtClean="0"/>
              <a:t>New feature that enhances the size of your code</a:t>
            </a:r>
          </a:p>
          <a:p>
            <a:endParaRPr lang="en-US" dirty="0" smtClean="0"/>
          </a:p>
          <a:p>
            <a:r>
              <a:rPr lang="en-US" dirty="0" smtClean="0"/>
              <a:t>Very useful for pair programming (or similar scenarios)</a:t>
            </a:r>
          </a:p>
        </p:txBody>
      </p:sp>
      <p:pic>
        <p:nvPicPr>
          <p:cNvPr id="1027" name="Picture 3"/>
          <p:cNvPicPr>
            <a:picLocks noChangeAspect="1" noChangeArrowheads="1"/>
          </p:cNvPicPr>
          <p:nvPr/>
        </p:nvPicPr>
        <p:blipFill>
          <a:blip r:embed="rId4" cstate="print"/>
          <a:srcRect/>
          <a:stretch>
            <a:fillRect/>
          </a:stretch>
        </p:blipFill>
        <p:spPr bwMode="auto">
          <a:xfrm>
            <a:off x="4010025" y="4038600"/>
            <a:ext cx="2333625" cy="895350"/>
          </a:xfrm>
          <a:prstGeom prst="rect">
            <a:avLst/>
          </a:prstGeom>
          <a:noFill/>
          <a:ln w="9525">
            <a:noFill/>
            <a:miter lim="800000"/>
            <a:headEnd/>
            <a:tailEnd/>
          </a:ln>
        </p:spPr>
      </p:pic>
      <p:pic>
        <p:nvPicPr>
          <p:cNvPr id="1031" name="Picture 7" descr="http://www.kongtechnology.com/images/microsoft-mouse.jpg"/>
          <p:cNvPicPr>
            <a:picLocks noChangeAspect="1" noChangeArrowheads="1"/>
          </p:cNvPicPr>
          <p:nvPr/>
        </p:nvPicPr>
        <p:blipFill>
          <a:blip r:embed="rId5" cstate="print"/>
          <a:srcRect/>
          <a:stretch>
            <a:fillRect/>
          </a:stretch>
        </p:blipFill>
        <p:spPr bwMode="auto">
          <a:xfrm>
            <a:off x="6248400" y="4724400"/>
            <a:ext cx="2514600" cy="1986534"/>
          </a:xfrm>
          <a:prstGeom prst="rect">
            <a:avLst/>
          </a:prstGeom>
          <a:noFill/>
        </p:spPr>
      </p:pic>
    </p:spTree>
    <p:extLst>
      <p:ext uri="{BB962C8B-B14F-4D97-AF65-F5344CB8AC3E}">
        <p14:creationId xmlns:p14="http://schemas.microsoft.com/office/powerpoint/2010/main" val="29489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from Usage</a:t>
            </a:r>
            <a:endParaRPr lang="en-US" dirty="0"/>
          </a:p>
        </p:txBody>
      </p:sp>
      <p:sp>
        <p:nvSpPr>
          <p:cNvPr id="3" name="Content Placeholder 2"/>
          <p:cNvSpPr>
            <a:spLocks noGrp="1"/>
          </p:cNvSpPr>
          <p:nvPr>
            <p:ph sz="half" idx="1"/>
          </p:nvPr>
        </p:nvSpPr>
        <p:spPr/>
        <p:txBody>
          <a:bodyPr/>
          <a:lstStyle/>
          <a:p>
            <a:r>
              <a:rPr lang="en-US" dirty="0" smtClean="0"/>
              <a:t>Used to automatically create stub code</a:t>
            </a:r>
          </a:p>
          <a:p>
            <a:endParaRPr lang="en-US" dirty="0" smtClean="0"/>
          </a:p>
          <a:p>
            <a:r>
              <a:rPr lang="en-US" dirty="0" smtClean="0"/>
              <a:t>Enables you to use classes and members before you define them</a:t>
            </a:r>
            <a:endParaRPr lang="en-US" dirty="0"/>
          </a:p>
        </p:txBody>
      </p:sp>
      <p:pic>
        <p:nvPicPr>
          <p:cNvPr id="40962" name="Picture 2"/>
          <p:cNvPicPr>
            <a:picLocks noChangeAspect="1" noChangeArrowheads="1"/>
          </p:cNvPicPr>
          <p:nvPr/>
        </p:nvPicPr>
        <p:blipFill>
          <a:blip r:embed="rId3" cstate="print"/>
          <a:srcRect/>
          <a:stretch>
            <a:fillRect/>
          </a:stretch>
        </p:blipFill>
        <p:spPr bwMode="auto">
          <a:xfrm>
            <a:off x="5257800" y="2847975"/>
            <a:ext cx="3648075" cy="1419225"/>
          </a:xfrm>
          <a:prstGeom prst="rect">
            <a:avLst/>
          </a:prstGeom>
          <a:noFill/>
          <a:ln w="9525">
            <a:noFill/>
            <a:miter lim="800000"/>
            <a:headEnd/>
            <a:tailEnd/>
          </a:ln>
        </p:spPr>
      </p:pic>
      <p:pic>
        <p:nvPicPr>
          <p:cNvPr id="40963" name="Picture 3"/>
          <p:cNvPicPr>
            <a:picLocks noChangeAspect="1" noChangeArrowheads="1"/>
          </p:cNvPicPr>
          <p:nvPr/>
        </p:nvPicPr>
        <p:blipFill>
          <a:blip r:embed="rId4" cstate="print"/>
          <a:srcRect/>
          <a:stretch>
            <a:fillRect/>
          </a:stretch>
        </p:blipFill>
        <p:spPr bwMode="auto">
          <a:xfrm>
            <a:off x="838200" y="5410200"/>
            <a:ext cx="8143875" cy="1047750"/>
          </a:xfrm>
          <a:prstGeom prst="rect">
            <a:avLst/>
          </a:prstGeom>
          <a:noFill/>
          <a:ln w="9525">
            <a:noFill/>
            <a:miter lim="800000"/>
            <a:headEnd/>
            <a:tailEnd/>
          </a:ln>
        </p:spPr>
      </p:pic>
    </p:spTree>
    <p:extLst>
      <p:ext uri="{BB962C8B-B14F-4D97-AF65-F5344CB8AC3E}">
        <p14:creationId xmlns:p14="http://schemas.microsoft.com/office/powerpoint/2010/main" val="62942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Intellisense</a:t>
            </a:r>
            <a:r>
              <a:rPr lang="en-US" dirty="0" smtClean="0"/>
              <a:t> Suggestion Mode</a:t>
            </a:r>
            <a:endParaRPr lang="en-US" dirty="0"/>
          </a:p>
        </p:txBody>
      </p:sp>
      <p:sp>
        <p:nvSpPr>
          <p:cNvPr id="3" name="Content Placeholder 2"/>
          <p:cNvSpPr>
            <a:spLocks noGrp="1"/>
          </p:cNvSpPr>
          <p:nvPr>
            <p:ph sz="half" idx="1"/>
          </p:nvPr>
        </p:nvSpPr>
        <p:spPr/>
        <p:txBody>
          <a:bodyPr>
            <a:normAutofit fontScale="92500"/>
          </a:bodyPr>
          <a:lstStyle/>
          <a:p>
            <a:r>
              <a:rPr lang="en-US" dirty="0" smtClean="0"/>
              <a:t>CTRL + ALT + SPACE</a:t>
            </a:r>
          </a:p>
          <a:p>
            <a:endParaRPr lang="en-US" dirty="0" smtClean="0"/>
          </a:p>
          <a:p>
            <a:r>
              <a:rPr lang="en-US" dirty="0" smtClean="0"/>
              <a:t>Used when classes and members are used before they are defined</a:t>
            </a:r>
          </a:p>
          <a:p>
            <a:endParaRPr lang="en-US" dirty="0" smtClean="0"/>
          </a:p>
          <a:p>
            <a:r>
              <a:rPr lang="en-US" dirty="0" smtClean="0"/>
              <a:t>Helps to reduce situations where IntelliSense inserts unintended text into the editor</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181600" y="2438400"/>
            <a:ext cx="3181350" cy="111442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5181600" y="4267200"/>
            <a:ext cx="3267075" cy="1047750"/>
          </a:xfrm>
          <a:prstGeom prst="rect">
            <a:avLst/>
          </a:prstGeom>
          <a:noFill/>
          <a:ln w="9525">
            <a:noFill/>
            <a:miter lim="800000"/>
            <a:headEnd/>
            <a:tailEnd/>
          </a:ln>
        </p:spPr>
      </p:pic>
    </p:spTree>
    <p:extLst>
      <p:ext uri="{BB962C8B-B14F-4D97-AF65-F5344CB8AC3E}">
        <p14:creationId xmlns:p14="http://schemas.microsoft.com/office/powerpoint/2010/main" val="181951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General Improvements</a:t>
            </a:r>
            <a:endParaRPr lang="en-US" dirty="0"/>
          </a:p>
        </p:txBody>
      </p:sp>
    </p:spTree>
    <p:extLst>
      <p:ext uri="{BB962C8B-B14F-4D97-AF65-F5344CB8AC3E}">
        <p14:creationId xmlns:p14="http://schemas.microsoft.com/office/powerpoint/2010/main" val="183812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85800" y="3078228"/>
            <a:ext cx="7772400" cy="683264"/>
          </a:xfrm>
          <a:prstGeom prst="rect">
            <a:avLst/>
          </a:prstGeom>
        </p:spPr>
        <p:txBody>
          <a:bodyPr vert="horz" wrap="square" lIns="0" tIns="0" rIns="0" bIns="0" rtlCol="0" anchor="t">
            <a:spAutoFit/>
          </a:bodyPr>
          <a:lstStyle/>
          <a:p>
            <a:pPr algn="ctr" defTabSz="914363" fontAlgn="auto">
              <a:lnSpc>
                <a:spcPct val="90000"/>
              </a:lnSpc>
              <a:spcAft>
                <a:spcPts val="0"/>
              </a:spcAft>
              <a:defRPr/>
            </a:pPr>
            <a:r>
              <a:rPr lang="en-US" sz="4800" spc="-150" dirty="0">
                <a:ln w="3175">
                  <a:noFill/>
                </a:ln>
                <a:solidFill>
                  <a:prstClr val="white"/>
                </a:solidFill>
                <a:latin typeface="Candara" pitchFamily="34" charset="0"/>
                <a:cs typeface="Courier New" pitchFamily="49" charset="0"/>
              </a:rPr>
              <a:t>i</a:t>
            </a:r>
            <a:r>
              <a:rPr lang="en-US" sz="4800" spc="-150" dirty="0" smtClean="0">
                <a:ln w="3175">
                  <a:noFill/>
                </a:ln>
                <a:solidFill>
                  <a:prstClr val="white"/>
                </a:solidFill>
                <a:latin typeface="Candara" pitchFamily="34" charset="0"/>
                <a:cs typeface="Courier New" pitchFamily="49" charset="0"/>
              </a:rPr>
              <a:t>’m </a:t>
            </a:r>
            <a:r>
              <a:rPr lang="en-US" sz="4800" spc="-150" dirty="0" smtClean="0">
                <a:ln w="3175">
                  <a:noFill/>
                </a:ln>
                <a:solidFill>
                  <a:srgbClr val="00B0F0"/>
                </a:solidFill>
                <a:latin typeface="Candara" pitchFamily="34" charset="0"/>
                <a:cs typeface="Courier New" pitchFamily="49" charset="0"/>
              </a:rPr>
              <a:t>Dave </a:t>
            </a:r>
            <a:r>
              <a:rPr lang="en-US" sz="4800" spc="-150" dirty="0" err="1" smtClean="0">
                <a:ln w="3175">
                  <a:noFill/>
                </a:ln>
                <a:solidFill>
                  <a:srgbClr val="00B0F0"/>
                </a:solidFill>
                <a:latin typeface="Candara" pitchFamily="34" charset="0"/>
                <a:cs typeface="Courier New" pitchFamily="49" charset="0"/>
              </a:rPr>
              <a:t>Bost</a:t>
            </a:r>
            <a:endParaRPr lang="en-US" sz="4800" spc="-150" dirty="0">
              <a:ln w="3175">
                <a:noFill/>
              </a:ln>
              <a:solidFill>
                <a:srgbClr val="00B0F0"/>
              </a:solidFill>
              <a:latin typeface="Candara" pitchFamily="34" charset="0"/>
              <a:cs typeface="Courier New" pitchFamily="49" charset="0"/>
            </a:endParaRPr>
          </a:p>
        </p:txBody>
      </p:sp>
    </p:spTree>
    <p:extLst>
      <p:ext uri="{BB962C8B-B14F-4D97-AF65-F5344CB8AC3E}">
        <p14:creationId xmlns:p14="http://schemas.microsoft.com/office/powerpoint/2010/main" val="229681298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53575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Breakpoints</a:t>
            </a:r>
            <a:endParaRPr lang="en-US" dirty="0"/>
          </a:p>
        </p:txBody>
      </p:sp>
      <p:sp>
        <p:nvSpPr>
          <p:cNvPr id="7" name="Content Placeholder 6"/>
          <p:cNvSpPr>
            <a:spLocks noGrp="1"/>
          </p:cNvSpPr>
          <p:nvPr>
            <p:ph sz="half" idx="1"/>
          </p:nvPr>
        </p:nvSpPr>
        <p:spPr/>
        <p:txBody>
          <a:bodyPr/>
          <a:lstStyle/>
          <a:p>
            <a:r>
              <a:rPr lang="en-US" dirty="0" smtClean="0"/>
              <a:t>Can add labels to breakpoints</a:t>
            </a:r>
          </a:p>
          <a:p>
            <a:endParaRPr lang="en-US" dirty="0" smtClean="0"/>
          </a:p>
          <a:p>
            <a:r>
              <a:rPr lang="en-US" dirty="0" smtClean="0"/>
              <a:t>All breakpoints are now searchable</a:t>
            </a:r>
          </a:p>
          <a:p>
            <a:endParaRPr lang="en-US" dirty="0" smtClean="0"/>
          </a:p>
          <a:p>
            <a:r>
              <a:rPr lang="en-US" dirty="0" smtClean="0"/>
              <a:t>Import / Export now available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495800" y="1905000"/>
            <a:ext cx="4333875" cy="122872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143500" y="3352800"/>
            <a:ext cx="3038475" cy="581025"/>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333875" y="4495800"/>
            <a:ext cx="4657725" cy="933450"/>
          </a:xfrm>
          <a:prstGeom prst="rect">
            <a:avLst/>
          </a:prstGeom>
          <a:noFill/>
          <a:ln w="9525">
            <a:noFill/>
            <a:miter lim="800000"/>
            <a:headEnd/>
            <a:tailEnd/>
          </a:ln>
        </p:spPr>
      </p:pic>
    </p:spTree>
    <p:extLst>
      <p:ext uri="{BB962C8B-B14F-4D97-AF65-F5344CB8AC3E}">
        <p14:creationId xmlns:p14="http://schemas.microsoft.com/office/powerpoint/2010/main" val="399230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Data Tips</a:t>
            </a:r>
            <a:endParaRPr lang="en-US" dirty="0"/>
          </a:p>
        </p:txBody>
      </p:sp>
      <p:grpSp>
        <p:nvGrpSpPr>
          <p:cNvPr id="8" name="Group 7"/>
          <p:cNvGrpSpPr/>
          <p:nvPr/>
        </p:nvGrpSpPr>
        <p:grpSpPr>
          <a:xfrm>
            <a:off x="0" y="2743200"/>
            <a:ext cx="9144000" cy="2438400"/>
            <a:chOff x="0" y="1676400"/>
            <a:chExt cx="9144000" cy="243840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482" y="1676400"/>
              <a:ext cx="6523037"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7315200" y="2057400"/>
              <a:ext cx="304800" cy="457200"/>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86069"/>
              <a:ext cx="9144000" cy="72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569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Threading</a:t>
            </a:r>
            <a:endParaRPr lang="en-US" dirty="0"/>
          </a:p>
        </p:txBody>
      </p:sp>
      <p:sp>
        <p:nvSpPr>
          <p:cNvPr id="5" name="Content Placeholder 4"/>
          <p:cNvSpPr>
            <a:spLocks noGrp="1"/>
          </p:cNvSpPr>
          <p:nvPr>
            <p:ph sz="half" idx="1"/>
          </p:nvPr>
        </p:nvSpPr>
        <p:spPr/>
        <p:txBody>
          <a:bodyPr>
            <a:normAutofit fontScale="92500"/>
          </a:bodyPr>
          <a:lstStyle/>
          <a:p>
            <a:r>
              <a:rPr lang="en-US" dirty="0" smtClean="0"/>
              <a:t>Completely redesigned threading window</a:t>
            </a:r>
          </a:p>
          <a:p>
            <a:endParaRPr lang="en-US" dirty="0" smtClean="0"/>
          </a:p>
          <a:p>
            <a:r>
              <a:rPr lang="en-US" dirty="0" smtClean="0"/>
              <a:t>Now provides filtering, call-stack searching and expansion, and grouping</a:t>
            </a:r>
          </a:p>
          <a:p>
            <a:endParaRPr lang="en-US" dirty="0" smtClean="0"/>
          </a:p>
          <a:p>
            <a:r>
              <a:rPr lang="en-US" dirty="0" smtClean="0"/>
              <a:t>New columns added:</a:t>
            </a:r>
          </a:p>
          <a:p>
            <a:pPr lvl="1"/>
            <a:r>
              <a:rPr lang="en-US" dirty="0" smtClean="0"/>
              <a:t>Affinity masks</a:t>
            </a:r>
          </a:p>
          <a:p>
            <a:pPr lvl="1"/>
            <a:r>
              <a:rPr lang="en-US" dirty="0" smtClean="0"/>
              <a:t>Process names</a:t>
            </a:r>
          </a:p>
          <a:p>
            <a:pPr lvl="1"/>
            <a:r>
              <a:rPr lang="en-US" dirty="0" smtClean="0"/>
              <a:t>Managed IDs</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4419600" y="2743200"/>
            <a:ext cx="4657019" cy="2895600"/>
          </a:xfrm>
          <a:prstGeom prst="rect">
            <a:avLst/>
          </a:prstGeom>
          <a:noFill/>
          <a:ln w="9525">
            <a:noFill/>
            <a:miter lim="800000"/>
            <a:headEnd/>
            <a:tailEnd/>
          </a:ln>
        </p:spPr>
      </p:pic>
    </p:spTree>
    <p:extLst>
      <p:ext uri="{BB962C8B-B14F-4D97-AF65-F5344CB8AC3E}">
        <p14:creationId xmlns:p14="http://schemas.microsoft.com/office/powerpoint/2010/main" val="378284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You can save a dump file and debug it later, either on the build computer or on another computer that has the source files and debugging symbols</a:t>
            </a:r>
          </a:p>
          <a:p>
            <a:endParaRPr lang="en-US" dirty="0" smtClean="0"/>
          </a:p>
          <a:p>
            <a:r>
              <a:rPr lang="en-US" dirty="0" smtClean="0"/>
              <a:t>Can read dump files that contain information about managed code, unmanaged code, or a mixture of both</a:t>
            </a:r>
          </a:p>
          <a:p>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5562600" y="1981200"/>
            <a:ext cx="2305050" cy="50482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5486400" y="2819400"/>
            <a:ext cx="2800350" cy="3857625"/>
          </a:xfrm>
          <a:prstGeom prst="rect">
            <a:avLst/>
          </a:prstGeom>
          <a:noFill/>
          <a:ln w="9525">
            <a:noFill/>
            <a:miter lim="800000"/>
            <a:headEnd/>
            <a:tailEnd/>
          </a:ln>
        </p:spPr>
      </p:pic>
    </p:spTree>
    <p:extLst>
      <p:ext uri="{BB962C8B-B14F-4D97-AF65-F5344CB8AC3E}">
        <p14:creationId xmlns:p14="http://schemas.microsoft.com/office/powerpoint/2010/main" val="287318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Parallel  Tasks and Stacks</a:t>
            </a:r>
            <a:endParaRPr lang="en-US" dirty="0"/>
          </a:p>
        </p:txBody>
      </p:sp>
      <p:sp>
        <p:nvSpPr>
          <p:cNvPr id="6" name="Content Placeholder 5"/>
          <p:cNvSpPr>
            <a:spLocks noGrp="1"/>
          </p:cNvSpPr>
          <p:nvPr>
            <p:ph sz="half" idx="1"/>
          </p:nvPr>
        </p:nvSpPr>
        <p:spPr/>
        <p:txBody>
          <a:bodyPr>
            <a:normAutofit fontScale="85000" lnSpcReduction="20000"/>
          </a:bodyPr>
          <a:lstStyle/>
          <a:p>
            <a:r>
              <a:rPr lang="en-US" dirty="0" smtClean="0"/>
              <a:t>Used to visualize and debug parallel code that is written in C++, C#, or Visual Basic</a:t>
            </a:r>
          </a:p>
          <a:p>
            <a:endParaRPr lang="en-US" dirty="0" smtClean="0"/>
          </a:p>
          <a:p>
            <a:r>
              <a:rPr lang="en-US" dirty="0" smtClean="0"/>
              <a:t>Using the Parallel Stacks window, you can view multiple call stacks at the same time in a single view</a:t>
            </a:r>
          </a:p>
          <a:p>
            <a:endParaRPr lang="en-US" dirty="0" smtClean="0"/>
          </a:p>
          <a:p>
            <a:r>
              <a:rPr lang="en-US" dirty="0" smtClean="0"/>
              <a:t>Parallel Tasks allow you to see multiple tasks and the corresponding status of those tasks</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105400" y="1628775"/>
            <a:ext cx="3505200" cy="2767681"/>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5173002" y="4419600"/>
            <a:ext cx="3369997" cy="2392512"/>
          </a:xfrm>
          <a:prstGeom prst="rect">
            <a:avLst/>
          </a:prstGeom>
          <a:noFill/>
          <a:ln w="9525">
            <a:noFill/>
            <a:miter lim="800000"/>
            <a:headEnd/>
            <a:tailEnd/>
          </a:ln>
        </p:spPr>
      </p:pic>
    </p:spTree>
    <p:extLst>
      <p:ext uri="{BB962C8B-B14F-4D97-AF65-F5344CB8AC3E}">
        <p14:creationId xmlns:p14="http://schemas.microsoft.com/office/powerpoint/2010/main" val="82621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2"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3"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Debugging</a:t>
            </a:r>
            <a:endParaRPr lang="en-US" dirty="0"/>
          </a:p>
        </p:txBody>
      </p:sp>
    </p:spTree>
    <p:extLst>
      <p:ext uri="{BB962C8B-B14F-4D97-AF65-F5344CB8AC3E}">
        <p14:creationId xmlns:p14="http://schemas.microsoft.com/office/powerpoint/2010/main" val="343606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a:t>
            </a:r>
            <a:endParaRPr lang="en-US" dirty="0"/>
          </a:p>
        </p:txBody>
      </p:sp>
    </p:spTree>
    <p:extLst>
      <p:ext uri="{BB962C8B-B14F-4D97-AF65-F5344CB8AC3E}">
        <p14:creationId xmlns:p14="http://schemas.microsoft.com/office/powerpoint/2010/main" val="7213758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a:t>
            </a:r>
            <a:endParaRPr lang="en-US" dirty="0"/>
          </a:p>
        </p:txBody>
      </p:sp>
      <p:sp>
        <p:nvSpPr>
          <p:cNvPr id="3" name="Content Placeholder 2"/>
          <p:cNvSpPr>
            <a:spLocks noGrp="1"/>
          </p:cNvSpPr>
          <p:nvPr>
            <p:ph sz="half" idx="1"/>
          </p:nvPr>
        </p:nvSpPr>
        <p:spPr/>
        <p:txBody>
          <a:bodyPr/>
          <a:lstStyle/>
          <a:p>
            <a:r>
              <a:rPr lang="en-US" dirty="0" smtClean="0"/>
              <a:t>Snippets are now available in web applications</a:t>
            </a:r>
          </a:p>
          <a:p>
            <a:endParaRPr lang="en-US" dirty="0"/>
          </a:p>
          <a:p>
            <a:r>
              <a:rPr lang="en-US" dirty="0" smtClean="0"/>
              <a:t>Two major contextual areas:</a:t>
            </a:r>
          </a:p>
          <a:p>
            <a:pPr lvl="1"/>
            <a:r>
              <a:rPr lang="en-US" dirty="0" smtClean="0"/>
              <a:t>JavaScript</a:t>
            </a:r>
          </a:p>
          <a:p>
            <a:pPr lvl="1"/>
            <a:r>
              <a:rPr lang="en-US" dirty="0" smtClean="0"/>
              <a:t>HTML</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133600"/>
            <a:ext cx="413740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599" y="4419600"/>
            <a:ext cx="4147751"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4247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a:t>
            </a:r>
            <a:endParaRPr lang="en-US" dirty="0"/>
          </a:p>
        </p:txBody>
      </p:sp>
      <p:pic>
        <p:nvPicPr>
          <p:cNvPr id="2050" name="Picture 2" descr="http://blogs.msdn.com/blogfiles/webdevtools/WindowsLiveWriter/VisualStudio10Beta1_4F0F/image_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07" y="1604470"/>
            <a:ext cx="3400425" cy="352425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blogs.msdn.com/blogfiles/webdevtools/WindowsLiveWriter/VisualStudio10Beta1_4F0F/image_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2162" y="5133975"/>
            <a:ext cx="60960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8763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85785"/>
            <a:ext cx="7772400" cy="683264"/>
          </a:xfrm>
        </p:spPr>
        <p:txBody>
          <a:bodyPr>
            <a:normAutofit fontScale="90000"/>
          </a:bodyPr>
          <a:lstStyle/>
          <a:p>
            <a:pPr algn="ctr"/>
            <a:r>
              <a:rPr lang="en-US" dirty="0" smtClean="0">
                <a:solidFill>
                  <a:schemeClr val="tx1"/>
                </a:solidFill>
                <a:latin typeface="Candara" pitchFamily="34" charset="0"/>
                <a:cs typeface="Courier New" pitchFamily="49" charset="0"/>
              </a:rPr>
              <a:t>dbost@microsoft.com</a:t>
            </a:r>
            <a:endParaRPr lang="en-US" dirty="0">
              <a:solidFill>
                <a:schemeClr val="tx1"/>
              </a:solidFill>
              <a:latin typeface="Candara" pitchFamily="34" charset="0"/>
              <a:cs typeface="Courier New" pitchFamily="49" charset="0"/>
            </a:endParaRPr>
          </a:p>
        </p:txBody>
      </p:sp>
    </p:spTree>
    <p:extLst>
      <p:ext uri="{BB962C8B-B14F-4D97-AF65-F5344CB8AC3E}">
        <p14:creationId xmlns:p14="http://schemas.microsoft.com/office/powerpoint/2010/main" val="2543080689"/>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Dyanmic</a:t>
            </a:r>
            <a:r>
              <a:rPr lang="en-US" dirty="0" smtClean="0"/>
              <a:t> </a:t>
            </a:r>
            <a:r>
              <a:rPr lang="en-US" dirty="0" err="1" smtClean="0"/>
              <a:t>Intellisense</a:t>
            </a:r>
            <a:r>
              <a:rPr lang="en-US" dirty="0" smtClean="0"/>
              <a:t> for JavaScript</a:t>
            </a:r>
            <a:endParaRPr lang="en-US" dirty="0"/>
          </a:p>
        </p:txBody>
      </p:sp>
      <p:pic>
        <p:nvPicPr>
          <p:cNvPr id="1026" name="Picture 2" descr="http://blogs.msdn.com/blogfiles/webdevtools/WindowsLiveWriter/VisualStudio10Beta1_4F0F/image_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807" y="2438400"/>
            <a:ext cx="60960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90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Web.config Transforms</a:t>
            </a:r>
            <a:endParaRPr lang="en-US" dirty="0"/>
          </a:p>
        </p:txBody>
      </p:sp>
      <p:sp>
        <p:nvSpPr>
          <p:cNvPr id="3" name="Content Placeholder 2"/>
          <p:cNvSpPr>
            <a:spLocks noGrp="1"/>
          </p:cNvSpPr>
          <p:nvPr>
            <p:ph sz="half" idx="1"/>
          </p:nvPr>
        </p:nvSpPr>
        <p:spPr/>
        <p:txBody>
          <a:bodyPr/>
          <a:lstStyle/>
          <a:p>
            <a:pPr>
              <a:buNone/>
            </a:pPr>
            <a:r>
              <a:rPr lang="en-US" dirty="0" smtClean="0"/>
              <a:t>	You can create configuration file transforms to modify your project's Web.config file to work with various deployment environments</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5638800" y="1905000"/>
            <a:ext cx="2600325" cy="1266825"/>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5638800" y="3724275"/>
            <a:ext cx="2105025" cy="1152525"/>
          </a:xfrm>
          <a:prstGeom prst="rect">
            <a:avLst/>
          </a:prstGeom>
          <a:noFill/>
          <a:ln w="9525">
            <a:noFill/>
            <a:miter lim="800000"/>
            <a:headEnd/>
            <a:tailEnd/>
          </a:ln>
        </p:spPr>
      </p:pic>
      <p:sp>
        <p:nvSpPr>
          <p:cNvPr id="4" name="TextBox 3"/>
          <p:cNvSpPr txBox="1"/>
          <p:nvPr/>
        </p:nvSpPr>
        <p:spPr>
          <a:xfrm>
            <a:off x="2099684" y="5943600"/>
            <a:ext cx="4682116" cy="769441"/>
          </a:xfrm>
          <a:prstGeom prst="rect">
            <a:avLst/>
          </a:prstGeom>
          <a:noFill/>
        </p:spPr>
        <p:txBody>
          <a:bodyPr wrap="none" rtlCol="0">
            <a:spAutoFit/>
          </a:bodyPr>
          <a:lstStyle/>
          <a:p>
            <a:r>
              <a:rPr lang="en-US" dirty="0">
                <a:solidFill>
                  <a:schemeClr val="tx1"/>
                </a:solidFill>
                <a:hlinkClick r:id="rId5"/>
              </a:rPr>
              <a:t>http://</a:t>
            </a:r>
            <a:r>
              <a:rPr lang="en-US" dirty="0" smtClean="0">
                <a:solidFill>
                  <a:schemeClr val="tx1"/>
                </a:solidFill>
                <a:hlinkClick r:id="rId5"/>
              </a:rPr>
              <a:t>blogs.msdn.com/webdevtools</a:t>
            </a:r>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7800931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One-Click Web Deployment</a:t>
            </a:r>
            <a:endParaRPr lang="en-US" dirty="0"/>
          </a:p>
        </p:txBody>
      </p:sp>
      <p:sp>
        <p:nvSpPr>
          <p:cNvPr id="6" name="Content Placeholder 5"/>
          <p:cNvSpPr>
            <a:spLocks noGrp="1"/>
          </p:cNvSpPr>
          <p:nvPr>
            <p:ph sz="half" idx="1"/>
          </p:nvPr>
        </p:nvSpPr>
        <p:spPr/>
        <p:txBody>
          <a:bodyPr/>
          <a:lstStyle/>
          <a:p>
            <a:r>
              <a:rPr lang="en-US" dirty="0" smtClean="0"/>
              <a:t>With Visual Studio 2010, </a:t>
            </a:r>
            <a:r>
              <a:rPr lang="en-US" dirty="0" err="1" smtClean="0"/>
              <a:t>MSDeploy</a:t>
            </a:r>
            <a:r>
              <a:rPr lang="en-US" dirty="0" smtClean="0"/>
              <a:t> is integrated directly into Visual Studio</a:t>
            </a:r>
          </a:p>
          <a:p>
            <a:endParaRPr lang="en-US" dirty="0" smtClean="0"/>
          </a:p>
          <a:p>
            <a:r>
              <a:rPr lang="en-US" dirty="0" smtClean="0"/>
              <a:t>Once you have your profiles configured, you can easily deploy to a given environment with a single click</a:t>
            </a:r>
            <a:endParaRPr lang="en-US" dirty="0"/>
          </a:p>
        </p:txBody>
      </p:sp>
      <p:pic>
        <p:nvPicPr>
          <p:cNvPr id="8" name="Picture 7"/>
          <p:cNvPicPr>
            <a:picLocks noChangeAspect="1"/>
          </p:cNvPicPr>
          <p:nvPr/>
        </p:nvPicPr>
        <p:blipFill>
          <a:blip r:embed="rId3" cstate="print"/>
          <a:srcRect/>
          <a:stretch>
            <a:fillRect/>
          </a:stretch>
        </p:blipFill>
        <p:spPr bwMode="auto">
          <a:xfrm>
            <a:off x="5105400" y="1752600"/>
            <a:ext cx="3919818" cy="838200"/>
          </a:xfrm>
          <a:prstGeom prst="rect">
            <a:avLst/>
          </a:prstGeom>
          <a:noFill/>
          <a:ln w="9525">
            <a:noFill/>
            <a:miter lim="800000"/>
            <a:headEnd/>
            <a:tailEnd/>
          </a:ln>
        </p:spPr>
      </p:pic>
      <p:pic>
        <p:nvPicPr>
          <p:cNvPr id="9" name="Picture 8"/>
          <p:cNvPicPr>
            <a:picLocks noChangeAspect="1"/>
          </p:cNvPicPr>
          <p:nvPr/>
        </p:nvPicPr>
        <p:blipFill>
          <a:blip r:embed="rId4" cstate="print"/>
          <a:srcRect/>
          <a:stretch>
            <a:fillRect/>
          </a:stretch>
        </p:blipFill>
        <p:spPr bwMode="auto">
          <a:xfrm>
            <a:off x="5105400" y="2743200"/>
            <a:ext cx="3276600" cy="3933854"/>
          </a:xfrm>
          <a:prstGeom prst="rect">
            <a:avLst/>
          </a:prstGeom>
          <a:noFill/>
          <a:ln w="9525">
            <a:noFill/>
            <a:miter lim="800000"/>
            <a:headEnd/>
            <a:tailEnd/>
          </a:ln>
        </p:spPr>
      </p:pic>
    </p:spTree>
    <p:extLst>
      <p:ext uri="{BB962C8B-B14F-4D97-AF65-F5344CB8AC3E}">
        <p14:creationId xmlns:p14="http://schemas.microsoft.com/office/powerpoint/2010/main" val="23538814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Web</a:t>
            </a:r>
            <a:endParaRPr lang="en-US" dirty="0"/>
          </a:p>
        </p:txBody>
      </p:sp>
    </p:spTree>
    <p:extLst>
      <p:ext uri="{BB962C8B-B14F-4D97-AF65-F5344CB8AC3E}">
        <p14:creationId xmlns:p14="http://schemas.microsoft.com/office/powerpoint/2010/main" val="31584150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Extensibility</a:t>
            </a:r>
            <a:endParaRPr lang="en-US" dirty="0"/>
          </a:p>
        </p:txBody>
      </p:sp>
    </p:spTree>
    <p:extLst>
      <p:ext uri="{BB962C8B-B14F-4D97-AF65-F5344CB8AC3E}">
        <p14:creationId xmlns:p14="http://schemas.microsoft.com/office/powerpoint/2010/main" val="1259444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Visual Studio Gallery</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5848226"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5717" y="6258580"/>
            <a:ext cx="8672567" cy="523220"/>
          </a:xfrm>
          <a:prstGeom prst="rect">
            <a:avLst/>
          </a:prstGeom>
          <a:noFill/>
        </p:spPr>
        <p:txBody>
          <a:bodyPr wrap="none" rtlCol="0">
            <a:spAutoFit/>
          </a:bodyPr>
          <a:lstStyle/>
          <a:p>
            <a:r>
              <a:rPr lang="en-US" sz="2800" b="1" dirty="0">
                <a:solidFill>
                  <a:schemeClr val="tx1"/>
                </a:solidFill>
              </a:rPr>
              <a:t>http://</a:t>
            </a:r>
            <a:r>
              <a:rPr lang="en-US" sz="2800" b="1" dirty="0" smtClean="0">
                <a:solidFill>
                  <a:schemeClr val="tx1"/>
                </a:solidFill>
              </a:rPr>
              <a:t>visualstudiogallery.msdn.microsoft.com</a:t>
            </a:r>
            <a:endParaRPr lang="en-US" sz="2800" b="1" dirty="0">
              <a:solidFill>
                <a:schemeClr val="tx1"/>
              </a:solidFill>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400" y="2819400"/>
            <a:ext cx="4775200" cy="343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8528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Your Extensions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694" y="1752600"/>
            <a:ext cx="70846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7276" y="6261556"/>
            <a:ext cx="8289449" cy="461665"/>
          </a:xfrm>
          <a:prstGeom prst="rect">
            <a:avLst/>
          </a:prstGeom>
          <a:noFill/>
        </p:spPr>
        <p:txBody>
          <a:bodyPr wrap="none" rtlCol="0">
            <a:spAutoFit/>
          </a:bodyPr>
          <a:lstStyle/>
          <a:p>
            <a:r>
              <a:rPr lang="en-US" sz="2400" b="1" dirty="0">
                <a:solidFill>
                  <a:schemeClr val="tx1"/>
                </a:solidFill>
              </a:rPr>
              <a:t>http://msdn.microsoft.com/en-us/vsx/default.aspx</a:t>
            </a:r>
          </a:p>
        </p:txBody>
      </p:sp>
    </p:spTree>
    <p:extLst>
      <p:ext uri="{BB962C8B-B14F-4D97-AF65-F5344CB8AC3E}">
        <p14:creationId xmlns:p14="http://schemas.microsoft.com/office/powerpoint/2010/main" val="39692418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Extensions</a:t>
            </a:r>
            <a:endParaRPr lang="en-US" dirty="0"/>
          </a:p>
        </p:txBody>
      </p:sp>
    </p:spTree>
    <p:extLst>
      <p:ext uri="{BB962C8B-B14F-4D97-AF65-F5344CB8AC3E}">
        <p14:creationId xmlns:p14="http://schemas.microsoft.com/office/powerpoint/2010/main" val="7441749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Resources</a:t>
            </a:r>
            <a:endParaRPr lang="en-US" dirty="0"/>
          </a:p>
        </p:txBody>
      </p:sp>
      <p:sp>
        <p:nvSpPr>
          <p:cNvPr id="6" name="Content Placeholder 5"/>
          <p:cNvSpPr>
            <a:spLocks noGrp="1"/>
          </p:cNvSpPr>
          <p:nvPr>
            <p:ph idx="1"/>
          </p:nvPr>
        </p:nvSpPr>
        <p:spPr/>
        <p:txBody>
          <a:bodyPr/>
          <a:lstStyle/>
          <a:p>
            <a:r>
              <a:rPr lang="en-US" dirty="0" smtClean="0"/>
              <a:t>What’s New </a:t>
            </a:r>
            <a:r>
              <a:rPr lang="en-US" dirty="0"/>
              <a:t>in Visual Studio 2010</a:t>
            </a:r>
            <a:br>
              <a:rPr lang="en-US" dirty="0"/>
            </a:br>
            <a:r>
              <a:rPr lang="en-US" dirty="0">
                <a:hlinkClick r:id="rId2"/>
              </a:rPr>
              <a:t>http://msdn.microsoft.com/en-us/library/bb386063(VS.100).</a:t>
            </a:r>
            <a:r>
              <a:rPr lang="en-US" dirty="0" smtClean="0">
                <a:hlinkClick r:id="rId2"/>
              </a:rPr>
              <a:t>aspx</a:t>
            </a:r>
            <a:endParaRPr lang="en-US" dirty="0" smtClean="0"/>
          </a:p>
          <a:p>
            <a:endParaRPr lang="en-US" dirty="0"/>
          </a:p>
          <a:p>
            <a:r>
              <a:rPr lang="en-US" dirty="0" smtClean="0"/>
              <a:t>Visual Studio on MSDN</a:t>
            </a:r>
            <a:br>
              <a:rPr lang="en-US" dirty="0" smtClean="0"/>
            </a:br>
            <a:r>
              <a:rPr lang="en-US" dirty="0" smtClean="0">
                <a:hlinkClick r:id="rId3"/>
              </a:rPr>
              <a:t>http://msdn.microsoft.com/vstudio</a:t>
            </a:r>
            <a:endParaRPr lang="en-US" dirty="0" smtClean="0"/>
          </a:p>
          <a:p>
            <a:endParaRPr lang="en-US" dirty="0" smtClean="0"/>
          </a:p>
          <a:p>
            <a:r>
              <a:rPr lang="en-US" dirty="0" smtClean="0"/>
              <a:t>Visual Studio 2010 Tips and Tricks</a:t>
            </a:r>
            <a:br>
              <a:rPr lang="en-US" dirty="0" smtClean="0"/>
            </a:br>
            <a:r>
              <a:rPr lang="en-US" dirty="0" smtClean="0">
                <a:hlinkClick r:id="rId4"/>
              </a:rPr>
              <a:t>http://blogs.msdn.com/zainnab</a:t>
            </a:r>
            <a:r>
              <a:rPr lang="en-US" dirty="0" smtClean="0"/>
              <a:t> </a:t>
            </a:r>
            <a:endParaRPr lang="en-US" dirty="0"/>
          </a:p>
        </p:txBody>
      </p:sp>
    </p:spTree>
    <p:extLst>
      <p:ext uri="{BB962C8B-B14F-4D97-AF65-F5344CB8AC3E}">
        <p14:creationId xmlns:p14="http://schemas.microsoft.com/office/powerpoint/2010/main" val="36345012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371600" y="2658042"/>
            <a:ext cx="6451574" cy="1200329"/>
          </a:xfrm>
          <a:prstGeom prst="rect">
            <a:avLst/>
          </a:prstGeom>
          <a:noFill/>
        </p:spPr>
        <p:txBody>
          <a:bodyPr wrap="none" rtlCol="0">
            <a:spAutoFit/>
          </a:bodyPr>
          <a:lstStyle/>
          <a:p>
            <a:r>
              <a:rPr lang="en-US" sz="7200" dirty="0" smtClean="0">
                <a:latin typeface="Segoe UI Light" pitchFamily="34" charset="0"/>
              </a:rPr>
              <a:t>15 Minute Break</a:t>
            </a:r>
            <a:endParaRPr lang="en-US" sz="7200" dirty="0">
              <a:latin typeface="Segoe UI Light" pitchFamily="34" charset="0"/>
            </a:endParaRPr>
          </a:p>
        </p:txBody>
      </p:sp>
    </p:spTree>
    <p:extLst>
      <p:ext uri="{BB962C8B-B14F-4D97-AF65-F5344CB8AC3E}">
        <p14:creationId xmlns:p14="http://schemas.microsoft.com/office/powerpoint/2010/main" val="251550651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685800" y="2925828"/>
            <a:ext cx="7772400" cy="990600"/>
          </a:xfrm>
          <a:prstGeom prst="rect">
            <a:avLst/>
          </a:prstGeom>
        </p:spPr>
        <p:txBody>
          <a:bodyPr vert="horz" lIns="91440" tIns="45720" rIns="91440" bIns="45720" rtlCol="0" anchor="ctr">
            <a:normAutofit/>
          </a:bodyPr>
          <a:lstStyle/>
          <a:p>
            <a:pPr algn="ctr" defTabSz="457200" fontAlgn="auto">
              <a:spcAft>
                <a:spcPts val="0"/>
              </a:spcAft>
              <a:defRPr/>
            </a:pPr>
            <a:r>
              <a:rPr lang="en-US" sz="4400" dirty="0" smtClean="0">
                <a:solidFill>
                  <a:prstClr val="white"/>
                </a:solidFill>
                <a:latin typeface="Candara" pitchFamily="34" charset="0"/>
                <a:cs typeface="Consolas" pitchFamily="49" charset="0"/>
              </a:rPr>
              <a:t>davebost.com</a:t>
            </a:r>
            <a:endParaRPr lang="en-US" sz="6600" dirty="0">
              <a:solidFill>
                <a:prstClr val="white"/>
              </a:solidFill>
              <a:latin typeface="Candara" pitchFamily="34" charset="0"/>
              <a:cs typeface="Consolas" pitchFamily="49" charset="0"/>
            </a:endParaRPr>
          </a:p>
        </p:txBody>
      </p:sp>
      <p:pic>
        <p:nvPicPr>
          <p:cNvPr id="1028" name="Picture 4" descr="C:\Users\csell\AppData\Local\Microsoft\Windows\Temporary Internet Files\Content.IE5\JYH6LOKV\MP900439350[1].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8571" l="2762" r="100000">
                        <a14:foregroundMark x1="54000" y1="57143" x2="54000" y2="57143"/>
                        <a14:backgroundMark x1="33619" y1="34381" x2="33619" y2="34381"/>
                      </a14:backgroundRemoval>
                    </a14:imgEffect>
                  </a14:imgLayer>
                </a14:imgProps>
              </a:ext>
              <a:ext uri="{28A0092B-C50C-407E-A947-70E740481C1C}">
                <a14:useLocalDpi xmlns:a14="http://schemas.microsoft.com/office/drawing/2010/main" val="0"/>
              </a:ext>
            </a:extLst>
          </a:blip>
          <a:srcRect/>
          <a:stretch>
            <a:fillRect/>
          </a:stretch>
        </p:blipFill>
        <p:spPr bwMode="auto">
          <a:xfrm>
            <a:off x="1143000" y="3733800"/>
            <a:ext cx="25527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92411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228600" y="1828800"/>
            <a:ext cx="8458200" cy="2667000"/>
          </a:xfrm>
        </p:spPr>
        <p:txBody>
          <a:bodyPr>
            <a:noAutofit/>
          </a:bodyPr>
          <a:lstStyle/>
          <a:p>
            <a:pPr eaLnBrk="1" hangingPunct="1">
              <a:defRPr/>
            </a:pPr>
            <a:r>
              <a:rPr lang="en-US" sz="6600" dirty="0" smtClean="0"/>
              <a:t>What’s New in the</a:t>
            </a:r>
            <a:br>
              <a:rPr lang="en-US" sz="6600" dirty="0" smtClean="0"/>
            </a:br>
            <a:r>
              <a:rPr lang="en-US" sz="6600" dirty="0" smtClean="0"/>
              <a:t>.NET Framework 4.0</a:t>
            </a:r>
            <a:endParaRPr lang="en-US" sz="6600" dirty="0" smtClean="0">
              <a:solidFill>
                <a:schemeClr val="bg2"/>
              </a:solidFill>
              <a:latin typeface="Verdana" pitchFamily="34"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797855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There to Here…</a:t>
            </a:r>
            <a:endParaRPr lang="en-US" dirty="0"/>
          </a:p>
        </p:txBody>
      </p:sp>
      <p:sp>
        <p:nvSpPr>
          <p:cNvPr id="4" name="Rounded Rectangle 3"/>
          <p:cNvSpPr/>
          <p:nvPr/>
        </p:nvSpPr>
        <p:spPr bwMode="auto">
          <a:xfrm>
            <a:off x="685800" y="3429000"/>
            <a:ext cx="1772840" cy="785874"/>
          </a:xfrm>
          <a:prstGeom prst="roundRect">
            <a:avLst>
              <a:gd name="adj" fmla="val 90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1.0</a:t>
            </a:r>
          </a:p>
        </p:txBody>
      </p:sp>
      <p:sp>
        <p:nvSpPr>
          <p:cNvPr id="5" name="Rounded Rectangle 4"/>
          <p:cNvSpPr/>
          <p:nvPr/>
        </p:nvSpPr>
        <p:spPr bwMode="auto">
          <a:xfrm>
            <a:off x="2819400" y="3429000"/>
            <a:ext cx="1772840" cy="785874"/>
          </a:xfrm>
          <a:prstGeom prst="roundRect">
            <a:avLst>
              <a:gd name="adj" fmla="val 90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1.1</a:t>
            </a:r>
          </a:p>
        </p:txBody>
      </p:sp>
      <p:sp>
        <p:nvSpPr>
          <p:cNvPr id="6" name="Rounded Rectangle 5"/>
          <p:cNvSpPr/>
          <p:nvPr/>
        </p:nvSpPr>
        <p:spPr bwMode="auto">
          <a:xfrm>
            <a:off x="4876800" y="3429000"/>
            <a:ext cx="1772840" cy="785874"/>
          </a:xfrm>
          <a:prstGeom prst="roundRect">
            <a:avLst>
              <a:gd name="adj" fmla="val 90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2.0</a:t>
            </a:r>
          </a:p>
        </p:txBody>
      </p:sp>
      <p:sp>
        <p:nvSpPr>
          <p:cNvPr id="7" name="Rounded Rectangle 6"/>
          <p:cNvSpPr/>
          <p:nvPr/>
        </p:nvSpPr>
        <p:spPr bwMode="auto">
          <a:xfrm>
            <a:off x="5029200" y="2971800"/>
            <a:ext cx="1447800" cy="481074"/>
          </a:xfrm>
          <a:prstGeom prst="roundRect">
            <a:avLst>
              <a:gd name="adj" fmla="val 903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3.0</a:t>
            </a:r>
          </a:p>
        </p:txBody>
      </p:sp>
      <p:sp>
        <p:nvSpPr>
          <p:cNvPr id="8" name="Rounded Rectangle 7"/>
          <p:cNvSpPr/>
          <p:nvPr/>
        </p:nvSpPr>
        <p:spPr bwMode="auto">
          <a:xfrm>
            <a:off x="5181600" y="2514600"/>
            <a:ext cx="1143000" cy="4810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3.5</a:t>
            </a:r>
          </a:p>
        </p:txBody>
      </p:sp>
      <p:sp>
        <p:nvSpPr>
          <p:cNvPr id="9" name="Rounded Rectangle 8"/>
          <p:cNvSpPr/>
          <p:nvPr/>
        </p:nvSpPr>
        <p:spPr bwMode="auto">
          <a:xfrm>
            <a:off x="6858000" y="3429000"/>
            <a:ext cx="1772840" cy="785874"/>
          </a:xfrm>
          <a:prstGeom prst="roundRect">
            <a:avLst>
              <a:gd name="adj" fmla="val 90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4</a:t>
            </a:r>
          </a:p>
        </p:txBody>
      </p:sp>
      <p:sp>
        <p:nvSpPr>
          <p:cNvPr id="10" name="TextBox 9"/>
          <p:cNvSpPr txBox="1"/>
          <p:nvPr/>
        </p:nvSpPr>
        <p:spPr>
          <a:xfrm>
            <a:off x="990600" y="4191000"/>
            <a:ext cx="1295400" cy="400110"/>
          </a:xfrm>
          <a:prstGeom prst="rect">
            <a:avLst/>
          </a:prstGeom>
          <a:noFill/>
        </p:spPr>
        <p:txBody>
          <a:bodyPr wrap="square" rtlCol="0">
            <a:spAutoFit/>
          </a:bodyPr>
          <a:lstStyle/>
          <a:p>
            <a:r>
              <a:rPr lang="en-US" sz="2000" dirty="0" smtClean="0"/>
              <a:t>2002</a:t>
            </a:r>
            <a:endParaRPr lang="en-US" sz="2000" dirty="0"/>
          </a:p>
        </p:txBody>
      </p:sp>
      <p:sp>
        <p:nvSpPr>
          <p:cNvPr id="11" name="TextBox 10"/>
          <p:cNvSpPr txBox="1"/>
          <p:nvPr/>
        </p:nvSpPr>
        <p:spPr>
          <a:xfrm>
            <a:off x="3048000" y="4191000"/>
            <a:ext cx="1295400" cy="400110"/>
          </a:xfrm>
          <a:prstGeom prst="rect">
            <a:avLst/>
          </a:prstGeom>
          <a:noFill/>
        </p:spPr>
        <p:txBody>
          <a:bodyPr wrap="square" rtlCol="0">
            <a:spAutoFit/>
          </a:bodyPr>
          <a:lstStyle/>
          <a:p>
            <a:r>
              <a:rPr lang="en-US" sz="2000" dirty="0" smtClean="0"/>
              <a:t>2003</a:t>
            </a:r>
            <a:endParaRPr lang="en-US" sz="2000" dirty="0"/>
          </a:p>
        </p:txBody>
      </p:sp>
      <p:sp>
        <p:nvSpPr>
          <p:cNvPr id="13" name="TextBox 12"/>
          <p:cNvSpPr txBox="1"/>
          <p:nvPr/>
        </p:nvSpPr>
        <p:spPr>
          <a:xfrm>
            <a:off x="6781800" y="4191000"/>
            <a:ext cx="1960960" cy="400110"/>
          </a:xfrm>
          <a:prstGeom prst="rect">
            <a:avLst/>
          </a:prstGeom>
          <a:noFill/>
        </p:spPr>
        <p:txBody>
          <a:bodyPr wrap="square" rtlCol="0">
            <a:spAutoFit/>
          </a:bodyPr>
          <a:lstStyle/>
          <a:p>
            <a:r>
              <a:rPr lang="en-US" sz="2000" dirty="0" smtClean="0"/>
              <a:t>2008 CTP!</a:t>
            </a:r>
            <a:endParaRPr lang="en-US" sz="2000" dirty="0"/>
          </a:p>
        </p:txBody>
      </p:sp>
      <p:sp>
        <p:nvSpPr>
          <p:cNvPr id="14" name="TextBox 13"/>
          <p:cNvSpPr txBox="1"/>
          <p:nvPr/>
        </p:nvSpPr>
        <p:spPr>
          <a:xfrm>
            <a:off x="5181600" y="4191000"/>
            <a:ext cx="1295400" cy="400110"/>
          </a:xfrm>
          <a:prstGeom prst="rect">
            <a:avLst/>
          </a:prstGeom>
          <a:noFill/>
        </p:spPr>
        <p:txBody>
          <a:bodyPr wrap="square" rtlCol="0">
            <a:spAutoFit/>
          </a:bodyPr>
          <a:lstStyle/>
          <a:p>
            <a:r>
              <a:rPr lang="en-US" sz="2000" dirty="0" smtClean="0"/>
              <a:t>2005-08</a:t>
            </a:r>
            <a:endParaRPr lang="en-US" sz="2000" dirty="0"/>
          </a:p>
        </p:txBody>
      </p:sp>
      <p:sp>
        <p:nvSpPr>
          <p:cNvPr id="15" name="Rounded Rectangle 14"/>
          <p:cNvSpPr/>
          <p:nvPr/>
        </p:nvSpPr>
        <p:spPr bwMode="auto">
          <a:xfrm>
            <a:off x="990600" y="4876800"/>
            <a:ext cx="1219200" cy="557274"/>
          </a:xfrm>
          <a:prstGeom prst="roundRect">
            <a:avLst>
              <a:gd name="adj" fmla="val 903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CLR 1.0</a:t>
            </a:r>
          </a:p>
        </p:txBody>
      </p:sp>
      <p:sp>
        <p:nvSpPr>
          <p:cNvPr id="16" name="Rounded Rectangle 15"/>
          <p:cNvSpPr/>
          <p:nvPr/>
        </p:nvSpPr>
        <p:spPr bwMode="auto">
          <a:xfrm>
            <a:off x="3124200" y="4876800"/>
            <a:ext cx="1219200" cy="557274"/>
          </a:xfrm>
          <a:prstGeom prst="roundRect">
            <a:avLst>
              <a:gd name="adj" fmla="val 903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CLR 1.1</a:t>
            </a:r>
          </a:p>
        </p:txBody>
      </p:sp>
      <p:sp>
        <p:nvSpPr>
          <p:cNvPr id="17" name="Rounded Rectangle 16"/>
          <p:cNvSpPr/>
          <p:nvPr/>
        </p:nvSpPr>
        <p:spPr bwMode="auto">
          <a:xfrm>
            <a:off x="5181600" y="4876800"/>
            <a:ext cx="1219200" cy="557274"/>
          </a:xfrm>
          <a:prstGeom prst="roundRect">
            <a:avLst>
              <a:gd name="adj" fmla="val 903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CLR 2.0</a:t>
            </a:r>
          </a:p>
        </p:txBody>
      </p:sp>
      <p:sp>
        <p:nvSpPr>
          <p:cNvPr id="18" name="Rounded Rectangle 17"/>
          <p:cNvSpPr/>
          <p:nvPr/>
        </p:nvSpPr>
        <p:spPr bwMode="auto">
          <a:xfrm>
            <a:off x="7162800" y="4876800"/>
            <a:ext cx="1219200" cy="557274"/>
          </a:xfrm>
          <a:prstGeom prst="roundRect">
            <a:avLst>
              <a:gd name="adj" fmla="val 903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CLR 4</a:t>
            </a:r>
          </a:p>
        </p:txBody>
      </p:sp>
      <p:sp>
        <p:nvSpPr>
          <p:cNvPr id="19" name="Rounded Rectangle 18"/>
          <p:cNvSpPr/>
          <p:nvPr/>
        </p:nvSpPr>
        <p:spPr bwMode="auto">
          <a:xfrm>
            <a:off x="5334000" y="2057400"/>
            <a:ext cx="838200" cy="481074"/>
          </a:xfrm>
          <a:prstGeom prst="roundRect">
            <a:avLst>
              <a:gd name="adj" fmla="val 9033"/>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SP1</a:t>
            </a:r>
          </a:p>
        </p:txBody>
      </p:sp>
    </p:spTree>
    <p:extLst>
      <p:ext uri="{BB962C8B-B14F-4D97-AF65-F5344CB8AC3E}">
        <p14:creationId xmlns:p14="http://schemas.microsoft.com/office/powerpoint/2010/main" val="3802512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p:bldP spid="13" grpId="0"/>
      <p:bldP spid="14" grpId="0"/>
      <p:bldP spid="16" grpId="0" animBg="1"/>
      <p:bldP spid="17" grpId="0" animBg="1"/>
      <p:bldP spid="18"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 Framework Architecture</a:t>
            </a:r>
            <a:endParaRPr lang="en-US" dirty="0"/>
          </a:p>
        </p:txBody>
      </p:sp>
      <p:grpSp>
        <p:nvGrpSpPr>
          <p:cNvPr id="2" name="Group 23"/>
          <p:cNvGrpSpPr/>
          <p:nvPr/>
        </p:nvGrpSpPr>
        <p:grpSpPr>
          <a:xfrm>
            <a:off x="609600" y="3429000"/>
            <a:ext cx="7924800" cy="2362200"/>
            <a:chOff x="1219200" y="4114800"/>
            <a:chExt cx="7924800" cy="2362200"/>
          </a:xfrm>
        </p:grpSpPr>
        <p:sp>
          <p:nvSpPr>
            <p:cNvPr id="4" name="Rounded Rectangle 3"/>
            <p:cNvSpPr/>
            <p:nvPr/>
          </p:nvSpPr>
          <p:spPr bwMode="auto">
            <a:xfrm>
              <a:off x="1219200" y="4953000"/>
              <a:ext cx="7924800" cy="15240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rgbClr val="FFFFFF"/>
                </a:solidFill>
              </a:endParaRPr>
            </a:p>
          </p:txBody>
        </p:sp>
        <p:sp>
          <p:nvSpPr>
            <p:cNvPr id="6" name="Rounded Rectangle 5"/>
            <p:cNvSpPr/>
            <p:nvPr/>
          </p:nvSpPr>
          <p:spPr bwMode="auto">
            <a:xfrm>
              <a:off x="1371600" y="4114800"/>
              <a:ext cx="7543800" cy="685800"/>
            </a:xfrm>
            <a:prstGeom prst="roundRect">
              <a:avLst>
                <a:gd name="adj" fmla="val 90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Base Class Libraries</a:t>
              </a:r>
            </a:p>
          </p:txBody>
        </p:sp>
        <p:sp>
          <p:nvSpPr>
            <p:cNvPr id="7" name="TextBox 6"/>
            <p:cNvSpPr txBox="1"/>
            <p:nvPr/>
          </p:nvSpPr>
          <p:spPr>
            <a:xfrm>
              <a:off x="1600200" y="5029200"/>
              <a:ext cx="7162800" cy="584775"/>
            </a:xfrm>
            <a:prstGeom prst="rect">
              <a:avLst/>
            </a:prstGeom>
            <a:noFill/>
          </p:spPr>
          <p:txBody>
            <a:bodyPr wrap="square" rtlCol="0">
              <a:spAutoFit/>
            </a:bodyPr>
            <a:lstStyle/>
            <a:p>
              <a:r>
                <a:rPr lang="en-US" sz="3200" dirty="0" smtClean="0">
                  <a:solidFill>
                    <a:schemeClr val="tx1"/>
                  </a:solidFill>
                </a:rPr>
                <a:t>Common Language Runtime</a:t>
              </a:r>
              <a:endParaRPr lang="en-US" sz="3200" dirty="0">
                <a:solidFill>
                  <a:schemeClr val="tx1"/>
                </a:solidFill>
              </a:endParaRPr>
            </a:p>
          </p:txBody>
        </p:sp>
        <p:sp>
          <p:nvSpPr>
            <p:cNvPr id="8" name="TextBox 7"/>
            <p:cNvSpPr txBox="1"/>
            <p:nvPr/>
          </p:nvSpPr>
          <p:spPr>
            <a:xfrm>
              <a:off x="1447800" y="5638800"/>
              <a:ext cx="685800" cy="338554"/>
            </a:xfrm>
            <a:prstGeom prst="rect">
              <a:avLst/>
            </a:prstGeom>
            <a:noFill/>
          </p:spPr>
          <p:txBody>
            <a:bodyPr wrap="square" rtlCol="0">
              <a:spAutoFit/>
            </a:bodyPr>
            <a:lstStyle/>
            <a:p>
              <a:endParaRPr lang="en-US" sz="1600" dirty="0"/>
            </a:p>
          </p:txBody>
        </p:sp>
        <p:sp>
          <p:nvSpPr>
            <p:cNvPr id="9" name="Rounded Rectangle 8"/>
            <p:cNvSpPr/>
            <p:nvPr/>
          </p:nvSpPr>
          <p:spPr bwMode="auto">
            <a:xfrm>
              <a:off x="1524000" y="5638800"/>
              <a:ext cx="1143000" cy="685800"/>
            </a:xfrm>
            <a:prstGeom prst="roundRect">
              <a:avLst>
                <a:gd name="adj" fmla="val 90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tx1"/>
                  </a:solidFill>
                </a:rPr>
                <a:t>JIT &amp; NGEN</a:t>
              </a:r>
            </a:p>
          </p:txBody>
        </p:sp>
        <p:sp>
          <p:nvSpPr>
            <p:cNvPr id="11" name="Rounded Rectangle 10"/>
            <p:cNvSpPr/>
            <p:nvPr/>
          </p:nvSpPr>
          <p:spPr bwMode="auto">
            <a:xfrm>
              <a:off x="2819400" y="5638800"/>
              <a:ext cx="1371600" cy="685800"/>
            </a:xfrm>
            <a:prstGeom prst="roundRect">
              <a:avLst>
                <a:gd name="adj" fmla="val 90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tx1"/>
                  </a:solidFill>
                </a:rPr>
                <a:t>Garbage Collector</a:t>
              </a:r>
            </a:p>
          </p:txBody>
        </p:sp>
        <p:sp>
          <p:nvSpPr>
            <p:cNvPr id="12" name="Rounded Rectangle 11"/>
            <p:cNvSpPr/>
            <p:nvPr/>
          </p:nvSpPr>
          <p:spPr bwMode="auto">
            <a:xfrm>
              <a:off x="4343400" y="5638800"/>
              <a:ext cx="1371600" cy="685800"/>
            </a:xfrm>
            <a:prstGeom prst="roundRect">
              <a:avLst>
                <a:gd name="adj" fmla="val 90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tx1"/>
                  </a:solidFill>
                </a:rPr>
                <a:t>Security Model</a:t>
              </a:r>
            </a:p>
          </p:txBody>
        </p:sp>
        <p:sp>
          <p:nvSpPr>
            <p:cNvPr id="13" name="Rounded Rectangle 12"/>
            <p:cNvSpPr/>
            <p:nvPr/>
          </p:nvSpPr>
          <p:spPr bwMode="auto">
            <a:xfrm>
              <a:off x="5867400" y="5638800"/>
              <a:ext cx="1524000" cy="685800"/>
            </a:xfrm>
            <a:prstGeom prst="roundRect">
              <a:avLst>
                <a:gd name="adj" fmla="val 90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tx1"/>
                  </a:solidFill>
                </a:rPr>
                <a:t>Exception Handling</a:t>
              </a:r>
            </a:p>
          </p:txBody>
        </p:sp>
        <p:sp>
          <p:nvSpPr>
            <p:cNvPr id="15" name="Rounded Rectangle 14"/>
            <p:cNvSpPr/>
            <p:nvPr/>
          </p:nvSpPr>
          <p:spPr bwMode="auto">
            <a:xfrm>
              <a:off x="7543800" y="5638800"/>
              <a:ext cx="1371600" cy="685800"/>
            </a:xfrm>
            <a:prstGeom prst="roundRect">
              <a:avLst>
                <a:gd name="adj" fmla="val 90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tx1"/>
                  </a:solidFill>
                </a:rPr>
                <a:t>Loader &amp; Binder</a:t>
              </a:r>
            </a:p>
          </p:txBody>
        </p:sp>
      </p:grpSp>
      <p:sp>
        <p:nvSpPr>
          <p:cNvPr id="18" name="Rounded Rectangle 17"/>
          <p:cNvSpPr/>
          <p:nvPr/>
        </p:nvSpPr>
        <p:spPr bwMode="auto">
          <a:xfrm>
            <a:off x="762000" y="1676400"/>
            <a:ext cx="990600" cy="1676400"/>
          </a:xfrm>
          <a:prstGeom prst="roundRect">
            <a:avLst>
              <a:gd name="adj" fmla="val 9033"/>
            </a:avLst>
          </a:prstGeom>
          <a:ln>
            <a:solidFill>
              <a:schemeClr val="tx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rPr>
              <a:t>WPF</a:t>
            </a:r>
          </a:p>
        </p:txBody>
      </p:sp>
      <p:sp>
        <p:nvSpPr>
          <p:cNvPr id="19" name="Rounded Rectangle 18"/>
          <p:cNvSpPr/>
          <p:nvPr/>
        </p:nvSpPr>
        <p:spPr bwMode="auto">
          <a:xfrm>
            <a:off x="1828800" y="1676400"/>
            <a:ext cx="990600" cy="1676400"/>
          </a:xfrm>
          <a:prstGeom prst="roundRect">
            <a:avLst>
              <a:gd name="adj" fmla="val 9033"/>
            </a:avLst>
          </a:prstGeom>
          <a:ln>
            <a:solidFill>
              <a:schemeClr val="tx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rPr>
              <a:t>Win Forms</a:t>
            </a:r>
          </a:p>
        </p:txBody>
      </p:sp>
      <p:sp>
        <p:nvSpPr>
          <p:cNvPr id="20" name="Rounded Rectangle 19"/>
          <p:cNvSpPr/>
          <p:nvPr/>
        </p:nvSpPr>
        <p:spPr bwMode="auto">
          <a:xfrm>
            <a:off x="2895600" y="1676400"/>
            <a:ext cx="1143000" cy="1676400"/>
          </a:xfrm>
          <a:prstGeom prst="roundRect">
            <a:avLst>
              <a:gd name="adj" fmla="val 9033"/>
            </a:avLst>
          </a:prstGeom>
          <a:ln>
            <a:solidFill>
              <a:schemeClr val="tx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rPr>
              <a:t>DLR</a:t>
            </a:r>
          </a:p>
        </p:txBody>
      </p:sp>
      <p:sp>
        <p:nvSpPr>
          <p:cNvPr id="21" name="Rounded Rectangle 20"/>
          <p:cNvSpPr/>
          <p:nvPr/>
        </p:nvSpPr>
        <p:spPr bwMode="auto">
          <a:xfrm>
            <a:off x="4114800" y="1676400"/>
            <a:ext cx="990600" cy="1676400"/>
          </a:xfrm>
          <a:prstGeom prst="roundRect">
            <a:avLst>
              <a:gd name="adj" fmla="val 9033"/>
            </a:avLst>
          </a:prstGeom>
          <a:ln>
            <a:solidFill>
              <a:schemeClr val="tx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rPr>
              <a:t>ASP.NET</a:t>
            </a:r>
          </a:p>
        </p:txBody>
      </p:sp>
      <p:sp>
        <p:nvSpPr>
          <p:cNvPr id="22" name="Rounded Rectangle 21"/>
          <p:cNvSpPr/>
          <p:nvPr/>
        </p:nvSpPr>
        <p:spPr bwMode="auto">
          <a:xfrm>
            <a:off x="5181600" y="1676400"/>
            <a:ext cx="990600" cy="1676400"/>
          </a:xfrm>
          <a:prstGeom prst="roundRect">
            <a:avLst>
              <a:gd name="adj" fmla="val 9033"/>
            </a:avLst>
          </a:prstGeom>
          <a:ln>
            <a:solidFill>
              <a:schemeClr val="tx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rPr>
              <a:t>WCF</a:t>
            </a:r>
          </a:p>
        </p:txBody>
      </p:sp>
      <p:sp>
        <p:nvSpPr>
          <p:cNvPr id="23" name="Rounded Rectangle 22"/>
          <p:cNvSpPr/>
          <p:nvPr/>
        </p:nvSpPr>
        <p:spPr bwMode="auto">
          <a:xfrm>
            <a:off x="7315200" y="1676400"/>
            <a:ext cx="990600" cy="1676400"/>
          </a:xfrm>
          <a:prstGeom prst="roundRect">
            <a:avLst>
              <a:gd name="adj" fmla="val 9033"/>
            </a:avLst>
          </a:prstGeom>
          <a:ln>
            <a:solidFill>
              <a:schemeClr val="tx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rPr>
              <a:t>And more!</a:t>
            </a:r>
          </a:p>
        </p:txBody>
      </p:sp>
      <p:sp>
        <p:nvSpPr>
          <p:cNvPr id="26" name="Rounded Rectangle 25"/>
          <p:cNvSpPr/>
          <p:nvPr/>
        </p:nvSpPr>
        <p:spPr bwMode="auto">
          <a:xfrm>
            <a:off x="6248400" y="1676400"/>
            <a:ext cx="990600" cy="1676400"/>
          </a:xfrm>
          <a:prstGeom prst="roundRect">
            <a:avLst>
              <a:gd name="adj" fmla="val 9033"/>
            </a:avLst>
          </a:prstGeom>
          <a:ln>
            <a:solidFill>
              <a:schemeClr val="tx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val="FFFFFF"/>
                </a:solidFill>
              </a:rPr>
              <a:t>LINQ</a:t>
            </a:r>
          </a:p>
        </p:txBody>
      </p:sp>
    </p:spTree>
    <p:extLst>
      <p:ext uri="{BB962C8B-B14F-4D97-AF65-F5344CB8AC3E}">
        <p14:creationId xmlns:p14="http://schemas.microsoft.com/office/powerpoint/2010/main" val="175656522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775191"/>
            <a:ext cx="8229600" cy="5006609"/>
          </a:xfrm>
        </p:spPr>
        <p:txBody>
          <a:bodyPr>
            <a:normAutofit fontScale="92500" lnSpcReduction="20000"/>
          </a:bodyPr>
          <a:lstStyle/>
          <a:p>
            <a:r>
              <a:rPr lang="en-US" dirty="0" smtClean="0"/>
              <a:t>Client Profile</a:t>
            </a:r>
          </a:p>
          <a:p>
            <a:endParaRPr lang="en-US" dirty="0" smtClean="0"/>
          </a:p>
          <a:p>
            <a:r>
              <a:rPr lang="en-US" dirty="0" smtClean="0"/>
              <a:t>Visualization</a:t>
            </a:r>
          </a:p>
          <a:p>
            <a:endParaRPr lang="en-US" dirty="0" smtClean="0"/>
          </a:p>
          <a:p>
            <a:r>
              <a:rPr lang="en-US" dirty="0" smtClean="0"/>
              <a:t>Data</a:t>
            </a:r>
          </a:p>
          <a:p>
            <a:endParaRPr lang="en-US" dirty="0" smtClean="0"/>
          </a:p>
          <a:p>
            <a:r>
              <a:rPr lang="en-US" dirty="0" smtClean="0"/>
              <a:t>Programming Languages</a:t>
            </a:r>
          </a:p>
          <a:p>
            <a:endParaRPr lang="en-US" dirty="0" smtClean="0"/>
          </a:p>
          <a:p>
            <a:r>
              <a:rPr lang="en-US" dirty="0" smtClean="0"/>
              <a:t>Common Language Runtime (CLR)</a:t>
            </a:r>
          </a:p>
          <a:p>
            <a:endParaRPr lang="en-US" dirty="0" smtClean="0"/>
          </a:p>
          <a:p>
            <a:r>
              <a:rPr lang="en-US" dirty="0" smtClean="0"/>
              <a:t>Base Class Libraries (BCL)</a:t>
            </a:r>
          </a:p>
          <a:p>
            <a:endParaRPr lang="en-US" dirty="0" smtClean="0"/>
          </a:p>
          <a:p>
            <a:r>
              <a:rPr lang="en-US" dirty="0" smtClean="0"/>
              <a:t>Web</a:t>
            </a:r>
          </a:p>
        </p:txBody>
      </p:sp>
    </p:spTree>
    <p:extLst>
      <p:ext uri="{BB962C8B-B14F-4D97-AF65-F5344CB8AC3E}">
        <p14:creationId xmlns:p14="http://schemas.microsoft.com/office/powerpoint/2010/main" val="31728058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Client Profile</a:t>
            </a:r>
            <a:endParaRPr lang="en-US" dirty="0"/>
          </a:p>
        </p:txBody>
      </p:sp>
    </p:spTree>
    <p:extLst>
      <p:ext uri="{BB962C8B-B14F-4D97-AF65-F5344CB8AC3E}">
        <p14:creationId xmlns:p14="http://schemas.microsoft.com/office/powerpoint/2010/main" val="4264313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Client Profile</a:t>
            </a:r>
            <a:endParaRPr lang="en-US" dirty="0"/>
          </a:p>
        </p:txBody>
      </p:sp>
      <p:sp>
        <p:nvSpPr>
          <p:cNvPr id="5" name="Content Placeholder 4"/>
          <p:cNvSpPr>
            <a:spLocks noGrp="1"/>
          </p:cNvSpPr>
          <p:nvPr>
            <p:ph sz="half" idx="1"/>
          </p:nvPr>
        </p:nvSpPr>
        <p:spPr/>
        <p:txBody>
          <a:bodyPr>
            <a:normAutofit fontScale="70000" lnSpcReduction="20000"/>
          </a:bodyPr>
          <a:lstStyle/>
          <a:p>
            <a:r>
              <a:rPr lang="en-US" dirty="0" smtClean="0"/>
              <a:t>Subset </a:t>
            </a:r>
            <a:r>
              <a:rPr lang="en-US" dirty="0"/>
              <a:t>of the full .NET Framework </a:t>
            </a:r>
            <a:endParaRPr lang="en-US" dirty="0" smtClean="0"/>
          </a:p>
          <a:p>
            <a:endParaRPr lang="en-US" dirty="0"/>
          </a:p>
          <a:p>
            <a:r>
              <a:rPr lang="en-US" dirty="0" smtClean="0"/>
              <a:t>Leveraged for faster deployments</a:t>
            </a:r>
          </a:p>
          <a:p>
            <a:endParaRPr lang="en-US" dirty="0"/>
          </a:p>
          <a:p>
            <a:r>
              <a:rPr lang="en-US" dirty="0" smtClean="0"/>
              <a:t>Two Sections</a:t>
            </a:r>
          </a:p>
          <a:p>
            <a:pPr lvl="1"/>
            <a:r>
              <a:rPr lang="en-US" dirty="0" smtClean="0"/>
              <a:t>Client Profile</a:t>
            </a:r>
          </a:p>
          <a:p>
            <a:pPr lvl="1"/>
            <a:r>
              <a:rPr lang="en-US" dirty="0" smtClean="0"/>
              <a:t>Extended</a:t>
            </a:r>
          </a:p>
          <a:p>
            <a:endParaRPr lang="en-US" dirty="0"/>
          </a:p>
          <a:p>
            <a:r>
              <a:rPr lang="en-US" dirty="0" smtClean="0"/>
              <a:t>Streamlined pieces of </a:t>
            </a:r>
          </a:p>
          <a:p>
            <a:pPr lvl="1"/>
            <a:r>
              <a:rPr lang="en-US" dirty="0" smtClean="0"/>
              <a:t>Windows </a:t>
            </a:r>
            <a:r>
              <a:rPr lang="en-US" dirty="0"/>
              <a:t>Presentation Foundation (WPF</a:t>
            </a:r>
            <a:r>
              <a:rPr lang="en-US" dirty="0" smtClean="0"/>
              <a:t>)</a:t>
            </a:r>
          </a:p>
          <a:p>
            <a:pPr lvl="1"/>
            <a:r>
              <a:rPr lang="en-US" dirty="0" smtClean="0"/>
              <a:t>Windows Forms</a:t>
            </a:r>
          </a:p>
          <a:p>
            <a:pPr lvl="1"/>
            <a:r>
              <a:rPr lang="en-US" dirty="0" smtClean="0"/>
              <a:t>Windows </a:t>
            </a:r>
            <a:r>
              <a:rPr lang="en-US" dirty="0"/>
              <a:t>Communication Foundation (WCF</a:t>
            </a:r>
            <a:r>
              <a:rPr lang="en-US" dirty="0" smtClean="0"/>
              <a:t>)</a:t>
            </a:r>
          </a:p>
          <a:p>
            <a:pPr lvl="1"/>
            <a:r>
              <a:rPr lang="en-US" dirty="0" err="1" smtClean="0"/>
              <a:t>ClickOnce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362200"/>
            <a:ext cx="5198669"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599" y="3505200"/>
            <a:ext cx="454218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60876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Visualization</a:t>
            </a:r>
            <a:endParaRPr lang="en-US" dirty="0"/>
          </a:p>
        </p:txBody>
      </p:sp>
    </p:spTree>
    <p:extLst>
      <p:ext uri="{BB962C8B-B14F-4D97-AF65-F5344CB8AC3E}">
        <p14:creationId xmlns:p14="http://schemas.microsoft.com/office/powerpoint/2010/main" val="21859906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t>Windows Presentation Foundation</a:t>
            </a:r>
            <a:br>
              <a:rPr lang="en-US" dirty="0" smtClean="0"/>
            </a:br>
            <a:r>
              <a:rPr lang="en-US" dirty="0" smtClean="0"/>
              <a:t>(WPF)</a:t>
            </a:r>
            <a:endParaRPr lang="en-US" dirty="0"/>
          </a:p>
        </p:txBody>
      </p:sp>
      <p:sp>
        <p:nvSpPr>
          <p:cNvPr id="5" name="Content Placeholder 4"/>
          <p:cNvSpPr>
            <a:spLocks noGrp="1"/>
          </p:cNvSpPr>
          <p:nvPr>
            <p:ph idx="1"/>
          </p:nvPr>
        </p:nvSpPr>
        <p:spPr>
          <a:xfrm>
            <a:off x="457200" y="1775191"/>
            <a:ext cx="8229600" cy="4854209"/>
          </a:xfrm>
        </p:spPr>
        <p:txBody>
          <a:bodyPr>
            <a:normAutofit lnSpcReduction="10000"/>
          </a:bodyPr>
          <a:lstStyle/>
          <a:p>
            <a:r>
              <a:rPr lang="en-US" dirty="0" smtClean="0"/>
              <a:t>New Controls</a:t>
            </a:r>
          </a:p>
          <a:p>
            <a:pPr lvl="1"/>
            <a:r>
              <a:rPr lang="en-US" dirty="0" err="1" smtClean="0"/>
              <a:t>DataGrid</a:t>
            </a:r>
            <a:endParaRPr lang="en-US" dirty="0" smtClean="0"/>
          </a:p>
          <a:p>
            <a:pPr lvl="1"/>
            <a:r>
              <a:rPr lang="en-US" dirty="0" smtClean="0"/>
              <a:t>Calendar</a:t>
            </a:r>
          </a:p>
          <a:p>
            <a:pPr lvl="1"/>
            <a:r>
              <a:rPr lang="en-US" dirty="0" err="1" smtClean="0"/>
              <a:t>DatePicker</a:t>
            </a:r>
            <a:endParaRPr lang="en-US" dirty="0" smtClean="0"/>
          </a:p>
          <a:p>
            <a:pPr lvl="1"/>
            <a:endParaRPr lang="en-US" dirty="0"/>
          </a:p>
          <a:p>
            <a:r>
              <a:rPr lang="en-US" dirty="0" smtClean="0"/>
              <a:t>Visual State Manager</a:t>
            </a:r>
          </a:p>
          <a:p>
            <a:endParaRPr lang="en-US" dirty="0"/>
          </a:p>
          <a:p>
            <a:r>
              <a:rPr lang="en-US" dirty="0" smtClean="0"/>
              <a:t>Touch and Manipulation</a:t>
            </a:r>
          </a:p>
          <a:p>
            <a:endParaRPr lang="en-US" dirty="0" smtClean="0"/>
          </a:p>
          <a:p>
            <a:r>
              <a:rPr lang="en-US" dirty="0" smtClean="0"/>
              <a:t>Text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199" y="1524000"/>
            <a:ext cx="2362201" cy="206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886200"/>
            <a:ext cx="3788354"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5655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normAutofit fontScale="90000"/>
          </a:bodyPr>
          <a:lstStyle/>
          <a:p>
            <a:pPr>
              <a:defRPr/>
            </a:pPr>
            <a:r>
              <a:rPr lang="en-US" dirty="0" smtClean="0"/>
              <a:t>Calendar and </a:t>
            </a:r>
            <a:r>
              <a:rPr lang="en-US" dirty="0" err="1" smtClean="0"/>
              <a:t>DatePicker</a:t>
            </a:r>
            <a:r>
              <a:rPr lang="en-US" dirty="0" smtClean="0"/>
              <a:t> </a:t>
            </a:r>
            <a:r>
              <a:rPr lang="en-US" dirty="0" err="1" smtClean="0"/>
              <a:t>Controsl</a:t>
            </a:r>
            <a:endParaRPr lang="en-US" dirty="0"/>
          </a:p>
        </p:txBody>
      </p:sp>
    </p:spTree>
    <p:extLst>
      <p:ext uri="{BB962C8B-B14F-4D97-AF65-F5344CB8AC3E}">
        <p14:creationId xmlns:p14="http://schemas.microsoft.com/office/powerpoint/2010/main" val="312877253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369857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http://www.raidz.net/pictures/twitter1.png"/>
          <p:cNvPicPr>
            <a:picLocks noChangeAspect="1" noChangeArrowheads="1"/>
          </p:cNvPicPr>
          <p:nvPr/>
        </p:nvPicPr>
        <p:blipFill>
          <a:blip r:embed="rId3"/>
          <a:srcRect/>
          <a:stretch>
            <a:fillRect/>
          </a:stretch>
        </p:blipFill>
        <p:spPr bwMode="auto">
          <a:xfrm>
            <a:off x="2438400" y="5029200"/>
            <a:ext cx="4267200" cy="1578864"/>
          </a:xfrm>
          <a:prstGeom prst="rect">
            <a:avLst/>
          </a:prstGeom>
          <a:noFill/>
        </p:spPr>
      </p:pic>
      <p:pic>
        <p:nvPicPr>
          <p:cNvPr id="9" name="Picture 13" descr="C:\Users\csell\AppData\Local\Microsoft\Windows\Temporary Internet Files\Content.IE5\1CZPV8JL\MCj04346670000[1].wmf"/>
          <p:cNvPicPr>
            <a:picLocks noChangeAspect="1" noChangeArrowheads="1"/>
          </p:cNvPicPr>
          <p:nvPr/>
        </p:nvPicPr>
        <p:blipFill>
          <a:blip r:embed="rId4" cstate="print"/>
          <a:srcRect/>
          <a:stretch>
            <a:fillRect/>
          </a:stretch>
        </p:blipFill>
        <p:spPr bwMode="auto">
          <a:xfrm flipH="1">
            <a:off x="762000" y="609600"/>
            <a:ext cx="3657600" cy="2176096"/>
          </a:xfrm>
          <a:prstGeom prst="rect">
            <a:avLst/>
          </a:prstGeom>
          <a:noFill/>
        </p:spPr>
      </p:pic>
      <p:sp>
        <p:nvSpPr>
          <p:cNvPr id="10" name="Title 3"/>
          <p:cNvSpPr txBox="1">
            <a:spLocks/>
          </p:cNvSpPr>
          <p:nvPr/>
        </p:nvSpPr>
        <p:spPr>
          <a:xfrm>
            <a:off x="0" y="762000"/>
            <a:ext cx="5105400" cy="1298575"/>
          </a:xfrm>
          <a:prstGeom prst="rect">
            <a:avLst/>
          </a:prstGeom>
        </p:spPr>
        <p:txBody>
          <a:bodyPr vert="horz" lIns="91440" tIns="45720" rIns="91440" bIns="45720" rtlCol="0" anchor="ctr">
            <a:normAutofit/>
          </a:bodyPr>
          <a:lstStyle/>
          <a:p>
            <a:pPr algn="ctr" fontAlgn="auto">
              <a:spcAft>
                <a:spcPts val="0"/>
              </a:spcAft>
              <a:defRPr/>
            </a:pPr>
            <a:r>
              <a:rPr lang="en-US" sz="3600" b="1" dirty="0" smtClean="0">
                <a:solidFill>
                  <a:srgbClr val="FAC42D"/>
                </a:solidFill>
                <a:latin typeface="Candara" pitchFamily="34" charset="0"/>
                <a:cs typeface="Courier New" pitchFamily="49" charset="0"/>
              </a:rPr>
              <a:t>@</a:t>
            </a:r>
            <a:r>
              <a:rPr lang="en-US" sz="3600" b="1" dirty="0" err="1" smtClean="0">
                <a:solidFill>
                  <a:srgbClr val="FAC42D"/>
                </a:solidFill>
                <a:latin typeface="Candara" pitchFamily="34" charset="0"/>
                <a:cs typeface="Courier New" pitchFamily="49" charset="0"/>
              </a:rPr>
              <a:t>davebost</a:t>
            </a:r>
            <a:endParaRPr lang="en-US" sz="3600" b="1" dirty="0">
              <a:solidFill>
                <a:srgbClr val="FAC42D"/>
              </a:solidFill>
              <a:latin typeface="Candara" pitchFamily="34" charset="0"/>
              <a:cs typeface="Courier New" pitchFamily="49" charset="0"/>
            </a:endParaRPr>
          </a:p>
        </p:txBody>
      </p:sp>
      <p:pic>
        <p:nvPicPr>
          <p:cNvPr id="13" name="Picture 2" descr="http://www.etx.com.au/blog/wp-content/uploads/2009/05/twitter.png"/>
          <p:cNvPicPr>
            <a:picLocks noChangeAspect="1" noChangeArrowheads="1"/>
          </p:cNvPicPr>
          <p:nvPr/>
        </p:nvPicPr>
        <p:blipFill>
          <a:blip r:embed="rId5" cstate="print"/>
          <a:srcRect/>
          <a:stretch>
            <a:fillRect/>
          </a:stretch>
        </p:blipFill>
        <p:spPr bwMode="auto">
          <a:xfrm>
            <a:off x="3276600" y="3048000"/>
            <a:ext cx="2438400" cy="2438400"/>
          </a:xfrm>
          <a:prstGeom prst="rect">
            <a:avLst/>
          </a:prstGeom>
          <a:noFill/>
        </p:spPr>
      </p:pic>
    </p:spTree>
    <p:extLst>
      <p:ext uri="{BB962C8B-B14F-4D97-AF65-F5344CB8AC3E}">
        <p14:creationId xmlns:p14="http://schemas.microsoft.com/office/powerpoint/2010/main" val="398977602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gn="l"/>
            <a:r>
              <a:rPr lang="en-US" dirty="0" err="1" smtClean="0"/>
              <a:t>Pluralization</a:t>
            </a:r>
            <a:r>
              <a:rPr lang="en-US" dirty="0" smtClean="0"/>
              <a:t> &amp; Foreign Keys</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63" y="2133600"/>
            <a:ext cx="4577537" cy="47244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599" y="2514599"/>
            <a:ext cx="5730647" cy="129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650" y="3885223"/>
            <a:ext cx="597535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76200" y="5029200"/>
            <a:ext cx="2819400" cy="685800"/>
          </a:xfrm>
          <a:prstGeom prst="round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930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gn="l"/>
            <a:r>
              <a:rPr lang="en-US" dirty="0"/>
              <a:t>Model-First</a:t>
            </a:r>
          </a:p>
        </p:txBody>
      </p:sp>
      <p:grpSp>
        <p:nvGrpSpPr>
          <p:cNvPr id="12" name="Group 11"/>
          <p:cNvGrpSpPr/>
          <p:nvPr/>
        </p:nvGrpSpPr>
        <p:grpSpPr>
          <a:xfrm>
            <a:off x="978541" y="1896753"/>
            <a:ext cx="7186919" cy="4427847"/>
            <a:chOff x="978541" y="1896753"/>
            <a:chExt cx="7186919" cy="4427847"/>
          </a:xfrm>
        </p:grpSpPr>
        <p:sp>
          <p:nvSpPr>
            <p:cNvPr id="3" name="Flowchart: Magnetic Disk 2"/>
            <p:cNvSpPr/>
            <p:nvPr/>
          </p:nvSpPr>
          <p:spPr bwMode="auto">
            <a:xfrm>
              <a:off x="2732683" y="1896753"/>
              <a:ext cx="1783897" cy="1771139"/>
            </a:xfrm>
            <a:prstGeom prst="flowChartMagneticDisk">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Existing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Database</a:t>
              </a:r>
            </a:p>
          </p:txBody>
        </p:sp>
        <p:sp>
          <p:nvSpPr>
            <p:cNvPr id="4" name="Right Arrow 3"/>
            <p:cNvSpPr/>
            <p:nvPr/>
          </p:nvSpPr>
          <p:spPr bwMode="auto">
            <a:xfrm>
              <a:off x="4922011" y="2516652"/>
              <a:ext cx="1054121" cy="531342"/>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5" name="Rectangle 4"/>
            <p:cNvSpPr/>
            <p:nvPr/>
          </p:nvSpPr>
          <p:spPr bwMode="auto">
            <a:xfrm>
              <a:off x="6381563" y="2250981"/>
              <a:ext cx="1702811" cy="106268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solidFill>
                    <a:schemeClr val="bg1"/>
                  </a:solidFill>
                  <a:effectLst/>
                  <a:latin typeface="Tahoma" pitchFamily="34" charset="0"/>
                </a:rPr>
                <a:t>Generated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solidFill>
                    <a:schemeClr val="bg1"/>
                  </a:solidFill>
                  <a:effectLst/>
                  <a:latin typeface="Tahoma" pitchFamily="34" charset="0"/>
                </a:rPr>
                <a:t>Entity Data</a:t>
              </a:r>
            </a:p>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t>Model</a:t>
              </a:r>
              <a:endParaRPr kumimoji="0" lang="en-US" sz="1800" b="0" i="0" u="none" strike="noStrike" cap="none" normalizeH="0" baseline="0" dirty="0" smtClean="0">
                <a:solidFill>
                  <a:schemeClr val="bg1"/>
                </a:solidFill>
                <a:effectLst/>
                <a:latin typeface="Tahoma" pitchFamily="34" charset="0"/>
              </a:endParaRPr>
            </a:p>
          </p:txBody>
        </p:sp>
        <p:sp>
          <p:nvSpPr>
            <p:cNvPr id="6" name="TextBox 5"/>
            <p:cNvSpPr txBox="1"/>
            <p:nvPr/>
          </p:nvSpPr>
          <p:spPr>
            <a:xfrm>
              <a:off x="978541" y="2250981"/>
              <a:ext cx="1429797" cy="894217"/>
            </a:xfrm>
            <a:prstGeom prst="rect">
              <a:avLst/>
            </a:prstGeom>
            <a:noFill/>
          </p:spPr>
          <p:txBody>
            <a:bodyPr wrap="none" rtlCol="0">
              <a:spAutoFit/>
            </a:bodyPr>
            <a:lstStyle/>
            <a:p>
              <a:r>
                <a:rPr lang="en-US" dirty="0" smtClean="0">
                  <a:solidFill>
                    <a:schemeClr val="tx1"/>
                  </a:solidFill>
                </a:rPr>
                <a:t>Database</a:t>
              </a:r>
            </a:p>
            <a:p>
              <a:pPr algn="l"/>
              <a:r>
                <a:rPr lang="en-US" dirty="0" smtClean="0">
                  <a:solidFill>
                    <a:schemeClr val="tx1"/>
                  </a:solidFill>
                </a:rPr>
                <a:t>First (v1)</a:t>
              </a:r>
              <a:endParaRPr lang="en-US" dirty="0">
                <a:solidFill>
                  <a:schemeClr val="tx1"/>
                </a:solidFill>
              </a:endParaRPr>
            </a:p>
          </p:txBody>
        </p:sp>
        <p:sp>
          <p:nvSpPr>
            <p:cNvPr id="7" name="Rectangle 6"/>
            <p:cNvSpPr/>
            <p:nvPr/>
          </p:nvSpPr>
          <p:spPr bwMode="auto">
            <a:xfrm>
              <a:off x="2813769" y="4907689"/>
              <a:ext cx="1702811" cy="106268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Entity Data</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Model</a:t>
              </a:r>
              <a:endParaRPr kumimoji="0" lang="en-US" sz="2200" b="0" i="0" u="none" strike="noStrike" cap="none" normalizeH="0" baseline="0" dirty="0" smtClean="0">
                <a:solidFill>
                  <a:schemeClr val="bg1"/>
                </a:solidFill>
                <a:effectLst/>
                <a:latin typeface="Tahoma" pitchFamily="34" charset="0"/>
              </a:endParaRPr>
            </a:p>
          </p:txBody>
        </p:sp>
        <p:sp>
          <p:nvSpPr>
            <p:cNvPr id="8" name="Right Arrow 7"/>
            <p:cNvSpPr/>
            <p:nvPr/>
          </p:nvSpPr>
          <p:spPr bwMode="auto">
            <a:xfrm>
              <a:off x="4922011" y="5173360"/>
              <a:ext cx="1054121" cy="531342"/>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9" name="Flowchart: Magnetic Disk 8"/>
            <p:cNvSpPr/>
            <p:nvPr/>
          </p:nvSpPr>
          <p:spPr bwMode="auto">
            <a:xfrm>
              <a:off x="6381563" y="4553461"/>
              <a:ext cx="1783897" cy="1771139"/>
            </a:xfrm>
            <a:prstGeom prst="flowChartMagneticDisk">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Generated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Database</a:t>
              </a:r>
            </a:p>
          </p:txBody>
        </p:sp>
        <p:sp>
          <p:nvSpPr>
            <p:cNvPr id="10" name="TextBox 9"/>
            <p:cNvSpPr txBox="1"/>
            <p:nvPr/>
          </p:nvSpPr>
          <p:spPr>
            <a:xfrm>
              <a:off x="1029872" y="4996246"/>
              <a:ext cx="1316386" cy="769441"/>
            </a:xfrm>
            <a:prstGeom prst="rect">
              <a:avLst/>
            </a:prstGeom>
            <a:noFill/>
          </p:spPr>
          <p:txBody>
            <a:bodyPr wrap="none" rtlCol="0">
              <a:spAutoFit/>
            </a:bodyPr>
            <a:lstStyle/>
            <a:p>
              <a:pPr algn="l"/>
              <a:r>
                <a:rPr lang="en-US" dirty="0" smtClean="0">
                  <a:solidFill>
                    <a:schemeClr val="tx1"/>
                  </a:solidFill>
                </a:rPr>
                <a:t>Model</a:t>
              </a:r>
            </a:p>
            <a:p>
              <a:pPr algn="l"/>
              <a:r>
                <a:rPr lang="en-US" dirty="0" smtClean="0">
                  <a:solidFill>
                    <a:schemeClr val="tx1"/>
                  </a:solidFill>
                </a:rPr>
                <a:t>First (v2)</a:t>
              </a:r>
              <a:endParaRPr lang="en-US" dirty="0">
                <a:solidFill>
                  <a:schemeClr val="tx1"/>
                </a:solidFill>
              </a:endParaRPr>
            </a:p>
          </p:txBody>
        </p:sp>
      </p:grpSp>
    </p:spTree>
    <p:extLst>
      <p:ext uri="{BB962C8B-B14F-4D97-AF65-F5344CB8AC3E}">
        <p14:creationId xmlns:p14="http://schemas.microsoft.com/office/powerpoint/2010/main" val="277580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Model-First</a:t>
            </a:r>
            <a:endParaRPr lang="en-US" dirty="0"/>
          </a:p>
        </p:txBody>
      </p:sp>
    </p:spTree>
    <p:extLst>
      <p:ext uri="{BB962C8B-B14F-4D97-AF65-F5344CB8AC3E}">
        <p14:creationId xmlns:p14="http://schemas.microsoft.com/office/powerpoint/2010/main" val="135791207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chor="t">
            <a:noAutofit/>
          </a:bodyPr>
          <a:lstStyle/>
          <a:p>
            <a:pPr algn="l"/>
            <a:r>
              <a:rPr lang="en-US" dirty="0"/>
              <a:t>POCO</a:t>
            </a:r>
          </a:p>
        </p:txBody>
      </p:sp>
      <p:pic>
        <p:nvPicPr>
          <p:cNvPr id="13314" name="Picture 2"/>
          <p:cNvPicPr>
            <a:picLocks noChangeAspect="1" noChangeArrowheads="1"/>
          </p:cNvPicPr>
          <p:nvPr/>
        </p:nvPicPr>
        <p:blipFill>
          <a:blip r:embed="rId3"/>
          <a:srcRect/>
          <a:stretch>
            <a:fillRect/>
          </a:stretch>
        </p:blipFill>
        <p:spPr bwMode="auto">
          <a:xfrm>
            <a:off x="609600" y="2209800"/>
            <a:ext cx="7981950" cy="88582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533400" y="2209800"/>
            <a:ext cx="7391400" cy="3419475"/>
          </a:xfrm>
          <a:prstGeom prst="rect">
            <a:avLst/>
          </a:prstGeom>
          <a:noFill/>
          <a:ln w="9525">
            <a:noFill/>
            <a:miter lim="800000"/>
            <a:headEnd/>
            <a:tailEnd/>
          </a:ln>
          <a:effectLst/>
        </p:spPr>
      </p:pic>
      <p:sp>
        <p:nvSpPr>
          <p:cNvPr id="13" name="TextBox 12"/>
          <p:cNvSpPr txBox="1"/>
          <p:nvPr/>
        </p:nvSpPr>
        <p:spPr>
          <a:xfrm>
            <a:off x="533400" y="3276600"/>
            <a:ext cx="2092817" cy="430887"/>
          </a:xfrm>
          <a:prstGeom prst="rect">
            <a:avLst/>
          </a:prstGeom>
          <a:noFill/>
        </p:spPr>
        <p:txBody>
          <a:bodyPr wrap="none" rtlCol="0">
            <a:spAutoFit/>
          </a:bodyPr>
          <a:lstStyle/>
          <a:p>
            <a:r>
              <a:rPr lang="en-US" dirty="0" smtClean="0">
                <a:solidFill>
                  <a:schemeClr val="tx1"/>
                </a:solidFill>
              </a:rPr>
              <a:t>Class Definition</a:t>
            </a:r>
            <a:endParaRPr lang="en-US" dirty="0">
              <a:solidFill>
                <a:schemeClr val="tx1"/>
              </a:solidFill>
            </a:endParaRPr>
          </a:p>
        </p:txBody>
      </p:sp>
      <p:sp>
        <p:nvSpPr>
          <p:cNvPr id="15" name="TextBox 14"/>
          <p:cNvSpPr txBox="1"/>
          <p:nvPr/>
        </p:nvSpPr>
        <p:spPr>
          <a:xfrm>
            <a:off x="457200" y="5791200"/>
            <a:ext cx="3341236" cy="430887"/>
          </a:xfrm>
          <a:prstGeom prst="rect">
            <a:avLst/>
          </a:prstGeom>
          <a:noFill/>
        </p:spPr>
        <p:txBody>
          <a:bodyPr wrap="none" rtlCol="0">
            <a:spAutoFit/>
          </a:bodyPr>
          <a:lstStyle/>
          <a:p>
            <a:r>
              <a:rPr lang="en-US" dirty="0" smtClean="0">
                <a:solidFill>
                  <a:schemeClr val="tx1"/>
                </a:solidFill>
              </a:rPr>
              <a:t>Scalar Property Definition</a:t>
            </a:r>
            <a:endParaRPr lang="en-US" dirty="0">
              <a:solidFill>
                <a:schemeClr val="tx1"/>
              </a:solidFill>
            </a:endParaRPr>
          </a:p>
        </p:txBody>
      </p:sp>
      <p:pic>
        <p:nvPicPr>
          <p:cNvPr id="13317" name="Picture 5"/>
          <p:cNvPicPr>
            <a:picLocks noChangeAspect="1" noChangeArrowheads="1"/>
          </p:cNvPicPr>
          <p:nvPr/>
        </p:nvPicPr>
        <p:blipFill>
          <a:blip r:embed="rId5"/>
          <a:srcRect/>
          <a:stretch>
            <a:fillRect/>
          </a:stretch>
        </p:blipFill>
        <p:spPr bwMode="auto">
          <a:xfrm>
            <a:off x="533400" y="2209800"/>
            <a:ext cx="7267575" cy="2600325"/>
          </a:xfrm>
          <a:prstGeom prst="rect">
            <a:avLst/>
          </a:prstGeom>
          <a:noFill/>
          <a:ln w="9525">
            <a:noFill/>
            <a:miter lim="800000"/>
            <a:headEnd/>
            <a:tailEnd/>
          </a:ln>
          <a:effectLst/>
        </p:spPr>
      </p:pic>
      <p:sp>
        <p:nvSpPr>
          <p:cNvPr id="16" name="TextBox 15"/>
          <p:cNvSpPr txBox="1"/>
          <p:nvPr/>
        </p:nvSpPr>
        <p:spPr>
          <a:xfrm>
            <a:off x="457200" y="4876800"/>
            <a:ext cx="3904595" cy="430887"/>
          </a:xfrm>
          <a:prstGeom prst="rect">
            <a:avLst/>
          </a:prstGeom>
          <a:noFill/>
        </p:spPr>
        <p:txBody>
          <a:bodyPr wrap="none" rtlCol="0">
            <a:spAutoFit/>
          </a:bodyPr>
          <a:lstStyle/>
          <a:p>
            <a:r>
              <a:rPr lang="en-US" dirty="0" smtClean="0">
                <a:solidFill>
                  <a:schemeClr val="tx1"/>
                </a:solidFill>
              </a:rPr>
              <a:t>Navigation Property Definition</a:t>
            </a:r>
            <a:endParaRPr lang="en-US" dirty="0">
              <a:solidFill>
                <a:schemeClr val="tx1"/>
              </a:solidFill>
            </a:endParaRPr>
          </a:p>
        </p:txBody>
      </p:sp>
      <p:pic>
        <p:nvPicPr>
          <p:cNvPr id="13318" name="Picture 6"/>
          <p:cNvPicPr>
            <a:picLocks noChangeAspect="1" noChangeArrowheads="1"/>
          </p:cNvPicPr>
          <p:nvPr/>
        </p:nvPicPr>
        <p:blipFill>
          <a:blip r:embed="rId6"/>
          <a:srcRect/>
          <a:stretch>
            <a:fillRect/>
          </a:stretch>
        </p:blipFill>
        <p:spPr bwMode="auto">
          <a:xfrm>
            <a:off x="533400" y="2209800"/>
            <a:ext cx="3743325" cy="1647825"/>
          </a:xfrm>
          <a:prstGeom prst="rect">
            <a:avLst/>
          </a:prstGeom>
          <a:noFill/>
          <a:ln w="9525">
            <a:noFill/>
            <a:miter lim="800000"/>
            <a:headEnd/>
            <a:tailEnd/>
          </a:ln>
          <a:effectLst/>
        </p:spPr>
      </p:pic>
      <p:sp>
        <p:nvSpPr>
          <p:cNvPr id="18" name="TextBox 17"/>
          <p:cNvSpPr txBox="1"/>
          <p:nvPr/>
        </p:nvSpPr>
        <p:spPr>
          <a:xfrm>
            <a:off x="457200" y="3912513"/>
            <a:ext cx="1501758" cy="430887"/>
          </a:xfrm>
          <a:prstGeom prst="rect">
            <a:avLst/>
          </a:prstGeom>
          <a:noFill/>
        </p:spPr>
        <p:txBody>
          <a:bodyPr wrap="none" rtlCol="0">
            <a:spAutoFit/>
          </a:bodyPr>
          <a:lstStyle/>
          <a:p>
            <a:r>
              <a:rPr lang="en-US" dirty="0" smtClean="0">
                <a:solidFill>
                  <a:schemeClr val="tx1"/>
                </a:solidFill>
              </a:rPr>
              <a:t>Everything</a:t>
            </a:r>
          </a:p>
        </p:txBody>
      </p:sp>
    </p:spTree>
    <p:extLst>
      <p:ext uri="{BB962C8B-B14F-4D97-AF65-F5344CB8AC3E}">
        <p14:creationId xmlns:p14="http://schemas.microsoft.com/office/powerpoint/2010/main" val="2917669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331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33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33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31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33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5" grpId="1"/>
      <p:bldP spid="16" grpId="0"/>
      <p:bldP spid="16" grpId="1"/>
      <p:bldP spid="1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2286000"/>
            <a:ext cx="7397826"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chor="t">
            <a:noAutofit/>
          </a:bodyPr>
          <a:lstStyle/>
          <a:p>
            <a:pPr algn="l"/>
            <a:r>
              <a:rPr lang="en-US" dirty="0" smtClean="0"/>
              <a:t>Deferred / Lazy </a:t>
            </a:r>
            <a:r>
              <a:rPr lang="en-US" dirty="0"/>
              <a:t>Loading</a:t>
            </a:r>
          </a:p>
        </p:txBody>
      </p:sp>
      <p:sp>
        <p:nvSpPr>
          <p:cNvPr id="3" name="Text Placeholder 2"/>
          <p:cNvSpPr>
            <a:spLocks noGrp="1"/>
          </p:cNvSpPr>
          <p:nvPr>
            <p:ph type="body" idx="1"/>
          </p:nvPr>
        </p:nvSpPr>
        <p:spPr/>
        <p:txBody>
          <a:bodyPr/>
          <a:lstStyle/>
          <a:p>
            <a:r>
              <a:rPr lang="en-US" dirty="0" smtClean="0"/>
              <a:t>Explicit</a:t>
            </a:r>
            <a:endParaRPr lang="en-US" dirty="0"/>
          </a:p>
        </p:txBody>
      </p:sp>
      <p:sp>
        <p:nvSpPr>
          <p:cNvPr id="6" name="Text Placeholder 5"/>
          <p:cNvSpPr>
            <a:spLocks noGrp="1"/>
          </p:cNvSpPr>
          <p:nvPr>
            <p:ph type="body" sz="quarter" idx="3"/>
          </p:nvPr>
        </p:nvSpPr>
        <p:spPr>
          <a:xfrm>
            <a:off x="914400" y="2514600"/>
            <a:ext cx="4041775" cy="715355"/>
          </a:xfrm>
        </p:spPr>
        <p:txBody>
          <a:bodyPr/>
          <a:lstStyle/>
          <a:p>
            <a:r>
              <a:rPr lang="en-US" dirty="0" smtClean="0"/>
              <a:t>Deferred / lazy</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186" y="3429001"/>
            <a:ext cx="7369628" cy="35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284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26"/>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02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pPr algn="l"/>
            <a:r>
              <a:rPr lang="en-US" dirty="0"/>
              <a:t>Complex Types</a:t>
            </a:r>
          </a:p>
        </p:txBody>
      </p:sp>
      <p:grpSp>
        <p:nvGrpSpPr>
          <p:cNvPr id="4" name="Group 3"/>
          <p:cNvGrpSpPr/>
          <p:nvPr/>
        </p:nvGrpSpPr>
        <p:grpSpPr>
          <a:xfrm>
            <a:off x="1068289" y="2286000"/>
            <a:ext cx="7086600" cy="2266950"/>
            <a:chOff x="1068289" y="2286000"/>
            <a:chExt cx="7086600" cy="2266950"/>
          </a:xfrm>
        </p:grpSpPr>
        <p:pic>
          <p:nvPicPr>
            <p:cNvPr id="3074" name="Picture 2"/>
            <p:cNvPicPr>
              <a:picLocks noChangeAspect="1" noChangeArrowheads="1"/>
            </p:cNvPicPr>
            <p:nvPr/>
          </p:nvPicPr>
          <p:blipFill>
            <a:blip r:embed="rId3"/>
            <a:srcRect/>
            <a:stretch>
              <a:fillRect/>
            </a:stretch>
          </p:blipFill>
          <p:spPr bwMode="auto">
            <a:xfrm>
              <a:off x="1068289" y="2286000"/>
              <a:ext cx="1714500" cy="22669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6354664" y="2286000"/>
              <a:ext cx="1800225" cy="20002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4497289" y="2286000"/>
              <a:ext cx="1695450" cy="1495425"/>
            </a:xfrm>
            <a:prstGeom prst="rect">
              <a:avLst/>
            </a:prstGeom>
            <a:noFill/>
            <a:ln w="9525">
              <a:noFill/>
              <a:miter lim="800000"/>
              <a:headEnd/>
              <a:tailEnd/>
            </a:ln>
            <a:effectLst/>
          </p:spPr>
        </p:pic>
        <p:sp>
          <p:nvSpPr>
            <p:cNvPr id="9" name="TextBox 8"/>
            <p:cNvSpPr txBox="1"/>
            <p:nvPr/>
          </p:nvSpPr>
          <p:spPr>
            <a:xfrm>
              <a:off x="3354289" y="2845713"/>
              <a:ext cx="592535" cy="430887"/>
            </a:xfrm>
            <a:prstGeom prst="rect">
              <a:avLst/>
            </a:prstGeom>
            <a:noFill/>
          </p:spPr>
          <p:txBody>
            <a:bodyPr wrap="none" rtlCol="0">
              <a:spAutoFit/>
            </a:bodyPr>
            <a:lstStyle/>
            <a:p>
              <a:r>
                <a:rPr lang="en-US" dirty="0" smtClean="0">
                  <a:solidFill>
                    <a:schemeClr val="tx1"/>
                  </a:solidFill>
                </a:rPr>
                <a:t>VS.</a:t>
              </a:r>
              <a:endParaRPr lang="en-US" dirty="0">
                <a:solidFill>
                  <a:schemeClr val="tx1"/>
                </a:solidFill>
              </a:endParaRPr>
            </a:p>
          </p:txBody>
        </p:sp>
      </p:grpSp>
    </p:spTree>
    <p:extLst>
      <p:ext uri="{BB962C8B-B14F-4D97-AF65-F5344CB8AC3E}">
        <p14:creationId xmlns:p14="http://schemas.microsoft.com/office/powerpoint/2010/main" val="1912171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Languages</a:t>
            </a:r>
            <a:endParaRPr lang="en-US" dirty="0"/>
          </a:p>
        </p:txBody>
      </p:sp>
    </p:spTree>
    <p:extLst>
      <p:ext uri="{BB962C8B-B14F-4D97-AF65-F5344CB8AC3E}">
        <p14:creationId xmlns:p14="http://schemas.microsoft.com/office/powerpoint/2010/main" val="13801176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Basic</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Auto-Implemented Properties</a:t>
            </a:r>
          </a:p>
          <a:p>
            <a:pPr lvl="1"/>
            <a:r>
              <a:rPr lang="en-US" dirty="0" smtClean="0"/>
              <a:t>Shortened syntax that enables you to quickly specify a property of a class without having to write code</a:t>
            </a:r>
          </a:p>
          <a:p>
            <a:endParaRPr lang="en-US" dirty="0" smtClean="0"/>
          </a:p>
          <a:p>
            <a:r>
              <a:rPr lang="en-US" dirty="0" smtClean="0"/>
              <a:t>Collection Initializer</a:t>
            </a:r>
          </a:p>
          <a:p>
            <a:pPr lvl="1"/>
            <a:r>
              <a:rPr lang="en-US" dirty="0" smtClean="0"/>
              <a:t>Shortened syntax that enables you to create a collection and populate it with an initial set of values</a:t>
            </a:r>
          </a:p>
          <a:p>
            <a:endParaRPr lang="en-US" dirty="0" smtClean="0"/>
          </a:p>
          <a:p>
            <a:r>
              <a:rPr lang="en-US" dirty="0" smtClean="0"/>
              <a:t>Implicit Line Continuation</a:t>
            </a:r>
          </a:p>
          <a:p>
            <a:pPr lvl="1"/>
            <a:r>
              <a:rPr lang="en-US" dirty="0" smtClean="0"/>
              <a:t>Enables you to continue a statement on the next consecutive line without using the underscore character </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7924800" y="228600"/>
            <a:ext cx="990600" cy="990600"/>
          </a:xfrm>
          <a:prstGeom prst="rect">
            <a:avLst/>
          </a:prstGeom>
          <a:noFill/>
          <a:ln w="9525">
            <a:noFill/>
            <a:miter lim="800000"/>
            <a:headEnd/>
            <a:tailEnd/>
          </a:ln>
        </p:spPr>
      </p:pic>
      <p:sp>
        <p:nvSpPr>
          <p:cNvPr id="3" name="TextBox 2"/>
          <p:cNvSpPr txBox="1"/>
          <p:nvPr/>
        </p:nvSpPr>
        <p:spPr>
          <a:xfrm>
            <a:off x="514350" y="2100349"/>
            <a:ext cx="8001000" cy="914400"/>
          </a:xfrm>
          <a:prstGeom prst="rect">
            <a:avLst/>
          </a:prstGeom>
          <a:effectLst>
            <a:glow rad="1397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spcBef>
                <a:spcPts val="600"/>
              </a:spcBef>
              <a:spcAft>
                <a:spcPts val="600"/>
              </a:spcAft>
            </a:pPr>
            <a:r>
              <a:rPr lang="en-US" sz="2400" dirty="0">
                <a:solidFill>
                  <a:srgbClr val="0000FF"/>
                </a:solidFill>
              </a:rPr>
              <a:t>Public Property</a:t>
            </a:r>
            <a:r>
              <a:rPr lang="en-US" sz="2400" dirty="0"/>
              <a:t> Owner </a:t>
            </a:r>
            <a:r>
              <a:rPr lang="en-US" sz="2400" dirty="0">
                <a:solidFill>
                  <a:srgbClr val="0000FF"/>
                </a:solidFill>
              </a:rPr>
              <a:t>As String</a:t>
            </a:r>
            <a:r>
              <a:rPr lang="en-US" sz="2400" dirty="0"/>
              <a:t> = </a:t>
            </a:r>
            <a:r>
              <a:rPr lang="en-US" sz="2400" dirty="0">
                <a:solidFill>
                  <a:srgbClr val="FF0000"/>
                </a:solidFill>
              </a:rPr>
              <a:t>"</a:t>
            </a:r>
            <a:r>
              <a:rPr lang="en-US" sz="2400" dirty="0" err="1">
                <a:solidFill>
                  <a:srgbClr val="FF0000"/>
                </a:solidFill>
              </a:rPr>
              <a:t>DefaultName</a:t>
            </a:r>
            <a:r>
              <a:rPr lang="en-US" sz="2400" dirty="0" smtClean="0">
                <a:solidFill>
                  <a:srgbClr val="FF0000"/>
                </a:solidFill>
              </a:rPr>
              <a:t>"</a:t>
            </a:r>
            <a:r>
              <a:rPr lang="en-US" dirty="0" smtClean="0">
                <a:solidFill>
                  <a:srgbClr val="FF0000"/>
                </a:solidFill>
              </a:rPr>
              <a:t> </a:t>
            </a:r>
            <a:endParaRPr lang="en-US" dirty="0">
              <a:solidFill>
                <a:srgbClr val="FF0000"/>
              </a:solidFill>
            </a:endParaRPr>
          </a:p>
        </p:txBody>
      </p:sp>
      <p:sp>
        <p:nvSpPr>
          <p:cNvPr id="8" name="TextBox 7"/>
          <p:cNvSpPr txBox="1"/>
          <p:nvPr/>
        </p:nvSpPr>
        <p:spPr>
          <a:xfrm>
            <a:off x="1032510" y="2368860"/>
            <a:ext cx="7349490" cy="3416320"/>
          </a:xfrm>
          <a:prstGeom prst="rect">
            <a:avLst/>
          </a:prstGeom>
          <a:effectLst>
            <a:glow rad="1397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l"/>
            <a:r>
              <a:rPr lang="en-US" sz="2400" dirty="0" smtClean="0"/>
              <a:t>        </a:t>
            </a:r>
            <a:r>
              <a:rPr lang="en-US" sz="2400" dirty="0" smtClean="0">
                <a:solidFill>
                  <a:srgbClr val="0000FF"/>
                </a:solidFill>
              </a:rPr>
              <a:t>Function </a:t>
            </a:r>
            <a:r>
              <a:rPr lang="en-US" sz="2400" dirty="0" err="1"/>
              <a:t>AddStuff</a:t>
            </a:r>
            <a:r>
              <a:rPr lang="en-US" sz="2400" dirty="0"/>
              <a:t>(</a:t>
            </a:r>
          </a:p>
          <a:p>
            <a:pPr algn="l"/>
            <a:r>
              <a:rPr lang="en-US" sz="2400" dirty="0" smtClean="0"/>
              <a:t>                                                 </a:t>
            </a:r>
            <a:r>
              <a:rPr lang="en-US" sz="2400" dirty="0" err="1" smtClean="0">
                <a:solidFill>
                  <a:srgbClr val="0000FF"/>
                </a:solidFill>
              </a:rPr>
              <a:t>ByVal</a:t>
            </a:r>
            <a:r>
              <a:rPr lang="en-US" sz="2400" dirty="0" smtClean="0">
                <a:solidFill>
                  <a:srgbClr val="0000FF"/>
                </a:solidFill>
              </a:rPr>
              <a:t> </a:t>
            </a:r>
            <a:r>
              <a:rPr lang="en-US" sz="2400" dirty="0"/>
              <a:t>first </a:t>
            </a:r>
            <a:r>
              <a:rPr lang="en-US" sz="2400" dirty="0">
                <a:solidFill>
                  <a:srgbClr val="0000FF"/>
                </a:solidFill>
              </a:rPr>
              <a:t>As Integer</a:t>
            </a:r>
            <a:r>
              <a:rPr lang="en-US" sz="2400" dirty="0"/>
              <a:t>,</a:t>
            </a:r>
          </a:p>
          <a:p>
            <a:pPr algn="l"/>
            <a:r>
              <a:rPr lang="en-US" sz="2400" dirty="0" smtClean="0"/>
              <a:t>                                                 </a:t>
            </a:r>
            <a:r>
              <a:rPr lang="en-US" sz="2400" dirty="0" err="1" smtClean="0">
                <a:solidFill>
                  <a:srgbClr val="0000FF"/>
                </a:solidFill>
              </a:rPr>
              <a:t>ByVal</a:t>
            </a:r>
            <a:r>
              <a:rPr lang="en-US" sz="2400" dirty="0" smtClean="0">
                <a:solidFill>
                  <a:srgbClr val="0000FF"/>
                </a:solidFill>
              </a:rPr>
              <a:t> </a:t>
            </a:r>
            <a:r>
              <a:rPr lang="en-US" sz="2400" dirty="0"/>
              <a:t>second </a:t>
            </a:r>
            <a:r>
              <a:rPr lang="en-US" sz="2400" dirty="0">
                <a:solidFill>
                  <a:srgbClr val="0000FF"/>
                </a:solidFill>
              </a:rPr>
              <a:t>As Integer</a:t>
            </a:r>
          </a:p>
          <a:p>
            <a:pPr algn="l"/>
            <a:r>
              <a:rPr lang="en-US" sz="2400" dirty="0" smtClean="0"/>
              <a:t>                                                ) </a:t>
            </a:r>
            <a:r>
              <a:rPr lang="en-US" sz="2400" dirty="0">
                <a:solidFill>
                  <a:srgbClr val="0000FF"/>
                </a:solidFill>
              </a:rPr>
              <a:t>As Integer</a:t>
            </a:r>
          </a:p>
          <a:p>
            <a:pPr algn="l"/>
            <a:endParaRPr lang="en-US" sz="2400" dirty="0"/>
          </a:p>
          <a:p>
            <a:pPr algn="l"/>
            <a:r>
              <a:rPr lang="en-US" sz="2400" dirty="0" smtClean="0"/>
              <a:t>                    </a:t>
            </a:r>
            <a:r>
              <a:rPr lang="en-US" sz="2400" dirty="0" smtClean="0">
                <a:solidFill>
                  <a:srgbClr val="0000FF"/>
                </a:solidFill>
              </a:rPr>
              <a:t>Return</a:t>
            </a:r>
            <a:r>
              <a:rPr lang="en-US" sz="2400" dirty="0" smtClean="0"/>
              <a:t> </a:t>
            </a:r>
            <a:r>
              <a:rPr lang="en-US" sz="2400" dirty="0"/>
              <a:t>first +</a:t>
            </a:r>
          </a:p>
          <a:p>
            <a:pPr algn="l"/>
            <a:r>
              <a:rPr lang="en-US" sz="2400" dirty="0" smtClean="0"/>
              <a:t>                                   second</a:t>
            </a:r>
            <a:endParaRPr lang="en-US" sz="2400" dirty="0"/>
          </a:p>
          <a:p>
            <a:pPr algn="l"/>
            <a:endParaRPr lang="en-US" sz="2400" dirty="0"/>
          </a:p>
          <a:p>
            <a:pPr algn="l"/>
            <a:r>
              <a:rPr lang="en-US" sz="2400" dirty="0"/>
              <a:t>        </a:t>
            </a:r>
            <a:r>
              <a:rPr lang="en-US" sz="2400" dirty="0">
                <a:solidFill>
                  <a:srgbClr val="0000FF"/>
                </a:solidFill>
              </a:rPr>
              <a:t>End Function</a:t>
            </a:r>
          </a:p>
        </p:txBody>
      </p:sp>
      <p:sp>
        <p:nvSpPr>
          <p:cNvPr id="7" name="TextBox 6"/>
          <p:cNvSpPr txBox="1"/>
          <p:nvPr/>
        </p:nvSpPr>
        <p:spPr>
          <a:xfrm>
            <a:off x="121920" y="3429000"/>
            <a:ext cx="8869680" cy="914400"/>
          </a:xfrm>
          <a:prstGeom prst="rect">
            <a:avLst/>
          </a:prstGeom>
          <a:effectLst>
            <a:glow rad="1397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spcBef>
                <a:spcPts val="600"/>
              </a:spcBef>
              <a:spcAft>
                <a:spcPts val="600"/>
              </a:spcAft>
            </a:pPr>
            <a:r>
              <a:rPr lang="en-US" sz="2400" dirty="0">
                <a:solidFill>
                  <a:srgbClr val="0000FF"/>
                </a:solidFill>
              </a:rPr>
              <a:t>Public Property</a:t>
            </a:r>
            <a:r>
              <a:rPr lang="en-US" sz="2400" dirty="0"/>
              <a:t> </a:t>
            </a:r>
            <a:r>
              <a:rPr lang="en-US" sz="2400" dirty="0" smtClean="0"/>
              <a:t>Items </a:t>
            </a:r>
            <a:r>
              <a:rPr lang="en-US" sz="2400" dirty="0">
                <a:solidFill>
                  <a:srgbClr val="0000FF"/>
                </a:solidFill>
              </a:rPr>
              <a:t>As </a:t>
            </a:r>
            <a:r>
              <a:rPr lang="en-US" sz="2400" dirty="0" smtClean="0">
                <a:solidFill>
                  <a:srgbClr val="0000FF"/>
                </a:solidFill>
              </a:rPr>
              <a:t>New List(Of String)</a:t>
            </a:r>
            <a:r>
              <a:rPr lang="en-US" sz="2400" dirty="0" smtClean="0"/>
              <a:t> </a:t>
            </a:r>
            <a:r>
              <a:rPr lang="en-US" sz="2400" dirty="0"/>
              <a:t>= </a:t>
            </a:r>
            <a:r>
              <a:rPr lang="en-US" sz="2400" dirty="0" smtClean="0"/>
              <a:t>{</a:t>
            </a:r>
            <a:r>
              <a:rPr lang="en-US" sz="2400" dirty="0" smtClean="0">
                <a:solidFill>
                  <a:srgbClr val="FF0000"/>
                </a:solidFill>
              </a:rPr>
              <a:t>“M“</a:t>
            </a:r>
            <a:r>
              <a:rPr lang="en-US" sz="2400" dirty="0" smtClean="0"/>
              <a:t>,</a:t>
            </a:r>
            <a:r>
              <a:rPr lang="en-US" sz="2400" dirty="0" smtClean="0">
                <a:solidFill>
                  <a:srgbClr val="FF0000"/>
                </a:solidFill>
              </a:rPr>
              <a:t> “T“</a:t>
            </a:r>
            <a:r>
              <a:rPr lang="en-US" sz="2400" dirty="0" smtClean="0"/>
              <a:t>, </a:t>
            </a:r>
            <a:r>
              <a:rPr lang="en-US" sz="2400" dirty="0" smtClean="0">
                <a:solidFill>
                  <a:srgbClr val="FF0000"/>
                </a:solidFill>
              </a:rPr>
              <a:t>“W“</a:t>
            </a:r>
            <a:r>
              <a:rPr lang="en-US" sz="2400" dirty="0" smtClean="0"/>
              <a:t>}</a:t>
            </a:r>
            <a:endParaRPr lang="en-US" sz="2400" dirty="0">
              <a:solidFill>
                <a:srgbClr val="FF0000"/>
              </a:solidFill>
            </a:endParaRPr>
          </a:p>
        </p:txBody>
      </p:sp>
    </p:spTree>
    <p:extLst>
      <p:ext uri="{BB962C8B-B14F-4D97-AF65-F5344CB8AC3E}">
        <p14:creationId xmlns:p14="http://schemas.microsoft.com/office/powerpoint/2010/main" val="387042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P spid="7" grpId="0" animBg="1"/>
      <p:bldP spid="7"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Content Placeholder 2"/>
          <p:cNvSpPr>
            <a:spLocks noGrp="1"/>
          </p:cNvSpPr>
          <p:nvPr>
            <p:ph idx="1"/>
          </p:nvPr>
        </p:nvSpPr>
        <p:spPr>
          <a:xfrm>
            <a:off x="457200" y="1775191"/>
            <a:ext cx="8229600" cy="5082809"/>
          </a:xfrm>
        </p:spPr>
        <p:txBody>
          <a:bodyPr>
            <a:normAutofit fontScale="77500" lnSpcReduction="20000"/>
          </a:bodyPr>
          <a:lstStyle/>
          <a:p>
            <a:r>
              <a:rPr lang="en-US" dirty="0" smtClean="0"/>
              <a:t>Dynamic Type</a:t>
            </a:r>
          </a:p>
          <a:p>
            <a:pPr lvl="1"/>
            <a:r>
              <a:rPr lang="en-US" dirty="0" smtClean="0"/>
              <a:t>Operations that contain expressions of type dynamic are not resolved or type checked by the compiler. The compiler packages together information about the operation, and that information is later used to evaluate the operation at run time</a:t>
            </a:r>
          </a:p>
          <a:p>
            <a:pPr lvl="1"/>
            <a:endParaRPr lang="en-US" dirty="0" smtClean="0"/>
          </a:p>
          <a:p>
            <a:r>
              <a:rPr lang="en-US" dirty="0" smtClean="0"/>
              <a:t>Optional and Named Parameters</a:t>
            </a:r>
          </a:p>
          <a:p>
            <a:pPr lvl="1"/>
            <a:r>
              <a:rPr lang="en-US" b="1" dirty="0" smtClean="0"/>
              <a:t>Named</a:t>
            </a:r>
            <a:r>
              <a:rPr lang="en-US" dirty="0" smtClean="0"/>
              <a:t> arguments enable you to specify an argument for a particular parameter by associating the argument with the parameter's name rather than with the parameter's position in the parameter list.</a:t>
            </a:r>
            <a:r>
              <a:rPr lang="en-US" b="1" dirty="0" smtClean="0"/>
              <a:t> </a:t>
            </a:r>
          </a:p>
          <a:p>
            <a:pPr lvl="1"/>
            <a:endParaRPr lang="en-US" b="1" dirty="0" smtClean="0"/>
          </a:p>
          <a:p>
            <a:pPr lvl="1"/>
            <a:r>
              <a:rPr lang="en-US" b="1" dirty="0" smtClean="0"/>
              <a:t>Optional</a:t>
            </a:r>
            <a:r>
              <a:rPr lang="en-US" dirty="0" smtClean="0"/>
              <a:t>  arguments enable you to omit arguments for some parameters. Both techniques can be used with methods, indexers, constructors, and delegates.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7696200" y="202406"/>
            <a:ext cx="1066800" cy="1016794"/>
          </a:xfrm>
          <a:prstGeom prst="rect">
            <a:avLst/>
          </a:prstGeom>
          <a:noFill/>
          <a:ln w="9525">
            <a:noFill/>
            <a:miter lim="800000"/>
            <a:headEnd/>
            <a:tailEnd/>
          </a:ln>
        </p:spPr>
      </p:pic>
    </p:spTree>
    <p:extLst>
      <p:ext uri="{BB962C8B-B14F-4D97-AF65-F5344CB8AC3E}">
        <p14:creationId xmlns:p14="http://schemas.microsoft.com/office/powerpoint/2010/main" val="4074441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457200" y="3200400"/>
            <a:ext cx="8686800" cy="1143000"/>
          </a:xfrm>
        </p:spPr>
        <p:txBody>
          <a:bodyPr>
            <a:normAutofit fontScale="90000"/>
          </a:bodyPr>
          <a:lstStyle/>
          <a:p>
            <a:pPr>
              <a:defRPr/>
            </a:pPr>
            <a:r>
              <a:rPr lang="en-US" dirty="0" smtClean="0"/>
              <a:t>C#: </a:t>
            </a:r>
            <a:br>
              <a:rPr lang="en-US" dirty="0" smtClean="0"/>
            </a:br>
            <a:r>
              <a:rPr lang="en-US" dirty="0" smtClean="0"/>
              <a:t>      - dynamic keyword</a:t>
            </a:r>
            <a:br>
              <a:rPr lang="en-US" dirty="0" smtClean="0"/>
            </a:br>
            <a:r>
              <a:rPr lang="en-US" dirty="0" smtClean="0"/>
              <a:t>      - named and optional parameters</a:t>
            </a:r>
            <a:endParaRPr lang="en-US" dirty="0"/>
          </a:p>
        </p:txBody>
      </p:sp>
    </p:spTree>
    <p:extLst>
      <p:ext uri="{BB962C8B-B14F-4D97-AF65-F5344CB8AC3E}">
        <p14:creationId xmlns:p14="http://schemas.microsoft.com/office/powerpoint/2010/main" val="8330706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csell\Desktop\ThirstyDeveloper.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0800" y="1219200"/>
            <a:ext cx="4038600" cy="4038600"/>
          </a:xfrm>
          <a:prstGeom prst="ellipse">
            <a:avLst/>
          </a:prstGeom>
          <a:ln>
            <a:noFill/>
          </a:ln>
          <a:effectLst>
            <a:softEdge rad="63500"/>
          </a:effectLst>
          <a:extLst>
            <a:ext uri="{909E8E84-426E-40DD-AFC4-6F175D3DCCD1}">
              <a14:hiddenFill xmlns:a14="http://schemas.microsoft.com/office/drawing/2010/main">
                <a:solidFill>
                  <a:srgbClr val="FFFFFF"/>
                </a:solidFill>
              </a14:hiddenFill>
            </a:ext>
          </a:extLst>
        </p:spPr>
      </p:pic>
      <p:sp>
        <p:nvSpPr>
          <p:cNvPr id="9" name="Title 3"/>
          <p:cNvSpPr txBox="1">
            <a:spLocks/>
          </p:cNvSpPr>
          <p:nvPr/>
        </p:nvSpPr>
        <p:spPr>
          <a:xfrm>
            <a:off x="3505200" y="5497373"/>
            <a:ext cx="5486400" cy="914400"/>
          </a:xfrm>
          <a:prstGeom prst="rect">
            <a:avLst/>
          </a:prstGeom>
        </p:spPr>
        <p:txBody>
          <a:bodyPr vert="horz" lIns="91440" tIns="45720" rIns="91440" bIns="45720" rtlCol="0" anchor="ctr">
            <a:noAutofit/>
          </a:bodyPr>
          <a:lstStyle/>
          <a:p>
            <a:pPr algn="r" fontAlgn="auto">
              <a:spcAft>
                <a:spcPts val="0"/>
              </a:spcAft>
              <a:defRPr/>
            </a:pPr>
            <a:r>
              <a:rPr lang="en-US" sz="2800" dirty="0" smtClean="0">
                <a:solidFill>
                  <a:prstClr val="white"/>
                </a:solidFill>
                <a:latin typeface="Candara" pitchFamily="34" charset="0"/>
                <a:cs typeface="Consolas" pitchFamily="49" charset="0"/>
              </a:rPr>
              <a:t>http://thirsty</a:t>
            </a:r>
            <a:r>
              <a:rPr lang="en-US" sz="2800" dirty="0" smtClean="0">
                <a:solidFill>
                  <a:srgbClr val="F8F8F8"/>
                </a:solidFill>
                <a:latin typeface="Candara" pitchFamily="34" charset="0"/>
                <a:cs typeface="Consolas" pitchFamily="49" charset="0"/>
              </a:rPr>
              <a:t>Developer</a:t>
            </a:r>
            <a:r>
              <a:rPr lang="en-US" sz="2800" dirty="0" smtClean="0">
                <a:solidFill>
                  <a:prstClr val="white"/>
                </a:solidFill>
                <a:latin typeface="Candara" pitchFamily="34" charset="0"/>
                <a:cs typeface="Consolas" pitchFamily="49" charset="0"/>
              </a:rPr>
              <a:t>.com</a:t>
            </a:r>
          </a:p>
          <a:p>
            <a:pPr algn="r" fontAlgn="auto">
              <a:spcAft>
                <a:spcPts val="0"/>
              </a:spcAft>
              <a:defRPr/>
            </a:pPr>
            <a:r>
              <a:rPr lang="en-US" sz="2800" dirty="0" smtClean="0">
                <a:solidFill>
                  <a:prstClr val="white"/>
                </a:solidFill>
                <a:latin typeface="Candara" pitchFamily="34" charset="0"/>
                <a:cs typeface="Consolas" pitchFamily="49" charset="0"/>
              </a:rPr>
              <a:t>@</a:t>
            </a:r>
            <a:r>
              <a:rPr lang="en-US" sz="2800" dirty="0" err="1" smtClean="0">
                <a:solidFill>
                  <a:prstClr val="white"/>
                </a:solidFill>
                <a:latin typeface="Candara" pitchFamily="34" charset="0"/>
                <a:cs typeface="Consolas" pitchFamily="49" charset="0"/>
              </a:rPr>
              <a:t>thirstyd</a:t>
            </a:r>
            <a:endParaRPr lang="en-US" sz="2800" dirty="0">
              <a:solidFill>
                <a:prstClr val="white"/>
              </a:solidFill>
              <a:latin typeface="Candara" pitchFamily="34" charset="0"/>
              <a:cs typeface="Consolas"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343400"/>
            <a:ext cx="1295400" cy="195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70923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a:r>
            <a:endParaRPr lang="en-US" dirty="0"/>
          </a:p>
        </p:txBody>
      </p:sp>
      <p:sp>
        <p:nvSpPr>
          <p:cNvPr id="3" name="Content Placeholder 2"/>
          <p:cNvSpPr>
            <a:spLocks noGrp="1"/>
          </p:cNvSpPr>
          <p:nvPr>
            <p:ph idx="1"/>
          </p:nvPr>
        </p:nvSpPr>
        <p:spPr/>
        <p:txBody>
          <a:bodyPr/>
          <a:lstStyle/>
          <a:p>
            <a:r>
              <a:rPr lang="en-US" dirty="0" smtClean="0"/>
              <a:t>IDE support for F#</a:t>
            </a:r>
          </a:p>
          <a:p>
            <a:endParaRPr lang="en-US" dirty="0" smtClean="0"/>
          </a:p>
          <a:p>
            <a:r>
              <a:rPr lang="en-US" dirty="0" smtClean="0"/>
              <a:t>Interactive F# for prototyping code</a:t>
            </a:r>
          </a:p>
          <a:p>
            <a:endParaRPr lang="en-US" dirty="0" smtClean="0"/>
          </a:p>
          <a:p>
            <a:r>
              <a:rPr lang="en-US" dirty="0" smtClean="0"/>
              <a:t>Asynchronous constructs</a:t>
            </a:r>
          </a:p>
          <a:p>
            <a:endParaRPr lang="en-US" dirty="0" smtClean="0"/>
          </a:p>
          <a:p>
            <a:r>
              <a:rPr lang="en-US" dirty="0" smtClean="0"/>
              <a:t>Parallel constructs</a:t>
            </a:r>
          </a:p>
          <a:p>
            <a:endParaRPr lang="en-US" dirty="0" smtClean="0"/>
          </a:p>
          <a:p>
            <a:r>
              <a:rPr lang="en-US" dirty="0" smtClean="0"/>
              <a:t>Immutable data types</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7696200" y="228600"/>
            <a:ext cx="1066800" cy="980768"/>
          </a:xfrm>
          <a:prstGeom prst="rect">
            <a:avLst/>
          </a:prstGeom>
          <a:noFill/>
          <a:ln w="9525">
            <a:noFill/>
            <a:miter lim="800000"/>
            <a:headEnd/>
            <a:tailEnd/>
          </a:ln>
        </p:spPr>
      </p:pic>
    </p:spTree>
    <p:extLst>
      <p:ext uri="{BB962C8B-B14F-4D97-AF65-F5344CB8AC3E}">
        <p14:creationId xmlns:p14="http://schemas.microsoft.com/office/powerpoint/2010/main" val="38160686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Language Runtime</a:t>
            </a:r>
            <a:br>
              <a:rPr lang="en-US" dirty="0" smtClean="0"/>
            </a:br>
            <a:r>
              <a:rPr lang="en-US" dirty="0" smtClean="0"/>
              <a:t>(CLR)</a:t>
            </a:r>
            <a:endParaRPr lang="en-US" dirty="0"/>
          </a:p>
        </p:txBody>
      </p:sp>
    </p:spTree>
    <p:extLst>
      <p:ext uri="{BB962C8B-B14F-4D97-AF65-F5344CB8AC3E}">
        <p14:creationId xmlns:p14="http://schemas.microsoft.com/office/powerpoint/2010/main" val="34933702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Side-By-Side (</a:t>
            </a:r>
            <a:r>
              <a:rPr lang="en-US" dirty="0" err="1" smtClean="0"/>
              <a:t>SxS</a:t>
            </a:r>
            <a:r>
              <a:rPr lang="en-US" dirty="0" smtClean="0"/>
              <a:t>)</a:t>
            </a:r>
            <a:endParaRPr lang="en-US" dirty="0"/>
          </a:p>
        </p:txBody>
      </p:sp>
      <p:sp>
        <p:nvSpPr>
          <p:cNvPr id="15" name="Rectangle 14"/>
          <p:cNvSpPr/>
          <p:nvPr/>
        </p:nvSpPr>
        <p:spPr bwMode="auto">
          <a:xfrm>
            <a:off x="1600200" y="1981200"/>
            <a:ext cx="5715000" cy="3352800"/>
          </a:xfrm>
          <a:prstGeom prst="rect">
            <a:avLst/>
          </a:prstGeom>
          <a:noFill/>
          <a:ln w="28575" cap="flat" cmpd="sng" algn="ctr">
            <a:solidFill>
              <a:schemeClr val="bg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16" name="Rounded Rectangle 15"/>
          <p:cNvSpPr/>
          <p:nvPr/>
        </p:nvSpPr>
        <p:spPr bwMode="auto">
          <a:xfrm>
            <a:off x="4495800" y="4191000"/>
            <a:ext cx="2133600" cy="938274"/>
          </a:xfrm>
          <a:prstGeom prst="roundRect">
            <a:avLst>
              <a:gd name="adj" fmla="val 90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2.0</a:t>
            </a:r>
          </a:p>
        </p:txBody>
      </p:sp>
      <p:sp>
        <p:nvSpPr>
          <p:cNvPr id="18" name="Rounded Rectangle 17"/>
          <p:cNvSpPr/>
          <p:nvPr/>
        </p:nvSpPr>
        <p:spPr bwMode="auto">
          <a:xfrm>
            <a:off x="3962400" y="2209800"/>
            <a:ext cx="990600" cy="838200"/>
          </a:xfrm>
          <a:prstGeom prst="roundRect">
            <a:avLst>
              <a:gd name="adj" fmla="val 903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2.0 add-in</a:t>
            </a:r>
          </a:p>
        </p:txBody>
      </p:sp>
      <p:sp>
        <p:nvSpPr>
          <p:cNvPr id="19" name="Rounded Rectangle 18"/>
          <p:cNvSpPr/>
          <p:nvPr/>
        </p:nvSpPr>
        <p:spPr bwMode="auto">
          <a:xfrm>
            <a:off x="4876800" y="3733800"/>
            <a:ext cx="1371600" cy="633474"/>
          </a:xfrm>
          <a:prstGeom prst="roundRect">
            <a:avLst>
              <a:gd name="adj" fmla="val 90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3.0</a:t>
            </a:r>
          </a:p>
        </p:txBody>
      </p:sp>
      <p:sp>
        <p:nvSpPr>
          <p:cNvPr id="20" name="Rounded Rectangle 19"/>
          <p:cNvSpPr/>
          <p:nvPr/>
        </p:nvSpPr>
        <p:spPr bwMode="auto">
          <a:xfrm>
            <a:off x="5105400" y="3200400"/>
            <a:ext cx="914400" cy="633474"/>
          </a:xfrm>
          <a:prstGeom prst="roundRect">
            <a:avLst>
              <a:gd name="adj" fmla="val 90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3.5</a:t>
            </a:r>
          </a:p>
        </p:txBody>
      </p:sp>
      <p:sp>
        <p:nvSpPr>
          <p:cNvPr id="21" name="Rounded Rectangle 20"/>
          <p:cNvSpPr/>
          <p:nvPr/>
        </p:nvSpPr>
        <p:spPr bwMode="auto">
          <a:xfrm>
            <a:off x="1600200" y="5257800"/>
            <a:ext cx="5715000" cy="762000"/>
          </a:xfrm>
          <a:prstGeom prst="roundRect">
            <a:avLst>
              <a:gd name="adj" fmla="val 9033"/>
            </a:avLst>
          </a:prstGeom>
          <a:solidFill>
            <a:schemeClr val="accent2">
              <a:lumMod val="60000"/>
              <a:lumOff val="40000"/>
            </a:schemeClr>
          </a:solidFill>
          <a:ln>
            <a:solidFill>
              <a:schemeClr val="accent2">
                <a:lumMod val="20000"/>
                <a:lumOff val="8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Host Process (i.e. Outlook)</a:t>
            </a:r>
          </a:p>
        </p:txBody>
      </p:sp>
      <p:sp>
        <p:nvSpPr>
          <p:cNvPr id="22" name="Rounded Rectangle 21"/>
          <p:cNvSpPr/>
          <p:nvPr/>
        </p:nvSpPr>
        <p:spPr bwMode="auto">
          <a:xfrm>
            <a:off x="5029200" y="2209800"/>
            <a:ext cx="990600" cy="838200"/>
          </a:xfrm>
          <a:prstGeom prst="roundRect">
            <a:avLst>
              <a:gd name="adj" fmla="val 903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3.0 add-in</a:t>
            </a:r>
          </a:p>
        </p:txBody>
      </p:sp>
      <p:sp>
        <p:nvSpPr>
          <p:cNvPr id="23" name="Rounded Rectangle 22"/>
          <p:cNvSpPr/>
          <p:nvPr/>
        </p:nvSpPr>
        <p:spPr bwMode="auto">
          <a:xfrm>
            <a:off x="6096000" y="2209800"/>
            <a:ext cx="990600" cy="838200"/>
          </a:xfrm>
          <a:prstGeom prst="roundRect">
            <a:avLst>
              <a:gd name="adj" fmla="val 903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3.5 add-in</a:t>
            </a:r>
          </a:p>
        </p:txBody>
      </p:sp>
      <p:sp>
        <p:nvSpPr>
          <p:cNvPr id="25" name="Rounded Rectangle 24"/>
          <p:cNvSpPr/>
          <p:nvPr/>
        </p:nvSpPr>
        <p:spPr bwMode="auto">
          <a:xfrm>
            <a:off x="2209800" y="2209800"/>
            <a:ext cx="990600" cy="838200"/>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1.1 add-in</a:t>
            </a:r>
          </a:p>
        </p:txBody>
      </p:sp>
      <p:pic>
        <p:nvPicPr>
          <p:cNvPr id="1027" name="Picture 3" descr="C:\Users\jasolson\AppData\Local\Microsoft\Windows\Temporary Internet Files\Content.IE5\M0YASGC9\MCj04325370000[1].png"/>
          <p:cNvPicPr>
            <a:picLocks noChangeAspect="1" noChangeArrowheads="1"/>
          </p:cNvPicPr>
          <p:nvPr/>
        </p:nvPicPr>
        <p:blipFill>
          <a:blip r:embed="rId3" cstate="print"/>
          <a:srcRect/>
          <a:stretch>
            <a:fillRect/>
          </a:stretch>
        </p:blipFill>
        <p:spPr bwMode="auto">
          <a:xfrm>
            <a:off x="2133600" y="2057400"/>
            <a:ext cx="1143000" cy="1143000"/>
          </a:xfrm>
          <a:prstGeom prst="rect">
            <a:avLst/>
          </a:prstGeom>
          <a:noFill/>
        </p:spPr>
      </p:pic>
      <p:sp>
        <p:nvSpPr>
          <p:cNvPr id="13" name="Rounded Rectangle 12"/>
          <p:cNvSpPr/>
          <p:nvPr/>
        </p:nvSpPr>
        <p:spPr bwMode="auto">
          <a:xfrm>
            <a:off x="1828800" y="3657600"/>
            <a:ext cx="1828800" cy="1471674"/>
          </a:xfrm>
          <a:prstGeom prst="roundRect">
            <a:avLst>
              <a:gd name="adj" fmla="val 90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1.1</a:t>
            </a:r>
          </a:p>
        </p:txBody>
      </p:sp>
      <p:pic>
        <p:nvPicPr>
          <p:cNvPr id="14" name="Picture 3" descr="C:\Users\jasolson\AppData\Local\Microsoft\Windows\Temporary Internet Files\Content.IE5\M0YASGC9\MCj04325370000[1].png"/>
          <p:cNvPicPr>
            <a:picLocks noChangeAspect="1" noChangeArrowheads="1"/>
          </p:cNvPicPr>
          <p:nvPr/>
        </p:nvPicPr>
        <p:blipFill>
          <a:blip r:embed="rId3" cstate="print"/>
          <a:srcRect/>
          <a:stretch>
            <a:fillRect/>
          </a:stretch>
        </p:blipFill>
        <p:spPr bwMode="auto">
          <a:xfrm>
            <a:off x="1828800" y="3429000"/>
            <a:ext cx="1828800" cy="1828800"/>
          </a:xfrm>
          <a:prstGeom prst="rect">
            <a:avLst/>
          </a:prstGeom>
          <a:noFill/>
        </p:spPr>
      </p:pic>
    </p:spTree>
    <p:extLst>
      <p:ext uri="{BB962C8B-B14F-4D97-AF65-F5344CB8AC3E}">
        <p14:creationId xmlns:p14="http://schemas.microsoft.com/office/powerpoint/2010/main" val="3675763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1600200" y="1981200"/>
            <a:ext cx="5715000" cy="3352800"/>
          </a:xfrm>
          <a:prstGeom prst="rect">
            <a:avLst/>
          </a:prstGeom>
          <a:noFill/>
          <a:ln w="28575" cap="flat" cmpd="sng" algn="ctr">
            <a:solidFill>
              <a:schemeClr val="bg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2" name="Title 1"/>
          <p:cNvSpPr>
            <a:spLocks noGrp="1"/>
          </p:cNvSpPr>
          <p:nvPr>
            <p:ph type="title"/>
          </p:nvPr>
        </p:nvSpPr>
        <p:spPr/>
        <p:txBody>
          <a:bodyPr/>
          <a:lstStyle/>
          <a:p>
            <a:r>
              <a:rPr lang="en-US" dirty="0" smtClean="0"/>
              <a:t>In-Process Side-By-Side (</a:t>
            </a:r>
            <a:r>
              <a:rPr lang="en-US" dirty="0" err="1" smtClean="0"/>
              <a:t>SxS</a:t>
            </a:r>
            <a:r>
              <a:rPr lang="en-US" dirty="0" smtClean="0"/>
              <a:t>)</a:t>
            </a:r>
            <a:endParaRPr lang="en-US" dirty="0"/>
          </a:p>
        </p:txBody>
      </p:sp>
      <p:sp>
        <p:nvSpPr>
          <p:cNvPr id="5" name="Rounded Rectangle 4"/>
          <p:cNvSpPr/>
          <p:nvPr/>
        </p:nvSpPr>
        <p:spPr bwMode="auto">
          <a:xfrm>
            <a:off x="2362200" y="4191000"/>
            <a:ext cx="2133600" cy="938274"/>
          </a:xfrm>
          <a:prstGeom prst="roundRect">
            <a:avLst>
              <a:gd name="adj" fmla="val 903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2.0</a:t>
            </a:r>
          </a:p>
        </p:txBody>
      </p:sp>
      <p:sp>
        <p:nvSpPr>
          <p:cNvPr id="6" name="Rounded Rectangle 5"/>
          <p:cNvSpPr/>
          <p:nvPr/>
        </p:nvSpPr>
        <p:spPr bwMode="auto">
          <a:xfrm>
            <a:off x="5334000" y="3581400"/>
            <a:ext cx="1772840" cy="1547874"/>
          </a:xfrm>
          <a:prstGeom prst="roundRect">
            <a:avLst>
              <a:gd name="adj" fmla="val 90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4.0</a:t>
            </a:r>
          </a:p>
        </p:txBody>
      </p:sp>
      <p:sp>
        <p:nvSpPr>
          <p:cNvPr id="7" name="Rounded Rectangle 6"/>
          <p:cNvSpPr/>
          <p:nvPr/>
        </p:nvSpPr>
        <p:spPr bwMode="auto">
          <a:xfrm>
            <a:off x="1828800" y="2209800"/>
            <a:ext cx="990600" cy="838200"/>
          </a:xfrm>
          <a:prstGeom prst="roundRect">
            <a:avLst>
              <a:gd name="adj" fmla="val 903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2.0 add-in</a:t>
            </a:r>
          </a:p>
        </p:txBody>
      </p:sp>
      <p:sp>
        <p:nvSpPr>
          <p:cNvPr id="9" name="Rounded Rectangle 8"/>
          <p:cNvSpPr/>
          <p:nvPr/>
        </p:nvSpPr>
        <p:spPr bwMode="auto">
          <a:xfrm>
            <a:off x="2743200" y="3733800"/>
            <a:ext cx="1371600" cy="633474"/>
          </a:xfrm>
          <a:prstGeom prst="roundRect">
            <a:avLst>
              <a:gd name="adj" fmla="val 903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3.0</a:t>
            </a:r>
          </a:p>
        </p:txBody>
      </p:sp>
      <p:sp>
        <p:nvSpPr>
          <p:cNvPr id="10" name="Rounded Rectangle 9"/>
          <p:cNvSpPr/>
          <p:nvPr/>
        </p:nvSpPr>
        <p:spPr bwMode="auto">
          <a:xfrm>
            <a:off x="2971800" y="3200400"/>
            <a:ext cx="914400" cy="633474"/>
          </a:xfrm>
          <a:prstGeom prst="roundRect">
            <a:avLst>
              <a:gd name="adj" fmla="val 903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3.5</a:t>
            </a:r>
          </a:p>
        </p:txBody>
      </p:sp>
      <p:sp>
        <p:nvSpPr>
          <p:cNvPr id="13" name="Rounded Rectangle 12"/>
          <p:cNvSpPr/>
          <p:nvPr/>
        </p:nvSpPr>
        <p:spPr bwMode="auto">
          <a:xfrm>
            <a:off x="1600200" y="5257800"/>
            <a:ext cx="5715000" cy="762000"/>
          </a:xfrm>
          <a:prstGeom prst="roundRect">
            <a:avLst>
              <a:gd name="adj" fmla="val 9033"/>
            </a:avLst>
          </a:prstGeom>
          <a:solidFill>
            <a:schemeClr val="accent2">
              <a:lumMod val="60000"/>
              <a:lumOff val="40000"/>
            </a:schemeClr>
          </a:solidFill>
          <a:ln>
            <a:solidFill>
              <a:schemeClr val="accent2">
                <a:lumMod val="20000"/>
                <a:lumOff val="8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Host Process (i.e. Outlook)</a:t>
            </a:r>
          </a:p>
        </p:txBody>
      </p:sp>
      <p:sp>
        <p:nvSpPr>
          <p:cNvPr id="16" name="Rounded Rectangle 15"/>
          <p:cNvSpPr/>
          <p:nvPr/>
        </p:nvSpPr>
        <p:spPr bwMode="auto">
          <a:xfrm>
            <a:off x="2895600" y="2209800"/>
            <a:ext cx="990600" cy="838200"/>
          </a:xfrm>
          <a:prstGeom prst="roundRect">
            <a:avLst>
              <a:gd name="adj" fmla="val 903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3.0 add-in</a:t>
            </a:r>
          </a:p>
        </p:txBody>
      </p:sp>
      <p:sp>
        <p:nvSpPr>
          <p:cNvPr id="17" name="Rounded Rectangle 16"/>
          <p:cNvSpPr/>
          <p:nvPr/>
        </p:nvSpPr>
        <p:spPr bwMode="auto">
          <a:xfrm>
            <a:off x="3962400" y="2209800"/>
            <a:ext cx="990600" cy="838200"/>
          </a:xfrm>
          <a:prstGeom prst="roundRect">
            <a:avLst>
              <a:gd name="adj" fmla="val 903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3.5 add-in</a:t>
            </a:r>
          </a:p>
        </p:txBody>
      </p:sp>
      <p:sp>
        <p:nvSpPr>
          <p:cNvPr id="18" name="Rounded Rectangle 17"/>
          <p:cNvSpPr/>
          <p:nvPr/>
        </p:nvSpPr>
        <p:spPr bwMode="auto">
          <a:xfrm>
            <a:off x="5715000" y="2209800"/>
            <a:ext cx="990600" cy="838200"/>
          </a:xfrm>
          <a:prstGeom prst="roundRect">
            <a:avLst>
              <a:gd name="adj" fmla="val 903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4.0 add-in</a:t>
            </a:r>
          </a:p>
        </p:txBody>
      </p:sp>
    </p:spTree>
    <p:extLst>
      <p:ext uri="{BB962C8B-B14F-4D97-AF65-F5344CB8AC3E}">
        <p14:creationId xmlns:p14="http://schemas.microsoft.com/office/powerpoint/2010/main" val="4121990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6" grpId="0" animBg="1"/>
      <p:bldP spid="1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Base Class Libraries</a:t>
            </a:r>
            <a:br>
              <a:rPr lang="en-US" dirty="0" smtClean="0"/>
            </a:br>
            <a:r>
              <a:rPr lang="en-US" dirty="0" smtClean="0"/>
              <a:t>(BCL)</a:t>
            </a:r>
            <a:endParaRPr lang="en-US" dirty="0"/>
          </a:p>
        </p:txBody>
      </p:sp>
    </p:spTree>
    <p:extLst>
      <p:ext uri="{BB962C8B-B14F-4D97-AF65-F5344CB8AC3E}">
        <p14:creationId xmlns:p14="http://schemas.microsoft.com/office/powerpoint/2010/main" val="12322684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Task Parallel Library (TPL</a:t>
            </a:r>
            <a:r>
              <a:rPr lang="en-US" dirty="0" smtClean="0"/>
              <a:t>)</a:t>
            </a:r>
            <a:endParaRPr lang="en-US" dirty="0"/>
          </a:p>
        </p:txBody>
      </p:sp>
      <p:sp>
        <p:nvSpPr>
          <p:cNvPr id="5" name="Content Placeholder 4"/>
          <p:cNvSpPr>
            <a:spLocks noGrp="1"/>
          </p:cNvSpPr>
          <p:nvPr>
            <p:ph idx="1"/>
          </p:nvPr>
        </p:nvSpPr>
        <p:spPr>
          <a:xfrm>
            <a:off x="457200" y="1775191"/>
            <a:ext cx="8229600" cy="4854209"/>
          </a:xfrm>
        </p:spPr>
        <p:txBody>
          <a:bodyPr>
            <a:normAutofit fontScale="85000" lnSpcReduction="20000"/>
          </a:bodyPr>
          <a:lstStyle/>
          <a:p>
            <a:pPr marL="438912" lvl="1" indent="-320040">
              <a:spcBef>
                <a:spcPts val="0"/>
              </a:spcBef>
              <a:buClr>
                <a:schemeClr val="accent1"/>
              </a:buClr>
              <a:buSzPct val="80000"/>
              <a:buFont typeface="Wingdings 2"/>
              <a:buChar char=""/>
            </a:pPr>
            <a:r>
              <a:rPr lang="en-US" dirty="0"/>
              <a:t>Set of public types and </a:t>
            </a:r>
            <a:r>
              <a:rPr lang="en-US" dirty="0" smtClean="0"/>
              <a:t>APIs</a:t>
            </a:r>
          </a:p>
          <a:p>
            <a:pPr marL="438912" lvl="1" indent="-320040">
              <a:spcBef>
                <a:spcPts val="0"/>
              </a:spcBef>
              <a:buClr>
                <a:schemeClr val="accent1"/>
              </a:buClr>
              <a:buSzPct val="80000"/>
              <a:buFont typeface="Wingdings 2"/>
              <a:buChar char=""/>
            </a:pPr>
            <a:endParaRPr lang="en-US" dirty="0" smtClean="0"/>
          </a:p>
          <a:p>
            <a:pPr marL="438912" lvl="1" indent="-320040">
              <a:spcBef>
                <a:spcPts val="0"/>
              </a:spcBef>
              <a:buClr>
                <a:schemeClr val="accent1"/>
              </a:buClr>
              <a:buSzPct val="80000"/>
              <a:buFont typeface="Wingdings 2"/>
              <a:buChar char=""/>
            </a:pPr>
            <a:r>
              <a:rPr lang="en-US" dirty="0" err="1" smtClean="0"/>
              <a:t>System.Threading</a:t>
            </a:r>
            <a:endParaRPr lang="en-US" dirty="0" smtClean="0"/>
          </a:p>
          <a:p>
            <a:pPr marL="438912" lvl="1" indent="-320040">
              <a:spcBef>
                <a:spcPts val="0"/>
              </a:spcBef>
              <a:buClr>
                <a:schemeClr val="accent1"/>
              </a:buClr>
              <a:buSzPct val="80000"/>
              <a:buFont typeface="Wingdings 2"/>
              <a:buChar char=""/>
            </a:pPr>
            <a:endParaRPr lang="en-US" dirty="0" smtClean="0"/>
          </a:p>
          <a:p>
            <a:pPr marL="438912" lvl="1" indent="-320040">
              <a:spcBef>
                <a:spcPts val="0"/>
              </a:spcBef>
              <a:buClr>
                <a:schemeClr val="accent1"/>
              </a:buClr>
              <a:buSzPct val="80000"/>
              <a:buFont typeface="Wingdings 2"/>
              <a:buChar char=""/>
            </a:pPr>
            <a:r>
              <a:rPr lang="en-US" dirty="0" err="1" smtClean="0"/>
              <a:t>System.Threading.Tasks</a:t>
            </a:r>
            <a:endParaRPr lang="en-US" dirty="0" smtClean="0"/>
          </a:p>
          <a:p>
            <a:pPr marL="704088" lvl="2" indent="-320040">
              <a:spcBef>
                <a:spcPts val="0"/>
              </a:spcBef>
              <a:buClr>
                <a:schemeClr val="accent1"/>
              </a:buClr>
              <a:buSzPct val="80000"/>
              <a:buFont typeface="Wingdings 2"/>
              <a:buChar char=""/>
            </a:pPr>
            <a:endParaRPr lang="en-US" dirty="0"/>
          </a:p>
          <a:p>
            <a:pPr marL="438912" lvl="1" indent="-320040">
              <a:spcBef>
                <a:spcPts val="0"/>
              </a:spcBef>
              <a:buClr>
                <a:schemeClr val="accent1"/>
              </a:buClr>
              <a:buSzPct val="80000"/>
              <a:buFont typeface="Wingdings 2"/>
              <a:buChar char=""/>
            </a:pPr>
            <a:endParaRPr lang="en-US" dirty="0" smtClean="0"/>
          </a:p>
          <a:p>
            <a:pPr marL="118872" indent="0">
              <a:buNone/>
            </a:pPr>
            <a:r>
              <a:rPr lang="en-US" sz="2800" dirty="0"/>
              <a:t>// </a:t>
            </a:r>
            <a:r>
              <a:rPr lang="en-US" sz="2800" dirty="0" smtClean="0"/>
              <a:t>Sequential</a:t>
            </a:r>
            <a:endParaRPr lang="en-US" sz="2800" dirty="0"/>
          </a:p>
          <a:p>
            <a:pPr marL="118872" indent="0">
              <a:buNone/>
            </a:pPr>
            <a:r>
              <a:rPr lang="en-US" sz="2800" dirty="0" err="1"/>
              <a:t>foreach</a:t>
            </a:r>
            <a:r>
              <a:rPr lang="en-US" sz="2800" dirty="0"/>
              <a:t> (</a:t>
            </a:r>
            <a:r>
              <a:rPr lang="en-US" sz="2800" dirty="0" err="1"/>
              <a:t>var</a:t>
            </a:r>
            <a:r>
              <a:rPr lang="en-US" sz="2800" dirty="0"/>
              <a:t> item in </a:t>
            </a:r>
            <a:r>
              <a:rPr lang="en-US" sz="2800" dirty="0" err="1"/>
              <a:t>sourceCollection</a:t>
            </a:r>
            <a:r>
              <a:rPr lang="en-US" sz="2800" dirty="0"/>
              <a:t>) </a:t>
            </a:r>
          </a:p>
          <a:p>
            <a:pPr marL="118872" indent="0">
              <a:buNone/>
            </a:pPr>
            <a:r>
              <a:rPr lang="en-US" sz="2800" dirty="0"/>
              <a:t>{ </a:t>
            </a:r>
          </a:p>
          <a:p>
            <a:pPr marL="118872" indent="0">
              <a:buNone/>
            </a:pPr>
            <a:r>
              <a:rPr lang="en-US" sz="2800" dirty="0"/>
              <a:t>    Process(item); </a:t>
            </a:r>
          </a:p>
          <a:p>
            <a:pPr marL="118872" indent="0">
              <a:buNone/>
            </a:pPr>
            <a:r>
              <a:rPr lang="en-US" sz="2800" dirty="0"/>
              <a:t>} </a:t>
            </a:r>
          </a:p>
          <a:p>
            <a:endParaRPr lang="en-US" sz="2800" dirty="0"/>
          </a:p>
          <a:p>
            <a:pPr marL="118872" indent="0">
              <a:buNone/>
            </a:pPr>
            <a:r>
              <a:rPr lang="en-US" sz="2800" dirty="0"/>
              <a:t>// </a:t>
            </a:r>
            <a:r>
              <a:rPr lang="en-US" sz="2800" dirty="0" smtClean="0"/>
              <a:t>Parallel</a:t>
            </a:r>
            <a:endParaRPr lang="en-US" sz="2800" dirty="0"/>
          </a:p>
          <a:p>
            <a:pPr marL="118872" indent="0">
              <a:buNone/>
            </a:pPr>
            <a:r>
              <a:rPr lang="en-US" sz="2800" dirty="0" err="1"/>
              <a:t>Parallel.ForEach</a:t>
            </a:r>
            <a:r>
              <a:rPr lang="en-US" sz="2800" dirty="0"/>
              <a:t> (</a:t>
            </a:r>
            <a:r>
              <a:rPr lang="en-US" sz="2800" dirty="0" err="1"/>
              <a:t>sourceCollection</a:t>
            </a:r>
            <a:r>
              <a:rPr lang="en-US" sz="2800" dirty="0"/>
              <a:t>, </a:t>
            </a:r>
            <a:r>
              <a:rPr lang="en-US" sz="2800" dirty="0" smtClean="0"/>
              <a:t>item </a:t>
            </a:r>
            <a:r>
              <a:rPr lang="en-US" sz="2800" dirty="0"/>
              <a:t>=&gt; Process(item)); </a:t>
            </a:r>
          </a:p>
          <a:p>
            <a:pPr marL="438912" lvl="1" indent="-320040">
              <a:spcBef>
                <a:spcPts val="0"/>
              </a:spcBef>
              <a:buClr>
                <a:schemeClr val="accent1"/>
              </a:buClr>
              <a:buSzPct val="80000"/>
              <a:buFont typeface="Wingdings 2"/>
              <a:buChar char=""/>
            </a:pPr>
            <a:endParaRPr lang="en-US" dirty="0"/>
          </a:p>
          <a:p>
            <a:endParaRPr lang="en-US" dirty="0"/>
          </a:p>
        </p:txBody>
      </p:sp>
    </p:spTree>
    <p:extLst>
      <p:ext uri="{BB962C8B-B14F-4D97-AF65-F5344CB8AC3E}">
        <p14:creationId xmlns:p14="http://schemas.microsoft.com/office/powerpoint/2010/main" val="16288734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normAutofit fontScale="90000"/>
          </a:bodyPr>
          <a:lstStyle/>
          <a:p>
            <a:r>
              <a:rPr dirty="0" smtClean="0"/>
              <a:t>New Sync Primitives in .NET 4</a:t>
            </a:r>
            <a:endParaRPr lang="en-US" dirty="0"/>
          </a:p>
        </p:txBody>
      </p:sp>
      <p:sp>
        <p:nvSpPr>
          <p:cNvPr id="3" name="Text Placeholder 2"/>
          <p:cNvSpPr>
            <a:spLocks noGrp="1"/>
          </p:cNvSpPr>
          <p:nvPr>
            <p:ph type="body" sz="quarter" idx="10"/>
          </p:nvPr>
        </p:nvSpPr>
        <p:spPr>
          <a:xfrm>
            <a:off x="304800" y="1676400"/>
            <a:ext cx="8610600" cy="4114800"/>
          </a:xfrm>
        </p:spPr>
        <p:txBody>
          <a:bodyPr wrap="square" numCol="2" spcCol="182880">
            <a:normAutofit fontScale="92500" lnSpcReduction="20000"/>
          </a:bodyPr>
          <a:lstStyle/>
          <a:p>
            <a:r>
              <a:rPr lang="en-US" sz="1800" dirty="0" smtClean="0">
                <a:solidFill>
                  <a:schemeClr val="accent1"/>
                </a:solidFill>
              </a:rPr>
              <a:t>Thread-safe, scalable collections</a:t>
            </a:r>
          </a:p>
          <a:p>
            <a:pPr lvl="1"/>
            <a:r>
              <a:rPr lang="en-US" sz="1600" dirty="0" err="1" smtClean="0"/>
              <a:t>IProducerConsumerCollection</a:t>
            </a:r>
            <a:r>
              <a:rPr lang="en-US" sz="1600" dirty="0" smtClean="0"/>
              <a:t>&lt;T&gt;</a:t>
            </a:r>
            <a:endParaRPr lang="en-US" sz="1400" dirty="0" smtClean="0"/>
          </a:p>
          <a:p>
            <a:pPr lvl="2"/>
            <a:r>
              <a:rPr lang="en-US" sz="1400" dirty="0" err="1" smtClean="0"/>
              <a:t>ConcurrentQueue</a:t>
            </a:r>
            <a:r>
              <a:rPr lang="en-US" sz="1400" dirty="0" smtClean="0"/>
              <a:t>&lt;T&gt;</a:t>
            </a:r>
          </a:p>
          <a:p>
            <a:pPr lvl="2"/>
            <a:r>
              <a:rPr lang="en-US" sz="1400" dirty="0" err="1" smtClean="0"/>
              <a:t>ConcurrentStack</a:t>
            </a:r>
            <a:r>
              <a:rPr lang="en-US" sz="1400" dirty="0" smtClean="0"/>
              <a:t>&lt;T&gt;</a:t>
            </a:r>
          </a:p>
          <a:p>
            <a:pPr lvl="2"/>
            <a:r>
              <a:rPr lang="en-US" sz="1400" dirty="0" err="1"/>
              <a:t>ConcurrentBag</a:t>
            </a:r>
            <a:r>
              <a:rPr lang="en-US" sz="1400" dirty="0"/>
              <a:t>&lt;T&gt;</a:t>
            </a:r>
            <a:endParaRPr lang="en-US" sz="1400" dirty="0" smtClean="0"/>
          </a:p>
          <a:p>
            <a:pPr lvl="1"/>
            <a:r>
              <a:rPr lang="en-US" sz="1600" dirty="0" err="1" smtClean="0"/>
              <a:t>ConcurrentDictionary</a:t>
            </a:r>
            <a:r>
              <a:rPr lang="en-US" sz="1600" dirty="0" smtClean="0"/>
              <a:t>&lt;</a:t>
            </a:r>
            <a:r>
              <a:rPr lang="en-US" sz="1600" dirty="0" err="1" smtClean="0"/>
              <a:t>TKey,TValue</a:t>
            </a:r>
            <a:r>
              <a:rPr lang="en-US" sz="1600" dirty="0" smtClean="0"/>
              <a:t>&gt;</a:t>
            </a:r>
          </a:p>
          <a:p>
            <a:pPr lvl="1"/>
            <a:endParaRPr lang="en-US" sz="1600" dirty="0" smtClean="0"/>
          </a:p>
          <a:p>
            <a:r>
              <a:rPr lang="en-US" sz="1800" dirty="0" smtClean="0">
                <a:solidFill>
                  <a:schemeClr val="accent1"/>
                </a:solidFill>
              </a:rPr>
              <a:t>Phases and work exchange</a:t>
            </a:r>
          </a:p>
          <a:p>
            <a:pPr lvl="1"/>
            <a:r>
              <a:rPr lang="en-US" sz="1600" dirty="0"/>
              <a:t>Barrier </a:t>
            </a:r>
          </a:p>
          <a:p>
            <a:pPr lvl="1"/>
            <a:r>
              <a:rPr lang="en-US" sz="1600" dirty="0" err="1" smtClean="0"/>
              <a:t>BlockingCollection</a:t>
            </a:r>
            <a:r>
              <a:rPr lang="en-US" sz="1600" dirty="0" smtClean="0"/>
              <a:t>&lt;T</a:t>
            </a:r>
            <a:r>
              <a:rPr lang="en-US" sz="1600" dirty="0"/>
              <a:t>&gt;</a:t>
            </a:r>
          </a:p>
          <a:p>
            <a:pPr lvl="1"/>
            <a:r>
              <a:rPr lang="en-US" sz="1600" dirty="0" err="1"/>
              <a:t>CountdownEvent</a:t>
            </a:r>
            <a:r>
              <a:rPr lang="en-US" sz="1600" dirty="0"/>
              <a:t> </a:t>
            </a:r>
          </a:p>
          <a:p>
            <a:pPr marL="460375" lvl="1" indent="0">
              <a:buNone/>
            </a:pPr>
            <a:endParaRPr lang="en-US" sz="1600" dirty="0" smtClean="0"/>
          </a:p>
          <a:p>
            <a:r>
              <a:rPr lang="en-US" sz="1800" dirty="0">
                <a:solidFill>
                  <a:schemeClr val="accent1"/>
                </a:solidFill>
              </a:rPr>
              <a:t>Partitioning</a:t>
            </a:r>
          </a:p>
          <a:p>
            <a:pPr lvl="1"/>
            <a:r>
              <a:rPr lang="en-US" sz="1600" dirty="0" smtClean="0"/>
              <a:t>{Orderable}</a:t>
            </a:r>
            <a:r>
              <a:rPr lang="en-US" sz="1600" dirty="0" err="1" smtClean="0"/>
              <a:t>Partitioner</a:t>
            </a:r>
            <a:r>
              <a:rPr lang="en-US" sz="1600" dirty="0" smtClean="0"/>
              <a:t>&lt;T&gt;</a:t>
            </a:r>
          </a:p>
          <a:p>
            <a:pPr lvl="2"/>
            <a:r>
              <a:rPr lang="en-US" sz="1400" dirty="0" err="1" smtClean="0"/>
              <a:t>Partitioner.Create</a:t>
            </a:r>
            <a:endParaRPr lang="en-US" sz="1400" dirty="0" smtClean="0"/>
          </a:p>
          <a:p>
            <a:endParaRPr lang="en-US" sz="1600" dirty="0" smtClean="0">
              <a:solidFill>
                <a:schemeClr val="accent1"/>
              </a:solidFill>
            </a:endParaRPr>
          </a:p>
          <a:p>
            <a:r>
              <a:rPr lang="en-US" sz="1800" dirty="0" smtClean="0">
                <a:solidFill>
                  <a:schemeClr val="accent1"/>
                </a:solidFill>
              </a:rPr>
              <a:t>Exception handling</a:t>
            </a:r>
          </a:p>
          <a:p>
            <a:pPr lvl="1"/>
            <a:r>
              <a:rPr lang="en-US" sz="1600" dirty="0" err="1" smtClean="0"/>
              <a:t>AggregateException</a:t>
            </a:r>
            <a:endParaRPr lang="en-US" sz="1600" dirty="0" smtClean="0"/>
          </a:p>
          <a:p>
            <a:r>
              <a:rPr lang="en-US" sz="1800" dirty="0" smtClean="0">
                <a:solidFill>
                  <a:schemeClr val="accent1"/>
                </a:solidFill>
              </a:rPr>
              <a:t>Initialization</a:t>
            </a:r>
          </a:p>
          <a:p>
            <a:pPr lvl="1"/>
            <a:r>
              <a:rPr lang="en-US" sz="1600" dirty="0" smtClean="0"/>
              <a:t>Lazy&lt;T&gt;</a:t>
            </a:r>
          </a:p>
          <a:p>
            <a:pPr lvl="2"/>
            <a:r>
              <a:rPr lang="en-US" sz="1400" dirty="0" err="1" smtClean="0"/>
              <a:t>LazyInitializer.EnsureInitialized</a:t>
            </a:r>
            <a:r>
              <a:rPr lang="en-US" sz="1400" dirty="0" smtClean="0"/>
              <a:t>&lt;T&gt;</a:t>
            </a:r>
            <a:endParaRPr lang="en-US" sz="1200" dirty="0" smtClean="0"/>
          </a:p>
          <a:p>
            <a:pPr lvl="1"/>
            <a:r>
              <a:rPr lang="en-US" sz="1600" dirty="0" err="1" smtClean="0"/>
              <a:t>ThreadLocal</a:t>
            </a:r>
            <a:r>
              <a:rPr lang="en-US" sz="1600" dirty="0" smtClean="0"/>
              <a:t>&lt;T&gt;</a:t>
            </a:r>
          </a:p>
          <a:p>
            <a:pPr lvl="1"/>
            <a:endParaRPr lang="en-US" sz="1600" dirty="0" smtClean="0"/>
          </a:p>
          <a:p>
            <a:r>
              <a:rPr lang="en-US" sz="1800" dirty="0" smtClean="0">
                <a:solidFill>
                  <a:schemeClr val="accent1"/>
                </a:solidFill>
              </a:rPr>
              <a:t>Locks</a:t>
            </a:r>
          </a:p>
          <a:p>
            <a:pPr lvl="1"/>
            <a:r>
              <a:rPr lang="en-US" sz="1600" dirty="0" err="1" smtClean="0"/>
              <a:t>ManualResetEventSlim</a:t>
            </a:r>
            <a:endParaRPr lang="en-US" sz="1600" dirty="0" smtClean="0"/>
          </a:p>
          <a:p>
            <a:pPr lvl="1"/>
            <a:r>
              <a:rPr lang="en-US" sz="1600" dirty="0" err="1" smtClean="0"/>
              <a:t>SemaphoreSlim</a:t>
            </a:r>
            <a:endParaRPr lang="en-US" sz="1600" dirty="0" smtClean="0"/>
          </a:p>
          <a:p>
            <a:pPr lvl="1"/>
            <a:r>
              <a:rPr lang="en-US" sz="1600" dirty="0" err="1" smtClean="0"/>
              <a:t>SpinLock</a:t>
            </a:r>
            <a:endParaRPr lang="en-US" sz="1600" dirty="0" smtClean="0"/>
          </a:p>
          <a:p>
            <a:pPr lvl="1"/>
            <a:r>
              <a:rPr lang="en-US" sz="1600" dirty="0" err="1" smtClean="0"/>
              <a:t>SpinWait</a:t>
            </a:r>
            <a:endParaRPr lang="en-US" sz="1600" dirty="0" smtClean="0"/>
          </a:p>
          <a:p>
            <a:pPr lvl="1"/>
            <a:endParaRPr lang="en-US" sz="1600" dirty="0" smtClean="0"/>
          </a:p>
          <a:p>
            <a:r>
              <a:rPr lang="en-US" sz="1800" dirty="0" smtClean="0">
                <a:solidFill>
                  <a:schemeClr val="accent1"/>
                </a:solidFill>
              </a:rPr>
              <a:t>Cancellation</a:t>
            </a:r>
          </a:p>
          <a:p>
            <a:pPr marL="620712" lvl="2" indent="-285750">
              <a:buSzPct val="120000"/>
            </a:pPr>
            <a:r>
              <a:rPr lang="en-US" sz="1600" dirty="0" err="1" smtClean="0"/>
              <a:t>CancellationToken</a:t>
            </a:r>
            <a:r>
              <a:rPr lang="en-US" sz="1600" dirty="0" smtClean="0"/>
              <a:t>{Source}</a:t>
            </a:r>
          </a:p>
          <a:p>
            <a:pPr marL="620712" lvl="2" indent="-285750">
              <a:buSzPct val="120000"/>
            </a:pPr>
            <a:endParaRPr lang="en-US" sz="1600" dirty="0" smtClean="0"/>
          </a:p>
          <a:p>
            <a:endParaRPr lang="en-US" sz="1600" dirty="0" smtClean="0"/>
          </a:p>
        </p:txBody>
      </p:sp>
      <p:sp>
        <p:nvSpPr>
          <p:cNvPr id="6" name="TextBox 5"/>
          <p:cNvSpPr txBox="1"/>
          <p:nvPr/>
        </p:nvSpPr>
        <p:spPr>
          <a:xfrm>
            <a:off x="1186252" y="6130563"/>
            <a:ext cx="7560981" cy="338554"/>
          </a:xfrm>
          <a:prstGeom prst="rect">
            <a:avLst/>
          </a:prstGeom>
          <a:noFill/>
        </p:spPr>
        <p:txBody>
          <a:bodyPr wrap="none" lIns="0" tIns="0" rIns="0" bIns="0" rtlCol="0">
            <a:spAutoFit/>
          </a:bodyPr>
          <a:lstStyle/>
          <a:p>
            <a:r>
              <a:rPr lang="en-US" dirty="0" err="1" smtClean="0">
                <a:gradFill>
                  <a:gsLst>
                    <a:gs pos="0">
                      <a:schemeClr val="tx1"/>
                    </a:gs>
                    <a:gs pos="86000">
                      <a:schemeClr val="tx1"/>
                    </a:gs>
                  </a:gsLst>
                  <a:lin ang="5400000" scaled="0"/>
                </a:gradFill>
                <a:hlinkClick r:id="rId3"/>
              </a:rPr>
              <a:t>ManyCore</a:t>
            </a:r>
            <a:r>
              <a:rPr lang="en-US" dirty="0" smtClean="0">
                <a:gradFill>
                  <a:gsLst>
                    <a:gs pos="0">
                      <a:schemeClr val="tx1"/>
                    </a:gs>
                    <a:gs pos="86000">
                      <a:schemeClr val="tx1"/>
                    </a:gs>
                  </a:gsLst>
                  <a:lin ang="5400000" scaled="0"/>
                </a:gradFill>
                <a:hlinkClick r:id="rId3"/>
              </a:rPr>
              <a:t>: http://microoftpdc.com/Sessions/P09-09</a:t>
            </a:r>
            <a:r>
              <a:rPr lang="en-US" dirty="0" smtClean="0">
                <a:gradFill>
                  <a:gsLst>
                    <a:gs pos="0">
                      <a:schemeClr val="tx1"/>
                    </a:gs>
                    <a:gs pos="86000">
                      <a:schemeClr val="tx1"/>
                    </a:gs>
                  </a:gsLst>
                  <a:lin ang="5400000" scaled="0"/>
                </a:gradFill>
              </a:rPr>
              <a:t>  (50:00)</a:t>
            </a:r>
          </a:p>
        </p:txBody>
      </p:sp>
    </p:spTree>
    <p:extLst>
      <p:ext uri="{BB962C8B-B14F-4D97-AF65-F5344CB8AC3E}">
        <p14:creationId xmlns:p14="http://schemas.microsoft.com/office/powerpoint/2010/main" val="3875128913"/>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Parallelize For Loops</a:t>
            </a:r>
            <a:endParaRPr lang="en-US" dirty="0"/>
          </a:p>
        </p:txBody>
      </p:sp>
      <p:sp>
        <p:nvSpPr>
          <p:cNvPr id="3" name="Content Placeholder 2"/>
          <p:cNvSpPr>
            <a:spLocks noGrp="1"/>
          </p:cNvSpPr>
          <p:nvPr>
            <p:ph type="body" sz="quarter" idx="10"/>
          </p:nvPr>
        </p:nvSpPr>
        <p:spPr>
          <a:xfrm>
            <a:off x="381000" y="1447799"/>
            <a:ext cx="8382000" cy="4846675"/>
          </a:xfrm>
        </p:spPr>
        <p:txBody>
          <a:bodyPr>
            <a:normAutofit fontScale="70000" lnSpcReduction="20000"/>
          </a:bodyPr>
          <a:lstStyle/>
          <a:p>
            <a:r>
              <a:rPr lang="en-US" dirty="0" smtClean="0"/>
              <a:t>Control flow is a primary source of work</a:t>
            </a:r>
          </a:p>
          <a:p>
            <a:endParaRPr lang="en-US" dirty="0" smtClean="0"/>
          </a:p>
          <a:p>
            <a:pPr>
              <a:buNone/>
            </a:pPr>
            <a:endParaRPr lang="en-US" dirty="0" smtClean="0"/>
          </a:p>
          <a:p>
            <a:endParaRPr lang="en-US" dirty="0" smtClean="0"/>
          </a:p>
          <a:p>
            <a:pPr>
              <a:buNone/>
            </a:pPr>
            <a:endParaRPr lang="en-US" dirty="0" smtClean="0"/>
          </a:p>
          <a:p>
            <a:r>
              <a:rPr lang="en-US" dirty="0" smtClean="0"/>
              <a:t>Parallelizable when iterations are (or can be made) independent</a:t>
            </a:r>
          </a:p>
          <a:p>
            <a:pPr lvl="2"/>
            <a:endParaRPr lang="en-US" dirty="0" smtClean="0"/>
          </a:p>
          <a:p>
            <a:endParaRPr lang="en-US" dirty="0" smtClean="0"/>
          </a:p>
          <a:p>
            <a:endParaRPr lang="en-US" dirty="0" smtClean="0"/>
          </a:p>
          <a:p>
            <a:pPr marL="0" indent="0">
              <a:buNone/>
            </a:pPr>
            <a:r>
              <a:rPr lang="en-US" dirty="0" smtClean="0"/>
              <a:t/>
            </a:r>
            <a:br>
              <a:rPr lang="en-US" dirty="0" smtClean="0"/>
            </a:br>
            <a:endParaRPr lang="en-US" dirty="0" smtClean="0"/>
          </a:p>
          <a:p>
            <a:r>
              <a:rPr lang="en-US" dirty="0" smtClean="0"/>
              <a:t>Synchronous</a:t>
            </a:r>
          </a:p>
          <a:p>
            <a:pPr lvl="1"/>
            <a:r>
              <a:rPr lang="en-US" dirty="0" smtClean="0"/>
              <a:t>All work </a:t>
            </a:r>
            <a:r>
              <a:rPr lang="en-US" dirty="0" err="1" smtClean="0"/>
              <a:t>quiesces</a:t>
            </a:r>
            <a:r>
              <a:rPr lang="en-US" dirty="0" smtClean="0"/>
              <a:t>, regularly or exceptionally</a:t>
            </a:r>
          </a:p>
          <a:p>
            <a:pPr>
              <a:spcBef>
                <a:spcPts val="2000"/>
              </a:spcBef>
            </a:pPr>
            <a:r>
              <a:rPr lang="en-US" dirty="0" smtClean="0"/>
              <a:t>Lots of knobs</a:t>
            </a:r>
          </a:p>
          <a:p>
            <a:pPr lvl="1"/>
            <a:r>
              <a:rPr lang="en-US" dirty="0" smtClean="0"/>
              <a:t>Cancelation, breaking, task-local state, custom partitioning, scheduling, degree of parallelism</a:t>
            </a:r>
          </a:p>
        </p:txBody>
      </p:sp>
      <p:sp>
        <p:nvSpPr>
          <p:cNvPr id="4" name="Rectangle 3"/>
          <p:cNvSpPr/>
          <p:nvPr/>
        </p:nvSpPr>
        <p:spPr>
          <a:xfrm>
            <a:off x="856216" y="1885507"/>
            <a:ext cx="2503672" cy="92148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1200" dirty="0" smtClean="0">
                <a:solidFill>
                  <a:schemeClr val="tx1"/>
                </a:solidFill>
                <a:latin typeface="Consolas" pitchFamily="49" charset="0"/>
              </a:rPr>
              <a:t>for (</a:t>
            </a:r>
            <a:r>
              <a:rPr lang="en-US" sz="1200" dirty="0" err="1" smtClean="0">
                <a:solidFill>
                  <a:schemeClr val="tx1"/>
                </a:solidFill>
                <a:latin typeface="Consolas" pitchFamily="49" charset="0"/>
              </a:rPr>
              <a:t>int</a:t>
            </a:r>
            <a:r>
              <a:rPr lang="en-US" sz="1200" dirty="0" smtClean="0">
                <a:solidFill>
                  <a:schemeClr val="tx1"/>
                </a:solidFill>
                <a:latin typeface="Consolas" pitchFamily="49" charset="0"/>
              </a:rPr>
              <a:t> i = 0; i &lt; n; i++) </a:t>
            </a:r>
          </a:p>
          <a:p>
            <a:r>
              <a:rPr lang="en-US" sz="1200" dirty="0" smtClean="0">
                <a:solidFill>
                  <a:schemeClr val="tx1"/>
                </a:solidFill>
                <a:latin typeface="Consolas" pitchFamily="49" charset="0"/>
              </a:rPr>
              <a:t>{</a:t>
            </a:r>
          </a:p>
          <a:p>
            <a:r>
              <a:rPr lang="en-US" sz="1200" dirty="0">
                <a:solidFill>
                  <a:schemeClr val="tx1"/>
                </a:solidFill>
                <a:latin typeface="Consolas" pitchFamily="49" charset="0"/>
              </a:rPr>
              <a:t> </a:t>
            </a:r>
            <a:r>
              <a:rPr lang="en-US" sz="1200" dirty="0" smtClean="0">
                <a:solidFill>
                  <a:schemeClr val="tx1"/>
                </a:solidFill>
                <a:latin typeface="Consolas" pitchFamily="49" charset="0"/>
              </a:rPr>
              <a:t>   work(i);</a:t>
            </a:r>
          </a:p>
          <a:p>
            <a:r>
              <a:rPr lang="en-US" sz="1200" dirty="0" smtClean="0">
                <a:solidFill>
                  <a:schemeClr val="tx1"/>
                </a:solidFill>
                <a:latin typeface="Consolas" pitchFamily="49" charset="0"/>
              </a:rPr>
              <a:t>}</a:t>
            </a:r>
          </a:p>
        </p:txBody>
      </p:sp>
      <p:sp>
        <p:nvSpPr>
          <p:cNvPr id="6" name="Rectangle 5"/>
          <p:cNvSpPr/>
          <p:nvPr/>
        </p:nvSpPr>
        <p:spPr>
          <a:xfrm>
            <a:off x="3447015" y="1885506"/>
            <a:ext cx="2627719" cy="9214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1200" dirty="0" err="1" smtClean="0">
                <a:solidFill>
                  <a:schemeClr val="tx1"/>
                </a:solidFill>
                <a:latin typeface="Consolas" pitchFamily="49" charset="0"/>
              </a:rPr>
              <a:t>foreach</a:t>
            </a:r>
            <a:r>
              <a:rPr lang="en-US" sz="1200" dirty="0" smtClean="0">
                <a:solidFill>
                  <a:schemeClr val="tx1"/>
                </a:solidFill>
                <a:latin typeface="Consolas" pitchFamily="49" charset="0"/>
              </a:rPr>
              <a:t>(</a:t>
            </a:r>
            <a:r>
              <a:rPr lang="en-US" sz="1200" dirty="0" err="1" smtClean="0">
                <a:solidFill>
                  <a:schemeClr val="tx1"/>
                </a:solidFill>
                <a:latin typeface="Consolas" pitchFamily="49" charset="0"/>
              </a:rPr>
              <a:t>var</a:t>
            </a:r>
            <a:r>
              <a:rPr lang="en-US" sz="1200" dirty="0" smtClean="0">
                <a:solidFill>
                  <a:schemeClr val="tx1"/>
                </a:solidFill>
                <a:latin typeface="Consolas" pitchFamily="49" charset="0"/>
              </a:rPr>
              <a:t> item in data) </a:t>
            </a:r>
          </a:p>
          <a:p>
            <a:r>
              <a:rPr lang="en-US" sz="1200" dirty="0" smtClean="0">
                <a:solidFill>
                  <a:schemeClr val="tx1"/>
                </a:solidFill>
                <a:latin typeface="Consolas" pitchFamily="49" charset="0"/>
              </a:rPr>
              <a:t>{</a:t>
            </a:r>
          </a:p>
          <a:p>
            <a:r>
              <a:rPr lang="en-US" sz="1200" dirty="0">
                <a:solidFill>
                  <a:schemeClr val="tx1"/>
                </a:solidFill>
                <a:latin typeface="Consolas" pitchFamily="49" charset="0"/>
              </a:rPr>
              <a:t> </a:t>
            </a:r>
            <a:r>
              <a:rPr lang="en-US" sz="1200" dirty="0" smtClean="0">
                <a:solidFill>
                  <a:schemeClr val="tx1"/>
                </a:solidFill>
                <a:latin typeface="Consolas" pitchFamily="49" charset="0"/>
              </a:rPr>
              <a:t>   work(item);</a:t>
            </a:r>
          </a:p>
          <a:p>
            <a:r>
              <a:rPr lang="en-US" sz="1200" dirty="0" smtClean="0">
                <a:solidFill>
                  <a:schemeClr val="tx1"/>
                </a:solidFill>
                <a:latin typeface="Consolas" pitchFamily="49" charset="0"/>
              </a:rPr>
              <a:t>}</a:t>
            </a:r>
          </a:p>
        </p:txBody>
      </p:sp>
      <p:sp>
        <p:nvSpPr>
          <p:cNvPr id="7" name="Rectangle 6"/>
          <p:cNvSpPr/>
          <p:nvPr/>
        </p:nvSpPr>
        <p:spPr>
          <a:xfrm>
            <a:off x="6147675" y="1885507"/>
            <a:ext cx="2358372" cy="92148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sz="1200" dirty="0" err="1" smtClean="0">
                <a:solidFill>
                  <a:schemeClr val="tx1"/>
                </a:solidFill>
                <a:latin typeface="Consolas" pitchFamily="49" charset="0"/>
              </a:rPr>
              <a:t>StatementA</a:t>
            </a:r>
            <a:r>
              <a:rPr lang="en-US" sz="1200" dirty="0" smtClean="0">
                <a:solidFill>
                  <a:schemeClr val="tx1"/>
                </a:solidFill>
                <a:latin typeface="Consolas" pitchFamily="49" charset="0"/>
              </a:rPr>
              <a:t>();</a:t>
            </a:r>
          </a:p>
          <a:p>
            <a:r>
              <a:rPr lang="en-US" sz="1200" dirty="0" err="1" smtClean="0">
                <a:solidFill>
                  <a:schemeClr val="tx1"/>
                </a:solidFill>
                <a:latin typeface="Consolas" pitchFamily="49" charset="0"/>
              </a:rPr>
              <a:t>StatementB</a:t>
            </a:r>
            <a:r>
              <a:rPr lang="en-US" sz="1200" dirty="0" smtClean="0">
                <a:solidFill>
                  <a:schemeClr val="tx1"/>
                </a:solidFill>
                <a:latin typeface="Consolas" pitchFamily="49" charset="0"/>
              </a:rPr>
              <a:t>;</a:t>
            </a:r>
          </a:p>
          <a:p>
            <a:r>
              <a:rPr lang="en-US" sz="1200" dirty="0" err="1" smtClean="0">
                <a:solidFill>
                  <a:schemeClr val="tx1"/>
                </a:solidFill>
                <a:latin typeface="Consolas" pitchFamily="49" charset="0"/>
              </a:rPr>
              <a:t>StatementC</a:t>
            </a:r>
            <a:r>
              <a:rPr lang="en-US" sz="1200" dirty="0" smtClean="0">
                <a:solidFill>
                  <a:schemeClr val="tx1"/>
                </a:solidFill>
                <a:latin typeface="Consolas" pitchFamily="49" charset="0"/>
              </a:rPr>
              <a:t>();</a:t>
            </a:r>
          </a:p>
        </p:txBody>
      </p:sp>
      <p:sp>
        <p:nvSpPr>
          <p:cNvPr id="8" name="Rectangle 7"/>
          <p:cNvSpPr/>
          <p:nvPr/>
        </p:nvSpPr>
        <p:spPr>
          <a:xfrm>
            <a:off x="856216" y="3292549"/>
            <a:ext cx="2503672" cy="92148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1200" dirty="0" err="1" smtClean="0">
                <a:solidFill>
                  <a:schemeClr val="tx1"/>
                </a:solidFill>
                <a:latin typeface="Consolas" pitchFamily="49" charset="0"/>
              </a:rPr>
              <a:t>Parallel.For</a:t>
            </a:r>
            <a:r>
              <a:rPr lang="en-US" sz="1200" dirty="0" smtClean="0">
                <a:solidFill>
                  <a:schemeClr val="tx1"/>
                </a:solidFill>
                <a:latin typeface="Consolas" pitchFamily="49" charset="0"/>
              </a:rPr>
              <a:t>(0, n, i=&gt; </a:t>
            </a:r>
          </a:p>
          <a:p>
            <a:r>
              <a:rPr lang="en-US" sz="1200" dirty="0" smtClean="0">
                <a:solidFill>
                  <a:schemeClr val="tx1"/>
                </a:solidFill>
                <a:latin typeface="Consolas" pitchFamily="49" charset="0"/>
              </a:rPr>
              <a:t>{</a:t>
            </a:r>
          </a:p>
          <a:p>
            <a:r>
              <a:rPr lang="en-US" sz="1200" dirty="0">
                <a:solidFill>
                  <a:schemeClr val="tx1"/>
                </a:solidFill>
                <a:latin typeface="Consolas" pitchFamily="49" charset="0"/>
              </a:rPr>
              <a:t> </a:t>
            </a:r>
            <a:r>
              <a:rPr lang="en-US" sz="1200" dirty="0" smtClean="0">
                <a:solidFill>
                  <a:schemeClr val="tx1"/>
                </a:solidFill>
                <a:latin typeface="Consolas" pitchFamily="49" charset="0"/>
              </a:rPr>
              <a:t>   work(i);</a:t>
            </a:r>
          </a:p>
          <a:p>
            <a:r>
              <a:rPr lang="en-US" sz="1200" dirty="0" smtClean="0">
                <a:solidFill>
                  <a:schemeClr val="tx1"/>
                </a:solidFill>
                <a:latin typeface="Consolas" pitchFamily="49" charset="0"/>
              </a:rPr>
              <a:t>});</a:t>
            </a:r>
          </a:p>
        </p:txBody>
      </p:sp>
      <p:sp>
        <p:nvSpPr>
          <p:cNvPr id="9" name="Rectangle 8"/>
          <p:cNvSpPr/>
          <p:nvPr/>
        </p:nvSpPr>
        <p:spPr>
          <a:xfrm>
            <a:off x="3447015" y="3292548"/>
            <a:ext cx="2627719" cy="9214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1200" dirty="0" err="1" smtClean="0">
                <a:solidFill>
                  <a:schemeClr val="tx1"/>
                </a:solidFill>
                <a:latin typeface="Consolas" pitchFamily="49" charset="0"/>
              </a:rPr>
              <a:t>Parallel.ForEach</a:t>
            </a:r>
            <a:r>
              <a:rPr lang="en-US" sz="1200" dirty="0" smtClean="0">
                <a:solidFill>
                  <a:schemeClr val="tx1"/>
                </a:solidFill>
                <a:latin typeface="Consolas" pitchFamily="49" charset="0"/>
              </a:rPr>
              <a:t>(data, item=&gt;</a:t>
            </a:r>
          </a:p>
          <a:p>
            <a:r>
              <a:rPr lang="en-US" sz="1200" dirty="0" smtClean="0">
                <a:solidFill>
                  <a:schemeClr val="tx1"/>
                </a:solidFill>
                <a:latin typeface="Consolas" pitchFamily="49" charset="0"/>
              </a:rPr>
              <a:t>{</a:t>
            </a:r>
          </a:p>
          <a:p>
            <a:r>
              <a:rPr lang="en-US" sz="1200" dirty="0">
                <a:solidFill>
                  <a:schemeClr val="tx1"/>
                </a:solidFill>
                <a:latin typeface="Consolas" pitchFamily="49" charset="0"/>
              </a:rPr>
              <a:t> </a:t>
            </a:r>
            <a:r>
              <a:rPr lang="en-US" sz="1200" dirty="0" smtClean="0">
                <a:solidFill>
                  <a:schemeClr val="tx1"/>
                </a:solidFill>
                <a:latin typeface="Consolas" pitchFamily="49" charset="0"/>
              </a:rPr>
              <a:t>   work(item);</a:t>
            </a:r>
          </a:p>
          <a:p>
            <a:r>
              <a:rPr lang="en-US" sz="1200" dirty="0" smtClean="0">
                <a:solidFill>
                  <a:schemeClr val="tx1"/>
                </a:solidFill>
                <a:latin typeface="Consolas" pitchFamily="49" charset="0"/>
              </a:rPr>
              <a:t>});</a:t>
            </a:r>
          </a:p>
        </p:txBody>
      </p:sp>
      <p:sp>
        <p:nvSpPr>
          <p:cNvPr id="10" name="Rectangle 9"/>
          <p:cNvSpPr/>
          <p:nvPr/>
        </p:nvSpPr>
        <p:spPr>
          <a:xfrm>
            <a:off x="6147675" y="3292549"/>
            <a:ext cx="2358372" cy="92148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sz="1200" dirty="0" err="1" smtClean="0">
                <a:solidFill>
                  <a:schemeClr val="tx1"/>
                </a:solidFill>
                <a:latin typeface="Consolas" pitchFamily="49" charset="0"/>
              </a:rPr>
              <a:t>Parallel.Invoke</a:t>
            </a:r>
            <a:r>
              <a:rPr lang="en-US" sz="1200" dirty="0" smtClean="0">
                <a:solidFill>
                  <a:schemeClr val="tx1"/>
                </a:solidFill>
                <a:latin typeface="Consolas" pitchFamily="49" charset="0"/>
              </a:rPr>
              <a:t>(</a:t>
            </a:r>
          </a:p>
          <a:p>
            <a:r>
              <a:rPr lang="en-US" sz="1200" dirty="0">
                <a:solidFill>
                  <a:schemeClr val="tx1"/>
                </a:solidFill>
                <a:latin typeface="Consolas" pitchFamily="49" charset="0"/>
              </a:rPr>
              <a:t> </a:t>
            </a:r>
            <a:r>
              <a:rPr lang="en-US" sz="1200" dirty="0" smtClean="0">
                <a:solidFill>
                  <a:schemeClr val="tx1"/>
                </a:solidFill>
                <a:latin typeface="Consolas" pitchFamily="49" charset="0"/>
              </a:rPr>
              <a:t>   () =&gt; </a:t>
            </a:r>
            <a:r>
              <a:rPr lang="en-US" sz="1200" dirty="0" err="1" smtClean="0">
                <a:solidFill>
                  <a:schemeClr val="tx1"/>
                </a:solidFill>
                <a:latin typeface="Consolas" pitchFamily="49" charset="0"/>
              </a:rPr>
              <a:t>StatementA</a:t>
            </a:r>
            <a:r>
              <a:rPr lang="en-US" sz="1200" dirty="0" smtClean="0">
                <a:solidFill>
                  <a:schemeClr val="tx1"/>
                </a:solidFill>
                <a:latin typeface="Consolas" pitchFamily="49" charset="0"/>
              </a:rPr>
              <a:t>(),</a:t>
            </a:r>
          </a:p>
          <a:p>
            <a:r>
              <a:rPr lang="en-US" sz="1200" dirty="0" smtClean="0">
                <a:solidFill>
                  <a:schemeClr val="tx1"/>
                </a:solidFill>
                <a:latin typeface="Consolas" pitchFamily="49" charset="0"/>
              </a:rPr>
              <a:t>    () =&gt; </a:t>
            </a:r>
            <a:r>
              <a:rPr lang="en-US" sz="1200" dirty="0" err="1" smtClean="0">
                <a:solidFill>
                  <a:schemeClr val="tx1"/>
                </a:solidFill>
                <a:latin typeface="Consolas" pitchFamily="49" charset="0"/>
              </a:rPr>
              <a:t>StatementB</a:t>
            </a:r>
            <a:r>
              <a:rPr lang="en-US" sz="1200" dirty="0">
                <a:solidFill>
                  <a:schemeClr val="tx1"/>
                </a:solidFill>
                <a:latin typeface="Consolas" pitchFamily="49" charset="0"/>
              </a:rPr>
              <a:t>,</a:t>
            </a:r>
            <a:endParaRPr lang="en-US" sz="1200" dirty="0" smtClean="0">
              <a:solidFill>
                <a:schemeClr val="tx1"/>
              </a:solidFill>
              <a:latin typeface="Consolas" pitchFamily="49" charset="0"/>
            </a:endParaRPr>
          </a:p>
          <a:p>
            <a:r>
              <a:rPr lang="en-US" sz="1200" dirty="0" smtClean="0">
                <a:solidFill>
                  <a:schemeClr val="tx1"/>
                </a:solidFill>
                <a:latin typeface="Consolas" pitchFamily="49" charset="0"/>
              </a:rPr>
              <a:t>    () =&gt; </a:t>
            </a:r>
            <a:r>
              <a:rPr lang="en-US" sz="1200" dirty="0" err="1" smtClean="0">
                <a:solidFill>
                  <a:schemeClr val="tx1"/>
                </a:solidFill>
                <a:latin typeface="Consolas" pitchFamily="49" charset="0"/>
              </a:rPr>
              <a:t>StatementC</a:t>
            </a:r>
            <a:r>
              <a:rPr lang="en-US" sz="1200" dirty="0" smtClean="0">
                <a:solidFill>
                  <a:schemeClr val="tx1"/>
                </a:solidFill>
                <a:latin typeface="Consolas" pitchFamily="49" charset="0"/>
              </a:rPr>
              <a:t>());</a:t>
            </a:r>
          </a:p>
        </p:txBody>
      </p:sp>
      <p:sp>
        <p:nvSpPr>
          <p:cNvPr id="11" name="TextBox 10"/>
          <p:cNvSpPr txBox="1"/>
          <p:nvPr/>
        </p:nvSpPr>
        <p:spPr>
          <a:xfrm>
            <a:off x="1295400" y="6248400"/>
            <a:ext cx="6581545" cy="338554"/>
          </a:xfrm>
          <a:prstGeom prst="rect">
            <a:avLst/>
          </a:prstGeom>
          <a:noFill/>
        </p:spPr>
        <p:txBody>
          <a:bodyPr wrap="none" lIns="0" tIns="0" rIns="0" bIns="0" rtlCol="0">
            <a:spAutoFit/>
          </a:bodyPr>
          <a:lstStyle/>
          <a:p>
            <a:r>
              <a:rPr lang="en-US" dirty="0" err="1" smtClean="0">
                <a:gradFill>
                  <a:gsLst>
                    <a:gs pos="0">
                      <a:schemeClr val="tx1"/>
                    </a:gs>
                    <a:gs pos="86000">
                      <a:schemeClr val="tx1"/>
                    </a:gs>
                  </a:gsLst>
                  <a:lin ang="5400000" scaled="0"/>
                </a:gradFill>
                <a:hlinkClick r:id="rId3"/>
              </a:rPr>
              <a:t>ManyCore</a:t>
            </a:r>
            <a:r>
              <a:rPr lang="en-US" dirty="0" smtClean="0">
                <a:gradFill>
                  <a:gsLst>
                    <a:gs pos="0">
                      <a:schemeClr val="tx1"/>
                    </a:gs>
                    <a:gs pos="86000">
                      <a:schemeClr val="tx1"/>
                    </a:gs>
                  </a:gsLst>
                  <a:lin ang="5400000" scaled="0"/>
                </a:gradFill>
                <a:hlinkClick r:id="rId3"/>
              </a:rPr>
              <a:t>: http://microsoftpdc.com/Sessions/P09-09</a:t>
            </a:r>
            <a:endParaRPr lang="en-US"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155342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Parallel LINQ (PLINQ</a:t>
            </a:r>
            <a:r>
              <a:rPr lang="en-US" dirty="0" smtClean="0"/>
              <a:t>)</a:t>
            </a:r>
            <a:endParaRPr lang="en-US" dirty="0"/>
          </a:p>
        </p:txBody>
      </p:sp>
      <p:sp>
        <p:nvSpPr>
          <p:cNvPr id="3" name="Content Placeholder 2"/>
          <p:cNvSpPr>
            <a:spLocks noGrp="1"/>
          </p:cNvSpPr>
          <p:nvPr>
            <p:ph idx="1"/>
          </p:nvPr>
        </p:nvSpPr>
        <p:spPr>
          <a:xfrm>
            <a:off x="457200" y="1775191"/>
            <a:ext cx="8229600" cy="4854209"/>
          </a:xfrm>
        </p:spPr>
        <p:txBody>
          <a:bodyPr>
            <a:normAutofit fontScale="92500" lnSpcReduction="20000"/>
          </a:bodyPr>
          <a:lstStyle/>
          <a:p>
            <a:pPr marL="438912" lvl="1" indent="-320040">
              <a:spcBef>
                <a:spcPts val="0"/>
              </a:spcBef>
              <a:buClr>
                <a:schemeClr val="accent1"/>
              </a:buClr>
              <a:buSzPct val="80000"/>
              <a:buFont typeface="Wingdings 2"/>
              <a:buChar char=""/>
            </a:pPr>
            <a:r>
              <a:rPr lang="en-US" dirty="0" smtClean="0"/>
              <a:t>Implements </a:t>
            </a:r>
            <a:r>
              <a:rPr lang="en-US" dirty="0"/>
              <a:t>the full set of LINQ standard query operators </a:t>
            </a:r>
            <a:endParaRPr lang="en-US" dirty="0" smtClean="0"/>
          </a:p>
          <a:p>
            <a:pPr marL="438912" lvl="1" indent="-320040">
              <a:spcBef>
                <a:spcPts val="0"/>
              </a:spcBef>
              <a:buClr>
                <a:schemeClr val="accent1"/>
              </a:buClr>
              <a:buSzPct val="80000"/>
              <a:buFont typeface="Wingdings 2"/>
              <a:buChar char=""/>
            </a:pPr>
            <a:endParaRPr lang="en-US" dirty="0"/>
          </a:p>
          <a:p>
            <a:pPr marL="438912" lvl="1" indent="-320040">
              <a:spcBef>
                <a:spcPts val="0"/>
              </a:spcBef>
              <a:buClr>
                <a:schemeClr val="accent1"/>
              </a:buClr>
              <a:buSzPct val="80000"/>
              <a:buFont typeface="Wingdings 2"/>
              <a:buChar char=""/>
            </a:pPr>
            <a:r>
              <a:rPr lang="en-US" dirty="0" smtClean="0"/>
              <a:t>Extension </a:t>
            </a:r>
            <a:r>
              <a:rPr lang="en-US" dirty="0"/>
              <a:t>methods for the </a:t>
            </a:r>
            <a:r>
              <a:rPr lang="en-US" dirty="0" err="1"/>
              <a:t>IParallelEnumerable</a:t>
            </a:r>
            <a:r>
              <a:rPr lang="en-US" dirty="0"/>
              <a:t> interface </a:t>
            </a:r>
            <a:endParaRPr lang="en-US" dirty="0" smtClean="0"/>
          </a:p>
          <a:p>
            <a:pPr marL="438912" lvl="1" indent="-320040">
              <a:spcBef>
                <a:spcPts val="0"/>
              </a:spcBef>
              <a:buClr>
                <a:schemeClr val="accent1"/>
              </a:buClr>
              <a:buSzPct val="80000"/>
              <a:buFont typeface="Wingdings 2"/>
              <a:buChar char=""/>
            </a:pPr>
            <a:endParaRPr lang="en-US" dirty="0"/>
          </a:p>
          <a:p>
            <a:pPr marL="438912" lvl="1" indent="-320040">
              <a:spcBef>
                <a:spcPts val="0"/>
              </a:spcBef>
              <a:buClr>
                <a:schemeClr val="accent1"/>
              </a:buClr>
              <a:buSzPct val="80000"/>
              <a:buFont typeface="Wingdings 2"/>
              <a:buChar char=""/>
            </a:pPr>
            <a:r>
              <a:rPr lang="en-US" dirty="0" smtClean="0"/>
              <a:t>Additional </a:t>
            </a:r>
            <a:r>
              <a:rPr lang="en-US" dirty="0"/>
              <a:t>operators for parallel operations</a:t>
            </a:r>
          </a:p>
          <a:p>
            <a:pPr marL="118872" indent="0">
              <a:buNone/>
            </a:pPr>
            <a:endParaRPr lang="en-US" dirty="0" smtClean="0"/>
          </a:p>
          <a:p>
            <a:pPr marL="118872" indent="0">
              <a:buNone/>
            </a:pPr>
            <a:r>
              <a:rPr lang="en-US" sz="2100" dirty="0"/>
              <a:t>from n in </a:t>
            </a:r>
            <a:r>
              <a:rPr lang="en-US" sz="2100" dirty="0" err="1"/>
              <a:t>names.</a:t>
            </a:r>
            <a:r>
              <a:rPr lang="en-US" sz="2100" dirty="0" err="1">
                <a:solidFill>
                  <a:srgbClr val="FF0000"/>
                </a:solidFill>
              </a:rPr>
              <a:t>AsParallel</a:t>
            </a:r>
            <a:r>
              <a:rPr lang="en-US" sz="2100" dirty="0">
                <a:solidFill>
                  <a:srgbClr val="FF0000"/>
                </a:solidFill>
              </a:rPr>
              <a:t>().</a:t>
            </a:r>
            <a:r>
              <a:rPr lang="en-US" sz="2100" dirty="0" err="1">
                <a:solidFill>
                  <a:srgbClr val="FF0000"/>
                </a:solidFill>
              </a:rPr>
              <a:t>WithDegreeOfParallelism</a:t>
            </a:r>
            <a:r>
              <a:rPr lang="en-US" sz="2100" dirty="0">
                <a:solidFill>
                  <a:srgbClr val="FF0000"/>
                </a:solidFill>
              </a:rPr>
              <a:t>(</a:t>
            </a:r>
            <a:r>
              <a:rPr lang="en-US" sz="2100" dirty="0" err="1">
                <a:solidFill>
                  <a:srgbClr val="FF0000"/>
                </a:solidFill>
              </a:rPr>
              <a:t>ProcessorsToUse.Value</a:t>
            </a:r>
            <a:r>
              <a:rPr lang="en-US" sz="2100" dirty="0">
                <a:solidFill>
                  <a:srgbClr val="FF0000"/>
                </a:solidFill>
              </a:rPr>
              <a:t>)</a:t>
            </a:r>
          </a:p>
          <a:p>
            <a:pPr marL="118872" indent="0">
              <a:buNone/>
            </a:pPr>
            <a:r>
              <a:rPr lang="en-US" sz="2100" dirty="0"/>
              <a:t>                       where </a:t>
            </a:r>
            <a:r>
              <a:rPr lang="en-US" sz="2100" dirty="0" err="1"/>
              <a:t>n.Name.Equals</a:t>
            </a:r>
            <a:r>
              <a:rPr lang="en-US" sz="2100" dirty="0"/>
              <a:t>(</a:t>
            </a:r>
            <a:r>
              <a:rPr lang="en-US" sz="2100" dirty="0" err="1"/>
              <a:t>queryInfo.Name</a:t>
            </a:r>
            <a:r>
              <a:rPr lang="en-US" sz="2100" dirty="0"/>
              <a:t>, </a:t>
            </a:r>
            <a:r>
              <a:rPr lang="en-US" sz="2100" dirty="0" err="1"/>
              <a:t>StringComparison.InvariantCultureIgnoreCase</a:t>
            </a:r>
            <a:r>
              <a:rPr lang="en-US" sz="2100" dirty="0"/>
              <a:t>) &amp;&amp;</a:t>
            </a:r>
          </a:p>
          <a:p>
            <a:pPr marL="118872" indent="0">
              <a:buNone/>
            </a:pPr>
            <a:r>
              <a:rPr lang="en-US" sz="2100" dirty="0"/>
              <a:t>                             </a:t>
            </a:r>
            <a:r>
              <a:rPr lang="en-US" sz="2100" dirty="0" err="1"/>
              <a:t>n.State</a:t>
            </a:r>
            <a:r>
              <a:rPr lang="en-US" sz="2100" dirty="0"/>
              <a:t> == </a:t>
            </a:r>
            <a:r>
              <a:rPr lang="en-US" sz="2100" dirty="0" err="1"/>
              <a:t>queryInfo.State</a:t>
            </a:r>
            <a:r>
              <a:rPr lang="en-US" sz="2100" dirty="0"/>
              <a:t> &amp;&amp; </a:t>
            </a:r>
          </a:p>
          <a:p>
            <a:pPr marL="118872" indent="0">
              <a:buNone/>
            </a:pPr>
            <a:r>
              <a:rPr lang="en-US" sz="2100" dirty="0"/>
              <a:t>                             </a:t>
            </a:r>
            <a:r>
              <a:rPr lang="en-US" sz="2100" dirty="0" err="1"/>
              <a:t>n.Year</a:t>
            </a:r>
            <a:r>
              <a:rPr lang="en-US" sz="2100" dirty="0"/>
              <a:t> &gt;= </a:t>
            </a:r>
            <a:r>
              <a:rPr lang="en-US" sz="2100" dirty="0" err="1"/>
              <a:t>yearStart</a:t>
            </a:r>
            <a:r>
              <a:rPr lang="en-US" sz="2100" dirty="0"/>
              <a:t> &amp;&amp; </a:t>
            </a:r>
            <a:r>
              <a:rPr lang="en-US" sz="2100" dirty="0" err="1"/>
              <a:t>n.Year</a:t>
            </a:r>
            <a:r>
              <a:rPr lang="en-US" sz="2100" dirty="0"/>
              <a:t> &lt;= </a:t>
            </a:r>
            <a:r>
              <a:rPr lang="en-US" sz="2100" dirty="0" err="1"/>
              <a:t>yearEnd</a:t>
            </a:r>
            <a:endParaRPr lang="en-US" sz="2100" dirty="0"/>
          </a:p>
          <a:p>
            <a:pPr marL="118872" indent="0">
              <a:buNone/>
            </a:pPr>
            <a:r>
              <a:rPr lang="en-US" sz="2100" dirty="0"/>
              <a:t>                       </a:t>
            </a:r>
            <a:r>
              <a:rPr lang="en-US" sz="2100" dirty="0" err="1"/>
              <a:t>orderby</a:t>
            </a:r>
            <a:r>
              <a:rPr lang="en-US" sz="2100" dirty="0"/>
              <a:t> </a:t>
            </a:r>
            <a:r>
              <a:rPr lang="en-US" sz="2100" dirty="0" err="1"/>
              <a:t>n.Year</a:t>
            </a:r>
            <a:r>
              <a:rPr lang="en-US" sz="2100" dirty="0"/>
              <a:t> ascending</a:t>
            </a:r>
          </a:p>
          <a:p>
            <a:pPr marL="118872" indent="0">
              <a:buNone/>
            </a:pPr>
            <a:r>
              <a:rPr lang="en-US" sz="2100" dirty="0"/>
              <a:t>                       select n;</a:t>
            </a:r>
          </a:p>
          <a:p>
            <a:pPr marL="118872" indent="0">
              <a:buNone/>
            </a:pPr>
            <a:endParaRPr lang="en-US" dirty="0"/>
          </a:p>
        </p:txBody>
      </p:sp>
    </p:spTree>
    <p:extLst>
      <p:ext uri="{BB962C8B-B14F-4D97-AF65-F5344CB8AC3E}">
        <p14:creationId xmlns:p14="http://schemas.microsoft.com/office/powerpoint/2010/main" val="2422675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Parallelism</a:t>
            </a:r>
            <a:endParaRPr lang="en-US" dirty="0"/>
          </a:p>
        </p:txBody>
      </p:sp>
    </p:spTree>
    <p:extLst>
      <p:ext uri="{BB962C8B-B14F-4D97-AF65-F5344CB8AC3E}">
        <p14:creationId xmlns:p14="http://schemas.microsoft.com/office/powerpoint/2010/main" val="289750988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ctrTitle"/>
          </p:nvPr>
        </p:nvSpPr>
        <p:spPr>
          <a:xfrm>
            <a:off x="685800" y="3141742"/>
            <a:ext cx="7772400" cy="569387"/>
          </a:xfrm>
        </p:spPr>
        <p:txBody>
          <a:bodyPr>
            <a:normAutofit fontScale="90000"/>
          </a:bodyPr>
          <a:lstStyle/>
          <a:p>
            <a:pPr algn="ctr"/>
            <a:r>
              <a:rPr lang="en-US" sz="4000" dirty="0" smtClean="0">
                <a:solidFill>
                  <a:schemeClr val="tx1"/>
                </a:solidFill>
                <a:latin typeface="Candara" pitchFamily="34" charset="0"/>
                <a:cs typeface="Courier New" pitchFamily="49" charset="0"/>
              </a:rPr>
              <a:t>get on with it…</a:t>
            </a:r>
            <a:endParaRPr lang="en-US" sz="4000" dirty="0">
              <a:solidFill>
                <a:schemeClr val="tx1"/>
              </a:solidFill>
              <a:latin typeface="Candara" pitchFamily="34" charset="0"/>
              <a:cs typeface="Courier New" pitchFamily="49" charset="0"/>
            </a:endParaRPr>
          </a:p>
        </p:txBody>
      </p:sp>
    </p:spTree>
    <p:extLst>
      <p:ext uri="{BB962C8B-B14F-4D97-AF65-F5344CB8AC3E}">
        <p14:creationId xmlns:p14="http://schemas.microsoft.com/office/powerpoint/2010/main" val="24630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By Contract</a:t>
            </a:r>
            <a:endParaRPr lang="en-US" dirty="0"/>
          </a:p>
        </p:txBody>
      </p:sp>
      <p:sp>
        <p:nvSpPr>
          <p:cNvPr id="3" name="Content Placeholder 2"/>
          <p:cNvSpPr>
            <a:spLocks noGrp="1"/>
          </p:cNvSpPr>
          <p:nvPr>
            <p:ph idx="1"/>
          </p:nvPr>
        </p:nvSpPr>
        <p:spPr>
          <a:xfrm>
            <a:off x="457200" y="1775191"/>
            <a:ext cx="8229600" cy="4930409"/>
          </a:xfrm>
        </p:spPr>
        <p:txBody>
          <a:bodyPr>
            <a:normAutofit fontScale="92500" lnSpcReduction="20000"/>
          </a:bodyPr>
          <a:lstStyle/>
          <a:p>
            <a:r>
              <a:rPr lang="en-US" dirty="0" err="1" smtClean="0"/>
              <a:t>System.Diagnostics.Contracts</a:t>
            </a:r>
            <a:endParaRPr lang="en-US" dirty="0" smtClean="0"/>
          </a:p>
          <a:p>
            <a:endParaRPr lang="en-US" dirty="0" smtClean="0"/>
          </a:p>
          <a:p>
            <a:r>
              <a:rPr lang="en-US" dirty="0" smtClean="0"/>
              <a:t>Code Contracts introduce a way to specify contractual information that is not represented by a method or type’s signature alone</a:t>
            </a:r>
          </a:p>
          <a:p>
            <a:endParaRPr lang="en-US" dirty="0" smtClean="0"/>
          </a:p>
          <a:p>
            <a:r>
              <a:rPr lang="en-US" dirty="0" smtClean="0"/>
              <a:t>Scenarios for using contracts include:</a:t>
            </a:r>
          </a:p>
          <a:p>
            <a:pPr lvl="1"/>
            <a:r>
              <a:rPr lang="en-US" dirty="0" smtClean="0"/>
              <a:t>Perform static bug finding, which enables some bugs to be found without executing the code</a:t>
            </a:r>
          </a:p>
          <a:p>
            <a:pPr lvl="1"/>
            <a:r>
              <a:rPr lang="en-US" dirty="0" smtClean="0"/>
              <a:t>Create guidance for automated testing tools to enhance test coverage</a:t>
            </a:r>
          </a:p>
          <a:p>
            <a:pPr lvl="1"/>
            <a:r>
              <a:rPr lang="en-US" dirty="0" smtClean="0"/>
              <a:t>Create a standard notation for code behavior, which provides more information for documentation</a:t>
            </a:r>
          </a:p>
          <a:p>
            <a:pPr lvl="1"/>
            <a:endParaRPr lang="en-US" dirty="0"/>
          </a:p>
        </p:txBody>
      </p:sp>
      <p:sp>
        <p:nvSpPr>
          <p:cNvPr id="4" name="TextBox 3"/>
          <p:cNvSpPr txBox="1"/>
          <p:nvPr/>
        </p:nvSpPr>
        <p:spPr>
          <a:xfrm>
            <a:off x="121920" y="2743200"/>
            <a:ext cx="8869680" cy="1920240"/>
          </a:xfrm>
          <a:prstGeom prst="rect">
            <a:avLst/>
          </a:prstGeom>
          <a:effectLst>
            <a:glow rad="1397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l"/>
            <a:r>
              <a:rPr lang="en-US" sz="2400" dirty="0">
                <a:solidFill>
                  <a:srgbClr val="0000FF"/>
                </a:solidFill>
              </a:rPr>
              <a:t>public </a:t>
            </a:r>
            <a:r>
              <a:rPr lang="en-US" sz="2400" dirty="0">
                <a:solidFill>
                  <a:schemeClr val="accent2">
                    <a:lumMod val="50000"/>
                  </a:schemeClr>
                </a:solidFill>
              </a:rPr>
              <a:t>Boolean </a:t>
            </a:r>
            <a:r>
              <a:rPr lang="en-US" sz="2400" dirty="0" err="1"/>
              <a:t>ExampleMethod</a:t>
            </a:r>
            <a:r>
              <a:rPr lang="en-US" sz="2400" dirty="0"/>
              <a:t>(</a:t>
            </a:r>
            <a:r>
              <a:rPr lang="en-US" sz="2400" dirty="0">
                <a:solidFill>
                  <a:schemeClr val="accent2">
                    <a:lumMod val="50000"/>
                  </a:schemeClr>
                </a:solidFill>
              </a:rPr>
              <a:t>String</a:t>
            </a:r>
            <a:r>
              <a:rPr lang="en-US" sz="2400" dirty="0"/>
              <a:t> parameter) { </a:t>
            </a:r>
            <a:r>
              <a:rPr lang="en-US" sz="2400" dirty="0">
                <a:solidFill>
                  <a:srgbClr val="0000FF"/>
                </a:solidFill>
              </a:rPr>
              <a:t>if</a:t>
            </a:r>
            <a:r>
              <a:rPr lang="en-US" sz="2400" dirty="0"/>
              <a:t> (parameter == null) </a:t>
            </a:r>
            <a:r>
              <a:rPr lang="en-US" sz="2400" dirty="0">
                <a:solidFill>
                  <a:srgbClr val="0000FF"/>
                </a:solidFill>
              </a:rPr>
              <a:t>throw new</a:t>
            </a:r>
            <a:r>
              <a:rPr lang="en-US" sz="2400" dirty="0"/>
              <a:t> </a:t>
            </a:r>
            <a:r>
              <a:rPr lang="en-US" sz="2400" dirty="0" err="1" smtClean="0">
                <a:solidFill>
                  <a:schemeClr val="accent2">
                    <a:lumMod val="50000"/>
                  </a:schemeClr>
                </a:solidFill>
              </a:rPr>
              <a:t>ArgumentNullException</a:t>
            </a:r>
            <a:r>
              <a:rPr lang="en-US" sz="2400" dirty="0" smtClean="0">
                <a:solidFill>
                  <a:schemeClr val="accent2">
                    <a:lumMod val="50000"/>
                  </a:schemeClr>
                </a:solidFill>
              </a:rPr>
              <a:t> </a:t>
            </a:r>
            <a:r>
              <a:rPr lang="en-US" sz="2400" dirty="0" smtClean="0"/>
              <a:t>("</a:t>
            </a:r>
            <a:r>
              <a:rPr lang="en-US" sz="2400" dirty="0"/>
              <a:t>parameter must be non-null"); }</a:t>
            </a:r>
          </a:p>
        </p:txBody>
      </p:sp>
      <p:sp>
        <p:nvSpPr>
          <p:cNvPr id="5" name="TextBox 4"/>
          <p:cNvSpPr txBox="1"/>
          <p:nvPr/>
        </p:nvSpPr>
        <p:spPr>
          <a:xfrm>
            <a:off x="140970" y="3242994"/>
            <a:ext cx="8869680" cy="1371600"/>
          </a:xfrm>
          <a:prstGeom prst="rect">
            <a:avLst/>
          </a:prstGeom>
          <a:effectLst>
            <a:glow rad="1397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rtlCol="0" anchor="ctr">
            <a:spAutoFit/>
          </a:bodyPr>
          <a:lstStyle/>
          <a:p>
            <a:r>
              <a:rPr lang="en-US" sz="3600" b="1" dirty="0" smtClean="0">
                <a:solidFill>
                  <a:srgbClr val="0000FF"/>
                </a:solidFill>
              </a:rPr>
              <a:t>http://msdn.microsoft.com/devlabs</a:t>
            </a:r>
            <a:endParaRPr lang="en-US" sz="3600" b="1" dirty="0"/>
          </a:p>
        </p:txBody>
      </p:sp>
    </p:spTree>
    <p:extLst>
      <p:ext uri="{BB962C8B-B14F-4D97-AF65-F5344CB8AC3E}">
        <p14:creationId xmlns:p14="http://schemas.microsoft.com/office/powerpoint/2010/main" val="2166615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Types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err="1" smtClean="0"/>
              <a:t>BigInteger</a:t>
            </a:r>
            <a:endParaRPr lang="en-US" dirty="0" smtClean="0"/>
          </a:p>
          <a:p>
            <a:pPr lvl="1"/>
            <a:r>
              <a:rPr lang="en-US" dirty="0"/>
              <a:t>I</a:t>
            </a:r>
            <a:r>
              <a:rPr lang="en-US" dirty="0" smtClean="0"/>
              <a:t>mmutable type that represents an arbitrarily large integer whose value in theory has no upper or lower bounds</a:t>
            </a:r>
          </a:p>
          <a:p>
            <a:endParaRPr lang="en-US" dirty="0" smtClean="0"/>
          </a:p>
          <a:p>
            <a:r>
              <a:rPr lang="en-US" dirty="0" err="1" smtClean="0"/>
              <a:t>SortedSet</a:t>
            </a:r>
            <a:r>
              <a:rPr lang="en-US" dirty="0" smtClean="0"/>
              <a:t>&lt;T&gt;</a:t>
            </a:r>
          </a:p>
          <a:p>
            <a:pPr lvl="1"/>
            <a:r>
              <a:rPr lang="en-US" dirty="0" smtClean="0"/>
              <a:t>Provides a self-balancing tree that maintains data in sorted order after insertions, deletions, and searches</a:t>
            </a:r>
          </a:p>
          <a:p>
            <a:endParaRPr lang="en-US" dirty="0" smtClean="0"/>
          </a:p>
        </p:txBody>
      </p:sp>
    </p:spTree>
    <p:extLst>
      <p:ext uri="{BB962C8B-B14F-4D97-AF65-F5344CB8AC3E}">
        <p14:creationId xmlns:p14="http://schemas.microsoft.com/office/powerpoint/2010/main" val="299548679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a:t>
            </a:r>
            <a:endParaRPr lang="en-US" dirty="0"/>
          </a:p>
        </p:txBody>
      </p:sp>
      <p:sp>
        <p:nvSpPr>
          <p:cNvPr id="3" name="Content Placeholder 2"/>
          <p:cNvSpPr>
            <a:spLocks noGrp="1"/>
          </p:cNvSpPr>
          <p:nvPr>
            <p:ph idx="1"/>
          </p:nvPr>
        </p:nvSpPr>
        <p:spPr/>
        <p:txBody>
          <a:bodyPr/>
          <a:lstStyle/>
          <a:p>
            <a:r>
              <a:rPr lang="en-US" dirty="0" smtClean="0"/>
              <a:t>Memory-Mapped File</a:t>
            </a:r>
          </a:p>
          <a:p>
            <a:pPr lvl="1"/>
            <a:r>
              <a:rPr lang="en-US" dirty="0" smtClean="0"/>
              <a:t>Used to edit very large files and to create shared memory for inter-process communication</a:t>
            </a:r>
          </a:p>
          <a:p>
            <a:endParaRPr lang="en-US" dirty="0" smtClean="0"/>
          </a:p>
          <a:p>
            <a:r>
              <a:rPr lang="en-US" dirty="0" err="1" smtClean="0"/>
              <a:t>Stream.CopyTo</a:t>
            </a:r>
            <a:endParaRPr lang="en-US" dirty="0" smtClean="0"/>
          </a:p>
          <a:p>
            <a:pPr lvl="1"/>
            <a:r>
              <a:rPr lang="en-US" dirty="0" smtClean="0"/>
              <a:t>Allows you to copy the contents of one stream into another</a:t>
            </a:r>
            <a:endParaRPr lang="en-US" dirty="0"/>
          </a:p>
        </p:txBody>
      </p:sp>
    </p:spTree>
    <p:extLst>
      <p:ext uri="{BB962C8B-B14F-4D97-AF65-F5344CB8AC3E}">
        <p14:creationId xmlns:p14="http://schemas.microsoft.com/office/powerpoint/2010/main" val="37713335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a:t>
            </a:r>
            <a:endParaRPr lang="en-US" dirty="0"/>
          </a:p>
        </p:txBody>
      </p:sp>
    </p:spTree>
    <p:extLst>
      <p:ext uri="{BB962C8B-B14F-4D97-AF65-F5344CB8AC3E}">
        <p14:creationId xmlns:p14="http://schemas.microsoft.com/office/powerpoint/2010/main" val="40541042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Model-View-Controller (MVC</a:t>
            </a:r>
            <a:r>
              <a:rPr lang="en-US" dirty="0" smtClean="0"/>
              <a:t>)</a:t>
            </a:r>
            <a:endParaRPr lang="en-US" dirty="0"/>
          </a:p>
        </p:txBody>
      </p:sp>
      <p:sp>
        <p:nvSpPr>
          <p:cNvPr id="5" name="Content Placeholder 4"/>
          <p:cNvSpPr>
            <a:spLocks noGrp="1"/>
          </p:cNvSpPr>
          <p:nvPr>
            <p:ph idx="1"/>
          </p:nvPr>
        </p:nvSpPr>
        <p:spPr/>
        <p:txBody>
          <a:bodyPr/>
          <a:lstStyle/>
          <a:p>
            <a:r>
              <a:rPr lang="en-US" dirty="0" smtClean="0"/>
              <a:t>Huge investment from Microsoft</a:t>
            </a:r>
          </a:p>
          <a:p>
            <a:endParaRPr lang="en-US" dirty="0" smtClean="0"/>
          </a:p>
          <a:p>
            <a:r>
              <a:rPr lang="en-US" dirty="0"/>
              <a:t>Alternative to </a:t>
            </a:r>
            <a:r>
              <a:rPr lang="en-US" dirty="0" err="1" smtClean="0"/>
              <a:t>WebForms</a:t>
            </a:r>
            <a:endParaRPr lang="en-US" dirty="0" smtClean="0"/>
          </a:p>
          <a:p>
            <a:endParaRPr lang="en-US" dirty="0"/>
          </a:p>
          <a:p>
            <a:r>
              <a:rPr lang="en-US" dirty="0" smtClean="0"/>
              <a:t>Modular Architecture</a:t>
            </a:r>
            <a:endParaRPr lang="en-US" dirty="0"/>
          </a:p>
          <a:p>
            <a:endParaRPr lang="en-US" dirty="0" smtClean="0"/>
          </a:p>
          <a:p>
            <a:r>
              <a:rPr lang="en-US" dirty="0" smtClean="0"/>
              <a:t>MVC 2.0 Integrated in </a:t>
            </a:r>
            <a:br>
              <a:rPr lang="en-US" dirty="0" smtClean="0"/>
            </a:br>
            <a:r>
              <a:rPr lang="en-US" dirty="0" smtClean="0"/>
              <a:t>.NET Framework 4.0</a:t>
            </a:r>
          </a:p>
          <a:p>
            <a:endParaRPr lang="en-US" dirty="0" smtClean="0"/>
          </a:p>
          <a:p>
            <a:endParaRPr lang="en-US" dirty="0" smtClean="0"/>
          </a:p>
          <a:p>
            <a:endParaRPr lang="en-US" dirty="0" smtClean="0"/>
          </a:p>
          <a:p>
            <a:endParaRPr lang="en-US" dirty="0" smtClean="0"/>
          </a:p>
          <a:p>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514600"/>
            <a:ext cx="2667000" cy="2251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5887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a:t>
            </a:r>
            <a:r>
              <a:rPr lang="en-US" dirty="0" err="1" smtClean="0"/>
              <a:t>Webforms</a:t>
            </a:r>
            <a:endParaRPr lang="en-US" dirty="0"/>
          </a:p>
        </p:txBody>
      </p:sp>
      <p:sp>
        <p:nvSpPr>
          <p:cNvPr id="5" name="Content Placeholder 4"/>
          <p:cNvSpPr>
            <a:spLocks noGrp="1"/>
          </p:cNvSpPr>
          <p:nvPr>
            <p:ph idx="1"/>
          </p:nvPr>
        </p:nvSpPr>
        <p:spPr>
          <a:xfrm>
            <a:off x="457200" y="1676401"/>
            <a:ext cx="8229600" cy="4953000"/>
          </a:xfrm>
        </p:spPr>
        <p:txBody>
          <a:bodyPr>
            <a:normAutofit fontScale="85000" lnSpcReduction="20000"/>
          </a:bodyPr>
          <a:lstStyle/>
          <a:p>
            <a:r>
              <a:rPr lang="en-US" dirty="0" smtClean="0"/>
              <a:t>Ability to set meta tags</a:t>
            </a:r>
          </a:p>
          <a:p>
            <a:endParaRPr lang="en-US" dirty="0" smtClean="0"/>
          </a:p>
          <a:p>
            <a:r>
              <a:rPr lang="en-US" dirty="0" smtClean="0"/>
              <a:t>More control over view state</a:t>
            </a:r>
          </a:p>
          <a:p>
            <a:endParaRPr lang="en-US" dirty="0" smtClean="0"/>
          </a:p>
          <a:p>
            <a:r>
              <a:rPr lang="en-US" dirty="0" smtClean="0"/>
              <a:t>Added and Updated browser definition files</a:t>
            </a:r>
          </a:p>
          <a:p>
            <a:endParaRPr lang="en-US" dirty="0"/>
          </a:p>
          <a:p>
            <a:r>
              <a:rPr lang="en-US" dirty="0" smtClean="0"/>
              <a:t>ASP.NET Routing</a:t>
            </a:r>
          </a:p>
          <a:p>
            <a:endParaRPr lang="en-US" dirty="0" smtClean="0"/>
          </a:p>
          <a:p>
            <a:r>
              <a:rPr lang="en-US" dirty="0" smtClean="0"/>
              <a:t>The ability to persist selected rows in data controls</a:t>
            </a:r>
          </a:p>
          <a:p>
            <a:endParaRPr lang="en-US" dirty="0" smtClean="0"/>
          </a:p>
          <a:p>
            <a:r>
              <a:rPr lang="en-US" dirty="0" smtClean="0"/>
              <a:t>More control over rendered HTML in the </a:t>
            </a:r>
            <a:r>
              <a:rPr lang="en-US" dirty="0" err="1" smtClean="0"/>
              <a:t>FormView</a:t>
            </a:r>
            <a:r>
              <a:rPr lang="en-US" dirty="0" smtClean="0"/>
              <a:t> and </a:t>
            </a:r>
            <a:r>
              <a:rPr lang="en-US" dirty="0" err="1" smtClean="0"/>
              <a:t>ListView</a:t>
            </a:r>
            <a:r>
              <a:rPr lang="en-US" dirty="0" smtClean="0"/>
              <a:t> controls</a:t>
            </a:r>
          </a:p>
          <a:p>
            <a:endParaRPr lang="en-US" dirty="0" smtClean="0"/>
          </a:p>
          <a:p>
            <a:r>
              <a:rPr lang="en-US" dirty="0" smtClean="0"/>
              <a:t>Filtering support for data source controls</a:t>
            </a:r>
          </a:p>
          <a:p>
            <a:endParaRPr lang="en-US" dirty="0"/>
          </a:p>
        </p:txBody>
      </p:sp>
    </p:spTree>
    <p:extLst>
      <p:ext uri="{BB962C8B-B14F-4D97-AF65-F5344CB8AC3E}">
        <p14:creationId xmlns:p14="http://schemas.microsoft.com/office/powerpoint/2010/main" val="8803697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Data</a:t>
            </a:r>
            <a:endParaRPr lang="en-US" dirty="0"/>
          </a:p>
        </p:txBody>
      </p:sp>
      <p:sp>
        <p:nvSpPr>
          <p:cNvPr id="3" name="Content Placeholder 2"/>
          <p:cNvSpPr>
            <a:spLocks noGrp="1"/>
          </p:cNvSpPr>
          <p:nvPr>
            <p:ph idx="1"/>
          </p:nvPr>
        </p:nvSpPr>
        <p:spPr>
          <a:xfrm>
            <a:off x="457200" y="1775191"/>
            <a:ext cx="8229600" cy="4930409"/>
          </a:xfrm>
        </p:spPr>
        <p:txBody>
          <a:bodyPr>
            <a:normAutofit/>
          </a:bodyPr>
          <a:lstStyle/>
          <a:p>
            <a:r>
              <a:rPr lang="en-US" dirty="0" smtClean="0"/>
              <a:t>A </a:t>
            </a:r>
            <a:r>
              <a:rPr lang="en-US" dirty="0"/>
              <a:t>RAD experience for quickly building a data-driven Web </a:t>
            </a:r>
            <a:r>
              <a:rPr lang="en-US" dirty="0" smtClean="0"/>
              <a:t>site</a:t>
            </a:r>
          </a:p>
          <a:p>
            <a:endParaRPr lang="en-US" dirty="0"/>
          </a:p>
          <a:p>
            <a:r>
              <a:rPr lang="en-US" dirty="0"/>
              <a:t>Automatic validation that is based on constraints defined in the data </a:t>
            </a:r>
            <a:r>
              <a:rPr lang="en-US" dirty="0" smtClean="0"/>
              <a:t>model</a:t>
            </a:r>
          </a:p>
          <a:p>
            <a:endParaRPr lang="en-US" dirty="0"/>
          </a:p>
          <a:p>
            <a:r>
              <a:rPr lang="en-US" dirty="0"/>
              <a:t>The ability to easily change the markup that is generated for fields in the </a:t>
            </a:r>
            <a:r>
              <a:rPr lang="en-US" dirty="0" err="1"/>
              <a:t>GridView</a:t>
            </a:r>
            <a:r>
              <a:rPr lang="en-US" dirty="0"/>
              <a:t> and </a:t>
            </a:r>
            <a:r>
              <a:rPr lang="en-US" dirty="0" err="1"/>
              <a:t>DetailsView</a:t>
            </a:r>
            <a:r>
              <a:rPr lang="en-US" dirty="0"/>
              <a:t> controls by using field </a:t>
            </a:r>
            <a:r>
              <a:rPr lang="en-US" dirty="0" smtClean="0"/>
              <a:t>templates</a:t>
            </a:r>
          </a:p>
        </p:txBody>
      </p:sp>
    </p:spTree>
    <p:extLst>
      <p:ext uri="{BB962C8B-B14F-4D97-AF65-F5344CB8AC3E}">
        <p14:creationId xmlns:p14="http://schemas.microsoft.com/office/powerpoint/2010/main" val="35015482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Web</a:t>
            </a:r>
            <a:endParaRPr lang="en-US" dirty="0"/>
          </a:p>
        </p:txBody>
      </p:sp>
    </p:spTree>
    <p:extLst>
      <p:ext uri="{BB962C8B-B14F-4D97-AF65-F5344CB8AC3E}">
        <p14:creationId xmlns:p14="http://schemas.microsoft.com/office/powerpoint/2010/main" val="246390409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Resources</a:t>
            </a:r>
            <a:endParaRPr lang="en-US" dirty="0"/>
          </a:p>
        </p:txBody>
      </p:sp>
      <p:sp>
        <p:nvSpPr>
          <p:cNvPr id="6" name="Content Placeholder 5"/>
          <p:cNvSpPr>
            <a:spLocks noGrp="1"/>
          </p:cNvSpPr>
          <p:nvPr>
            <p:ph idx="1"/>
          </p:nvPr>
        </p:nvSpPr>
        <p:spPr>
          <a:xfrm>
            <a:off x="152400" y="1775191"/>
            <a:ext cx="8763000" cy="4625609"/>
          </a:xfrm>
        </p:spPr>
        <p:txBody>
          <a:bodyPr>
            <a:normAutofit fontScale="85000" lnSpcReduction="20000"/>
          </a:bodyPr>
          <a:lstStyle/>
          <a:p>
            <a:r>
              <a:rPr lang="en-US" dirty="0" smtClean="0"/>
              <a:t>.NET Developer Center</a:t>
            </a:r>
            <a:br>
              <a:rPr lang="en-US" dirty="0" smtClean="0"/>
            </a:br>
            <a:r>
              <a:rPr lang="en-US" dirty="0" smtClean="0">
                <a:hlinkClick r:id="rId2"/>
              </a:rPr>
              <a:t>http://msdn.microsoft.com/net</a:t>
            </a:r>
            <a:endParaRPr lang="en-US" dirty="0" smtClean="0"/>
          </a:p>
          <a:p>
            <a:endParaRPr lang="en-US" dirty="0" smtClean="0"/>
          </a:p>
          <a:p>
            <a:r>
              <a:rPr lang="en-US" dirty="0" smtClean="0"/>
              <a:t>Data Developer Center</a:t>
            </a:r>
            <a:br>
              <a:rPr lang="en-US" dirty="0" smtClean="0"/>
            </a:br>
            <a:r>
              <a:rPr lang="en-US" dirty="0" smtClean="0">
                <a:hlinkClick r:id="rId3"/>
              </a:rPr>
              <a:t>http://msdn.microsoft.com/data</a:t>
            </a:r>
            <a:endParaRPr lang="en-US" dirty="0" smtClean="0"/>
          </a:p>
          <a:p>
            <a:endParaRPr lang="en-US" dirty="0" smtClean="0"/>
          </a:p>
          <a:p>
            <a:r>
              <a:rPr lang="en-US" dirty="0" smtClean="0"/>
              <a:t>Concurrency (Parallelism)</a:t>
            </a:r>
            <a:br>
              <a:rPr lang="en-US" dirty="0" smtClean="0"/>
            </a:br>
            <a:r>
              <a:rPr lang="en-US" dirty="0" smtClean="0">
                <a:hlinkClick r:id="rId4"/>
              </a:rPr>
              <a:t>http://msdn.microsoft.com/concurrency</a:t>
            </a:r>
            <a:endParaRPr lang="en-US" dirty="0" smtClean="0"/>
          </a:p>
          <a:p>
            <a:pPr marL="118872" indent="0">
              <a:buNone/>
            </a:pPr>
            <a:endParaRPr lang="en-US" dirty="0"/>
          </a:p>
          <a:p>
            <a:r>
              <a:rPr lang="en-US" dirty="0" smtClean="0"/>
              <a:t>ASP.NET MVC</a:t>
            </a:r>
            <a:r>
              <a:rPr lang="en-US" dirty="0"/>
              <a:t/>
            </a:r>
            <a:br>
              <a:rPr lang="en-US" dirty="0"/>
            </a:br>
            <a:r>
              <a:rPr lang="en-US" dirty="0" smtClean="0">
                <a:hlinkClick r:id="rId5"/>
              </a:rPr>
              <a:t>http://asp.net/mvc</a:t>
            </a:r>
            <a:r>
              <a:rPr lang="en-US" dirty="0" smtClean="0"/>
              <a:t/>
            </a:r>
            <a:br>
              <a:rPr lang="en-US" dirty="0" smtClean="0"/>
            </a:br>
            <a:endParaRPr lang="en-US" sz="2000" dirty="0" smtClean="0"/>
          </a:p>
          <a:p>
            <a:r>
              <a:rPr lang="en-US" dirty="0" smtClean="0"/>
              <a:t>WPF and Windows Forms</a:t>
            </a:r>
            <a:br>
              <a:rPr lang="en-US" dirty="0" smtClean="0"/>
            </a:br>
            <a:r>
              <a:rPr lang="en-US" dirty="0" smtClean="0">
                <a:hlinkClick r:id="rId6"/>
              </a:rPr>
              <a:t>http://windowsclient.net</a:t>
            </a:r>
            <a:endParaRPr lang="en-US" dirty="0" smtClean="0"/>
          </a:p>
          <a:p>
            <a:endParaRPr lang="en-US" dirty="0" smtClean="0"/>
          </a:p>
          <a:p>
            <a:endParaRPr lang="en-US" dirty="0" smtClean="0"/>
          </a:p>
          <a:p>
            <a:endParaRPr lang="en-US" sz="4400" dirty="0" smtClean="0"/>
          </a:p>
          <a:p>
            <a:endParaRPr lang="en-US" dirty="0"/>
          </a:p>
        </p:txBody>
      </p:sp>
    </p:spTree>
    <p:extLst>
      <p:ext uri="{BB962C8B-B14F-4D97-AF65-F5344CB8AC3E}">
        <p14:creationId xmlns:p14="http://schemas.microsoft.com/office/powerpoint/2010/main" val="34883467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371600" y="2658042"/>
            <a:ext cx="6451574" cy="1200329"/>
          </a:xfrm>
          <a:prstGeom prst="rect">
            <a:avLst/>
          </a:prstGeom>
          <a:noFill/>
        </p:spPr>
        <p:txBody>
          <a:bodyPr wrap="none" rtlCol="0">
            <a:spAutoFit/>
          </a:bodyPr>
          <a:lstStyle/>
          <a:p>
            <a:r>
              <a:rPr lang="en-US" sz="7200" dirty="0" smtClean="0">
                <a:solidFill>
                  <a:prstClr val="white"/>
                </a:solidFill>
                <a:latin typeface="Segoe UI Light" pitchFamily="34" charset="0"/>
              </a:rPr>
              <a:t>15 Minute Break</a:t>
            </a:r>
            <a:endParaRPr lang="en-US" sz="7200" dirty="0">
              <a:solidFill>
                <a:prstClr val="white"/>
              </a:solidFill>
              <a:latin typeface="Segoe UI Light" pitchFamily="34" charset="0"/>
            </a:endParaRPr>
          </a:p>
        </p:txBody>
      </p:sp>
    </p:spTree>
    <p:extLst>
      <p:ext uri="{BB962C8B-B14F-4D97-AF65-F5344CB8AC3E}">
        <p14:creationId xmlns:p14="http://schemas.microsoft.com/office/powerpoint/2010/main" val="57669676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304800" y="1981200"/>
            <a:ext cx="8458200" cy="2133600"/>
          </a:xfrm>
        </p:spPr>
        <p:txBody>
          <a:bodyPr>
            <a:noAutofit/>
          </a:bodyPr>
          <a:lstStyle/>
          <a:p>
            <a:pPr eaLnBrk="1" hangingPunct="1">
              <a:defRPr/>
            </a:pPr>
            <a:r>
              <a:rPr lang="en-US" sz="6600" dirty="0" smtClean="0"/>
              <a:t>What’s New:</a:t>
            </a:r>
            <a:br>
              <a:rPr lang="en-US" sz="6600" dirty="0" smtClean="0"/>
            </a:br>
            <a:r>
              <a:rPr lang="en-US" sz="6600" dirty="0" smtClean="0"/>
              <a:t>Visual Studio 2010</a:t>
            </a:r>
            <a:endParaRPr lang="en-US" sz="6600" dirty="0" smtClean="0">
              <a:solidFill>
                <a:schemeClr val="bg2"/>
              </a:solidFill>
              <a:latin typeface="Verdana" pitchFamily="34"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064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304800" y="304800"/>
            <a:ext cx="8458200" cy="3810000"/>
          </a:xfrm>
        </p:spPr>
        <p:txBody>
          <a:bodyPr>
            <a:noAutofit/>
          </a:bodyPr>
          <a:lstStyle/>
          <a:p>
            <a:pPr eaLnBrk="1" hangingPunct="1">
              <a:defRPr/>
            </a:pPr>
            <a:r>
              <a:rPr lang="en-US" sz="6600" dirty="0" smtClean="0"/>
              <a:t>SharePoint Development </a:t>
            </a:r>
            <a:br>
              <a:rPr lang="en-US" sz="6600" dirty="0" smtClean="0"/>
            </a:br>
            <a:r>
              <a:rPr lang="en-US" sz="6600" dirty="0" smtClean="0"/>
              <a:t>with</a:t>
            </a:r>
            <a:br>
              <a:rPr lang="en-US" sz="6600" dirty="0" smtClean="0"/>
            </a:br>
            <a:r>
              <a:rPr lang="en-US" sz="6600" dirty="0" smtClean="0"/>
              <a:t>Visual Studio 2010</a:t>
            </a:r>
            <a:endParaRPr lang="en-US" sz="6600" dirty="0" smtClean="0">
              <a:solidFill>
                <a:schemeClr val="bg2"/>
              </a:solidFill>
              <a:latin typeface="Verdana" pitchFamily="34" charset="0"/>
            </a:endParaRPr>
          </a:p>
        </p:txBody>
      </p:sp>
      <p:sp>
        <p:nvSpPr>
          <p:cNvPr id="2" name="Subtitle 1"/>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SharePoint 2010</a:t>
            </a:r>
            <a:br>
              <a:rPr lang="en-US" dirty="0" smtClean="0"/>
            </a:br>
            <a:r>
              <a:rPr lang="en-US" dirty="0" smtClean="0"/>
              <a:t>Enhancements</a:t>
            </a:r>
            <a:endParaRPr lang="en-US" dirty="0"/>
          </a:p>
        </p:txBody>
      </p:sp>
      <p:sp>
        <p:nvSpPr>
          <p:cNvPr id="3" name="Content Placeholder 2"/>
          <p:cNvSpPr>
            <a:spLocks noGrp="1"/>
          </p:cNvSpPr>
          <p:nvPr>
            <p:ph idx="1"/>
          </p:nvPr>
        </p:nvSpPr>
        <p:spPr/>
        <p:txBody>
          <a:bodyPr/>
          <a:lstStyle/>
          <a:p>
            <a:r>
              <a:rPr lang="en-US" dirty="0" smtClean="0"/>
              <a:t>New object model</a:t>
            </a:r>
          </a:p>
          <a:p>
            <a:endParaRPr lang="en-US" dirty="0"/>
          </a:p>
          <a:p>
            <a:r>
              <a:rPr lang="en-US" dirty="0" smtClean="0"/>
              <a:t>LINQ for SharePoint</a:t>
            </a:r>
          </a:p>
          <a:p>
            <a:endParaRPr lang="en-US" dirty="0"/>
          </a:p>
          <a:p>
            <a:r>
              <a:rPr lang="en-US" dirty="0" smtClean="0"/>
              <a:t>Native support for Silverlight</a:t>
            </a:r>
          </a:p>
          <a:p>
            <a:endParaRPr lang="en-US" dirty="0"/>
          </a:p>
          <a:p>
            <a:r>
              <a:rPr lang="en-US" dirty="0" smtClean="0"/>
              <a:t>Sandboxed Solutions</a:t>
            </a:r>
          </a:p>
          <a:p>
            <a:endParaRPr lang="en-US" dirty="0"/>
          </a:p>
          <a:p>
            <a:r>
              <a:rPr lang="en-US" dirty="0" smtClean="0"/>
              <a:t>External data lists</a:t>
            </a:r>
            <a:endParaRPr lang="en-US" dirty="0"/>
          </a:p>
        </p:txBody>
      </p:sp>
    </p:spTree>
    <p:extLst>
      <p:ext uri="{BB962C8B-B14F-4D97-AF65-F5344CB8AC3E}">
        <p14:creationId xmlns:p14="http://schemas.microsoft.com/office/powerpoint/2010/main" val="157121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Overview</a:t>
            </a:r>
            <a:endParaRPr lang="en-US" dirty="0"/>
          </a:p>
        </p:txBody>
      </p:sp>
      <p:sp>
        <p:nvSpPr>
          <p:cNvPr id="6" name="Content Placeholder 5"/>
          <p:cNvSpPr>
            <a:spLocks noGrp="1"/>
          </p:cNvSpPr>
          <p:nvPr>
            <p:ph idx="1"/>
          </p:nvPr>
        </p:nvSpPr>
        <p:spPr/>
        <p:txBody>
          <a:bodyPr/>
          <a:lstStyle/>
          <a:p>
            <a:r>
              <a:rPr lang="en-US" dirty="0" smtClean="0"/>
              <a:t>SharePoint Projects</a:t>
            </a:r>
          </a:p>
          <a:p>
            <a:endParaRPr lang="en-US" dirty="0"/>
          </a:p>
          <a:p>
            <a:r>
              <a:rPr lang="en-US" dirty="0" smtClean="0"/>
              <a:t>Event Receivers</a:t>
            </a:r>
          </a:p>
          <a:p>
            <a:endParaRPr lang="en-US" dirty="0"/>
          </a:p>
          <a:p>
            <a:r>
              <a:rPr lang="en-US" dirty="0" smtClean="0"/>
              <a:t>Deployment &amp; Debugging</a:t>
            </a:r>
          </a:p>
          <a:p>
            <a:endParaRPr lang="en-US" dirty="0"/>
          </a:p>
          <a:p>
            <a:r>
              <a:rPr lang="en-US" dirty="0" smtClean="0"/>
              <a:t>Web Parts</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Projects</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Explorer</a:t>
            </a:r>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05000"/>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5219700"/>
            <a:ext cx="50228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33953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1172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4552950"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048000"/>
            <a:ext cx="5162550"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7572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Projects</a:t>
            </a:r>
            <a:endParaRPr lang="en-US" dirty="0"/>
          </a:p>
        </p:txBody>
      </p:sp>
      <p:sp>
        <p:nvSpPr>
          <p:cNvPr id="7" name="Text Placeholder 6"/>
          <p:cNvSpPr>
            <a:spLocks noGrp="1"/>
          </p:cNvSpPr>
          <p:nvPr>
            <p:ph type="body" idx="1"/>
          </p:nvPr>
        </p:nvSpPr>
        <p:spPr>
          <a:xfrm>
            <a:off x="76200" y="1698987"/>
            <a:ext cx="4040188" cy="715355"/>
          </a:xfrm>
        </p:spPr>
        <p:txBody>
          <a:bodyPr/>
          <a:lstStyle/>
          <a:p>
            <a:r>
              <a:rPr lang="en-US" dirty="0" smtClean="0"/>
              <a:t>Then</a:t>
            </a:r>
            <a:endParaRPr lang="en-US" dirty="0"/>
          </a:p>
        </p:txBody>
      </p:sp>
      <p:sp>
        <p:nvSpPr>
          <p:cNvPr id="9" name="Text Placeholder 8"/>
          <p:cNvSpPr>
            <a:spLocks noGrp="1"/>
          </p:cNvSpPr>
          <p:nvPr>
            <p:ph type="body" sz="quarter" idx="3"/>
          </p:nvPr>
        </p:nvSpPr>
        <p:spPr/>
        <p:txBody>
          <a:bodyPr/>
          <a:lstStyle/>
          <a:p>
            <a:r>
              <a:rPr lang="en-US" dirty="0" smtClean="0"/>
              <a:t>now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590800"/>
            <a:ext cx="2895600" cy="96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590800"/>
            <a:ext cx="2971800" cy="416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3466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Empty Project</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858" y="2057400"/>
            <a:ext cx="604228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85982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SharePoint Projects</a:t>
            </a:r>
            <a:endParaRPr lang="en-US"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Receivers</a:t>
            </a:r>
            <a:endParaRPr lang="en-US" dirty="0"/>
          </a:p>
        </p:txBody>
      </p:sp>
    </p:spTree>
    <p:extLst>
      <p:ext uri="{BB962C8B-B14F-4D97-AF65-F5344CB8AC3E}">
        <p14:creationId xmlns:p14="http://schemas.microsoft.com/office/powerpoint/2010/main" val="489068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dirty="0" smtClean="0"/>
              <a:t>Huge List of New Features!</a:t>
            </a:r>
            <a:endParaRPr lang="en-US" dirty="0"/>
          </a:p>
        </p:txBody>
      </p:sp>
      <p:sp>
        <p:nvSpPr>
          <p:cNvPr id="43" name="Content Placeholder 42"/>
          <p:cNvSpPr>
            <a:spLocks noGrp="1"/>
          </p:cNvSpPr>
          <p:nvPr>
            <p:ph sz="half" idx="1"/>
          </p:nvPr>
        </p:nvSpPr>
        <p:spPr>
          <a:xfrm>
            <a:off x="457200" y="1773936"/>
            <a:ext cx="4038600" cy="4931664"/>
          </a:xfrm>
        </p:spPr>
        <p:txBody>
          <a:bodyPr>
            <a:noAutofit/>
          </a:bodyPr>
          <a:lstStyle/>
          <a:p>
            <a:r>
              <a:rPr lang="en-US" sz="2400" dirty="0" smtClean="0"/>
              <a:t>Breakpoint Labeling</a:t>
            </a:r>
          </a:p>
          <a:p>
            <a:r>
              <a:rPr lang="en-US" sz="2400" dirty="0" smtClean="0"/>
              <a:t>Breakpoint Searching</a:t>
            </a:r>
          </a:p>
          <a:p>
            <a:r>
              <a:rPr lang="en-US" sz="2400" dirty="0" smtClean="0"/>
              <a:t>Breakpoint Import/Export</a:t>
            </a:r>
          </a:p>
          <a:p>
            <a:r>
              <a:rPr lang="en-US" sz="2400" dirty="0" smtClean="0"/>
              <a:t>Dynamic Data Tooling</a:t>
            </a:r>
          </a:p>
          <a:p>
            <a:r>
              <a:rPr lang="en-US" sz="2400" dirty="0" smtClean="0"/>
              <a:t>WPF Tree Visualizer</a:t>
            </a:r>
          </a:p>
          <a:p>
            <a:r>
              <a:rPr lang="en-US" sz="2400" dirty="0" smtClean="0"/>
              <a:t>Call Hierarchy</a:t>
            </a:r>
          </a:p>
          <a:p>
            <a:r>
              <a:rPr lang="en-US" sz="2400" dirty="0" smtClean="0"/>
              <a:t>Improved WPF Tooling</a:t>
            </a:r>
          </a:p>
          <a:p>
            <a:r>
              <a:rPr lang="en-US" sz="2400" dirty="0" smtClean="0"/>
              <a:t>Historical Debugging</a:t>
            </a:r>
          </a:p>
          <a:p>
            <a:r>
              <a:rPr lang="en-US" sz="2400" dirty="0" smtClean="0"/>
              <a:t>Mini-Dump Debugging</a:t>
            </a:r>
          </a:p>
          <a:p>
            <a:r>
              <a:rPr lang="en-US" sz="2400" dirty="0" smtClean="0"/>
              <a:t>Quick Search</a:t>
            </a:r>
          </a:p>
          <a:p>
            <a:r>
              <a:rPr lang="en-US" sz="2400" dirty="0" smtClean="0"/>
              <a:t>Better Multi-Monitor  Support</a:t>
            </a:r>
          </a:p>
          <a:p>
            <a:r>
              <a:rPr lang="en-US" sz="2400" dirty="0" smtClean="0"/>
              <a:t>Highlight References</a:t>
            </a:r>
          </a:p>
        </p:txBody>
      </p:sp>
      <p:sp>
        <p:nvSpPr>
          <p:cNvPr id="44" name="Content Placeholder 43"/>
          <p:cNvSpPr>
            <a:spLocks noGrp="1"/>
          </p:cNvSpPr>
          <p:nvPr>
            <p:ph sz="half" idx="2"/>
          </p:nvPr>
        </p:nvSpPr>
        <p:spPr>
          <a:xfrm>
            <a:off x="4648200" y="1773936"/>
            <a:ext cx="4038600" cy="4931664"/>
          </a:xfrm>
        </p:spPr>
        <p:txBody>
          <a:bodyPr>
            <a:normAutofit fontScale="85000" lnSpcReduction="20000"/>
          </a:bodyPr>
          <a:lstStyle/>
          <a:p>
            <a:r>
              <a:rPr lang="en-US" dirty="0" smtClean="0"/>
              <a:t>Parallel Stacks Window</a:t>
            </a:r>
          </a:p>
          <a:p>
            <a:r>
              <a:rPr lang="en-US" dirty="0" smtClean="0"/>
              <a:t>Parallel Tasks Window</a:t>
            </a:r>
          </a:p>
          <a:p>
            <a:r>
              <a:rPr lang="en-US" dirty="0" smtClean="0"/>
              <a:t>Document Map Margin</a:t>
            </a:r>
          </a:p>
          <a:p>
            <a:r>
              <a:rPr lang="en-US" dirty="0" smtClean="0"/>
              <a:t>Generate From Usage</a:t>
            </a:r>
          </a:p>
          <a:p>
            <a:r>
              <a:rPr lang="en-US" dirty="0" smtClean="0"/>
              <a:t>Concurrency Profiler</a:t>
            </a:r>
          </a:p>
          <a:p>
            <a:r>
              <a:rPr lang="en-US" dirty="0" smtClean="0"/>
              <a:t>Inline Call Tree</a:t>
            </a:r>
          </a:p>
          <a:p>
            <a:r>
              <a:rPr lang="en-US" dirty="0" smtClean="0"/>
              <a:t>Extensible Test Runner</a:t>
            </a:r>
          </a:p>
          <a:p>
            <a:r>
              <a:rPr lang="en-US" dirty="0" smtClean="0"/>
              <a:t>MVC Tooling</a:t>
            </a:r>
          </a:p>
          <a:p>
            <a:r>
              <a:rPr lang="en-US" dirty="0" smtClean="0"/>
              <a:t>Web Deploy</a:t>
            </a:r>
          </a:p>
          <a:p>
            <a:r>
              <a:rPr lang="en-US" dirty="0" smtClean="0"/>
              <a:t>JQuery Intellisense</a:t>
            </a:r>
          </a:p>
          <a:p>
            <a:r>
              <a:rPr lang="en-US" dirty="0" smtClean="0"/>
              <a:t>SharePoint Tooling</a:t>
            </a:r>
          </a:p>
          <a:p>
            <a:r>
              <a:rPr lang="en-US" dirty="0" smtClean="0"/>
              <a:t>HTML Snippets</a:t>
            </a:r>
          </a:p>
          <a:p>
            <a:r>
              <a:rPr lang="en-US" dirty="0" smtClean="0"/>
              <a:t>Web.config Transformation</a:t>
            </a:r>
          </a:p>
          <a:p>
            <a:r>
              <a:rPr lang="en-US" dirty="0" smtClean="0"/>
              <a:t>Click-Once Enhancements for Microsoft Office</a:t>
            </a:r>
          </a:p>
          <a:p>
            <a:endParaRPr lang="en-US" dirty="0" smtClean="0"/>
          </a:p>
        </p:txBody>
      </p:sp>
    </p:spTree>
    <p:extLst>
      <p:ext uri="{BB962C8B-B14F-4D97-AF65-F5344CB8AC3E}">
        <p14:creationId xmlns:p14="http://schemas.microsoft.com/office/powerpoint/2010/main" val="312213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Event Receivers</a:t>
            </a:r>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338378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5600"/>
            <a:ext cx="286385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267200"/>
            <a:ext cx="756301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02936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Event Receivers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547" y="1752600"/>
            <a:ext cx="6778906"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2195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a:t>Event Receivers</a:t>
            </a:r>
          </a:p>
        </p:txBody>
      </p:sp>
    </p:spTree>
    <p:extLst>
      <p:ext uri="{BB962C8B-B14F-4D97-AF65-F5344CB8AC3E}">
        <p14:creationId xmlns:p14="http://schemas.microsoft.com/office/powerpoint/2010/main" val="2972369433"/>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&amp; Debugging</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Deployment:  Project Creation</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600200"/>
            <a:ext cx="6934200" cy="511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2576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Properties:</a:t>
            </a:r>
            <a:br>
              <a:rPr lang="en-US" dirty="0" smtClean="0"/>
            </a:br>
            <a:r>
              <a:rPr lang="en-US" dirty="0" smtClean="0"/>
              <a:t>SharePoint Tab</a:t>
            </a:r>
            <a:endParaRPr lang="en-US"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467600" cy="513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1380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Deployment</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399"/>
            <a:ext cx="4343400" cy="318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405475"/>
            <a:ext cx="6584704" cy="3376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1389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076" y="2438400"/>
            <a:ext cx="804584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4784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cstate="print"/>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cstate="print"/>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Deployment &amp; Debugging</a:t>
            </a:r>
            <a:endParaRPr lang="en-US" dirty="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0</TotalTime>
  <Words>1837</Words>
  <Application>Microsoft Office PowerPoint</Application>
  <PresentationFormat>On-screen Show (4:3)</PresentationFormat>
  <Paragraphs>635</Paragraphs>
  <Slides>105</Slides>
  <Notes>94</Notes>
  <HiddenSlides>2</HiddenSlides>
  <MMClips>0</MMClips>
  <ScaleCrop>false</ScaleCrop>
  <HeadingPairs>
    <vt:vector size="4" baseType="variant">
      <vt:variant>
        <vt:lpstr>Theme</vt:lpstr>
      </vt:variant>
      <vt:variant>
        <vt:i4>4</vt:i4>
      </vt:variant>
      <vt:variant>
        <vt:lpstr>Slide Titles</vt:lpstr>
      </vt:variant>
      <vt:variant>
        <vt:i4>105</vt:i4>
      </vt:variant>
    </vt:vector>
  </HeadingPairs>
  <TitlesOfParts>
    <vt:vector size="109" baseType="lpstr">
      <vt:lpstr>Module</vt:lpstr>
      <vt:lpstr>Office Theme</vt:lpstr>
      <vt:lpstr>1_Office Theme</vt:lpstr>
      <vt:lpstr>1_Module</vt:lpstr>
      <vt:lpstr>MSDN Presents…</vt:lpstr>
      <vt:lpstr>PowerPoint Presentation</vt:lpstr>
      <vt:lpstr>dbost@microsoft.com</vt:lpstr>
      <vt:lpstr>PowerPoint Presentation</vt:lpstr>
      <vt:lpstr>PowerPoint Presentation</vt:lpstr>
      <vt:lpstr>PowerPoint Presentation</vt:lpstr>
      <vt:lpstr>get on with it…</vt:lpstr>
      <vt:lpstr>What’s New: Visual Studio 2010</vt:lpstr>
      <vt:lpstr>Huge List of New Features!</vt:lpstr>
      <vt:lpstr>Overview</vt:lpstr>
      <vt:lpstr>General Improvements</vt:lpstr>
      <vt:lpstr>Highlighting References</vt:lpstr>
      <vt:lpstr>Navigate To</vt:lpstr>
      <vt:lpstr>Docking Windows</vt:lpstr>
      <vt:lpstr>Call Hierarchy (C# only)</vt:lpstr>
      <vt:lpstr>Zoom</vt:lpstr>
      <vt:lpstr>Generate from Usage</vt:lpstr>
      <vt:lpstr>Intellisense Suggestion Mode</vt:lpstr>
      <vt:lpstr>General Improvements</vt:lpstr>
      <vt:lpstr>Debugging</vt:lpstr>
      <vt:lpstr>Breakpoints</vt:lpstr>
      <vt:lpstr>Floating Data Tips</vt:lpstr>
      <vt:lpstr>Threading</vt:lpstr>
      <vt:lpstr>Dumps</vt:lpstr>
      <vt:lpstr>Parallel  Tasks and Stacks</vt:lpstr>
      <vt:lpstr>Debugging</vt:lpstr>
      <vt:lpstr>Web</vt:lpstr>
      <vt:lpstr>Code Snippets</vt:lpstr>
      <vt:lpstr>Code Snippets</vt:lpstr>
      <vt:lpstr>Dyanmic Intellisense for JavaScript</vt:lpstr>
      <vt:lpstr>Web.config Transforms</vt:lpstr>
      <vt:lpstr>One-Click Web Deployment</vt:lpstr>
      <vt:lpstr>Web</vt:lpstr>
      <vt:lpstr>Extensibility</vt:lpstr>
      <vt:lpstr>The Visual Studio Gallery</vt:lpstr>
      <vt:lpstr>Making Your Extensions</vt:lpstr>
      <vt:lpstr>Extensions</vt:lpstr>
      <vt:lpstr>Resources</vt:lpstr>
      <vt:lpstr>PowerPoint Presentation</vt:lpstr>
      <vt:lpstr>What’s New in the .NET Framework 4.0</vt:lpstr>
      <vt:lpstr>From There to Here…</vt:lpstr>
      <vt:lpstr>.NET Framework Architecture</vt:lpstr>
      <vt:lpstr>Overview</vt:lpstr>
      <vt:lpstr>Client Profile</vt:lpstr>
      <vt:lpstr>Client Profile</vt:lpstr>
      <vt:lpstr>Visualization</vt:lpstr>
      <vt:lpstr>Windows Presentation Foundation (WPF)</vt:lpstr>
      <vt:lpstr>Calendar and DatePicker Controsl</vt:lpstr>
      <vt:lpstr>Data</vt:lpstr>
      <vt:lpstr>Pluralization &amp; Foreign Keys</vt:lpstr>
      <vt:lpstr>Model-First</vt:lpstr>
      <vt:lpstr>Model-First</vt:lpstr>
      <vt:lpstr>POCO</vt:lpstr>
      <vt:lpstr>Deferred / Lazy Loading</vt:lpstr>
      <vt:lpstr>Complex Types</vt:lpstr>
      <vt:lpstr>Programming Languages</vt:lpstr>
      <vt:lpstr>Visual Basic</vt:lpstr>
      <vt:lpstr>C#</vt:lpstr>
      <vt:lpstr>C#:        - dynamic keyword       - named and optional parameters</vt:lpstr>
      <vt:lpstr>F#</vt:lpstr>
      <vt:lpstr>Common Language Runtime (CLR)</vt:lpstr>
      <vt:lpstr>Existing Side-By-Side (SxS)</vt:lpstr>
      <vt:lpstr>In-Process Side-By-Side (SxS)</vt:lpstr>
      <vt:lpstr>Base Class Libraries (BCL)</vt:lpstr>
      <vt:lpstr>Task Parallel Library (TPL)</vt:lpstr>
      <vt:lpstr>New Sync Primitives in .NET 4</vt:lpstr>
      <vt:lpstr>Parallelize For Loops</vt:lpstr>
      <vt:lpstr>Parallel LINQ (PLINQ)</vt:lpstr>
      <vt:lpstr>Parallelism</vt:lpstr>
      <vt:lpstr>Design By Contract</vt:lpstr>
      <vt:lpstr>Data Types</vt:lpstr>
      <vt:lpstr>I/O</vt:lpstr>
      <vt:lpstr>Web</vt:lpstr>
      <vt:lpstr>Model-View-Controller (MVC)</vt:lpstr>
      <vt:lpstr>ASP.NET Webforms</vt:lpstr>
      <vt:lpstr>Dynamic Data</vt:lpstr>
      <vt:lpstr>Web</vt:lpstr>
      <vt:lpstr>Resources</vt:lpstr>
      <vt:lpstr>PowerPoint Presentation</vt:lpstr>
      <vt:lpstr>SharePoint Development  with Visual Studio 2010</vt:lpstr>
      <vt:lpstr>SharePoint 2010 Enhancements</vt:lpstr>
      <vt:lpstr>Overview</vt:lpstr>
      <vt:lpstr>SharePoint Projects</vt:lpstr>
      <vt:lpstr>Server Explorer</vt:lpstr>
      <vt:lpstr>Packages</vt:lpstr>
      <vt:lpstr>SharePoint Projects</vt:lpstr>
      <vt:lpstr>Empty Project</vt:lpstr>
      <vt:lpstr>SharePoint Projects</vt:lpstr>
      <vt:lpstr>Event Receivers</vt:lpstr>
      <vt:lpstr>Event Receivers</vt:lpstr>
      <vt:lpstr>Creating Event Receivers</vt:lpstr>
      <vt:lpstr>Event Receivers</vt:lpstr>
      <vt:lpstr>Deployment &amp; Debugging</vt:lpstr>
      <vt:lpstr>Deployment:  Project Creation</vt:lpstr>
      <vt:lpstr>Properties: SharePoint Tab</vt:lpstr>
      <vt:lpstr>Deployment</vt:lpstr>
      <vt:lpstr>Debugging</vt:lpstr>
      <vt:lpstr>Deployment &amp; Debugging</vt:lpstr>
      <vt:lpstr>Web Parts</vt:lpstr>
      <vt:lpstr>Visual Web Part</vt:lpstr>
      <vt:lpstr>Web Part</vt:lpstr>
      <vt:lpstr>Web Parts</vt:lpstr>
      <vt:lpstr>Resources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2010-03-10T01:13:45Z</dcterms:created>
  <dcterms:modified xsi:type="dcterms:W3CDTF">2010-03-10T01:14:22Z</dcterms:modified>
  <cp:version/>
</cp:coreProperties>
</file>