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1" r:id="rId4"/>
    <p:sldId id="260" r:id="rId5"/>
    <p:sldId id="262" r:id="rId6"/>
    <p:sldId id="257"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6ECF2-B6C6-4736-9250-BD933FA5368C}"/>
              </a:ext>
            </a:extLst>
          </p:cNvPr>
          <p:cNvSpPr>
            <a:spLocks noGrp="1"/>
          </p:cNvSpPr>
          <p:nvPr>
            <p:ph type="ctrTitle"/>
          </p:nvPr>
        </p:nvSpPr>
        <p:spPr/>
        <p:txBody>
          <a:bodyPr/>
          <a:lstStyle/>
          <a:p>
            <a:r>
              <a:rPr lang="en-US" dirty="0"/>
              <a:t>SQL Concurrency</a:t>
            </a:r>
          </a:p>
        </p:txBody>
      </p:sp>
    </p:spTree>
    <p:extLst>
      <p:ext uri="{BB962C8B-B14F-4D97-AF65-F5344CB8AC3E}">
        <p14:creationId xmlns:p14="http://schemas.microsoft.com/office/powerpoint/2010/main" val="3244589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32583-AFD9-4254-AC9B-D60C9BA621E7}"/>
              </a:ext>
            </a:extLst>
          </p:cNvPr>
          <p:cNvSpPr>
            <a:spLocks noGrp="1"/>
          </p:cNvSpPr>
          <p:nvPr>
            <p:ph type="title"/>
          </p:nvPr>
        </p:nvSpPr>
        <p:spPr/>
        <p:txBody>
          <a:bodyPr/>
          <a:lstStyle/>
          <a:p>
            <a:r>
              <a:rPr lang="en-US" dirty="0"/>
              <a:t>Snapshot</a:t>
            </a:r>
          </a:p>
        </p:txBody>
      </p:sp>
      <p:sp>
        <p:nvSpPr>
          <p:cNvPr id="3" name="Content Placeholder 2">
            <a:extLst>
              <a:ext uri="{FF2B5EF4-FFF2-40B4-BE49-F238E27FC236}">
                <a16:creationId xmlns:a16="http://schemas.microsoft.com/office/drawing/2014/main" id="{B5E368A1-4B81-4182-B92B-58E8DB1CF225}"/>
              </a:ext>
            </a:extLst>
          </p:cNvPr>
          <p:cNvSpPr>
            <a:spLocks noGrp="1"/>
          </p:cNvSpPr>
          <p:nvPr>
            <p:ph idx="1"/>
          </p:nvPr>
        </p:nvSpPr>
        <p:spPr/>
        <p:txBody>
          <a:bodyPr/>
          <a:lstStyle/>
          <a:p>
            <a:r>
              <a:rPr lang="en-US" dirty="0"/>
              <a:t>Specifies that data read by any statement in a transaction will be the </a:t>
            </a:r>
            <a:r>
              <a:rPr lang="en-US" dirty="0" err="1"/>
              <a:t>transactionally</a:t>
            </a:r>
            <a:r>
              <a:rPr lang="en-US" dirty="0"/>
              <a:t> consistent version of the data that existed(committed) at the start of the transaction. </a:t>
            </a:r>
          </a:p>
          <a:p>
            <a:r>
              <a:rPr lang="en-US" dirty="0"/>
              <a:t>The ALLOW_SNAPSHOT_ISOLATION database option must be set to ON before you can start a transaction that uses the SNAPSHOT isolation level.</a:t>
            </a:r>
          </a:p>
        </p:txBody>
      </p:sp>
    </p:spTree>
    <p:extLst>
      <p:ext uri="{BB962C8B-B14F-4D97-AF65-F5344CB8AC3E}">
        <p14:creationId xmlns:p14="http://schemas.microsoft.com/office/powerpoint/2010/main" val="114101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EC14-7A5F-4530-B13E-C6356179BC5B}"/>
              </a:ext>
            </a:extLst>
          </p:cNvPr>
          <p:cNvSpPr>
            <a:spLocks noGrp="1"/>
          </p:cNvSpPr>
          <p:nvPr>
            <p:ph type="title"/>
          </p:nvPr>
        </p:nvSpPr>
        <p:spPr/>
        <p:txBody>
          <a:bodyPr/>
          <a:lstStyle/>
          <a:p>
            <a:r>
              <a:rPr lang="en-US" dirty="0"/>
              <a:t>Serializable</a:t>
            </a:r>
          </a:p>
        </p:txBody>
      </p:sp>
      <p:sp>
        <p:nvSpPr>
          <p:cNvPr id="3" name="Content Placeholder 2">
            <a:extLst>
              <a:ext uri="{FF2B5EF4-FFF2-40B4-BE49-F238E27FC236}">
                <a16:creationId xmlns:a16="http://schemas.microsoft.com/office/drawing/2014/main" id="{1AC6A4DB-FA85-4B34-B759-74E567A69C2C}"/>
              </a:ext>
            </a:extLst>
          </p:cNvPr>
          <p:cNvSpPr>
            <a:spLocks noGrp="1"/>
          </p:cNvSpPr>
          <p:nvPr>
            <p:ph idx="1"/>
          </p:nvPr>
        </p:nvSpPr>
        <p:spPr/>
        <p:txBody>
          <a:bodyPr/>
          <a:lstStyle/>
          <a:p>
            <a:r>
              <a:rPr lang="en-US" dirty="0"/>
              <a:t>Statements cannot read data that has been modified but not yet committed by other transactions. (like read committed, prevent dirty read)</a:t>
            </a:r>
          </a:p>
          <a:p>
            <a:r>
              <a:rPr lang="en-US" dirty="0"/>
              <a:t>No other transactions can modify data that has been read by the current transaction until the current transaction completes. (like repeatable read)</a:t>
            </a:r>
          </a:p>
          <a:p>
            <a:r>
              <a:rPr lang="en-US" dirty="0"/>
              <a:t>Other transactions cannot insert new rows with key values that would fall in the range of keys read by any statements in the current transaction until the current transaction completes. (prevent Phantom read)</a:t>
            </a:r>
          </a:p>
        </p:txBody>
      </p:sp>
    </p:spTree>
    <p:extLst>
      <p:ext uri="{BB962C8B-B14F-4D97-AF65-F5344CB8AC3E}">
        <p14:creationId xmlns:p14="http://schemas.microsoft.com/office/powerpoint/2010/main" val="1493436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553E-7746-47FB-9758-E797CB77FE84}"/>
              </a:ext>
            </a:extLst>
          </p:cNvPr>
          <p:cNvSpPr>
            <a:spLocks noGrp="1"/>
          </p:cNvSpPr>
          <p:nvPr>
            <p:ph type="title"/>
          </p:nvPr>
        </p:nvSpPr>
        <p:spPr/>
        <p:txBody>
          <a:bodyPr/>
          <a:lstStyle/>
          <a:p>
            <a:r>
              <a:rPr lang="en-US" dirty="0"/>
              <a:t>Serializable</a:t>
            </a:r>
          </a:p>
        </p:txBody>
      </p:sp>
      <p:sp>
        <p:nvSpPr>
          <p:cNvPr id="3" name="Content Placeholder 2">
            <a:extLst>
              <a:ext uri="{FF2B5EF4-FFF2-40B4-BE49-F238E27FC236}">
                <a16:creationId xmlns:a16="http://schemas.microsoft.com/office/drawing/2014/main" id="{A526015E-893A-4FE7-9F38-BE9383C48C90}"/>
              </a:ext>
            </a:extLst>
          </p:cNvPr>
          <p:cNvSpPr>
            <a:spLocks noGrp="1"/>
          </p:cNvSpPr>
          <p:nvPr>
            <p:ph idx="1"/>
          </p:nvPr>
        </p:nvSpPr>
        <p:spPr/>
        <p:txBody>
          <a:bodyPr/>
          <a:lstStyle/>
          <a:p>
            <a:pPr marL="0" indent="0" algn="ctr">
              <a:buNone/>
            </a:pPr>
            <a:r>
              <a:rPr lang="en-US" dirty="0"/>
              <a:t>No change is accepted until the transaction is completed</a:t>
            </a:r>
          </a:p>
        </p:txBody>
      </p:sp>
    </p:spTree>
    <p:extLst>
      <p:ext uri="{BB962C8B-B14F-4D97-AF65-F5344CB8AC3E}">
        <p14:creationId xmlns:p14="http://schemas.microsoft.com/office/powerpoint/2010/main" val="1553865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D526-704B-485E-95E8-BC7D1E1D97AB}"/>
              </a:ext>
            </a:extLst>
          </p:cNvPr>
          <p:cNvSpPr>
            <a:spLocks noGrp="1"/>
          </p:cNvSpPr>
          <p:nvPr>
            <p:ph type="title"/>
          </p:nvPr>
        </p:nvSpPr>
        <p:spPr/>
        <p:txBody>
          <a:bodyPr/>
          <a:lstStyle/>
          <a:p>
            <a:r>
              <a:rPr lang="en-US" dirty="0"/>
              <a:t>SQL Concurrency</a:t>
            </a:r>
          </a:p>
        </p:txBody>
      </p:sp>
      <p:sp>
        <p:nvSpPr>
          <p:cNvPr id="3" name="Content Placeholder 2">
            <a:extLst>
              <a:ext uri="{FF2B5EF4-FFF2-40B4-BE49-F238E27FC236}">
                <a16:creationId xmlns:a16="http://schemas.microsoft.com/office/drawing/2014/main" id="{9CF92CD0-C22B-4FDC-BC94-CD8D9485F79D}"/>
              </a:ext>
            </a:extLst>
          </p:cNvPr>
          <p:cNvSpPr>
            <a:spLocks noGrp="1"/>
          </p:cNvSpPr>
          <p:nvPr>
            <p:ph idx="1"/>
          </p:nvPr>
        </p:nvSpPr>
        <p:spPr/>
        <p:txBody>
          <a:bodyPr/>
          <a:lstStyle/>
          <a:p>
            <a:r>
              <a:rPr lang="en-US" dirty="0"/>
              <a:t>Concurrency</a:t>
            </a:r>
          </a:p>
          <a:p>
            <a:r>
              <a:rPr lang="en-US" dirty="0"/>
              <a:t>Understanding Isolation Levels</a:t>
            </a:r>
          </a:p>
          <a:p>
            <a:r>
              <a:rPr lang="en-US" dirty="0"/>
              <a:t>Concurrency side effects</a:t>
            </a:r>
          </a:p>
          <a:p>
            <a:r>
              <a:rPr lang="en-US" dirty="0"/>
              <a:t>Read uncommitted</a:t>
            </a:r>
          </a:p>
          <a:p>
            <a:r>
              <a:rPr lang="en-US" dirty="0"/>
              <a:t>Read committed</a:t>
            </a:r>
          </a:p>
          <a:p>
            <a:r>
              <a:rPr lang="en-US" dirty="0"/>
              <a:t>Repeatable read</a:t>
            </a:r>
          </a:p>
          <a:p>
            <a:r>
              <a:rPr lang="en-US" dirty="0"/>
              <a:t>Snapshot</a:t>
            </a:r>
          </a:p>
          <a:p>
            <a:r>
              <a:rPr lang="en-US" dirty="0"/>
              <a:t>Serializable</a:t>
            </a:r>
          </a:p>
          <a:p>
            <a:endParaRPr lang="en-US" dirty="0"/>
          </a:p>
          <a:p>
            <a:endParaRPr lang="en-US" dirty="0"/>
          </a:p>
        </p:txBody>
      </p:sp>
    </p:spTree>
    <p:extLst>
      <p:ext uri="{BB962C8B-B14F-4D97-AF65-F5344CB8AC3E}">
        <p14:creationId xmlns:p14="http://schemas.microsoft.com/office/powerpoint/2010/main" val="1667678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0A7E-0258-44BE-88A4-40E128CF12BB}"/>
              </a:ext>
            </a:extLst>
          </p:cNvPr>
          <p:cNvSpPr>
            <a:spLocks noGrp="1"/>
          </p:cNvSpPr>
          <p:nvPr>
            <p:ph type="title"/>
          </p:nvPr>
        </p:nvSpPr>
        <p:spPr/>
        <p:txBody>
          <a:bodyPr/>
          <a:lstStyle/>
          <a:p>
            <a:r>
              <a:rPr lang="en-US" dirty="0"/>
              <a:t>Concurrency</a:t>
            </a:r>
          </a:p>
        </p:txBody>
      </p:sp>
      <p:sp>
        <p:nvSpPr>
          <p:cNvPr id="3" name="Content Placeholder 2">
            <a:extLst>
              <a:ext uri="{FF2B5EF4-FFF2-40B4-BE49-F238E27FC236}">
                <a16:creationId xmlns:a16="http://schemas.microsoft.com/office/drawing/2014/main" id="{07A133F6-0D03-4023-B254-194306A2BBDB}"/>
              </a:ext>
            </a:extLst>
          </p:cNvPr>
          <p:cNvSpPr>
            <a:spLocks noGrp="1"/>
          </p:cNvSpPr>
          <p:nvPr>
            <p:ph idx="1"/>
          </p:nvPr>
        </p:nvSpPr>
        <p:spPr/>
        <p:txBody>
          <a:bodyPr/>
          <a:lstStyle/>
          <a:p>
            <a:pPr marL="0" indent="0" algn="ctr">
              <a:buNone/>
            </a:pPr>
            <a:r>
              <a:rPr lang="en-US" dirty="0"/>
              <a:t>Concurrency can be defined as the ability of multiple processes to access or change shared data at the same time.</a:t>
            </a:r>
          </a:p>
        </p:txBody>
      </p:sp>
    </p:spTree>
    <p:extLst>
      <p:ext uri="{BB962C8B-B14F-4D97-AF65-F5344CB8AC3E}">
        <p14:creationId xmlns:p14="http://schemas.microsoft.com/office/powerpoint/2010/main" val="3000932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1C0A2-8F7B-47F1-B4AA-4107FC086ABC}"/>
              </a:ext>
            </a:extLst>
          </p:cNvPr>
          <p:cNvSpPr>
            <a:spLocks noGrp="1"/>
          </p:cNvSpPr>
          <p:nvPr>
            <p:ph type="title"/>
          </p:nvPr>
        </p:nvSpPr>
        <p:spPr/>
        <p:txBody>
          <a:bodyPr/>
          <a:lstStyle/>
          <a:p>
            <a:r>
              <a:rPr lang="en-US" b="1" dirty="0"/>
              <a:t>Understanding isolation levels</a:t>
            </a:r>
            <a:endParaRPr lang="en-US" dirty="0"/>
          </a:p>
        </p:txBody>
      </p:sp>
      <p:sp>
        <p:nvSpPr>
          <p:cNvPr id="3" name="Content Placeholder 2">
            <a:extLst>
              <a:ext uri="{FF2B5EF4-FFF2-40B4-BE49-F238E27FC236}">
                <a16:creationId xmlns:a16="http://schemas.microsoft.com/office/drawing/2014/main" id="{AA191D80-6A8D-4952-B148-55E1244E6FA3}"/>
              </a:ext>
            </a:extLst>
          </p:cNvPr>
          <p:cNvSpPr>
            <a:spLocks noGrp="1"/>
          </p:cNvSpPr>
          <p:nvPr>
            <p:ph idx="1"/>
          </p:nvPr>
        </p:nvSpPr>
        <p:spPr/>
        <p:txBody>
          <a:bodyPr/>
          <a:lstStyle/>
          <a:p>
            <a:pPr marL="0" indent="0">
              <a:buNone/>
            </a:pPr>
            <a:r>
              <a:rPr lang="en-US" dirty="0"/>
              <a:t>Transactions specify an isolation level that:</a:t>
            </a:r>
          </a:p>
          <a:p>
            <a:r>
              <a:rPr lang="en-US" dirty="0"/>
              <a:t>Defines the degree to which one transaction must be isolated from resource or data modifications made by other transactions.</a:t>
            </a:r>
          </a:p>
          <a:p>
            <a:r>
              <a:rPr lang="en-US" dirty="0"/>
              <a:t>Described in terms of which concurrency side effects are allowed.</a:t>
            </a:r>
          </a:p>
        </p:txBody>
      </p:sp>
    </p:spTree>
    <p:extLst>
      <p:ext uri="{BB962C8B-B14F-4D97-AF65-F5344CB8AC3E}">
        <p14:creationId xmlns:p14="http://schemas.microsoft.com/office/powerpoint/2010/main" val="1919025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6E6A-1990-4792-8F01-A407809A03BE}"/>
              </a:ext>
            </a:extLst>
          </p:cNvPr>
          <p:cNvSpPr>
            <a:spLocks noGrp="1"/>
          </p:cNvSpPr>
          <p:nvPr>
            <p:ph type="title"/>
          </p:nvPr>
        </p:nvSpPr>
        <p:spPr/>
        <p:txBody>
          <a:bodyPr/>
          <a:lstStyle/>
          <a:p>
            <a:r>
              <a:rPr lang="en-US" b="1" dirty="0"/>
              <a:t>Understanding isolation levels</a:t>
            </a:r>
            <a:endParaRPr lang="en-US" dirty="0"/>
          </a:p>
        </p:txBody>
      </p:sp>
      <p:sp>
        <p:nvSpPr>
          <p:cNvPr id="3" name="Content Placeholder 2">
            <a:extLst>
              <a:ext uri="{FF2B5EF4-FFF2-40B4-BE49-F238E27FC236}">
                <a16:creationId xmlns:a16="http://schemas.microsoft.com/office/drawing/2014/main" id="{D01500EA-0D63-4E9F-874A-9445BF65E3B7}"/>
              </a:ext>
            </a:extLst>
          </p:cNvPr>
          <p:cNvSpPr>
            <a:spLocks noGrp="1"/>
          </p:cNvSpPr>
          <p:nvPr>
            <p:ph idx="1"/>
          </p:nvPr>
        </p:nvSpPr>
        <p:spPr/>
        <p:txBody>
          <a:bodyPr/>
          <a:lstStyle/>
          <a:p>
            <a:r>
              <a:rPr lang="en-US" dirty="0"/>
              <a:t>Whether locks are taken when data is read, and what type of locks are requested.</a:t>
            </a:r>
          </a:p>
          <a:p>
            <a:r>
              <a:rPr lang="en-US" dirty="0"/>
              <a:t>How long the read locks are held.</a:t>
            </a:r>
          </a:p>
          <a:p>
            <a:r>
              <a:rPr lang="en-US" dirty="0"/>
              <a:t>Whether a read operation referencing rows modified by another transaction:</a:t>
            </a:r>
          </a:p>
          <a:p>
            <a:pPr lvl="1"/>
            <a:r>
              <a:rPr lang="en-US" dirty="0"/>
              <a:t>Block until the exclusive lock on the row is freed.</a:t>
            </a:r>
          </a:p>
          <a:p>
            <a:pPr lvl="1"/>
            <a:r>
              <a:rPr lang="en-US" dirty="0"/>
              <a:t>Retrieve the committed version of the row that existed at the time the statement or transaction started.</a:t>
            </a:r>
          </a:p>
          <a:p>
            <a:pPr lvl="1"/>
            <a:r>
              <a:rPr lang="en-US" dirty="0"/>
              <a:t>Read the uncommitted data modification.</a:t>
            </a:r>
          </a:p>
        </p:txBody>
      </p:sp>
    </p:spTree>
    <p:extLst>
      <p:ext uri="{BB962C8B-B14F-4D97-AF65-F5344CB8AC3E}">
        <p14:creationId xmlns:p14="http://schemas.microsoft.com/office/powerpoint/2010/main" val="2534918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863A-A114-454A-A356-651650F7BA79}"/>
              </a:ext>
            </a:extLst>
          </p:cNvPr>
          <p:cNvSpPr>
            <a:spLocks noGrp="1"/>
          </p:cNvSpPr>
          <p:nvPr>
            <p:ph type="title"/>
          </p:nvPr>
        </p:nvSpPr>
        <p:spPr/>
        <p:txBody>
          <a:bodyPr/>
          <a:lstStyle/>
          <a:p>
            <a:r>
              <a:rPr lang="en-US" b="1" dirty="0"/>
              <a:t>Understanding isolation levels</a:t>
            </a:r>
            <a:endParaRPr lang="en-US" dirty="0"/>
          </a:p>
        </p:txBody>
      </p:sp>
      <p:pic>
        <p:nvPicPr>
          <p:cNvPr id="5" name="Content Placeholder 4">
            <a:extLst>
              <a:ext uri="{FF2B5EF4-FFF2-40B4-BE49-F238E27FC236}">
                <a16:creationId xmlns:a16="http://schemas.microsoft.com/office/drawing/2014/main" id="{74BC33C8-E8E5-4AF4-A008-AB4143333922}"/>
              </a:ext>
            </a:extLst>
          </p:cNvPr>
          <p:cNvPicPr>
            <a:picLocks noGrp="1" noChangeAspect="1"/>
          </p:cNvPicPr>
          <p:nvPr>
            <p:ph idx="1"/>
          </p:nvPr>
        </p:nvPicPr>
        <p:blipFill>
          <a:blip r:embed="rId2"/>
          <a:stretch>
            <a:fillRect/>
          </a:stretch>
        </p:blipFill>
        <p:spPr>
          <a:xfrm>
            <a:off x="677334" y="1930401"/>
            <a:ext cx="8596668" cy="3657014"/>
          </a:xfrm>
        </p:spPr>
      </p:pic>
    </p:spTree>
    <p:extLst>
      <p:ext uri="{BB962C8B-B14F-4D97-AF65-F5344CB8AC3E}">
        <p14:creationId xmlns:p14="http://schemas.microsoft.com/office/powerpoint/2010/main" val="2480561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D039B-4DCF-437E-B861-BFB4309FDF57}"/>
              </a:ext>
            </a:extLst>
          </p:cNvPr>
          <p:cNvSpPr>
            <a:spLocks noGrp="1"/>
          </p:cNvSpPr>
          <p:nvPr>
            <p:ph type="title"/>
          </p:nvPr>
        </p:nvSpPr>
        <p:spPr/>
        <p:txBody>
          <a:bodyPr/>
          <a:lstStyle/>
          <a:p>
            <a:r>
              <a:rPr lang="en-US" dirty="0"/>
              <a:t>Read uncommitted</a:t>
            </a:r>
          </a:p>
        </p:txBody>
      </p:sp>
      <p:sp>
        <p:nvSpPr>
          <p:cNvPr id="3" name="Content Placeholder 2">
            <a:extLst>
              <a:ext uri="{FF2B5EF4-FFF2-40B4-BE49-F238E27FC236}">
                <a16:creationId xmlns:a16="http://schemas.microsoft.com/office/drawing/2014/main" id="{BF0A46A5-57EC-4062-B340-7D43750BBBED}"/>
              </a:ext>
            </a:extLst>
          </p:cNvPr>
          <p:cNvSpPr>
            <a:spLocks noGrp="1"/>
          </p:cNvSpPr>
          <p:nvPr>
            <p:ph idx="1"/>
          </p:nvPr>
        </p:nvSpPr>
        <p:spPr/>
        <p:txBody>
          <a:bodyPr/>
          <a:lstStyle/>
          <a:p>
            <a:pPr marL="0" indent="0" algn="ctr">
              <a:buNone/>
            </a:pPr>
            <a:r>
              <a:rPr lang="en-US" dirty="0"/>
              <a:t>Specifies that statements can read rows that have been modified by other transactions but not yet committed.</a:t>
            </a:r>
          </a:p>
        </p:txBody>
      </p:sp>
    </p:spTree>
    <p:extLst>
      <p:ext uri="{BB962C8B-B14F-4D97-AF65-F5344CB8AC3E}">
        <p14:creationId xmlns:p14="http://schemas.microsoft.com/office/powerpoint/2010/main" val="2143977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F3897-0933-4CD8-9357-ECA8697DE213}"/>
              </a:ext>
            </a:extLst>
          </p:cNvPr>
          <p:cNvSpPr>
            <a:spLocks noGrp="1"/>
          </p:cNvSpPr>
          <p:nvPr>
            <p:ph type="title"/>
          </p:nvPr>
        </p:nvSpPr>
        <p:spPr/>
        <p:txBody>
          <a:bodyPr/>
          <a:lstStyle/>
          <a:p>
            <a:r>
              <a:rPr lang="en-US" dirty="0"/>
              <a:t>Read committed</a:t>
            </a:r>
          </a:p>
        </p:txBody>
      </p:sp>
      <p:sp>
        <p:nvSpPr>
          <p:cNvPr id="3" name="Content Placeholder 2">
            <a:extLst>
              <a:ext uri="{FF2B5EF4-FFF2-40B4-BE49-F238E27FC236}">
                <a16:creationId xmlns:a16="http://schemas.microsoft.com/office/drawing/2014/main" id="{8EE27948-F10A-4B8B-98D0-47E6E449E69C}"/>
              </a:ext>
            </a:extLst>
          </p:cNvPr>
          <p:cNvSpPr>
            <a:spLocks noGrp="1"/>
          </p:cNvSpPr>
          <p:nvPr>
            <p:ph idx="1"/>
          </p:nvPr>
        </p:nvSpPr>
        <p:spPr/>
        <p:txBody>
          <a:bodyPr/>
          <a:lstStyle/>
          <a:p>
            <a:pPr marL="0" indent="0" algn="ctr">
              <a:buNone/>
            </a:pPr>
            <a:r>
              <a:rPr lang="en-US" dirty="0"/>
              <a:t>Specifies that statements can read rows that have been modified by other transactions but not yet committed.</a:t>
            </a:r>
          </a:p>
        </p:txBody>
      </p:sp>
    </p:spTree>
    <p:extLst>
      <p:ext uri="{BB962C8B-B14F-4D97-AF65-F5344CB8AC3E}">
        <p14:creationId xmlns:p14="http://schemas.microsoft.com/office/powerpoint/2010/main" val="2245826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140CC-AB8E-4297-86D9-EB2FD5D17915}"/>
              </a:ext>
            </a:extLst>
          </p:cNvPr>
          <p:cNvSpPr>
            <a:spLocks noGrp="1"/>
          </p:cNvSpPr>
          <p:nvPr>
            <p:ph type="title"/>
          </p:nvPr>
        </p:nvSpPr>
        <p:spPr/>
        <p:txBody>
          <a:bodyPr/>
          <a:lstStyle/>
          <a:p>
            <a:r>
              <a:rPr lang="en-US" dirty="0"/>
              <a:t>Repeatable read</a:t>
            </a:r>
          </a:p>
        </p:txBody>
      </p:sp>
      <p:sp>
        <p:nvSpPr>
          <p:cNvPr id="3" name="Content Placeholder 2">
            <a:extLst>
              <a:ext uri="{FF2B5EF4-FFF2-40B4-BE49-F238E27FC236}">
                <a16:creationId xmlns:a16="http://schemas.microsoft.com/office/drawing/2014/main" id="{E2691EDD-4566-4604-8A6B-DB271037A101}"/>
              </a:ext>
            </a:extLst>
          </p:cNvPr>
          <p:cNvSpPr>
            <a:spLocks noGrp="1"/>
          </p:cNvSpPr>
          <p:nvPr>
            <p:ph idx="1"/>
          </p:nvPr>
        </p:nvSpPr>
        <p:spPr/>
        <p:txBody>
          <a:bodyPr/>
          <a:lstStyle/>
          <a:p>
            <a:r>
              <a:rPr lang="en-US" dirty="0"/>
              <a:t>Specifies that statements cannot read data that has been modified but not yet committed by other transactions.</a:t>
            </a:r>
          </a:p>
          <a:p>
            <a:r>
              <a:rPr lang="en-US" dirty="0"/>
              <a:t>And that no other transactions can modify data that has been read by the current transaction until the current transaction completes.</a:t>
            </a:r>
          </a:p>
        </p:txBody>
      </p:sp>
    </p:spTree>
    <p:extLst>
      <p:ext uri="{BB962C8B-B14F-4D97-AF65-F5344CB8AC3E}">
        <p14:creationId xmlns:p14="http://schemas.microsoft.com/office/powerpoint/2010/main" val="1217173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50</TotalTime>
  <Words>370</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SQL Concurrency</vt:lpstr>
      <vt:lpstr>SQL Concurrency</vt:lpstr>
      <vt:lpstr>Concurrency</vt:lpstr>
      <vt:lpstr>Understanding isolation levels</vt:lpstr>
      <vt:lpstr>Understanding isolation levels</vt:lpstr>
      <vt:lpstr>Understanding isolation levels</vt:lpstr>
      <vt:lpstr>Read uncommitted</vt:lpstr>
      <vt:lpstr>Read committed</vt:lpstr>
      <vt:lpstr>Repeatable read</vt:lpstr>
      <vt:lpstr>Snapshot</vt:lpstr>
      <vt:lpstr>Serializable</vt:lpstr>
      <vt:lpstr>Serializable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Concurrency</dc:title>
  <dc:creator>LE Van Khanh</dc:creator>
  <cp:lastModifiedBy>LE Van Khanh</cp:lastModifiedBy>
  <cp:revision>122</cp:revision>
  <dcterms:created xsi:type="dcterms:W3CDTF">2019-12-27T02:02:34Z</dcterms:created>
  <dcterms:modified xsi:type="dcterms:W3CDTF">2019-12-27T02:52:36Z</dcterms:modified>
</cp:coreProperties>
</file>