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6" r:id="rId3"/>
    <p:sldId id="277" r:id="rId4"/>
    <p:sldId id="289" r:id="rId5"/>
    <p:sldId id="278" r:id="rId6"/>
    <p:sldId id="279" r:id="rId7"/>
    <p:sldId id="290" r:id="rId8"/>
    <p:sldId id="280" r:id="rId9"/>
    <p:sldId id="282" r:id="rId10"/>
    <p:sldId id="281" r:id="rId11"/>
    <p:sldId id="283" r:id="rId12"/>
    <p:sldId id="291" r:id="rId13"/>
    <p:sldId id="284" r:id="rId14"/>
    <p:sldId id="292" r:id="rId15"/>
    <p:sldId id="285" r:id="rId16"/>
    <p:sldId id="28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8851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fld id="{882BB702-9876-46F5-9678-B01B50873A7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55617" y="6230939"/>
            <a:ext cx="2844800" cy="549275"/>
          </a:xfrm>
        </p:spPr>
        <p:txBody>
          <a:bodyPr/>
          <a:lstStyle>
            <a:lvl1pPr>
              <a:defRPr/>
            </a:lvl1pPr>
          </a:lstStyle>
          <a:p>
            <a:fld id="{84295048-0DF7-4E6F-BCAB-7E851FAD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3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2BB702-9876-46F5-9678-B01B50873A7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95048-0DF7-4E6F-BCAB-7E851FAD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9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82576"/>
            <a:ext cx="27432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82576"/>
            <a:ext cx="8026400" cy="6042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2BB702-9876-46F5-9678-B01B50873A7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95048-0DF7-4E6F-BCAB-7E851FAD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2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2BB702-9876-46F5-9678-B01B50873A7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95048-0DF7-4E6F-BCAB-7E851FAD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2BB702-9876-46F5-9678-B01B50873A7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95048-0DF7-4E6F-BCAB-7E851FAD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6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33538"/>
            <a:ext cx="53848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633538"/>
            <a:ext cx="53848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2BB702-9876-46F5-9678-B01B50873A7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95048-0DF7-4E6F-BCAB-7E851FAD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2BB702-9876-46F5-9678-B01B50873A7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95048-0DF7-4E6F-BCAB-7E851FAD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2BB702-9876-46F5-9678-B01B50873A7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95048-0DF7-4E6F-BCAB-7E851FAD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2BB702-9876-46F5-9678-B01B50873A7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95048-0DF7-4E6F-BCAB-7E851FAD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2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2BB702-9876-46F5-9678-B01B50873A7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95048-0DF7-4E6F-BCAB-7E851FAD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2BB702-9876-46F5-9678-B01B50873A7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95048-0DF7-4E6F-BCAB-7E851FAD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6800" y="282576"/>
            <a:ext cx="94488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633538"/>
            <a:ext cx="109728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78563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82BB702-9876-46F5-9678-B01B50873A7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25851" y="62833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226175"/>
            <a:ext cx="28448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4295048-0DF7-4E6F-BCAB-7E851FAD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6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427775" y="3297116"/>
            <a:ext cx="10037396" cy="2775439"/>
          </a:xfrm>
        </p:spPr>
        <p:txBody>
          <a:bodyPr/>
          <a:lstStyle/>
          <a:p>
            <a:pPr algn="l">
              <a:spcBef>
                <a:spcPts val="0"/>
              </a:spcBef>
              <a:spcAft>
                <a:spcPts val="600"/>
              </a:spcAft>
              <a:tabLst>
                <a:tab pos="342900" algn="l"/>
                <a:tab pos="5029200" algn="l"/>
              </a:tabLs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03:</a:t>
            </a:r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342900" algn="l"/>
                <a:tab pos="54864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VÕ TRÍ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THỨC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Trí-B1706884</a:t>
            </a:r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342900" algn="l"/>
                <a:tab pos="54864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Lê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Sơn-B1706862</a:t>
            </a:r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342900" algn="l"/>
                <a:tab pos="54864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Tâm-B1706865</a:t>
            </a:r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342900" algn="l"/>
                <a:tab pos="54864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Ngọc-B1706844</a:t>
            </a:r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342900" algn="l"/>
                <a:tab pos="548640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58851" y="1418251"/>
            <a:ext cx="10363200" cy="1470025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 TUỆ NHÂN TẠO</a:t>
            </a:r>
            <a:b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TẬP NHÓM</a:t>
            </a:r>
          </a:p>
        </p:txBody>
      </p:sp>
    </p:spTree>
    <p:extLst>
      <p:ext uri="{BB962C8B-B14F-4D97-AF65-F5344CB8AC3E}">
        <p14:creationId xmlns:p14="http://schemas.microsoft.com/office/powerpoint/2010/main" val="149063787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6F9A-EFDC-44CA-B3BC-DD0A74744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086F0-213D-4120-B55C-74CC0346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44" y="2295523"/>
            <a:ext cx="4984362" cy="3382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212AB-B926-4779-AB8F-1C1F329E8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318" y="2295523"/>
            <a:ext cx="6722838" cy="33827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FCC3217-462F-471A-8EC1-44BB5224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891" y="16541"/>
            <a:ext cx="3398109" cy="1235677"/>
          </a:xfrm>
        </p:spPr>
        <p:txBody>
          <a:bodyPr/>
          <a:lstStyle/>
          <a:p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Giới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thiệu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Mô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Hình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Hóa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3. </a:t>
            </a:r>
            <a:r>
              <a:rPr lang="en-US" sz="1600" dirty="0" err="1">
                <a:solidFill>
                  <a:srgbClr val="FF0000"/>
                </a:solidFill>
              </a:rPr>
              <a:t>Giải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Pháp</a:t>
            </a:r>
            <a:r>
              <a:rPr lang="en-US" sz="1600" dirty="0">
                <a:solidFill>
                  <a:srgbClr val="FF0000"/>
                </a:solidFill>
              </a:rPr>
              <a:t> Cho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Quả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vi-VN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63D27B-3335-43D9-89C8-272A1284743E}"/>
              </a:ext>
            </a:extLst>
          </p:cNvPr>
          <p:cNvSpPr txBox="1">
            <a:spLocks/>
          </p:cNvSpPr>
          <p:nvPr/>
        </p:nvSpPr>
        <p:spPr bwMode="auto">
          <a:xfrm>
            <a:off x="2434260" y="494270"/>
            <a:ext cx="5993046" cy="89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dirty="0">
                <a:solidFill>
                  <a:srgbClr val="0070C0"/>
                </a:solidFill>
              </a:rPr>
              <a:t>3. </a:t>
            </a:r>
            <a:r>
              <a:rPr lang="en-US" sz="3600" dirty="0" err="1">
                <a:solidFill>
                  <a:srgbClr val="0070C0"/>
                </a:solidFill>
              </a:rPr>
              <a:t>Giải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Pháp</a:t>
            </a:r>
            <a:r>
              <a:rPr lang="en-US" sz="3600" dirty="0">
                <a:solidFill>
                  <a:srgbClr val="0070C0"/>
                </a:solidFill>
              </a:rPr>
              <a:t> Cho </a:t>
            </a:r>
            <a:r>
              <a:rPr lang="en-US" sz="3600" dirty="0" err="1">
                <a:solidFill>
                  <a:srgbClr val="0070C0"/>
                </a:solidFill>
              </a:rPr>
              <a:t>Bài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Toán</a:t>
            </a:r>
            <a:endParaRPr lang="vi-V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2BF9-6361-4536-AA21-055F7E2D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: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22F87-3056-435A-BAD2-6D3352724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811" y="2174790"/>
            <a:ext cx="3502692" cy="21051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B9437F-3E75-4D1F-8865-0922DBD6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891" y="16541"/>
            <a:ext cx="3398109" cy="1235677"/>
          </a:xfrm>
        </p:spPr>
        <p:txBody>
          <a:bodyPr/>
          <a:lstStyle/>
          <a:p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Giới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thiệu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Mô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Hình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Hóa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3. </a:t>
            </a:r>
            <a:r>
              <a:rPr lang="en-US" sz="1600" dirty="0" err="1">
                <a:solidFill>
                  <a:srgbClr val="FF0000"/>
                </a:solidFill>
              </a:rPr>
              <a:t>Giải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Pháp</a:t>
            </a:r>
            <a:r>
              <a:rPr lang="en-US" sz="1600" dirty="0">
                <a:solidFill>
                  <a:srgbClr val="FF0000"/>
                </a:solidFill>
              </a:rPr>
              <a:t> Cho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Quả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vi-VN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A6F656-D158-4F71-901F-BAD60BD09FB8}"/>
              </a:ext>
            </a:extLst>
          </p:cNvPr>
          <p:cNvSpPr txBox="1">
            <a:spLocks/>
          </p:cNvSpPr>
          <p:nvPr/>
        </p:nvSpPr>
        <p:spPr bwMode="auto">
          <a:xfrm>
            <a:off x="2434260" y="494270"/>
            <a:ext cx="5993046" cy="89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dirty="0">
                <a:solidFill>
                  <a:srgbClr val="0070C0"/>
                </a:solidFill>
              </a:rPr>
              <a:t>3. </a:t>
            </a:r>
            <a:r>
              <a:rPr lang="en-US" sz="3600" dirty="0" err="1">
                <a:solidFill>
                  <a:srgbClr val="0070C0"/>
                </a:solidFill>
              </a:rPr>
              <a:t>Giải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Pháp</a:t>
            </a:r>
            <a:r>
              <a:rPr lang="en-US" sz="3600" dirty="0">
                <a:solidFill>
                  <a:srgbClr val="0070C0"/>
                </a:solidFill>
              </a:rPr>
              <a:t> Cho </a:t>
            </a:r>
            <a:r>
              <a:rPr lang="en-US" sz="3600" dirty="0" err="1">
                <a:solidFill>
                  <a:srgbClr val="0070C0"/>
                </a:solidFill>
              </a:rPr>
              <a:t>Bài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Toán</a:t>
            </a:r>
            <a:endParaRPr lang="vi-V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24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2BF9-6361-4536-AA21-055F7E2D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endParaRPr lang="en-US" sz="2800" dirty="0"/>
          </a:p>
          <a:p>
            <a:endParaRPr lang="vi-VN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B9437F-3E75-4D1F-8865-0922DBD6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891" y="16541"/>
            <a:ext cx="3398109" cy="1235677"/>
          </a:xfrm>
        </p:spPr>
        <p:txBody>
          <a:bodyPr/>
          <a:lstStyle/>
          <a:p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Giới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thiệu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Mô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Hình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Hóa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3. </a:t>
            </a:r>
            <a:r>
              <a:rPr lang="en-US" sz="1600" dirty="0" err="1">
                <a:solidFill>
                  <a:srgbClr val="FF0000"/>
                </a:solidFill>
              </a:rPr>
              <a:t>Giải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Pháp</a:t>
            </a:r>
            <a:r>
              <a:rPr lang="en-US" sz="1600" dirty="0">
                <a:solidFill>
                  <a:srgbClr val="FF0000"/>
                </a:solidFill>
              </a:rPr>
              <a:t> Cho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Quả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vi-VN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EFA10A-2660-4D5C-9CF1-A3B92A835248}"/>
              </a:ext>
            </a:extLst>
          </p:cNvPr>
          <p:cNvSpPr txBox="1">
            <a:spLocks/>
          </p:cNvSpPr>
          <p:nvPr/>
        </p:nvSpPr>
        <p:spPr bwMode="auto">
          <a:xfrm>
            <a:off x="2434260" y="494270"/>
            <a:ext cx="5993046" cy="89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dirty="0">
                <a:solidFill>
                  <a:srgbClr val="0070C0"/>
                </a:solidFill>
              </a:rPr>
              <a:t>3. </a:t>
            </a:r>
            <a:r>
              <a:rPr lang="en-US" sz="3600" dirty="0" err="1">
                <a:solidFill>
                  <a:srgbClr val="0070C0"/>
                </a:solidFill>
              </a:rPr>
              <a:t>Giải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Pháp</a:t>
            </a:r>
            <a:r>
              <a:rPr lang="en-US" sz="3600" dirty="0">
                <a:solidFill>
                  <a:srgbClr val="0070C0"/>
                </a:solidFill>
              </a:rPr>
              <a:t> Cho </a:t>
            </a:r>
            <a:r>
              <a:rPr lang="en-US" sz="3600" dirty="0" err="1">
                <a:solidFill>
                  <a:srgbClr val="0070C0"/>
                </a:solidFill>
              </a:rPr>
              <a:t>Bài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Toán</a:t>
            </a:r>
            <a:endParaRPr lang="vi-VN" sz="36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90B299-57A3-453D-B77B-98DC05578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312" y="2187145"/>
            <a:ext cx="6200047" cy="450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1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A36C0-48C1-4B81-80A8-55D37B4B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  <a:p>
            <a:endParaRPr lang="en-US" dirty="0"/>
          </a:p>
          <a:p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7CF8E4-8E6F-441A-A847-8EFBB75E3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21" y="2174789"/>
            <a:ext cx="6784937" cy="2443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8A1A70-364E-4CC3-A497-2B7CB62A0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52" y="4843848"/>
            <a:ext cx="6824077" cy="180202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4CF1B53-5E47-468E-BC14-6CE8E27C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891" y="16541"/>
            <a:ext cx="3398109" cy="1235677"/>
          </a:xfrm>
        </p:spPr>
        <p:txBody>
          <a:bodyPr/>
          <a:lstStyle/>
          <a:p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Giới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thiệu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Mô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Hình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Hóa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3. </a:t>
            </a:r>
            <a:r>
              <a:rPr lang="en-US" sz="1600" dirty="0" err="1">
                <a:solidFill>
                  <a:srgbClr val="0070C0"/>
                </a:solidFill>
              </a:rPr>
              <a:t>Giải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Pháp</a:t>
            </a:r>
            <a:r>
              <a:rPr lang="en-US" sz="1600" dirty="0">
                <a:solidFill>
                  <a:srgbClr val="0070C0"/>
                </a:solidFill>
              </a:rPr>
              <a:t> Cho </a:t>
            </a:r>
            <a:r>
              <a:rPr lang="en-US" sz="1600" dirty="0" err="1">
                <a:solidFill>
                  <a:srgbClr val="0070C0"/>
                </a:solidFill>
              </a:rPr>
              <a:t>Bài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Toán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4. </a:t>
            </a:r>
            <a:r>
              <a:rPr lang="en-US" sz="1600" dirty="0" err="1">
                <a:solidFill>
                  <a:srgbClr val="FF0000"/>
                </a:solidFill>
              </a:rPr>
              <a:t>Kết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Quả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vi-VN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F0B48E6-5347-4238-A05E-859EF5F8FB94}"/>
              </a:ext>
            </a:extLst>
          </p:cNvPr>
          <p:cNvSpPr txBox="1">
            <a:spLocks/>
          </p:cNvSpPr>
          <p:nvPr/>
        </p:nvSpPr>
        <p:spPr bwMode="auto">
          <a:xfrm>
            <a:off x="2545473" y="494270"/>
            <a:ext cx="3398109" cy="89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dirty="0">
                <a:solidFill>
                  <a:srgbClr val="0070C0"/>
                </a:solidFill>
              </a:rPr>
              <a:t>4. </a:t>
            </a:r>
            <a:r>
              <a:rPr lang="en-US" sz="3600" dirty="0" err="1">
                <a:solidFill>
                  <a:srgbClr val="0070C0"/>
                </a:solidFill>
              </a:rPr>
              <a:t>Kết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Quả</a:t>
            </a:r>
            <a:endParaRPr lang="vi-V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8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A36C0-48C1-4B81-80A8-55D37B4B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47039"/>
            <a:ext cx="10972800" cy="4691062"/>
          </a:xfrm>
        </p:spPr>
        <p:txBody>
          <a:bodyPr/>
          <a:lstStyle/>
          <a:p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ra </a:t>
            </a:r>
            <a:r>
              <a:rPr lang="en-US" dirty="0" err="1"/>
              <a:t>thành</a:t>
            </a:r>
            <a:r>
              <a:rPr lang="en-US" dirty="0"/>
              <a:t> file .txt</a:t>
            </a:r>
          </a:p>
          <a:p>
            <a:endParaRPr lang="en-US" dirty="0"/>
          </a:p>
          <a:p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B86EB-055B-4EA6-8009-8A2C6056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993" y="2145925"/>
            <a:ext cx="4725047" cy="912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5BB059-EF8B-4893-A08C-ABA6C891B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268" y="3058551"/>
            <a:ext cx="5919486" cy="2081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7889F-6219-4A9F-8748-2D5B2804D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827" y="5224462"/>
            <a:ext cx="5978214" cy="158816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4CF1B53-5E47-468E-BC14-6CE8E27C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891" y="16541"/>
            <a:ext cx="3398109" cy="1235677"/>
          </a:xfrm>
        </p:spPr>
        <p:txBody>
          <a:bodyPr/>
          <a:lstStyle/>
          <a:p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Giới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thiệu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Mô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Hình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Hóa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3. </a:t>
            </a:r>
            <a:r>
              <a:rPr lang="en-US" sz="1600" dirty="0" err="1">
                <a:solidFill>
                  <a:srgbClr val="0070C0"/>
                </a:solidFill>
              </a:rPr>
              <a:t>Giải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Pháp</a:t>
            </a:r>
            <a:r>
              <a:rPr lang="en-US" sz="1600" dirty="0">
                <a:solidFill>
                  <a:srgbClr val="0070C0"/>
                </a:solidFill>
              </a:rPr>
              <a:t> Cho </a:t>
            </a:r>
            <a:r>
              <a:rPr lang="en-US" sz="1600" dirty="0" err="1">
                <a:solidFill>
                  <a:srgbClr val="0070C0"/>
                </a:solidFill>
              </a:rPr>
              <a:t>Bài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Toán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4. </a:t>
            </a:r>
            <a:r>
              <a:rPr lang="en-US" sz="1600" dirty="0" err="1">
                <a:solidFill>
                  <a:srgbClr val="FF0000"/>
                </a:solidFill>
              </a:rPr>
              <a:t>Kết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Quả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vi-VN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F0B48E6-5347-4238-A05E-859EF5F8FB94}"/>
              </a:ext>
            </a:extLst>
          </p:cNvPr>
          <p:cNvSpPr txBox="1">
            <a:spLocks/>
          </p:cNvSpPr>
          <p:nvPr/>
        </p:nvSpPr>
        <p:spPr bwMode="auto">
          <a:xfrm>
            <a:off x="2545473" y="494270"/>
            <a:ext cx="3398109" cy="89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dirty="0">
                <a:solidFill>
                  <a:srgbClr val="0070C0"/>
                </a:solidFill>
              </a:rPr>
              <a:t>4. </a:t>
            </a:r>
            <a:r>
              <a:rPr lang="en-US" sz="3600" dirty="0" err="1">
                <a:solidFill>
                  <a:srgbClr val="0070C0"/>
                </a:solidFill>
              </a:rPr>
              <a:t>Kết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Quả</a:t>
            </a:r>
            <a:endParaRPr lang="vi-V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82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22FB-482D-41AC-9DB7-5424CF737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ra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web</a:t>
            </a:r>
          </a:p>
          <a:p>
            <a:pPr lvl="1"/>
            <a:r>
              <a:rPr lang="en-US" dirty="0" err="1"/>
              <a:t>Đọc</a:t>
            </a:r>
            <a:r>
              <a:rPr lang="en-US" dirty="0"/>
              <a:t> file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ra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335D4-581A-4DC0-9F47-C3F9C124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29" y="2776924"/>
            <a:ext cx="6173788" cy="236235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B51792E-F9AF-440B-BFD7-A2BBAB56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891" y="16541"/>
            <a:ext cx="3398109" cy="1235677"/>
          </a:xfrm>
        </p:spPr>
        <p:txBody>
          <a:bodyPr/>
          <a:lstStyle/>
          <a:p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Giới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thiệu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Mô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Hình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Hóa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3. </a:t>
            </a:r>
            <a:r>
              <a:rPr lang="en-US" sz="1600" dirty="0" err="1">
                <a:solidFill>
                  <a:srgbClr val="0070C0"/>
                </a:solidFill>
              </a:rPr>
              <a:t>Giải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Pháp</a:t>
            </a:r>
            <a:r>
              <a:rPr lang="en-US" sz="1600" dirty="0">
                <a:solidFill>
                  <a:srgbClr val="0070C0"/>
                </a:solidFill>
              </a:rPr>
              <a:t> Cho </a:t>
            </a:r>
            <a:r>
              <a:rPr lang="en-US" sz="1600" dirty="0" err="1">
                <a:solidFill>
                  <a:srgbClr val="0070C0"/>
                </a:solidFill>
              </a:rPr>
              <a:t>Bài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Toán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4. </a:t>
            </a:r>
            <a:r>
              <a:rPr lang="en-US" sz="1600" dirty="0" err="1">
                <a:solidFill>
                  <a:srgbClr val="FF0000"/>
                </a:solidFill>
              </a:rPr>
              <a:t>Kết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Quả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vi-VN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0335E4-B0B6-4691-83FB-B1CD27B319CF}"/>
              </a:ext>
            </a:extLst>
          </p:cNvPr>
          <p:cNvSpPr txBox="1">
            <a:spLocks/>
          </p:cNvSpPr>
          <p:nvPr/>
        </p:nvSpPr>
        <p:spPr bwMode="auto">
          <a:xfrm>
            <a:off x="2545473" y="494270"/>
            <a:ext cx="3398109" cy="89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dirty="0">
                <a:solidFill>
                  <a:srgbClr val="0070C0"/>
                </a:solidFill>
              </a:rPr>
              <a:t>4. </a:t>
            </a:r>
            <a:r>
              <a:rPr lang="en-US" sz="3600" dirty="0" err="1">
                <a:solidFill>
                  <a:srgbClr val="0070C0"/>
                </a:solidFill>
              </a:rPr>
              <a:t>Kết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Quả</a:t>
            </a:r>
            <a:endParaRPr lang="vi-V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5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575231-4A53-4E3E-9E9D-59845C4A7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462" y="1433383"/>
            <a:ext cx="7265322" cy="52269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DB2E345-FDFB-4935-BEBB-CE29A19E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891" y="16541"/>
            <a:ext cx="3398109" cy="1235677"/>
          </a:xfrm>
        </p:spPr>
        <p:txBody>
          <a:bodyPr/>
          <a:lstStyle/>
          <a:p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Giới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thiệu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Mô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Hình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Hóa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0070C0"/>
                </a:solidFill>
              </a:rPr>
              <a:t>3. </a:t>
            </a:r>
            <a:r>
              <a:rPr lang="en-US" sz="1600" dirty="0" err="1">
                <a:solidFill>
                  <a:srgbClr val="0070C0"/>
                </a:solidFill>
              </a:rPr>
              <a:t>Giải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Pháp</a:t>
            </a:r>
            <a:r>
              <a:rPr lang="en-US" sz="1600" dirty="0">
                <a:solidFill>
                  <a:srgbClr val="0070C0"/>
                </a:solidFill>
              </a:rPr>
              <a:t> Cho </a:t>
            </a:r>
            <a:r>
              <a:rPr lang="en-US" sz="1600" dirty="0" err="1">
                <a:solidFill>
                  <a:srgbClr val="0070C0"/>
                </a:solidFill>
              </a:rPr>
              <a:t>Bài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Toán</a:t>
            </a:r>
            <a:br>
              <a:rPr lang="en-US" sz="1600" dirty="0">
                <a:solidFill>
                  <a:srgbClr val="0070C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4. </a:t>
            </a:r>
            <a:r>
              <a:rPr lang="en-US" sz="1600" dirty="0" err="1">
                <a:solidFill>
                  <a:srgbClr val="FF0000"/>
                </a:solidFill>
              </a:rPr>
              <a:t>Kết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Quả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vi-VN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75A446-B952-4970-9A11-B6E4F709EC15}"/>
              </a:ext>
            </a:extLst>
          </p:cNvPr>
          <p:cNvSpPr txBox="1">
            <a:spLocks/>
          </p:cNvSpPr>
          <p:nvPr/>
        </p:nvSpPr>
        <p:spPr bwMode="auto">
          <a:xfrm>
            <a:off x="2545473" y="494270"/>
            <a:ext cx="3398109" cy="89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dirty="0">
                <a:solidFill>
                  <a:srgbClr val="0070C0"/>
                </a:solidFill>
              </a:rPr>
              <a:t>4. </a:t>
            </a:r>
            <a:r>
              <a:rPr lang="en-US" sz="3600" dirty="0" err="1">
                <a:solidFill>
                  <a:srgbClr val="0070C0"/>
                </a:solidFill>
              </a:rPr>
              <a:t>Kết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Quả</a:t>
            </a:r>
            <a:endParaRPr lang="vi-V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9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IẾP CẬN MACHINE LEARNING VỚI NHỮNG MẸO S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20" y="1425417"/>
            <a:ext cx="7406640" cy="493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359242" y="1610770"/>
            <a:ext cx="9505093" cy="156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Chevron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rPr>
              <a:t>Thank for your listening!!!</a:t>
            </a:r>
          </a:p>
        </p:txBody>
      </p:sp>
    </p:spTree>
    <p:extLst>
      <p:ext uri="{BB962C8B-B14F-4D97-AF65-F5344CB8AC3E}">
        <p14:creationId xmlns:p14="http://schemas.microsoft.com/office/powerpoint/2010/main" val="55248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52756-2312-4E70-AE49-129CA880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989" y="1942458"/>
            <a:ext cx="6131697" cy="324738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</a:rPr>
              <a:t>1. </a:t>
            </a:r>
            <a:r>
              <a:rPr lang="en-US" sz="3600" b="1" dirty="0" err="1">
                <a:solidFill>
                  <a:srgbClr val="0070C0"/>
                </a:solidFill>
              </a:rPr>
              <a:t>Giới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thiệu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bài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toán</a:t>
            </a:r>
            <a:endParaRPr lang="en-US" sz="3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</a:rPr>
              <a:t>2. </a:t>
            </a:r>
            <a:r>
              <a:rPr lang="en-US" sz="3600" b="1" dirty="0" err="1">
                <a:solidFill>
                  <a:srgbClr val="0070C0"/>
                </a:solidFill>
              </a:rPr>
              <a:t>Mô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Hình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Hóa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Bài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Toán</a:t>
            </a:r>
            <a:endParaRPr lang="en-US" sz="3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</a:rPr>
              <a:t>3. </a:t>
            </a:r>
            <a:r>
              <a:rPr lang="en-US" sz="3600" b="1" dirty="0" err="1">
                <a:solidFill>
                  <a:srgbClr val="0070C0"/>
                </a:solidFill>
              </a:rPr>
              <a:t>Giải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Pháp</a:t>
            </a:r>
            <a:r>
              <a:rPr lang="en-US" sz="3600" b="1" dirty="0">
                <a:solidFill>
                  <a:srgbClr val="0070C0"/>
                </a:solidFill>
              </a:rPr>
              <a:t> Cho </a:t>
            </a:r>
            <a:r>
              <a:rPr lang="en-US" sz="3600" b="1" dirty="0" err="1">
                <a:solidFill>
                  <a:srgbClr val="0070C0"/>
                </a:solidFill>
              </a:rPr>
              <a:t>Bài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Toán</a:t>
            </a:r>
            <a:endParaRPr lang="en-US" sz="3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</a:rPr>
              <a:t>4. </a:t>
            </a:r>
            <a:r>
              <a:rPr lang="en-US" sz="3600" b="1" dirty="0" err="1">
                <a:solidFill>
                  <a:srgbClr val="0070C0"/>
                </a:solidFill>
              </a:rPr>
              <a:t>Kết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Quả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8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9AAB-084A-44A8-9E09-B84AC702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891" y="16541"/>
            <a:ext cx="3398109" cy="1235677"/>
          </a:xfrm>
        </p:spPr>
        <p:txBody>
          <a:bodyPr/>
          <a:lstStyle/>
          <a:p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1. </a:t>
            </a:r>
            <a:r>
              <a:rPr lang="en-US" sz="1600" dirty="0" err="1">
                <a:solidFill>
                  <a:srgbClr val="FF0000"/>
                </a:solidFill>
              </a:rPr>
              <a:t>Giới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thiệu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Mô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Hình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Hóa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Giải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Pháp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Cho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Quả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vi-VN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81A8-F2E0-47DB-89CE-22C750C93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ếch</a:t>
            </a:r>
            <a:r>
              <a:rPr lang="en-US" dirty="0"/>
              <a:t> qua </a:t>
            </a:r>
            <a:r>
              <a:rPr lang="en-US" dirty="0" err="1"/>
              <a:t>sông</a:t>
            </a:r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7 </a:t>
            </a:r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gỗ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6 con </a:t>
            </a:r>
            <a:r>
              <a:rPr lang="en-US" dirty="0" err="1"/>
              <a:t>ếch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8CB32-AE48-42B0-9D39-6E66BA33BC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3384720"/>
            <a:ext cx="6332220" cy="198628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0785914-8AA0-483B-BAA4-ED8AB9AF8589}"/>
              </a:ext>
            </a:extLst>
          </p:cNvPr>
          <p:cNvSpPr txBox="1">
            <a:spLocks/>
          </p:cNvSpPr>
          <p:nvPr/>
        </p:nvSpPr>
        <p:spPr bwMode="auto">
          <a:xfrm>
            <a:off x="2434260" y="494270"/>
            <a:ext cx="5993046" cy="89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dirty="0">
                <a:solidFill>
                  <a:srgbClr val="0070C0"/>
                </a:solidFill>
              </a:rPr>
              <a:t>1. </a:t>
            </a:r>
            <a:r>
              <a:rPr lang="en-US" sz="3600" dirty="0" err="1">
                <a:solidFill>
                  <a:srgbClr val="0070C0"/>
                </a:solidFill>
              </a:rPr>
              <a:t>Giới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thiệu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bài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toán</a:t>
            </a:r>
            <a:endParaRPr lang="vi-V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0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81A8-F2E0-47DB-89CE-22C750C93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con </a:t>
            </a:r>
            <a:r>
              <a:rPr lang="en-US" dirty="0" err="1"/>
              <a:t>ếch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bờ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sang </a:t>
            </a:r>
            <a:r>
              <a:rPr lang="en-US" dirty="0" err="1"/>
              <a:t>bờ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kia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con </a:t>
            </a:r>
            <a:r>
              <a:rPr lang="en-US" dirty="0" err="1"/>
              <a:t>ếch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sang </a:t>
            </a:r>
            <a:r>
              <a:rPr lang="en-US" dirty="0" err="1"/>
              <a:t>bờ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ếch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qua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ếch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.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F12E1-90B8-4261-BDFF-AF0AFEC028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631" y="2882608"/>
            <a:ext cx="6332220" cy="19837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335E2B-C180-48EC-BEFA-14640631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891" y="16541"/>
            <a:ext cx="3398109" cy="1235677"/>
          </a:xfrm>
        </p:spPr>
        <p:txBody>
          <a:bodyPr/>
          <a:lstStyle/>
          <a:p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1. </a:t>
            </a:r>
            <a:r>
              <a:rPr lang="en-US" sz="1600" dirty="0" err="1">
                <a:solidFill>
                  <a:srgbClr val="FF0000"/>
                </a:solidFill>
              </a:rPr>
              <a:t>Giới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thiệu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Mô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Hình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Hóa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Giải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Pháp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Cho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Quả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vi-VN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DC7966-4B41-4971-B28F-6BE909AD38DC}"/>
              </a:ext>
            </a:extLst>
          </p:cNvPr>
          <p:cNvSpPr txBox="1">
            <a:spLocks/>
          </p:cNvSpPr>
          <p:nvPr/>
        </p:nvSpPr>
        <p:spPr bwMode="auto">
          <a:xfrm>
            <a:off x="2434260" y="494270"/>
            <a:ext cx="5993046" cy="89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dirty="0">
                <a:solidFill>
                  <a:srgbClr val="0070C0"/>
                </a:solidFill>
              </a:rPr>
              <a:t>1. </a:t>
            </a:r>
            <a:r>
              <a:rPr lang="en-US" sz="3600" dirty="0" err="1">
                <a:solidFill>
                  <a:srgbClr val="0070C0"/>
                </a:solidFill>
              </a:rPr>
              <a:t>Giới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thiệu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bài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toán</a:t>
            </a:r>
            <a:endParaRPr lang="vi-V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2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2A46-C3FC-4EFF-8D49-7731AF79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:</a:t>
            </a:r>
          </a:p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7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gỗ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.</a:t>
            </a:r>
          </a:p>
          <a:p>
            <a:r>
              <a:rPr lang="en-US" dirty="0" err="1"/>
              <a:t>Mảng</a:t>
            </a:r>
            <a:r>
              <a:rPr lang="en-US" dirty="0"/>
              <a:t> A: </a:t>
            </a:r>
          </a:p>
          <a:p>
            <a:pPr lvl="1"/>
            <a:r>
              <a:rPr lang="en-US" dirty="0"/>
              <a:t>1: </a:t>
            </a:r>
            <a:r>
              <a:rPr lang="en-US" dirty="0" err="1"/>
              <a:t>ếch</a:t>
            </a:r>
            <a:r>
              <a:rPr lang="en-US" dirty="0"/>
              <a:t> </a:t>
            </a:r>
            <a:r>
              <a:rPr lang="en-US" dirty="0" err="1"/>
              <a:t>vàng</a:t>
            </a:r>
            <a:endParaRPr lang="en-US" dirty="0"/>
          </a:p>
          <a:p>
            <a:pPr lvl="1"/>
            <a:r>
              <a:rPr lang="en-US" dirty="0"/>
              <a:t>2: </a:t>
            </a:r>
            <a:r>
              <a:rPr lang="en-US" dirty="0" err="1"/>
              <a:t>ếch</a:t>
            </a:r>
            <a:r>
              <a:rPr lang="en-US" dirty="0"/>
              <a:t> </a:t>
            </a:r>
            <a:r>
              <a:rPr lang="en-US" dirty="0" err="1"/>
              <a:t>xanh</a:t>
            </a:r>
            <a:endParaRPr lang="en-US" dirty="0"/>
          </a:p>
          <a:p>
            <a:pPr lvl="1"/>
            <a:r>
              <a:rPr lang="en-US" dirty="0"/>
              <a:t>0: </a:t>
            </a:r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gỗ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Vitri</a:t>
            </a:r>
            <a:r>
              <a:rPr lang="en-US" dirty="0"/>
              <a:t> </a:t>
            </a:r>
            <a:r>
              <a:rPr lang="en-US"/>
              <a:t>= 3.</a:t>
            </a:r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958E6EB-E82D-4624-8720-B53CCF11C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97396"/>
              </p:ext>
            </p:extLst>
          </p:nvPr>
        </p:nvGraphicFramePr>
        <p:xfrm>
          <a:off x="2780269" y="3221893"/>
          <a:ext cx="289148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416">
                  <a:extLst>
                    <a:ext uri="{9D8B030D-6E8A-4147-A177-3AD203B41FA5}">
                      <a16:colId xmlns:a16="http://schemas.microsoft.com/office/drawing/2014/main" val="211077214"/>
                    </a:ext>
                  </a:extLst>
                </a:gridCol>
                <a:gridCol w="435922">
                  <a:extLst>
                    <a:ext uri="{9D8B030D-6E8A-4147-A177-3AD203B41FA5}">
                      <a16:colId xmlns:a16="http://schemas.microsoft.com/office/drawing/2014/main" val="4254225173"/>
                    </a:ext>
                  </a:extLst>
                </a:gridCol>
                <a:gridCol w="466250">
                  <a:extLst>
                    <a:ext uri="{9D8B030D-6E8A-4147-A177-3AD203B41FA5}">
                      <a16:colId xmlns:a16="http://schemas.microsoft.com/office/drawing/2014/main" val="1731599070"/>
                    </a:ext>
                  </a:extLst>
                </a:gridCol>
                <a:gridCol w="412962">
                  <a:extLst>
                    <a:ext uri="{9D8B030D-6E8A-4147-A177-3AD203B41FA5}">
                      <a16:colId xmlns:a16="http://schemas.microsoft.com/office/drawing/2014/main" val="4084066378"/>
                    </a:ext>
                  </a:extLst>
                </a:gridCol>
                <a:gridCol w="412963">
                  <a:extLst>
                    <a:ext uri="{9D8B030D-6E8A-4147-A177-3AD203B41FA5}">
                      <a16:colId xmlns:a16="http://schemas.microsoft.com/office/drawing/2014/main" val="1733874164"/>
                    </a:ext>
                  </a:extLst>
                </a:gridCol>
                <a:gridCol w="372552">
                  <a:extLst>
                    <a:ext uri="{9D8B030D-6E8A-4147-A177-3AD203B41FA5}">
                      <a16:colId xmlns:a16="http://schemas.microsoft.com/office/drawing/2014/main" val="2606628767"/>
                    </a:ext>
                  </a:extLst>
                </a:gridCol>
                <a:gridCol w="395416">
                  <a:extLst>
                    <a:ext uri="{9D8B030D-6E8A-4147-A177-3AD203B41FA5}">
                      <a16:colId xmlns:a16="http://schemas.microsoft.com/office/drawing/2014/main" val="8401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4065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0BEF06C-F46A-4FE1-9AC0-7439DAD8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891" y="28898"/>
            <a:ext cx="3398109" cy="1235677"/>
          </a:xfrm>
        </p:spPr>
        <p:txBody>
          <a:bodyPr/>
          <a:lstStyle/>
          <a:p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Giới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thiệu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2. </a:t>
            </a:r>
            <a:r>
              <a:rPr lang="en-US" sz="1600" dirty="0" err="1">
                <a:solidFill>
                  <a:srgbClr val="FF0000"/>
                </a:solidFill>
              </a:rPr>
              <a:t>Mô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Hình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Hóa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Giải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Pháp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Cho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Quả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vi-VN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EEE6A6-9D7D-470D-95BB-CDE02D2A3CEF}"/>
              </a:ext>
            </a:extLst>
          </p:cNvPr>
          <p:cNvSpPr txBox="1">
            <a:spLocks/>
          </p:cNvSpPr>
          <p:nvPr/>
        </p:nvSpPr>
        <p:spPr bwMode="auto">
          <a:xfrm>
            <a:off x="2434260" y="494270"/>
            <a:ext cx="5993046" cy="89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dirty="0">
                <a:solidFill>
                  <a:srgbClr val="0070C0"/>
                </a:solidFill>
              </a:rPr>
              <a:t>2. </a:t>
            </a:r>
            <a:r>
              <a:rPr lang="en-US" sz="3600" dirty="0" err="1">
                <a:solidFill>
                  <a:srgbClr val="0070C0"/>
                </a:solidFill>
              </a:rPr>
              <a:t>Mô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Hình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Hóa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Bài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Toán</a:t>
            </a:r>
            <a:endParaRPr lang="vi-V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6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C05D-010B-426B-95CB-2620B4CD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ước nhảy của con ếch</a:t>
            </a:r>
          </a:p>
          <a:p>
            <a:r>
              <a:rPr lang="vi-VN" dirty="0"/>
              <a:t>Các phép toán: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ếch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1 </a:t>
            </a:r>
            <a:r>
              <a:rPr lang="en-US" dirty="0" err="1"/>
              <a:t>bước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ếch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2 </a:t>
            </a:r>
            <a:r>
              <a:rPr lang="en-US" dirty="0" err="1"/>
              <a:t>bước</a:t>
            </a:r>
            <a:r>
              <a:rPr lang="en-US" dirty="0"/>
              <a:t> (</a:t>
            </a:r>
            <a:r>
              <a:rPr lang="en-US" dirty="0" err="1"/>
              <a:t>nhảy</a:t>
            </a:r>
            <a:r>
              <a:rPr lang="en-US" dirty="0"/>
              <a:t> qua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ếch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ếch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1 </a:t>
            </a:r>
            <a:r>
              <a:rPr lang="en-US" dirty="0" err="1"/>
              <a:t>bước</a:t>
            </a:r>
            <a:endParaRPr lang="en-US" dirty="0"/>
          </a:p>
          <a:p>
            <a:pPr lvl="1"/>
            <a:r>
              <a:rPr lang="en-US" dirty="0" err="1"/>
              <a:t>ếch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2 </a:t>
            </a:r>
            <a:r>
              <a:rPr lang="en-US" dirty="0" err="1"/>
              <a:t>bước</a:t>
            </a:r>
            <a:r>
              <a:rPr lang="en-US" dirty="0"/>
              <a:t> (</a:t>
            </a:r>
            <a:r>
              <a:rPr lang="en-US" dirty="0" err="1"/>
              <a:t>nhảy</a:t>
            </a:r>
            <a:r>
              <a:rPr lang="en-US" dirty="0"/>
              <a:t> qua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ếch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3D65DF-DB53-4650-B8B1-CE513CED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891" y="16541"/>
            <a:ext cx="3398109" cy="1235677"/>
          </a:xfrm>
        </p:spPr>
        <p:txBody>
          <a:bodyPr/>
          <a:lstStyle/>
          <a:p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Giới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thiệu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2. </a:t>
            </a:r>
            <a:r>
              <a:rPr lang="en-US" sz="1600" dirty="0" err="1">
                <a:solidFill>
                  <a:srgbClr val="FF0000"/>
                </a:solidFill>
              </a:rPr>
              <a:t>Mô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Hình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Hóa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Giải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Pháp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Cho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Quả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vi-VN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19E9ED-0998-44CB-9C30-E1526F69EEAE}"/>
              </a:ext>
            </a:extLst>
          </p:cNvPr>
          <p:cNvSpPr txBox="1">
            <a:spLocks/>
          </p:cNvSpPr>
          <p:nvPr/>
        </p:nvSpPr>
        <p:spPr bwMode="auto">
          <a:xfrm>
            <a:off x="2434260" y="494270"/>
            <a:ext cx="5993046" cy="89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dirty="0">
                <a:solidFill>
                  <a:srgbClr val="0070C0"/>
                </a:solidFill>
              </a:rPr>
              <a:t>2. </a:t>
            </a:r>
            <a:r>
              <a:rPr lang="en-US" sz="3600" dirty="0" err="1">
                <a:solidFill>
                  <a:srgbClr val="0070C0"/>
                </a:solidFill>
              </a:rPr>
              <a:t>Mô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Hình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Hóa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Bài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Toán</a:t>
            </a:r>
            <a:endParaRPr lang="vi-V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9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C05D-010B-426B-95CB-2620B4CD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đ</a:t>
            </a:r>
            <a:r>
              <a:rPr lang="vi-VN" dirty="0"/>
              <a:t>ường đi: là 1(một lần nhảy)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3D226C9-0D1C-48B3-A8A0-B8B1C081A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32176"/>
              </p:ext>
            </p:extLst>
          </p:nvPr>
        </p:nvGraphicFramePr>
        <p:xfrm>
          <a:off x="2381687" y="2260599"/>
          <a:ext cx="289148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416">
                  <a:extLst>
                    <a:ext uri="{9D8B030D-6E8A-4147-A177-3AD203B41FA5}">
                      <a16:colId xmlns:a16="http://schemas.microsoft.com/office/drawing/2014/main" val="211077214"/>
                    </a:ext>
                  </a:extLst>
                </a:gridCol>
                <a:gridCol w="435922">
                  <a:extLst>
                    <a:ext uri="{9D8B030D-6E8A-4147-A177-3AD203B41FA5}">
                      <a16:colId xmlns:a16="http://schemas.microsoft.com/office/drawing/2014/main" val="4254225173"/>
                    </a:ext>
                  </a:extLst>
                </a:gridCol>
                <a:gridCol w="466250">
                  <a:extLst>
                    <a:ext uri="{9D8B030D-6E8A-4147-A177-3AD203B41FA5}">
                      <a16:colId xmlns:a16="http://schemas.microsoft.com/office/drawing/2014/main" val="1731599070"/>
                    </a:ext>
                  </a:extLst>
                </a:gridCol>
                <a:gridCol w="412962">
                  <a:extLst>
                    <a:ext uri="{9D8B030D-6E8A-4147-A177-3AD203B41FA5}">
                      <a16:colId xmlns:a16="http://schemas.microsoft.com/office/drawing/2014/main" val="4084066378"/>
                    </a:ext>
                  </a:extLst>
                </a:gridCol>
                <a:gridCol w="412963">
                  <a:extLst>
                    <a:ext uri="{9D8B030D-6E8A-4147-A177-3AD203B41FA5}">
                      <a16:colId xmlns:a16="http://schemas.microsoft.com/office/drawing/2014/main" val="1733874164"/>
                    </a:ext>
                  </a:extLst>
                </a:gridCol>
                <a:gridCol w="372552">
                  <a:extLst>
                    <a:ext uri="{9D8B030D-6E8A-4147-A177-3AD203B41FA5}">
                      <a16:colId xmlns:a16="http://schemas.microsoft.com/office/drawing/2014/main" val="2606628767"/>
                    </a:ext>
                  </a:extLst>
                </a:gridCol>
                <a:gridCol w="395416">
                  <a:extLst>
                    <a:ext uri="{9D8B030D-6E8A-4147-A177-3AD203B41FA5}">
                      <a16:colId xmlns:a16="http://schemas.microsoft.com/office/drawing/2014/main" val="8401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4065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B9F4F83-F466-493B-A57C-BD41C6064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59947"/>
              </p:ext>
            </p:extLst>
          </p:nvPr>
        </p:nvGraphicFramePr>
        <p:xfrm>
          <a:off x="2264456" y="3292231"/>
          <a:ext cx="286944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11077214"/>
                    </a:ext>
                  </a:extLst>
                </a:gridCol>
                <a:gridCol w="435922">
                  <a:extLst>
                    <a:ext uri="{9D8B030D-6E8A-4147-A177-3AD203B41FA5}">
                      <a16:colId xmlns:a16="http://schemas.microsoft.com/office/drawing/2014/main" val="4254225173"/>
                    </a:ext>
                  </a:extLst>
                </a:gridCol>
                <a:gridCol w="466250">
                  <a:extLst>
                    <a:ext uri="{9D8B030D-6E8A-4147-A177-3AD203B41FA5}">
                      <a16:colId xmlns:a16="http://schemas.microsoft.com/office/drawing/2014/main" val="1731599070"/>
                    </a:ext>
                  </a:extLst>
                </a:gridCol>
                <a:gridCol w="412962">
                  <a:extLst>
                    <a:ext uri="{9D8B030D-6E8A-4147-A177-3AD203B41FA5}">
                      <a16:colId xmlns:a16="http://schemas.microsoft.com/office/drawing/2014/main" val="4084066378"/>
                    </a:ext>
                  </a:extLst>
                </a:gridCol>
                <a:gridCol w="412963">
                  <a:extLst>
                    <a:ext uri="{9D8B030D-6E8A-4147-A177-3AD203B41FA5}">
                      <a16:colId xmlns:a16="http://schemas.microsoft.com/office/drawing/2014/main" val="1733874164"/>
                    </a:ext>
                  </a:extLst>
                </a:gridCol>
                <a:gridCol w="372552">
                  <a:extLst>
                    <a:ext uri="{9D8B030D-6E8A-4147-A177-3AD203B41FA5}">
                      <a16:colId xmlns:a16="http://schemas.microsoft.com/office/drawing/2014/main" val="2606628767"/>
                    </a:ext>
                  </a:extLst>
                </a:gridCol>
                <a:gridCol w="395416">
                  <a:extLst>
                    <a:ext uri="{9D8B030D-6E8A-4147-A177-3AD203B41FA5}">
                      <a16:colId xmlns:a16="http://schemas.microsoft.com/office/drawing/2014/main" val="8401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4065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0E1733A-95D4-4219-97B9-B6EDA533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891" y="16541"/>
            <a:ext cx="3398109" cy="1235677"/>
          </a:xfrm>
        </p:spPr>
        <p:txBody>
          <a:bodyPr/>
          <a:lstStyle/>
          <a:p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Giới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thiệu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2. </a:t>
            </a:r>
            <a:r>
              <a:rPr lang="en-US" sz="1600" dirty="0" err="1">
                <a:solidFill>
                  <a:srgbClr val="FF0000"/>
                </a:solidFill>
              </a:rPr>
              <a:t>Mô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Hình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Hóa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Giải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Pháp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Cho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Quả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vi-VN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3017A9-5841-42CF-8459-9DFB70AE2D08}"/>
              </a:ext>
            </a:extLst>
          </p:cNvPr>
          <p:cNvSpPr txBox="1">
            <a:spLocks/>
          </p:cNvSpPr>
          <p:nvPr/>
        </p:nvSpPr>
        <p:spPr bwMode="auto">
          <a:xfrm>
            <a:off x="2434260" y="494270"/>
            <a:ext cx="5993046" cy="89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dirty="0">
                <a:solidFill>
                  <a:srgbClr val="0070C0"/>
                </a:solidFill>
              </a:rPr>
              <a:t>2. </a:t>
            </a:r>
            <a:r>
              <a:rPr lang="en-US" sz="3600" dirty="0" err="1">
                <a:solidFill>
                  <a:srgbClr val="0070C0"/>
                </a:solidFill>
              </a:rPr>
              <a:t>Mô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Hình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Hóa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Bài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Toán</a:t>
            </a:r>
            <a:endParaRPr lang="vi-V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82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6E8F-85D4-48F6-B830-0D704998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sâu</a:t>
            </a:r>
            <a:endParaRPr lang="en-US" dirty="0"/>
          </a:p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62C40-8D2C-4407-A4B8-B1C22A2B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417" y="3132149"/>
            <a:ext cx="4004058" cy="16869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DB99DB8-2B70-4EAB-A2DF-BF9D53BA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891" y="16541"/>
            <a:ext cx="3398109" cy="1235677"/>
          </a:xfrm>
        </p:spPr>
        <p:txBody>
          <a:bodyPr/>
          <a:lstStyle/>
          <a:p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Giới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thiệu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Mô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Hình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Hóa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3. </a:t>
            </a:r>
            <a:r>
              <a:rPr lang="en-US" sz="1600" dirty="0" err="1">
                <a:solidFill>
                  <a:srgbClr val="FF0000"/>
                </a:solidFill>
              </a:rPr>
              <a:t>Giải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Pháp</a:t>
            </a:r>
            <a:r>
              <a:rPr lang="en-US" sz="1600" dirty="0">
                <a:solidFill>
                  <a:srgbClr val="FF0000"/>
                </a:solidFill>
              </a:rPr>
              <a:t> Cho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Quả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vi-VN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90A603-5A81-49D9-A86B-4004DF3F06DE}"/>
              </a:ext>
            </a:extLst>
          </p:cNvPr>
          <p:cNvSpPr txBox="1">
            <a:spLocks/>
          </p:cNvSpPr>
          <p:nvPr/>
        </p:nvSpPr>
        <p:spPr bwMode="auto">
          <a:xfrm>
            <a:off x="2434260" y="494270"/>
            <a:ext cx="5993046" cy="89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dirty="0">
                <a:solidFill>
                  <a:srgbClr val="0070C0"/>
                </a:solidFill>
              </a:rPr>
              <a:t>3. </a:t>
            </a:r>
            <a:r>
              <a:rPr lang="en-US" sz="3600" dirty="0" err="1">
                <a:solidFill>
                  <a:srgbClr val="0070C0"/>
                </a:solidFill>
              </a:rPr>
              <a:t>Giải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Pháp</a:t>
            </a:r>
            <a:r>
              <a:rPr lang="en-US" sz="3600" dirty="0">
                <a:solidFill>
                  <a:srgbClr val="0070C0"/>
                </a:solidFill>
              </a:rPr>
              <a:t> Cho </a:t>
            </a:r>
            <a:r>
              <a:rPr lang="en-US" sz="3600" dirty="0" err="1">
                <a:solidFill>
                  <a:srgbClr val="0070C0"/>
                </a:solidFill>
              </a:rPr>
              <a:t>Bài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Toán</a:t>
            </a:r>
            <a:endParaRPr lang="vi-V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49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D248-9ACF-45F7-81EE-4ADE7F4D3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6701A-54EB-456C-9094-7AF7DE09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04" y="2177239"/>
            <a:ext cx="4908632" cy="3244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0CA34A-A804-41E1-A0B9-883CC2E8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196" y="2177239"/>
            <a:ext cx="6793390" cy="32580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E2BA27B-530F-4B34-9961-201F1B96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891" y="16541"/>
            <a:ext cx="3398109" cy="1235677"/>
          </a:xfrm>
        </p:spPr>
        <p:txBody>
          <a:bodyPr/>
          <a:lstStyle/>
          <a:p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Giới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thiệu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Mô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Hình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Hóa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Toán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3. </a:t>
            </a:r>
            <a:r>
              <a:rPr lang="en-US" sz="1600" dirty="0" err="1">
                <a:solidFill>
                  <a:srgbClr val="FF0000"/>
                </a:solidFill>
              </a:rPr>
              <a:t>Giải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Pháp</a:t>
            </a:r>
            <a:r>
              <a:rPr lang="en-US" sz="1600" dirty="0">
                <a:solidFill>
                  <a:srgbClr val="FF0000"/>
                </a:solidFill>
              </a:rPr>
              <a:t> Cho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Toán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Quả</a:t>
            </a:r>
            <a:b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vi-VN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F280A6-E22B-46D9-8F31-AAA68DF8ED7D}"/>
              </a:ext>
            </a:extLst>
          </p:cNvPr>
          <p:cNvSpPr txBox="1">
            <a:spLocks/>
          </p:cNvSpPr>
          <p:nvPr/>
        </p:nvSpPr>
        <p:spPr bwMode="auto">
          <a:xfrm>
            <a:off x="2434260" y="494270"/>
            <a:ext cx="5993046" cy="89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dirty="0">
                <a:solidFill>
                  <a:srgbClr val="0070C0"/>
                </a:solidFill>
              </a:rPr>
              <a:t>3. </a:t>
            </a:r>
            <a:r>
              <a:rPr lang="en-US" sz="3600" dirty="0" err="1">
                <a:solidFill>
                  <a:srgbClr val="0070C0"/>
                </a:solidFill>
              </a:rPr>
              <a:t>Giải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Pháp</a:t>
            </a:r>
            <a:r>
              <a:rPr lang="en-US" sz="3600" dirty="0">
                <a:solidFill>
                  <a:srgbClr val="0070C0"/>
                </a:solidFill>
              </a:rPr>
              <a:t> Cho </a:t>
            </a:r>
            <a:r>
              <a:rPr lang="en-US" sz="3600" dirty="0" err="1">
                <a:solidFill>
                  <a:srgbClr val="0070C0"/>
                </a:solidFill>
              </a:rPr>
              <a:t>Bài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Toán</a:t>
            </a:r>
            <a:endParaRPr lang="vi-V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26464"/>
      </p:ext>
    </p:extLst>
  </p:cSld>
  <p:clrMapOvr>
    <a:masterClrMapping/>
  </p:clrMapOvr>
</p:sld>
</file>

<file path=ppt/theme/theme1.xml><?xml version="1.0" encoding="utf-8"?>
<a:theme xmlns:a="http://schemas.openxmlformats.org/drawingml/2006/main" name="maupowerpointctu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maupowerpointctu</Template>
  <TotalTime>1196</TotalTime>
  <Words>901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maupowerpointctu</vt:lpstr>
      <vt:lpstr>TRÍ TUỆ NHÂN TẠO BÁO CÁO BÀI TẬP NHÓM</vt:lpstr>
      <vt:lpstr>PowerPoint Presentation</vt:lpstr>
      <vt:lpstr> 1. Giới thiệu bài toán 2. Mô Hình Hóa Bài Toán 3. Giải Pháp Cho Bài Toán 4. Kết Quả </vt:lpstr>
      <vt:lpstr> 1. Giới thiệu bài toán 2. Mô Hình Hóa Bài Toán 3. Giải Pháp Cho Bài Toán 4. Kết Quả </vt:lpstr>
      <vt:lpstr> 1. Giới thiệu bài toán 2. Mô Hình Hóa Bài Toán 3. Giải Pháp Cho Bài Toán 4. Kết Quả </vt:lpstr>
      <vt:lpstr> 1. Giới thiệu bài toán 2. Mô Hình Hóa Bài Toán 3. Giải Pháp Cho Bài Toán 4. Kết Quả </vt:lpstr>
      <vt:lpstr> 1. Giới thiệu bài toán 2. Mô Hình Hóa Bài Toán 3. Giải Pháp Cho Bài Toán 4. Kết Quả </vt:lpstr>
      <vt:lpstr> 1. Giới thiệu bài toán 2. Mô Hình Hóa Bài Toán 3. Giải Pháp Cho Bài Toán 4. Kết Quả </vt:lpstr>
      <vt:lpstr> 1. Giới thiệu bài toán 2. Mô Hình Hóa Bài Toán 3. Giải Pháp Cho Bài Toán 4. Kết Quả </vt:lpstr>
      <vt:lpstr> 1. Giới thiệu bài toán 2. Mô Hình Hóa Bài Toán 3. Giải Pháp Cho Bài Toán 4. Kết Quả </vt:lpstr>
      <vt:lpstr> 1. Giới thiệu bài toán 2. Mô Hình Hóa Bài Toán 3. Giải Pháp Cho Bài Toán 4. Kết Quả </vt:lpstr>
      <vt:lpstr> 1. Giới thiệu bài toán 2. Mô Hình Hóa Bài Toán 3. Giải Pháp Cho Bài Toán 4. Kết Quả </vt:lpstr>
      <vt:lpstr> 1. Giới thiệu bài toán 2. Mô Hình Hóa Bài Toán 3. Giải Pháp Cho Bài Toán 4. Kết Quả </vt:lpstr>
      <vt:lpstr> 1. Giới thiệu bài toán 2. Mô Hình Hóa Bài Toán 3. Giải Pháp Cho Bài Toán 4. Kết Quả </vt:lpstr>
      <vt:lpstr> 1. Giới thiệu bài toán 2. Mô Hình Hóa Bài Toán 3. Giải Pháp Cho Bài Toán 4. Kết Quả </vt:lpstr>
      <vt:lpstr> 1. Giới thiệu bài toán 2. Mô Hình Hóa Bài Toán 3. Giải Pháp Cho Bài Toán 4. Kết Quả </vt:lpstr>
      <vt:lpstr>PowerPoint Presentation</vt:lpstr>
    </vt:vector>
  </TitlesOfParts>
  <Company>ThienIT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NGUYÊN LÝ MÁY HỌC</dc:title>
  <dc:creator>Admin</dc:creator>
  <cp:lastModifiedBy>Son_Le</cp:lastModifiedBy>
  <cp:revision>621</cp:revision>
  <dcterms:created xsi:type="dcterms:W3CDTF">2020-06-24T17:25:28Z</dcterms:created>
  <dcterms:modified xsi:type="dcterms:W3CDTF">2020-07-07T01:19:07Z</dcterms:modified>
</cp:coreProperties>
</file>