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35"/>
  </p:notesMasterIdLst>
  <p:handoutMasterIdLst>
    <p:handoutMasterId r:id="rId36"/>
  </p:handoutMasterIdLst>
  <p:sldIdLst>
    <p:sldId id="374" r:id="rId3"/>
    <p:sldId id="400" r:id="rId4"/>
    <p:sldId id="404" r:id="rId5"/>
    <p:sldId id="405" r:id="rId6"/>
    <p:sldId id="406" r:id="rId7"/>
    <p:sldId id="408" r:id="rId8"/>
    <p:sldId id="409" r:id="rId9"/>
    <p:sldId id="411" r:id="rId10"/>
    <p:sldId id="413" r:id="rId11"/>
    <p:sldId id="414" r:id="rId12"/>
    <p:sldId id="415" r:id="rId13"/>
    <p:sldId id="416" r:id="rId14"/>
    <p:sldId id="417" r:id="rId15"/>
    <p:sldId id="447" r:id="rId16"/>
    <p:sldId id="448" r:id="rId17"/>
    <p:sldId id="449" r:id="rId18"/>
    <p:sldId id="450" r:id="rId19"/>
    <p:sldId id="451" r:id="rId20"/>
    <p:sldId id="377" r:id="rId21"/>
    <p:sldId id="378" r:id="rId22"/>
    <p:sldId id="397" r:id="rId23"/>
    <p:sldId id="398" r:id="rId24"/>
    <p:sldId id="399" r:id="rId25"/>
    <p:sldId id="368" r:id="rId26"/>
    <p:sldId id="369" r:id="rId27"/>
    <p:sldId id="370" r:id="rId28"/>
    <p:sldId id="371" r:id="rId29"/>
    <p:sldId id="372" r:id="rId30"/>
    <p:sldId id="373" r:id="rId31"/>
    <p:sldId id="453" r:id="rId32"/>
    <p:sldId id="261" r:id="rId33"/>
    <p:sldId id="358" r:id="rId34"/>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vi-VN" altLang="en-US" b="1"/>
          </a:p>
        </p:txBody>
      </p:sp>
      <p:sp>
        <p:nvSpPr>
          <p:cNvPr id="3" name="Content Placeholder 2"/>
          <p:cNvSpPr>
            <a:spLocks noGrp="1"/>
          </p:cNvSpPr>
          <p:nvPr>
            <p:ph idx="1"/>
          </p:nvPr>
        </p:nvSpPr>
        <p:spPr>
          <a:xfrm>
            <a:off x="457200" y="3161665"/>
            <a:ext cx="8534400" cy="3135630"/>
          </a:xfrm>
        </p:spPr>
        <p:txBody>
          <a:bodyPr/>
          <a:p>
            <a:r>
              <a:rPr lang="vi-VN" altLang="en-US" b="1"/>
              <a:t>UI </a:t>
            </a:r>
            <a:r>
              <a:rPr lang="vi-VN" altLang="en-US"/>
              <a:t>(user interface) là giao diện tương tác với người dùng</a:t>
            </a:r>
            <a:endParaRPr lang="vi-VN" altLang="en-US"/>
          </a:p>
          <a:p>
            <a:r>
              <a:rPr lang="vi-VN" altLang="en-US" b="1"/>
              <a:t>Service </a:t>
            </a:r>
            <a:r>
              <a:rPr lang="vi-VN" altLang="en-US"/>
              <a:t>xử lý dữ liệu người dùng truy vấn</a:t>
            </a:r>
            <a:endParaRPr lang="vi-VN" altLang="en-US"/>
          </a:p>
          <a:p>
            <a:r>
              <a:rPr lang="vi-VN" altLang="en-US" b="1"/>
              <a:t>BusinessLogic </a:t>
            </a:r>
            <a:r>
              <a:rPr lang="vi-VN" altLang="en-US"/>
              <a:t>xử lý các vấn đề nghiệp vụ</a:t>
            </a:r>
            <a:endParaRPr lang="vi-VN" altLang="en-US"/>
          </a:p>
          <a:p>
            <a:r>
              <a:rPr lang="vi-VN" altLang="en-US" b="1"/>
              <a:t>DataAccess </a:t>
            </a:r>
            <a:r>
              <a:rPr lang="vi-VN" altLang="en-US"/>
              <a:t>truy vấn dữ liệu trực tiếp trên cơ sở dữ liệu</a:t>
            </a:r>
            <a:endParaRPr lang="vi-VN" altLang="en-US"/>
          </a:p>
          <a:p>
            <a:endParaRPr lang="vi-VN" altLang="en-US"/>
          </a:p>
          <a:p>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561965" cy="475615"/>
          </a:xfrm>
          <a:prstGeom prst="rect">
            <a:avLst/>
          </a:prstGeom>
          <a:noFill/>
        </p:spPr>
        <p:txBody>
          <a:bodyPr wrap="square" rtlCol="0">
            <a:spAutoFit/>
          </a:bodyPr>
          <a:p>
            <a:r>
              <a:rPr lang="vi-VN" altLang="en-US" sz="2500" b="1">
                <a:solidFill>
                  <a:srgbClr val="FF0000"/>
                </a:solidFill>
              </a:rPr>
              <a:t>Ví dụ 1:</a:t>
            </a:r>
            <a:r>
              <a:rPr lang="vi-VN" altLang="en-US" sz="2500">
                <a:solidFill>
                  <a:srgbClr val="FF0000"/>
                </a:solidFill>
              </a:rPr>
              <a:t> </a:t>
            </a:r>
            <a:r>
              <a:rPr lang="vi-VN" altLang="en-US" sz="2500" b="1">
                <a:solidFill>
                  <a:srgbClr val="C00000"/>
                </a:solidFill>
              </a:rPr>
              <a:t>N-Tier Arichitecture</a:t>
            </a:r>
            <a:endParaRPr lang="vi-VN" altLang="en-US" sz="2500" b="1">
              <a:solidFill>
                <a:srgbClr val="C00000"/>
              </a:solidFill>
            </a:endParaRPr>
          </a:p>
        </p:txBody>
      </p:sp>
      <p:pic>
        <p:nvPicPr>
          <p:cNvPr id="7" name="Picture 6"/>
          <p:cNvPicPr>
            <a:picLocks noChangeAspect="1"/>
          </p:cNvPicPr>
          <p:nvPr/>
        </p:nvPicPr>
        <p:blipFill>
          <a:blip r:embed="rId1"/>
          <a:stretch>
            <a:fillRect/>
          </a:stretch>
        </p:blipFill>
        <p:spPr>
          <a:xfrm>
            <a:off x="695325" y="2109470"/>
            <a:ext cx="7753350" cy="638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7" name="Content Placeholder 6"/>
          <p:cNvPicPr>
            <a:picLocks noChangeAspect="1"/>
          </p:cNvPicPr>
          <p:nvPr>
            <p:ph idx="1"/>
          </p:nvPr>
        </p:nvPicPr>
        <p:blipFill>
          <a:blip r:embed="rId1"/>
          <a:stretch>
            <a:fillRect/>
          </a:stretch>
        </p:blipFill>
        <p:spPr>
          <a:xfrm>
            <a:off x="457200" y="2517775"/>
            <a:ext cx="4937760" cy="822960"/>
          </a:xfrm>
          <a:prstGeom prst="rect">
            <a:avLst/>
          </a:prstGeom>
        </p:spPr>
      </p:pic>
      <p:pic>
        <p:nvPicPr>
          <p:cNvPr id="9" name="Picture 8"/>
          <p:cNvPicPr>
            <a:picLocks noChangeAspect="1"/>
          </p:cNvPicPr>
          <p:nvPr/>
        </p:nvPicPr>
        <p:blipFill>
          <a:blip r:embed="rId2"/>
          <a:stretch>
            <a:fillRect/>
          </a:stretch>
        </p:blipFill>
        <p:spPr>
          <a:xfrm>
            <a:off x="457200" y="3611880"/>
            <a:ext cx="4701540" cy="2255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8" name="Content Placeholder 7"/>
          <p:cNvPicPr>
            <a:picLocks noChangeAspect="1"/>
          </p:cNvPicPr>
          <p:nvPr>
            <p:ph idx="1"/>
          </p:nvPr>
        </p:nvPicPr>
        <p:blipFill>
          <a:blip r:embed="rId1"/>
          <a:stretch>
            <a:fillRect/>
          </a:stretch>
        </p:blipFill>
        <p:spPr>
          <a:xfrm>
            <a:off x="457200" y="2419985"/>
            <a:ext cx="5516880" cy="2994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7" name="Content Placeholder 6"/>
          <p:cNvPicPr>
            <a:picLocks noChangeAspect="1"/>
          </p:cNvPicPr>
          <p:nvPr>
            <p:ph idx="1"/>
          </p:nvPr>
        </p:nvPicPr>
        <p:blipFill>
          <a:blip r:embed="rId1"/>
          <a:stretch>
            <a:fillRect/>
          </a:stretch>
        </p:blipFill>
        <p:spPr>
          <a:xfrm>
            <a:off x="457200" y="2534920"/>
            <a:ext cx="5570220" cy="3169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Nhận xét</a:t>
            </a:r>
            <a:endParaRPr lang="vi-VN" altLang="en-US" sz="2000" b="1">
              <a:solidFill>
                <a:schemeClr val="bg2">
                  <a:lumMod val="25000"/>
                </a:schemeClr>
              </a:solidFill>
            </a:endParaRPr>
          </a:p>
        </p:txBody>
      </p:sp>
      <p:sp>
        <p:nvSpPr>
          <p:cNvPr id="3" name="Content Placeholder 2"/>
          <p:cNvSpPr/>
          <p:nvPr>
            <p:ph idx="1"/>
          </p:nvPr>
        </p:nvSpPr>
        <p:spPr>
          <a:xfrm>
            <a:off x="457200" y="2465705"/>
            <a:ext cx="8229600" cy="3850005"/>
          </a:xfrm>
        </p:spPr>
        <p:txBody>
          <a:bodyPr/>
          <a:p>
            <a:r>
              <a:rPr lang="vi-VN" altLang="en-US"/>
              <a:t>Lớp Service tạo và inject đối tượng của lớp DataAccess vào lớp BusinessLogic thông qua constructor (property, method)</a:t>
            </a:r>
            <a:endParaRPr lang="vi-VN" altLang="en-US"/>
          </a:p>
          <a:p>
            <a:r>
              <a:rPr lang="vi-VN" altLang="en-US"/>
              <a:t>Lớp BusinessLogic không tạo đối tượng DataAccess</a:t>
            </a:r>
            <a:endParaRPr lang="vi-VN" altLang="en-US"/>
          </a:p>
          <a:p>
            <a:r>
              <a:rPr lang="vi-VN" altLang="en-US"/>
              <a:t>Chương trình trở nên rời rạc hơi (more loosely coupled)</a:t>
            </a:r>
            <a:endParaRPr lang="vi-V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Phụ thuộc</a:t>
            </a:r>
            <a:endParaRPr lang="vi-VN" altLang="en-US" sz="2500" b="1">
              <a:solidFill>
                <a:srgbClr val="C00000"/>
              </a:solidFill>
            </a:endParaRPr>
          </a:p>
        </p:txBody>
      </p:sp>
      <p:sp>
        <p:nvSpPr>
          <p:cNvPr id="3" name="Content Placeholder 2"/>
          <p:cNvSpPr/>
          <p:nvPr>
            <p:ph idx="1"/>
          </p:nvPr>
        </p:nvSpPr>
        <p:spPr>
          <a:xfrm>
            <a:off x="457200" y="1840230"/>
            <a:ext cx="8229600" cy="4475480"/>
          </a:xfrm>
        </p:spPr>
        <p:txBody>
          <a:bodyPr/>
          <a:p>
            <a:r>
              <a:rPr lang="vi-VN" altLang="en-US">
                <a:sym typeface="+mn-ea"/>
              </a:rPr>
              <a:t>Class BusinessLogic phụ thuộc vào class DataAcess</a:t>
            </a:r>
            <a:endParaRPr lang="vi-VN" altLang="en-US"/>
          </a:p>
          <a:p>
            <a:pPr marL="0" indent="0" algn="ctr">
              <a:buNone/>
            </a:pPr>
            <a:r>
              <a:rPr lang="vi-VN" altLang="en-US" sz="1500">
                <a:sym typeface="+mn-ea"/>
              </a:rPr>
              <a:t>(Class </a:t>
            </a:r>
            <a:r>
              <a:rPr lang="vi-VN" altLang="en-US" sz="1500">
                <a:sym typeface="+mn-ea"/>
              </a:rPr>
              <a:t>BusinessLogi</a:t>
            </a:r>
            <a:r>
              <a:rPr lang="vi-VN" altLang="en-US" sz="1500">
                <a:sym typeface="+mn-ea"/>
              </a:rPr>
              <a:t> is dependent on class </a:t>
            </a:r>
            <a:r>
              <a:rPr lang="vi-VN" altLang="en-US" sz="1500">
                <a:sym typeface="+mn-ea"/>
              </a:rPr>
              <a:t>DataAcess)</a:t>
            </a:r>
            <a:endParaRPr lang="vi-VN" altLang="en-US">
              <a:sym typeface="+mn-ea"/>
            </a:endParaRPr>
          </a:p>
          <a:p>
            <a:r>
              <a:rPr lang="vi-VN" altLang="en-US">
                <a:sym typeface="+mn-ea"/>
              </a:rPr>
              <a:t>Class DataAcess là một phụ thuộc của class BusinessLogic</a:t>
            </a:r>
            <a:endParaRPr lang="vi-VN" altLang="en-US">
              <a:sym typeface="+mn-ea"/>
            </a:endParaRPr>
          </a:p>
          <a:p>
            <a:pPr marL="0" indent="0" algn="ctr">
              <a:buNone/>
            </a:pPr>
            <a:r>
              <a:rPr lang="vi-VN" altLang="en-US" sz="1500">
                <a:sym typeface="+mn-ea"/>
              </a:rPr>
              <a:t>Class DataAcess  is a dependency of class BusinessLogic</a:t>
            </a:r>
            <a:endParaRPr lang="vi-VN" altLang="en-US" sz="1500">
              <a:sym typeface="+mn-ea"/>
            </a:endParaRPr>
          </a:p>
          <a:p>
            <a:endParaRPr lang="vi-VN" altLang="en-US"/>
          </a:p>
          <a:p>
            <a:endParaRPr lang="vi-VN" altLang="en-US"/>
          </a:p>
          <a:p>
            <a:endParaRPr lang="vi-V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OOP - IoC</a:t>
            </a:r>
            <a:endParaRPr lang="vi-VN" altLang="en-US" sz="2500" b="1">
              <a:solidFill>
                <a:srgbClr val="C00000"/>
              </a:solidFill>
            </a:endParaRPr>
          </a:p>
        </p:txBody>
      </p:sp>
      <p:sp>
        <p:nvSpPr>
          <p:cNvPr id="3" name="Content Placeholder 2"/>
          <p:cNvSpPr/>
          <p:nvPr>
            <p:ph idx="1"/>
          </p:nvPr>
        </p:nvSpPr>
        <p:spPr>
          <a:xfrm>
            <a:off x="457200" y="1840230"/>
            <a:ext cx="8229600" cy="4475480"/>
          </a:xfrm>
        </p:spPr>
        <p:txBody>
          <a:bodyPr>
            <a:normAutofit lnSpcReduction="20000"/>
          </a:bodyPr>
          <a:p>
            <a:pPr>
              <a:buFont typeface="Wingdings" panose="05000000000000000000" charset="0"/>
              <a:buChar char="v"/>
            </a:pPr>
            <a:r>
              <a:rPr lang="vi-VN" altLang="en-US" sz="2500" b="1">
                <a:sym typeface="+mn-ea"/>
              </a:rPr>
              <a:t>OOP	</a:t>
            </a:r>
            <a:endParaRPr lang="vi-VN" altLang="en-US" sz="2500" b="1"/>
          </a:p>
          <a:p>
            <a:pPr lvl="1"/>
            <a:r>
              <a:rPr lang="vi-VN" altLang="en-US" sz="2500">
                <a:sym typeface="+mn-ea"/>
              </a:rPr>
              <a:t>Các lớp cần tương tác với nhau để hoàn thành tính năng của một ứng dụng</a:t>
            </a:r>
            <a:endParaRPr lang="vi-VN" altLang="en-US" sz="2500"/>
          </a:p>
          <a:p>
            <a:pPr lvl="1"/>
            <a:r>
              <a:rPr lang="vi-VN" altLang="en-US" sz="2500">
                <a:sym typeface="+mn-ea"/>
              </a:rPr>
              <a:t>Do đó vấn đề tạo và quản lý life time của một đối tượng do lớp phụ thuộc thực hiện</a:t>
            </a:r>
            <a:endParaRPr lang="vi-VN" altLang="en-US" sz="2500"/>
          </a:p>
          <a:p>
            <a:pPr lvl="1"/>
            <a:endParaRPr lang="vi-VN" altLang="en-US" sz="2500"/>
          </a:p>
          <a:p>
            <a:pPr lvl="0">
              <a:buFont typeface="Wingdings" panose="05000000000000000000" charset="0"/>
              <a:buChar char="v"/>
            </a:pPr>
            <a:r>
              <a:rPr lang="vi-VN" altLang="en-US" sz="2500" b="1">
                <a:sym typeface="+mn-ea"/>
              </a:rPr>
              <a:t>IoC</a:t>
            </a:r>
            <a:endParaRPr lang="vi-VN" altLang="en-US" sz="2500" b="1"/>
          </a:p>
          <a:p>
            <a:pPr lvl="1"/>
            <a:r>
              <a:rPr lang="vi-VN" altLang="en-US" sz="2500">
                <a:sym typeface="+mn-ea"/>
              </a:rPr>
              <a:t>Đảo ngược luồng điều khiển trên của lập trình thủ tục ở trên</a:t>
            </a:r>
            <a:endParaRPr lang="vi-VN" altLang="en-US" sz="2500"/>
          </a:p>
          <a:p>
            <a:pPr lvl="1"/>
            <a:r>
              <a:rPr lang="vi-VN" altLang="en-US" sz="2500">
                <a:sym typeface="+mn-ea"/>
              </a:rPr>
              <a:t>Ủy nhiệm việc tạo và quản lý life time cho lớp khác thực hiện</a:t>
            </a:r>
            <a:endParaRPr lang="vi-VN" altLang="en-US" sz="2500"/>
          </a:p>
          <a:p>
            <a:endParaRPr lang="vi-VN" altLang="en-US"/>
          </a:p>
          <a:p>
            <a:endParaRPr lang="vi-VN" altLang="en-US"/>
          </a:p>
          <a:p>
            <a:endParaRPr lang="vi-V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en-US" altLang="vi-VN" sz="2500" b="1">
                <a:solidFill>
                  <a:srgbClr val="C00000"/>
                </a:solidFill>
              </a:rPr>
              <a:t>Một số khái niệm</a:t>
            </a:r>
            <a:endParaRPr lang="en-US" altLang="vi-VN" sz="2500" b="1">
              <a:solidFill>
                <a:srgbClr val="C00000"/>
              </a:solidFill>
            </a:endParaRPr>
          </a:p>
        </p:txBody>
      </p:sp>
      <p:sp>
        <p:nvSpPr>
          <p:cNvPr id="3" name="Content Placeholder 2"/>
          <p:cNvSpPr/>
          <p:nvPr>
            <p:ph idx="1"/>
          </p:nvPr>
        </p:nvSpPr>
        <p:spPr>
          <a:xfrm>
            <a:off x="457200" y="1840230"/>
            <a:ext cx="8229600" cy="4475480"/>
          </a:xfrm>
        </p:spPr>
        <p:txBody>
          <a:bodyPr>
            <a:normAutofit lnSpcReduction="20000"/>
          </a:bodyPr>
          <a:p>
            <a:pPr lvl="0" algn="l">
              <a:buClrTx/>
              <a:buSzTx/>
              <a:buNone/>
            </a:pPr>
            <a:r>
              <a:rPr lang="en-US">
                <a:sym typeface="+mn-ea"/>
              </a:rPr>
              <a:t>(1) Inversion of Control (IoC)</a:t>
            </a:r>
            <a:endParaRPr lang="en-US">
              <a:sym typeface="+mn-ea"/>
            </a:endParaRPr>
          </a:p>
          <a:p>
            <a:pPr lvl="0" algn="l">
              <a:buClrTx/>
              <a:buSzTx/>
              <a:buNone/>
            </a:pPr>
            <a:endParaRPr lang="en-US"/>
          </a:p>
          <a:p>
            <a:pPr lvl="0" algn="l">
              <a:buClrTx/>
              <a:buSzTx/>
              <a:buNone/>
            </a:pPr>
            <a:r>
              <a:rPr lang="en-US">
                <a:sym typeface="+mn-ea"/>
              </a:rPr>
              <a:t>(2) Dependency Inversion Principle (DIP)</a:t>
            </a:r>
            <a:endParaRPr lang="en-US">
              <a:sym typeface="+mn-ea"/>
            </a:endParaRPr>
          </a:p>
          <a:p>
            <a:pPr lvl="0" algn="l">
              <a:buClrTx/>
              <a:buSzTx/>
              <a:buNone/>
            </a:pPr>
            <a:endParaRPr lang="en-US"/>
          </a:p>
          <a:p>
            <a:pPr lvl="0" algn="l">
              <a:buClrTx/>
              <a:buSzTx/>
              <a:buNone/>
            </a:pPr>
            <a:r>
              <a:rPr lang="en-US">
                <a:sym typeface="+mn-ea"/>
              </a:rPr>
              <a:t>(3) Dependency Injection (DI)</a:t>
            </a:r>
            <a:endParaRPr lang="en-US">
              <a:sym typeface="+mn-ea"/>
            </a:endParaRPr>
          </a:p>
          <a:p>
            <a:pPr lvl="0" algn="l">
              <a:buClrTx/>
              <a:buSzTx/>
              <a:buNone/>
            </a:pPr>
            <a:endParaRPr lang="en-US"/>
          </a:p>
          <a:p>
            <a:pPr lvl="0" algn="l">
              <a:buClrTx/>
              <a:buSzTx/>
              <a:buNone/>
            </a:pPr>
            <a:r>
              <a:rPr lang="en-US">
                <a:sym typeface="+mn-ea"/>
              </a:rPr>
              <a:t>(4) IoC containers</a:t>
            </a:r>
            <a:endParaRPr lang="vi-VN" altLang="en-US"/>
          </a:p>
        </p:txBody>
      </p:sp>
      <p:pic>
        <p:nvPicPr>
          <p:cNvPr id="7" name="Content Placeholder 6"/>
          <p:cNvPicPr>
            <a:picLocks noChangeAspect="1"/>
          </p:cNvPicPr>
          <p:nvPr/>
        </p:nvPicPr>
        <p:blipFill>
          <a:blip r:embed="rId1"/>
          <a:stretch>
            <a:fillRect/>
          </a:stretch>
        </p:blipFill>
        <p:spPr>
          <a:xfrm>
            <a:off x="5320030" y="3227705"/>
            <a:ext cx="2779395" cy="1266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en-US" altLang="vi-VN" sz="2500" b="1">
                <a:solidFill>
                  <a:srgbClr val="C00000"/>
                </a:solidFill>
              </a:rPr>
              <a:t>Kiến trúc</a:t>
            </a:r>
            <a:endParaRPr lang="en-US" altLang="vi-VN" sz="2500" b="1">
              <a:solidFill>
                <a:srgbClr val="C00000"/>
              </a:solidFill>
            </a:endParaRPr>
          </a:p>
        </p:txBody>
      </p:sp>
      <p:pic>
        <p:nvPicPr>
          <p:cNvPr id="11" name="Content Placeholder 10"/>
          <p:cNvPicPr>
            <a:picLocks noChangeAspect="1"/>
          </p:cNvPicPr>
          <p:nvPr>
            <p:ph idx="1"/>
          </p:nvPr>
        </p:nvPicPr>
        <p:blipFill>
          <a:blip r:embed="rId1"/>
          <a:stretch>
            <a:fillRect/>
          </a:stretch>
        </p:blipFill>
        <p:spPr>
          <a:xfrm>
            <a:off x="5612765" y="2804795"/>
            <a:ext cx="2969895" cy="2224405"/>
          </a:xfrm>
          <a:prstGeom prst="rect">
            <a:avLst/>
          </a:prstGeom>
        </p:spPr>
      </p:pic>
      <p:pic>
        <p:nvPicPr>
          <p:cNvPr id="3" name="Picture 2"/>
          <p:cNvPicPr>
            <a:picLocks noChangeAspect="1"/>
          </p:cNvPicPr>
          <p:nvPr/>
        </p:nvPicPr>
        <p:blipFill>
          <a:blip r:embed="rId2"/>
          <a:stretch>
            <a:fillRect/>
          </a:stretch>
        </p:blipFill>
        <p:spPr>
          <a:xfrm>
            <a:off x="457200" y="2054225"/>
            <a:ext cx="4500880" cy="3726180"/>
          </a:xfrm>
          <a:prstGeom prst="rect">
            <a:avLst/>
          </a:prstGeom>
        </p:spPr>
      </p:pic>
      <p:sp>
        <p:nvSpPr>
          <p:cNvPr id="10" name="Flowchart: Summing Junction 9"/>
          <p:cNvSpPr/>
          <p:nvPr/>
        </p:nvSpPr>
        <p:spPr>
          <a:xfrm>
            <a:off x="6906260" y="2513965"/>
            <a:ext cx="611505" cy="611505"/>
          </a:xfrm>
          <a:prstGeom prst="flowChartSummingJunction">
            <a:avLst/>
          </a:prstGeom>
        </p:spPr>
        <p:style>
          <a:lnRef idx="1">
            <a:schemeClr val="accent3"/>
          </a:lnRef>
          <a:fillRef idx="2">
            <a:schemeClr val="accent3"/>
          </a:fillRef>
          <a:effectRef idx="1">
            <a:schemeClr val="accent3"/>
          </a:effectRef>
          <a:fontRef idx="minor">
            <a:schemeClr val="dk1"/>
          </a:fontRef>
        </p:style>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 - Design Pattern</a:t>
            </a:r>
            <a:endParaRPr lang="vi-VN" altLang="en-US" sz="2500" b="1">
              <a:solidFill>
                <a:srgbClr val="C00000"/>
              </a:solidFill>
            </a:endParaRPr>
          </a:p>
        </p:txBody>
      </p:sp>
      <p:sp>
        <p:nvSpPr>
          <p:cNvPr id="3" name="Content Placeholder 2"/>
          <p:cNvSpPr/>
          <p:nvPr>
            <p:ph idx="1"/>
          </p:nvPr>
        </p:nvSpPr>
        <p:spPr>
          <a:xfrm>
            <a:off x="457200" y="1840230"/>
            <a:ext cx="8229600" cy="4475480"/>
          </a:xfrm>
        </p:spPr>
        <p:txBody>
          <a:bodyPr>
            <a:noAutofit/>
          </a:bodyPr>
          <a:p>
            <a:pPr lvl="0">
              <a:buFont typeface="Wingdings" panose="05000000000000000000" charset="0"/>
              <a:buChar char="v"/>
            </a:pPr>
            <a:r>
              <a:rPr lang="en-US" sz="2000" b="1">
                <a:sym typeface="+mn-ea"/>
              </a:rPr>
              <a:t>Design Principle</a:t>
            </a:r>
            <a:endParaRPr lang="en-US" sz="2000"/>
          </a:p>
          <a:p>
            <a:pPr lvl="1"/>
            <a:r>
              <a:rPr lang="vi-VN" altLang="en-US" sz="2000">
                <a:sym typeface="+mn-ea"/>
              </a:rPr>
              <a:t>High level - lời khuyên để thiết kế ứng dụng trở nên tốt hơn</a:t>
            </a:r>
            <a:endParaRPr lang="vi-VN" altLang="en-US" sz="2000"/>
          </a:p>
          <a:p>
            <a:pPr lvl="1"/>
            <a:r>
              <a:rPr lang="vi-VN" altLang="en-US" sz="2000">
                <a:sym typeface="+mn-ea"/>
              </a:rPr>
              <a:t>KHÔNG đưa ra hiện thực chi tiết hay phụ thuộc ngôn ngữ lập trình</a:t>
            </a:r>
            <a:endParaRPr lang="vi-VN" altLang="en-US" sz="2000"/>
          </a:p>
          <a:p>
            <a:pPr lvl="1"/>
            <a:r>
              <a:rPr lang="vi-VN" altLang="en-US" sz="2000">
                <a:sym typeface="+mn-ea"/>
              </a:rPr>
              <a:t>Ví dụ: SOLID, DRY, KISS , YAGNI </a:t>
            </a:r>
            <a:endParaRPr lang="vi-VN" altLang="en-US" sz="2000"/>
          </a:p>
          <a:p>
            <a:pPr marL="342900" lvl="1" indent="-342900" algn="l">
              <a:buClrTx/>
              <a:buSzTx/>
              <a:buFont typeface="Wingdings" panose="05000000000000000000" charset="0"/>
              <a:buChar char="v"/>
            </a:pPr>
            <a:r>
              <a:rPr lang="en-US" sz="2000" b="1">
                <a:sym typeface="+mn-ea"/>
              </a:rPr>
              <a:t>Design Pattern</a:t>
            </a:r>
            <a:endParaRPr lang="en-US" sz="2000" b="1"/>
          </a:p>
          <a:p>
            <a:pPr lvl="1" algn="l">
              <a:buClrTx/>
              <a:buSzTx/>
              <a:buChar char="–"/>
            </a:pPr>
            <a:r>
              <a:rPr lang="vi-VN" altLang="en-US" sz="2000">
                <a:sym typeface="+mn-ea"/>
              </a:rPr>
              <a:t>Giải pháp giải quyết các vấn đề phổ dụng</a:t>
            </a:r>
            <a:endParaRPr lang="vi-VN" altLang="en-US" sz="2000"/>
          </a:p>
          <a:p>
            <a:pPr lvl="1" algn="l">
              <a:buClrTx/>
              <a:buSzTx/>
              <a:buChar char="–"/>
            </a:pPr>
            <a:r>
              <a:rPr lang="vi-VN" altLang="en-US" sz="2000">
                <a:sym typeface="+mn-ea"/>
              </a:rPr>
              <a:t>Đưa ra hiện thực cụ thể cho một vấn đề cụ thể</a:t>
            </a:r>
            <a:endParaRPr lang="vi-VN" altLang="en-US" sz="2000"/>
          </a:p>
          <a:p>
            <a:pPr lvl="1" algn="l">
              <a:buClrTx/>
              <a:buSzTx/>
              <a:buChar char="–"/>
            </a:pPr>
            <a:r>
              <a:rPr lang="vi-VN" altLang="en-US" sz="2000">
                <a:sym typeface="+mn-ea"/>
              </a:rPr>
              <a:t>Ví dụ: tạo 1 lớp chỉ có 1 đối tượng tại 1 thời điểm, Singleton Design Pattern là 1 lựa chọn. Một số design pattern khác: factory, builder, ...</a:t>
            </a:r>
            <a:endParaRPr lang="vi-V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p>
        </p:txBody>
      </p:sp>
      <p:sp>
        <p:nvSpPr>
          <p:cNvPr id="3" name="Content Placeholder 2"/>
          <p:cNvSpPr>
            <a:spLocks noGrp="1"/>
          </p:cNvSpPr>
          <p:nvPr>
            <p:ph idx="1"/>
          </p:nvPr>
        </p:nvSpPr>
        <p:spPr>
          <a:xfrm>
            <a:off x="457200" y="1993900"/>
            <a:ext cx="4501515" cy="4321810"/>
          </a:xfrm>
        </p:spPr>
        <p:txBody>
          <a:bodyPr/>
          <a:p>
            <a:r>
              <a:rPr lang="vi-VN" altLang="en-US"/>
              <a:t>IOC - Inversion of Control</a:t>
            </a:r>
            <a:endParaRPr lang="vi-VN" altLang="en-US"/>
          </a:p>
          <a:p>
            <a:r>
              <a:rPr lang="vi-VN" altLang="en-US"/>
              <a:t>Là Design Principle</a:t>
            </a:r>
            <a:endParaRPr lang="vi-VN" altLang="en-US"/>
          </a:p>
          <a:p>
            <a:r>
              <a:rPr lang="vi-VN" altLang="en-US"/>
              <a:t>Ngược với lập trình thủ tục (procedural programming) </a:t>
            </a:r>
            <a:endParaRPr lang="vi-VN" altLang="en-US"/>
          </a:p>
          <a:p>
            <a:r>
              <a:rPr lang="vi-VN" altLang="en-US"/>
              <a:t>IOC sử dụng các đối tượng từ các lớp thông qua Injection</a:t>
            </a:r>
            <a:endParaRPr lang="vi-VN" altLang="en-US"/>
          </a:p>
          <a:p>
            <a:r>
              <a:rPr lang="vi-VN" altLang="en-US"/>
              <a:t>Injection: setter, method, constructor</a:t>
            </a:r>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0" name="Picture 9" descr="ioc-4477"/>
          <p:cNvPicPr>
            <a:picLocks noChangeAspect="1"/>
          </p:cNvPicPr>
          <p:nvPr/>
        </p:nvPicPr>
        <p:blipFill>
          <a:blip r:embed="rId1"/>
          <a:stretch>
            <a:fillRect/>
          </a:stretch>
        </p:blipFill>
        <p:spPr>
          <a:xfrm>
            <a:off x="5107305" y="2426970"/>
            <a:ext cx="3579495" cy="2976880"/>
          </a:xfrm>
          <a:prstGeom prst="rect">
            <a:avLst/>
          </a:prstGeom>
        </p:spPr>
      </p:pic>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IOC</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b="1">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7" name="Picture 6"/>
          <p:cNvPicPr>
            <a:picLocks noChangeAspect="1"/>
          </p:cNvPicPr>
          <p:nvPr/>
        </p:nvPicPr>
        <p:blipFill>
          <a:blip r:embed="rId1"/>
          <a:stretch>
            <a:fillRect/>
          </a:stretch>
        </p:blipFill>
        <p:spPr>
          <a:xfrm>
            <a:off x="4264660" y="1364615"/>
            <a:ext cx="4724400" cy="2065020"/>
          </a:xfrm>
          <a:prstGeom prst="rect">
            <a:avLst/>
          </a:prstGeom>
        </p:spPr>
      </p:pic>
      <p:sp>
        <p:nvSpPr>
          <p:cNvPr id="18" name="Text Box 17"/>
          <p:cNvSpPr txBox="1"/>
          <p:nvPr/>
        </p:nvSpPr>
        <p:spPr>
          <a:xfrm>
            <a:off x="457200" y="1364615"/>
            <a:ext cx="3807460" cy="475615"/>
          </a:xfrm>
          <a:prstGeom prst="rect">
            <a:avLst/>
          </a:prstGeom>
          <a:noFill/>
        </p:spPr>
        <p:txBody>
          <a:bodyPr wrap="square" rtlCol="0">
            <a:spAutoFit/>
          </a:bodyPr>
          <a:p>
            <a:r>
              <a:rPr lang="vi-VN" altLang="en-US" sz="2500" b="1">
                <a:solidFill>
                  <a:srgbClr val="FF0000"/>
                </a:solidFill>
              </a:rPr>
              <a:t>Ví dụ 2:</a:t>
            </a:r>
            <a:r>
              <a:rPr lang="vi-VN" altLang="en-US" sz="2500">
                <a:solidFill>
                  <a:srgbClr val="FF0000"/>
                </a:solidFill>
              </a:rPr>
              <a:t> </a:t>
            </a:r>
            <a:r>
              <a:rPr lang="vi-VN" altLang="en-US" sz="2500" b="1">
                <a:solidFill>
                  <a:srgbClr val="C00000"/>
                </a:solidFill>
              </a:rPr>
              <a:t>minh họa IoC</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20" name="Content Placeholder 19"/>
          <p:cNvPicPr>
            <a:picLocks noChangeAspect="1"/>
          </p:cNvPicPr>
          <p:nvPr>
            <p:ph idx="1"/>
          </p:nvPr>
        </p:nvPicPr>
        <p:blipFill>
          <a:blip r:embed="rId2"/>
          <a:stretch>
            <a:fillRect/>
          </a:stretch>
        </p:blipFill>
        <p:spPr>
          <a:xfrm>
            <a:off x="457200" y="3284855"/>
            <a:ext cx="4861560" cy="3185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127885"/>
            <a:ext cx="8229600" cy="4187825"/>
          </a:xfrm>
        </p:spPr>
        <p:txBody>
          <a:bodyPr/>
          <a:p>
            <a:r>
              <a:rPr lang="vi-VN" altLang="en-US"/>
              <a:t>Ứng dụng</a:t>
            </a:r>
            <a:endParaRPr lang="vi-VN" altLang="en-US"/>
          </a:p>
          <a:p>
            <a:r>
              <a:rPr lang="vi-VN" altLang="en-US"/>
              <a:t>Các design pattern sử dụng IOC</a:t>
            </a:r>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8" name="Picture 7"/>
          <p:cNvPicPr>
            <a:picLocks noChangeAspect="1"/>
          </p:cNvPicPr>
          <p:nvPr/>
        </p:nvPicPr>
        <p:blipFill>
          <a:blip r:embed="rId1"/>
          <a:stretch>
            <a:fillRect/>
          </a:stretch>
        </p:blipFill>
        <p:spPr>
          <a:xfrm>
            <a:off x="457200" y="3511550"/>
            <a:ext cx="5056505" cy="2741295"/>
          </a:xfrm>
          <a:prstGeom prst="rect">
            <a:avLst/>
          </a:prstGeom>
        </p:spPr>
      </p:pic>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IOC</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2275205"/>
            <a:ext cx="8229600" cy="3422650"/>
          </a:xfrm>
        </p:spPr>
        <p:txBody>
          <a:bodyPr/>
          <a:p>
            <a:r>
              <a:rPr lang="en-US"/>
              <a:t>Các module cấp cao không nên phụ thuộc vào các module cấp thấp. Cả 2 nên phụ thuộc vào abstraction.</a:t>
            </a:r>
            <a:endParaRPr lang="en-US"/>
          </a:p>
          <a:p>
            <a:r>
              <a:rPr lang="en-US"/>
              <a:t>Interface (abstraction) không nên phụ thuộc vào chi tiết, mà ngược lại. (Các class giao tiếp với nhau thông qua interface, không phải thông qua implementation.)</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Dependency Inversion Principle</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2202180"/>
            <a:ext cx="8229600" cy="4113530"/>
          </a:xfrm>
        </p:spPr>
        <p:txBody>
          <a:bodyPr/>
          <a:p>
            <a:r>
              <a:rPr lang="vi-VN" altLang="en-US"/>
              <a:t>Là d</a:t>
            </a:r>
            <a:r>
              <a:rPr lang="en-US"/>
              <a:t>esign </a:t>
            </a:r>
            <a:r>
              <a:rPr lang="vi-VN" altLang="en-US"/>
              <a:t>p</a:t>
            </a:r>
            <a:r>
              <a:rPr lang="en-US"/>
              <a:t>attern</a:t>
            </a:r>
            <a:endParaRPr lang="en-US"/>
          </a:p>
          <a:p>
            <a:r>
              <a:rPr lang="vi-VN" altLang="en-US"/>
              <a:t>Hiện thực IoC</a:t>
            </a:r>
            <a:endParaRPr lang="vi-VN" altLang="en-US"/>
          </a:p>
          <a:p>
            <a:r>
              <a:rPr lang="vi-VN" altLang="en-US"/>
              <a:t>Cho phép tạo đối tượng phụ thuộc bên ngoài một lớp</a:t>
            </a:r>
            <a:endParaRPr lang="vi-VN" altLang="en-US"/>
          </a:p>
          <a:p>
            <a:r>
              <a:rPr lang="vi-VN" altLang="en-US"/>
              <a:t>Cho phép gửi đối tượng bên ngoài trong lớp theo các cách khác nhau (constructor, property, method)</a:t>
            </a:r>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Dependency Injection</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2561590"/>
            <a:ext cx="8229600" cy="3754120"/>
          </a:xfrm>
        </p:spPr>
        <p:txBody>
          <a:bodyPr/>
          <a:p>
            <a:r>
              <a:rPr lang="vi-VN" altLang="en-US"/>
              <a:t>Là </a:t>
            </a:r>
            <a:r>
              <a:rPr lang="en-US"/>
              <a:t>framework </a:t>
            </a:r>
            <a:r>
              <a:rPr lang="vi-VN" altLang="en-US"/>
              <a:t>quản lý tự động Dependency Injection</a:t>
            </a:r>
            <a:endParaRPr lang="en-US"/>
          </a:p>
          <a:p>
            <a:r>
              <a:rPr lang="vi-VN" altLang="en-US"/>
              <a:t>Laravel, CodeIgniter, Zend (Laminas)</a:t>
            </a:r>
            <a:endParaRPr lang="vi-VN" alt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IoC Container</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1995170"/>
            <a:ext cx="8229600" cy="4320540"/>
          </a:xfrm>
        </p:spPr>
        <p:txBody>
          <a:bodyPr/>
          <a:p>
            <a:pPr marL="0" indent="0">
              <a:buFont typeface="+mj-lt"/>
              <a:buNone/>
            </a:pPr>
            <a:r>
              <a:rPr lang="en-US">
                <a:sym typeface="+mn-ea"/>
              </a:rPr>
              <a:t>Những nguyên lý thiết kế trong OOP =&gt; code dễ đọc, dễ test, rõ ràng hơn =&gt;  maintainace code sẽ dễ hơn rất nhiều =&gt; SOLID là 1 trong số các nguyên lý giúp làm điều này.</a:t>
            </a:r>
            <a:endParaRPr lang="en-US">
              <a:sym typeface="+mn-ea"/>
            </a:endParaRPr>
          </a:p>
          <a:p>
            <a:pPr marL="0" indent="0">
              <a:buFont typeface="+mj-lt"/>
              <a:buNone/>
            </a:pP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b="1">
                <a:sym typeface="+mn-ea"/>
              </a:rPr>
              <a:t>Tổng quan</a:t>
            </a:r>
            <a:endParaRPr lang="en-US"/>
          </a:p>
        </p:txBody>
      </p:sp>
      <p:sp>
        <p:nvSpPr>
          <p:cNvPr id="3" name="Content Placeholder 2"/>
          <p:cNvSpPr>
            <a:spLocks noGrp="1"/>
          </p:cNvSpPr>
          <p:nvPr>
            <p:ph idx="1"/>
          </p:nvPr>
        </p:nvSpPr>
        <p:spPr>
          <a:xfrm>
            <a:off x="457200" y="2100580"/>
            <a:ext cx="8229600" cy="4215130"/>
          </a:xfrm>
        </p:spPr>
        <p:txBody>
          <a:bodyPr>
            <a:normAutofit fontScale="90000" lnSpcReduction="20000"/>
          </a:bodyPr>
          <a:p>
            <a:pPr marL="0" indent="0">
              <a:buFont typeface="+mj-lt"/>
              <a:buNone/>
            </a:pPr>
            <a:endParaRPr lang="en-US"/>
          </a:p>
          <a:p>
            <a:pPr marL="0" indent="0">
              <a:buFont typeface="+mj-lt"/>
              <a:buNone/>
            </a:pPr>
            <a:r>
              <a:rPr lang="en-US">
                <a:sym typeface="+mn-ea"/>
              </a:rPr>
              <a:t>Single responsibility principle</a:t>
            </a:r>
            <a:endParaRPr lang="en-US"/>
          </a:p>
          <a:p>
            <a:pPr marL="0" indent="0">
              <a:buFont typeface="+mj-lt"/>
              <a:buNone/>
            </a:pPr>
            <a:r>
              <a:rPr lang="en-US">
                <a:sym typeface="+mn-ea"/>
              </a:rPr>
              <a:t>- Một class chỉ nên giữ 1 trách nhiệm duy nhất</a:t>
            </a:r>
            <a:endParaRPr lang="en-US"/>
          </a:p>
          <a:p>
            <a:pPr marL="0" indent="0">
              <a:buFont typeface="+mj-lt"/>
              <a:buNone/>
            </a:pPr>
            <a:endParaRPr lang="en-US"/>
          </a:p>
          <a:p>
            <a:pPr marL="0" indent="0">
              <a:buFont typeface="+mj-lt"/>
              <a:buNone/>
            </a:pPr>
            <a:r>
              <a:rPr lang="en-US">
                <a:sym typeface="+mn-ea"/>
              </a:rPr>
              <a:t>Ví dụ: Error</a:t>
            </a:r>
            <a:endParaRPr lang="en-US"/>
          </a:p>
          <a:p>
            <a:pPr marL="0" indent="0">
              <a:buFont typeface="+mj-lt"/>
              <a:buNone/>
            </a:pPr>
            <a:r>
              <a:rPr lang="en-US">
                <a:sym typeface="+mn-ea"/>
              </a:rPr>
              <a:t>public class ReportManager()</a:t>
            </a:r>
            <a:endParaRPr lang="en-US"/>
          </a:p>
          <a:p>
            <a:pPr marL="0" indent="0">
              <a:buFont typeface="+mj-lt"/>
              <a:buNone/>
            </a:pPr>
            <a:r>
              <a:rPr lang="en-US">
                <a:sym typeface="+mn-ea"/>
              </a:rPr>
              <a:t>{</a:t>
            </a:r>
            <a:endParaRPr lang="en-US"/>
          </a:p>
          <a:p>
            <a:pPr marL="0" indent="0">
              <a:buFont typeface="+mj-lt"/>
              <a:buNone/>
            </a:pPr>
            <a:r>
              <a:rPr lang="en-US">
                <a:sym typeface="+mn-ea"/>
              </a:rPr>
              <a:t>   public void ReadDataFromDB();</a:t>
            </a:r>
            <a:endParaRPr lang="en-US"/>
          </a:p>
          <a:p>
            <a:pPr marL="0" indent="0">
              <a:buFont typeface="+mj-lt"/>
              <a:buNone/>
            </a:pPr>
            <a:r>
              <a:rPr lang="en-US">
                <a:sym typeface="+mn-ea"/>
              </a:rPr>
              <a:t>   public void ProcessData();</a:t>
            </a:r>
            <a:endParaRPr lang="en-US"/>
          </a:p>
          <a:p>
            <a:pPr marL="0" indent="0">
              <a:buFont typeface="+mj-lt"/>
              <a:buNone/>
            </a:pPr>
            <a:r>
              <a:rPr lang="en-US">
                <a:sym typeface="+mn-ea"/>
              </a:rPr>
              <a:t>   public void PrintReport();</a:t>
            </a:r>
            <a:endParaRPr lang="en-US"/>
          </a:p>
          <a:p>
            <a:pPr marL="0" indent="0">
              <a:buFont typeface="+mj-lt"/>
              <a:buNone/>
            </a:pPr>
            <a:r>
              <a:rPr lang="en-US">
                <a:sym typeface="+mn-ea"/>
              </a:rPr>
              <a:t>}</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a:t>
            </a:r>
            <a:r>
              <a:rPr lang="vi-VN" altLang="en-US" sz="2000" b="1">
                <a:solidFill>
                  <a:srgbClr val="FF0000"/>
                </a:solidFill>
              </a:rPr>
              <a:t>S</a:t>
            </a:r>
            <a:r>
              <a:rPr lang="vi-VN" altLang="en-US" sz="2000" b="1">
                <a:solidFill>
                  <a:schemeClr val="bg2">
                    <a:lumMod val="25000"/>
                  </a:schemeClr>
                </a:solidFill>
              </a:rPr>
              <a:t>OLID</a:t>
            </a:r>
            <a:endParaRPr lang="vi-VN" altLang="en-US" sz="2000" b="1">
              <a:solidFill>
                <a:schemeClr val="bg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413635"/>
            <a:ext cx="8229600" cy="3902075"/>
          </a:xfrm>
        </p:spPr>
        <p:txBody>
          <a:bodyPr/>
          <a:p>
            <a:pPr marL="0" indent="0">
              <a:buFont typeface="+mj-lt"/>
              <a:buNone/>
            </a:pPr>
            <a:r>
              <a:rPr lang="en-US">
                <a:sym typeface="+mn-ea"/>
              </a:rPr>
              <a:t>Open/closed principle</a:t>
            </a:r>
            <a:endParaRPr lang="en-US"/>
          </a:p>
          <a:p>
            <a:pPr marL="0" indent="0">
              <a:buFont typeface="+mj-lt"/>
              <a:buNone/>
            </a:pPr>
            <a:r>
              <a:rPr lang="en-US">
                <a:sym typeface="+mn-ea"/>
              </a:rPr>
              <a:t>- Có thể thoải mái mở rộng 1 class, nhưng không được sửa đổi bên trong class đó</a:t>
            </a:r>
            <a:endParaRPr lang="en-US"/>
          </a:p>
          <a:p>
            <a:pPr marL="0" indent="0">
              <a:buFont typeface="+mj-lt"/>
              <a:buNone/>
            </a:pPr>
            <a:r>
              <a:rPr lang="en-US">
                <a:sym typeface="+mn-ea"/>
              </a:rPr>
              <a:t>- Theo nguyên lý này, mỗi khi ta muốn thêm chức năng,.. cho chương trình, chúng ta nên viết class mới mở rộng class cũ ( bằng cách kế thừa hoặc sở hữu class cũ) không nên sửa đổi class cũ.</a:t>
            </a:r>
            <a:endParaRPr lang="en-US"/>
          </a:p>
          <a:p>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S</a:t>
            </a:r>
            <a:r>
              <a:rPr lang="vi-VN" altLang="en-US" sz="2000" b="1">
                <a:solidFill>
                  <a:srgbClr val="FF0000"/>
                </a:solidFill>
              </a:rPr>
              <a:t>O</a:t>
            </a:r>
            <a:r>
              <a:rPr lang="vi-VN" altLang="en-US" sz="2000" b="1">
                <a:solidFill>
                  <a:schemeClr val="bg2">
                    <a:lumMod val="25000"/>
                  </a:schemeClr>
                </a:solidFill>
              </a:rPr>
              <a:t>LID</a:t>
            </a:r>
            <a:endParaRPr lang="vi-VN" altLang="en-US" sz="2000" b="1">
              <a:solidFill>
                <a:schemeClr val="bg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464435"/>
            <a:ext cx="8229600" cy="3851275"/>
          </a:xfrm>
        </p:spPr>
        <p:txBody>
          <a:bodyPr/>
          <a:p>
            <a:pPr marL="0" indent="0">
              <a:buFont typeface="+mj-lt"/>
              <a:buNone/>
            </a:pPr>
            <a:r>
              <a:rPr lang="en-US">
                <a:sym typeface="+mn-ea"/>
              </a:rPr>
              <a:t>Liskov Substitution Principle</a:t>
            </a:r>
            <a:endParaRPr lang="en-US"/>
          </a:p>
          <a:p>
            <a:pPr marL="0" indent="0">
              <a:buFont typeface="+mj-lt"/>
              <a:buNone/>
            </a:pPr>
            <a:r>
              <a:rPr lang="en-US">
                <a:sym typeface="+mn-ea"/>
              </a:rPr>
              <a:t>- Trong một chương trình, các object của class con có thể thay thế class cha mà không làm thay đổi tính đúng đắn của chương trình</a:t>
            </a:r>
            <a:endParaRPr lang="en-US"/>
          </a:p>
          <a:p>
            <a:pPr marL="0" indent="0">
              <a:buFont typeface="+mj-lt"/>
              <a:buNone/>
            </a:pPr>
            <a:r>
              <a:rPr lang="en-US">
                <a:sym typeface="+mn-ea"/>
              </a:rPr>
              <a:t>- List x = new ArrayList() (???)</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SO</a:t>
            </a:r>
            <a:r>
              <a:rPr lang="vi-VN" altLang="en-US" sz="2000" b="1">
                <a:solidFill>
                  <a:srgbClr val="FF0000"/>
                </a:solidFill>
              </a:rPr>
              <a:t>L</a:t>
            </a:r>
            <a:r>
              <a:rPr lang="vi-VN" altLang="en-US" sz="2000" b="1">
                <a:solidFill>
                  <a:schemeClr val="bg2">
                    <a:lumMod val="25000"/>
                  </a:schemeClr>
                </a:solidFill>
              </a:rPr>
              <a:t>ID</a:t>
            </a:r>
            <a:endParaRPr lang="vi-VN" altLang="en-US" sz="2000" b="1">
              <a:solidFill>
                <a:schemeClr val="bg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608580"/>
            <a:ext cx="8229600" cy="3707130"/>
          </a:xfrm>
        </p:spPr>
        <p:txBody>
          <a:bodyPr/>
          <a:p>
            <a:pPr marL="0" indent="0">
              <a:buFont typeface="+mj-lt"/>
              <a:buNone/>
            </a:pPr>
            <a:r>
              <a:rPr lang="en-US">
                <a:sym typeface="+mn-ea"/>
              </a:rPr>
              <a:t>Interface Segregation Principle</a:t>
            </a:r>
            <a:endParaRPr lang="en-US"/>
          </a:p>
          <a:p>
            <a:pPr marL="0" indent="0">
              <a:buFont typeface="+mj-lt"/>
              <a:buNone/>
            </a:pPr>
            <a:r>
              <a:rPr lang="en-US">
                <a:sym typeface="+mn-ea"/>
              </a:rPr>
              <a:t>- Thay vì dùng 1 interface lớn, ta nên tách thành nhiều interface nhỏ, với nhiều mục đích cụ thể</a:t>
            </a:r>
            <a:endParaRPr lang="en-US"/>
          </a:p>
          <a:p>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SOL</a:t>
            </a:r>
            <a:r>
              <a:rPr lang="vi-VN" altLang="en-US" sz="2000" b="1">
                <a:solidFill>
                  <a:srgbClr val="FF0000"/>
                </a:solidFill>
              </a:rPr>
              <a:t>I</a:t>
            </a:r>
            <a:r>
              <a:rPr lang="vi-VN" altLang="en-US" sz="2000" b="1">
                <a:solidFill>
                  <a:schemeClr val="bg2">
                    <a:lumMod val="25000"/>
                  </a:schemeClr>
                </a:solidFill>
              </a:rPr>
              <a:t>D</a:t>
            </a:r>
            <a:endParaRPr lang="vi-VN" altLang="en-US" sz="2000" b="1">
              <a:solidFill>
                <a:schemeClr val="bg2">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330450"/>
            <a:ext cx="8229600" cy="3985260"/>
          </a:xfrm>
        </p:spPr>
        <p:txBody>
          <a:bodyPr/>
          <a:p>
            <a:pPr marL="0" indent="0">
              <a:buFont typeface="+mj-lt"/>
              <a:buNone/>
            </a:pPr>
            <a:r>
              <a:rPr lang="en-US">
                <a:sym typeface="+mn-ea"/>
              </a:rPr>
              <a:t>Dependency inversion principle</a:t>
            </a:r>
            <a:endParaRPr lang="en-US"/>
          </a:p>
          <a:p>
            <a:pPr marL="0" indent="0">
              <a:buFont typeface="+mj-lt"/>
              <a:buNone/>
            </a:pPr>
            <a:r>
              <a:rPr lang="en-US">
                <a:sym typeface="+mn-ea"/>
              </a:rPr>
              <a:t>- Các module cấp cao không nên phụ thuộc vào các modules cấp thấp. Cả 2 nên phụ thuộc vào abstraction.</a:t>
            </a:r>
            <a:endParaRPr lang="en-US"/>
          </a:p>
          <a:p>
            <a:pPr marL="0" indent="0">
              <a:buFont typeface="+mj-lt"/>
              <a:buNone/>
            </a:pPr>
            <a:r>
              <a:rPr lang="en-US">
                <a:sym typeface="+mn-ea"/>
              </a:rPr>
              <a:t>- Interface (abstraction) không nên phụ thuộc vào chi tiết, mà ngược lại.( Các class giao tiếp với nhau thông qua interface, </a:t>
            </a:r>
            <a:endParaRPr lang="en-US"/>
          </a:p>
          <a:p>
            <a:pPr marL="0" indent="0">
              <a:buFont typeface="+mj-lt"/>
              <a:buNone/>
            </a:pPr>
            <a:r>
              <a:rPr lang="en-US">
                <a:sym typeface="+mn-ea"/>
              </a:rPr>
              <a:t>không phải thông qua implementation.)</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Design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SOLI</a:t>
            </a:r>
            <a:r>
              <a:rPr lang="vi-VN" altLang="en-US" sz="2000" b="1">
                <a:solidFill>
                  <a:srgbClr val="FF0000"/>
                </a:solidFill>
              </a:rPr>
              <a:t>D</a:t>
            </a:r>
            <a:endParaRPr lang="vi-VN" altLang="en-US" sz="20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3807460" cy="475615"/>
          </a:xfrm>
          <a:prstGeom prst="rect">
            <a:avLst/>
          </a:prstGeom>
          <a:noFill/>
        </p:spPr>
        <p:txBody>
          <a:bodyPr wrap="square" rtlCol="0">
            <a:spAutoFit/>
          </a:bodyPr>
          <a:p>
            <a:r>
              <a:rPr lang="vi-VN" altLang="en-US" sz="2500" b="1">
                <a:solidFill>
                  <a:srgbClr val="FF0000"/>
                </a:solidFill>
              </a:rPr>
              <a:t>Ví dụ 2:</a:t>
            </a:r>
            <a:r>
              <a:rPr lang="vi-VN" altLang="en-US" sz="2500">
                <a:solidFill>
                  <a:srgbClr val="FF0000"/>
                </a:solidFill>
              </a:rPr>
              <a:t> </a:t>
            </a:r>
            <a:r>
              <a:rPr lang="vi-VN" altLang="en-US" sz="2500" b="1">
                <a:solidFill>
                  <a:srgbClr val="C00000"/>
                </a:solidFill>
              </a:rPr>
              <a:t>minh họa IoC</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Phân tích ví dụ</a:t>
            </a:r>
            <a:endParaRPr lang="vi-VN" altLang="en-US" sz="2000" b="1">
              <a:solidFill>
                <a:schemeClr val="bg2">
                  <a:lumMod val="25000"/>
                </a:schemeClr>
              </a:solidFill>
            </a:endParaRPr>
          </a:p>
        </p:txBody>
      </p:sp>
      <p:sp>
        <p:nvSpPr>
          <p:cNvPr id="3" name="Content Placeholder 2"/>
          <p:cNvSpPr/>
          <p:nvPr>
            <p:ph idx="1"/>
          </p:nvPr>
        </p:nvSpPr>
        <p:spPr>
          <a:xfrm>
            <a:off x="457200" y="2464435"/>
            <a:ext cx="8229600" cy="3851275"/>
          </a:xfrm>
        </p:spPr>
        <p:txBody>
          <a:bodyPr/>
          <a:p>
            <a:pPr>
              <a:buFont typeface="Arial" panose="020B0604020202020204" pitchFamily="34" charset="0"/>
              <a:buChar char="•"/>
            </a:pPr>
            <a:r>
              <a:rPr lang="vi-VN" altLang="en-US" sz="2000"/>
              <a:t>Lớp BusinessLogic, DataAccess được thiết kế theo hướng </a:t>
            </a:r>
            <a:r>
              <a:rPr lang="vi-VN" altLang="en-US" sz="2000" b="1"/>
              <a:t>tightly coupled</a:t>
            </a:r>
            <a:endParaRPr lang="vi-VN" altLang="en-US" sz="2000" b="1"/>
          </a:p>
          <a:p>
            <a:pPr>
              <a:buFont typeface="Arial" panose="020B0604020202020204" pitchFamily="34" charset="0"/>
              <a:buChar char="•"/>
            </a:pPr>
            <a:r>
              <a:rPr lang="vi-VN" altLang="en-US" sz="2000">
                <a:sym typeface="+mn-ea"/>
              </a:rPr>
              <a:t>Lớp BusinessLogic phụ thuộc vào lớp DataAccess</a:t>
            </a:r>
            <a:endParaRPr lang="vi-VN" altLang="en-US" sz="2000" b="1"/>
          </a:p>
          <a:p>
            <a:pPr>
              <a:buFont typeface="Arial" panose="020B0604020202020204" pitchFamily="34" charset="0"/>
              <a:buChar char="•"/>
            </a:pPr>
            <a:r>
              <a:rPr lang="vi-VN" altLang="en-US" sz="2000"/>
              <a:t>Lớp BusinessLogic thực hiện tạo và quản lý lifetime của đối tượng từ lớp DataAccess</a:t>
            </a:r>
            <a:endParaRPr lang="vi-VN" altLang="en-US" sz="2000"/>
          </a:p>
          <a:p>
            <a:r>
              <a:rPr lang="vi-VN" altLang="en-US" sz="2000"/>
              <a:t>DataAccess có thay đổi  bên trong dẫn đến lớp BusinessLogic thay đổi (rename, remove, ...)</a:t>
            </a:r>
            <a:endParaRPr lang="vi-VN" altLang="en-US" sz="2000"/>
          </a:p>
          <a:p>
            <a:r>
              <a:rPr lang="vi-VN" altLang="en-US" sz="2000"/>
              <a:t>DataAccess thay đổi tên lớp dẫn đến các lớp phụ thuộc phải cập nhật tên</a:t>
            </a:r>
            <a:endParaRPr lang="vi-VN" altLang="en-US" sz="2000"/>
          </a:p>
          <a:p>
            <a:r>
              <a:rPr lang="vi-VN" altLang="en-US" sz="2000"/>
              <a:t>TDD (Test Driven Development) - không thể test 1 cách độc lập</a:t>
            </a:r>
            <a:endParaRPr lang="vi-VN" altLang="en-US" sz="20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en-US"/>
          </a:p>
        </p:txBody>
      </p:sp>
      <p:sp>
        <p:nvSpPr>
          <p:cNvPr id="3" name="Content Placeholder 2"/>
          <p:cNvSpPr>
            <a:spLocks noGrp="1"/>
          </p:cNvSpPr>
          <p:nvPr>
            <p:ph idx="1"/>
          </p:nvPr>
        </p:nvSpPr>
        <p:spPr>
          <a:xfrm>
            <a:off x="457200" y="2330450"/>
            <a:ext cx="8229600" cy="1114425"/>
          </a:xfrm>
        </p:spPr>
        <p:txBody>
          <a:bodyPr>
            <a:normAutofit lnSpcReduction="10000"/>
          </a:bodyPr>
          <a:p>
            <a:pPr marL="0" indent="0">
              <a:buFont typeface="+mj-lt"/>
              <a:buNone/>
            </a:pPr>
            <a:r>
              <a:rPr lang="en-US" sz="2000">
                <a:sym typeface="+mn-ea"/>
              </a:rPr>
              <a:t>KISS = Keep It Simple Stupid</a:t>
            </a:r>
            <a:endParaRPr lang="en-US" sz="2000">
              <a:sym typeface="+mn-ea"/>
            </a:endParaRPr>
          </a:p>
          <a:p>
            <a:pPr>
              <a:buFont typeface="Arial" panose="020B0604020202020204" pitchFamily="34" charset="0"/>
              <a:buChar char="‒"/>
            </a:pPr>
            <a:r>
              <a:rPr lang="vi-VN" altLang="en-US" sz="2000">
                <a:sym typeface="+mn-ea"/>
              </a:rPr>
              <a:t> Hãy thiết kế một lớp trở nên đơn giản và dễ nhìn hơn</a:t>
            </a:r>
            <a:endParaRPr lang="vi-VN" altLang="en-US" sz="2000">
              <a:sym typeface="+mn-ea"/>
            </a:endParaRPr>
          </a:p>
          <a:p>
            <a:pPr>
              <a:buFont typeface="Arial" panose="020B0604020202020204" pitchFamily="34" charset="0"/>
              <a:buChar char="‒"/>
            </a:pPr>
            <a:r>
              <a:rPr lang="vi-VN" altLang="en-US" sz="2000">
                <a:sym typeface="+mn-ea"/>
              </a:rPr>
              <a:t>Tránh kiểu tổng hợp hay lẫn lộn</a:t>
            </a:r>
            <a:endParaRPr lang="en-US" sz="2000">
              <a:sym typeface="+mn-ea"/>
            </a:endParaRPr>
          </a:p>
          <a:p>
            <a:pPr marL="0" indent="0">
              <a:buFont typeface="+mj-lt"/>
              <a:buNone/>
            </a:pPr>
            <a:endParaRPr lang="en-US" sz="2000"/>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5727065" cy="475615"/>
          </a:xfrm>
          <a:prstGeom prst="rect">
            <a:avLst/>
          </a:prstGeom>
          <a:noFill/>
        </p:spPr>
        <p:txBody>
          <a:bodyPr wrap="square" rtlCol="0">
            <a:spAutoFit/>
          </a:bodyPr>
          <a:p>
            <a:r>
              <a:rPr lang="vi-VN" altLang="en-US" sz="2500" b="1">
                <a:solidFill>
                  <a:srgbClr val="C00000"/>
                </a:solidFill>
              </a:rPr>
              <a:t>KISS, DRY, YAGNI</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 KISS</a:t>
            </a:r>
            <a:endParaRPr lang="vi-VN" altLang="en-US" sz="2000" b="1">
              <a:solidFill>
                <a:srgbClr val="FF0000"/>
              </a:solidFill>
            </a:endParaRPr>
          </a:p>
        </p:txBody>
      </p:sp>
      <p:sp>
        <p:nvSpPr>
          <p:cNvPr id="7" name="Text Box 6"/>
          <p:cNvSpPr txBox="1"/>
          <p:nvPr/>
        </p:nvSpPr>
        <p:spPr>
          <a:xfrm>
            <a:off x="457200" y="3468370"/>
            <a:ext cx="3807460" cy="398780"/>
          </a:xfrm>
          <a:prstGeom prst="rect">
            <a:avLst/>
          </a:prstGeom>
          <a:noFill/>
        </p:spPr>
        <p:txBody>
          <a:bodyPr wrap="square" rtlCol="0">
            <a:spAutoFit/>
          </a:bodyPr>
          <a:p>
            <a:r>
              <a:rPr lang="vi-VN" altLang="en-US" sz="2000" b="1">
                <a:solidFill>
                  <a:schemeClr val="bg2">
                    <a:lumMod val="25000"/>
                  </a:schemeClr>
                </a:solidFill>
              </a:rPr>
              <a:t> DRY</a:t>
            </a:r>
            <a:endParaRPr lang="vi-VN" altLang="en-US" sz="2000" b="1">
              <a:solidFill>
                <a:srgbClr val="FF0000"/>
              </a:solidFill>
            </a:endParaRPr>
          </a:p>
        </p:txBody>
      </p:sp>
      <p:sp>
        <p:nvSpPr>
          <p:cNvPr id="8" name="Content Placeholder 2"/>
          <p:cNvSpPr>
            <a:spLocks noGrp="1"/>
          </p:cNvSpPr>
          <p:nvPr/>
        </p:nvSpPr>
        <p:spPr>
          <a:xfrm>
            <a:off x="528955" y="3867150"/>
            <a:ext cx="8229600" cy="11150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panose="020B0604020202020204"/>
              <a:buChar char="•"/>
              <a:defRPr kumimoji="1" sz="25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a:lstStyle>
          <a:p>
            <a:pPr algn="l">
              <a:buClrTx/>
              <a:buSzTx/>
              <a:buFont typeface="+mj-lt"/>
              <a:buNone/>
            </a:pPr>
            <a:r>
              <a:rPr lang="en-US" sz="2000">
                <a:sym typeface="+mn-ea"/>
              </a:rPr>
              <a:t>Don’t Repeat Yourself</a:t>
            </a:r>
            <a:endParaRPr lang="en-US" sz="2000">
              <a:sym typeface="+mn-ea"/>
            </a:endParaRPr>
          </a:p>
          <a:p>
            <a:pPr algn="l">
              <a:buClrTx/>
              <a:buSzTx/>
              <a:buFont typeface="Arial" panose="020B0604020202020204" pitchFamily="34" charset="0"/>
              <a:buChar char="‒"/>
            </a:pPr>
            <a:r>
              <a:rPr lang="en-US" sz="2000">
                <a:sym typeface="+mn-ea"/>
              </a:rPr>
              <a:t>Tránh lặp lại hãy đóng gói thành phương thức</a:t>
            </a:r>
            <a:endParaRPr lang="en-US" sz="2000">
              <a:sym typeface="+mn-ea"/>
            </a:endParaRPr>
          </a:p>
          <a:p>
            <a:pPr algn="l">
              <a:buClrTx/>
              <a:buSzTx/>
              <a:buFont typeface="Arial" panose="020B0604020202020204" pitchFamily="34" charset="0"/>
              <a:buChar char="‒"/>
            </a:pPr>
            <a:r>
              <a:rPr lang="en-US" sz="2000">
                <a:sym typeface="+mn-ea"/>
              </a:rPr>
              <a:t>Hay sử dụng tính kế thừa</a:t>
            </a:r>
            <a:endParaRPr lang="en-US" sz="2000">
              <a:sym typeface="+mn-ea"/>
            </a:endParaRPr>
          </a:p>
          <a:p>
            <a:pPr marL="0" indent="0">
              <a:buFont typeface="+mj-lt"/>
              <a:buNone/>
            </a:pPr>
            <a:endParaRPr lang="en-US"/>
          </a:p>
        </p:txBody>
      </p:sp>
      <p:sp>
        <p:nvSpPr>
          <p:cNvPr id="11" name="Text Box 10"/>
          <p:cNvSpPr txBox="1"/>
          <p:nvPr/>
        </p:nvSpPr>
        <p:spPr>
          <a:xfrm>
            <a:off x="546735" y="4956175"/>
            <a:ext cx="3807460" cy="398780"/>
          </a:xfrm>
          <a:prstGeom prst="rect">
            <a:avLst/>
          </a:prstGeom>
          <a:noFill/>
        </p:spPr>
        <p:txBody>
          <a:bodyPr wrap="square" rtlCol="0">
            <a:spAutoFit/>
          </a:bodyPr>
          <a:p>
            <a:r>
              <a:rPr lang="vi-VN" altLang="en-US" sz="2000" b="1">
                <a:solidFill>
                  <a:schemeClr val="bg2">
                    <a:lumMod val="25000"/>
                  </a:schemeClr>
                </a:solidFill>
              </a:rPr>
              <a:t> YAGNI</a:t>
            </a:r>
            <a:endParaRPr lang="vi-VN" altLang="en-US" sz="2000" b="1">
              <a:solidFill>
                <a:srgbClr val="FF0000"/>
              </a:solidFill>
            </a:endParaRPr>
          </a:p>
        </p:txBody>
      </p:sp>
      <p:sp>
        <p:nvSpPr>
          <p:cNvPr id="12" name="Content Placeholder 2"/>
          <p:cNvSpPr>
            <a:spLocks noGrp="1"/>
          </p:cNvSpPr>
          <p:nvPr/>
        </p:nvSpPr>
        <p:spPr>
          <a:xfrm>
            <a:off x="618490" y="5354955"/>
            <a:ext cx="8229600" cy="11150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panose="020B0604020202020204"/>
              <a:buChar char="•"/>
              <a:defRPr kumimoji="1" sz="25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a:lstStyle>
          <a:p>
            <a:pPr marL="0" indent="0" algn="l">
              <a:buClrTx/>
              <a:buSzTx/>
              <a:buFont typeface="Arial" panose="020B0604020202020204" pitchFamily="34" charset="0"/>
              <a:buNone/>
            </a:pPr>
            <a:r>
              <a:rPr lang="en-US" sz="2000">
                <a:sym typeface="+mn-ea"/>
              </a:rPr>
              <a:t>You Aren’t Gonna Need It</a:t>
            </a:r>
            <a:endParaRPr lang="en-US" sz="2000">
              <a:sym typeface="+mn-ea"/>
            </a:endParaRPr>
          </a:p>
          <a:p>
            <a:pPr algn="l">
              <a:buClrTx/>
              <a:buSzTx/>
              <a:buFont typeface="Arial" panose="020B0604020202020204" pitchFamily="34" charset="0"/>
              <a:buChar char="‒"/>
            </a:pPr>
            <a:r>
              <a:rPr lang="vi-VN" altLang="en-US" sz="2000">
                <a:sym typeface="+mn-ea"/>
              </a:rPr>
              <a:t>Hãy làm tốt cho chức hiện ở thời điểm hiện tại</a:t>
            </a:r>
            <a:endParaRPr lang="vi-VN" altLang="en-US" sz="2000">
              <a:sym typeface="+mn-ea"/>
            </a:endParaRPr>
          </a:p>
          <a:p>
            <a:pPr algn="l">
              <a:buClrTx/>
              <a:buSzTx/>
              <a:buFont typeface="Arial" panose="020B0604020202020204" pitchFamily="34" charset="0"/>
              <a:buChar char="‒"/>
            </a:pPr>
            <a:r>
              <a:rPr lang="vi-VN" altLang="en-US" sz="2000">
                <a:sym typeface="+mn-ea"/>
              </a:rPr>
              <a:t>Tránh lãng phí phát triển tính năng có thể sử dụng đến</a:t>
            </a:r>
            <a:endParaRPr lang="en-US" sz="2000">
              <a:sym typeface="+mn-ea"/>
            </a:endParaRPr>
          </a:p>
          <a:p>
            <a:pPr marL="0" indent="0">
              <a:buFont typeface="+mj-lt"/>
              <a:buNone/>
            </a:pP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Nội dung</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18920"/>
            <a:ext cx="3237865" cy="4565650"/>
          </a:xfrm>
        </p:spPr>
        <p:txBody>
          <a:bodyPr>
            <a:normAutofit fontScale="80000"/>
          </a:bodyPr>
          <a:lstStyle/>
          <a:p>
            <a:pPr marL="0" indent="0">
              <a:buNone/>
            </a:pPr>
            <a:r>
              <a:rPr lang="en-GB" sz="2500" b="1" dirty="0">
                <a:latin typeface="Arial" panose="020B0604020202020204" pitchFamily="34" charset="0"/>
                <a:cs typeface="Arial" panose="020B0604020202020204" pitchFamily="34" charset="0"/>
              </a:rPr>
              <a:t>1. </a:t>
            </a:r>
            <a:r>
              <a:rPr lang="en-US" altLang="en-GB" sz="2500" b="1" dirty="0">
                <a:latin typeface="Arial" panose="020B0604020202020204" pitchFamily="34" charset="0"/>
                <a:cs typeface="Arial" panose="020B0604020202020204" pitchFamily="34" charset="0"/>
              </a:rPr>
              <a:t>Factory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Áp dụng</a:t>
            </a:r>
            <a:endParaRPr lang="en-US" altLang="en-GB" sz="2500" dirty="0">
              <a:latin typeface="Arial" panose="020B0604020202020204" pitchFamily="34" charset="0"/>
              <a:cs typeface="Arial" panose="020B0604020202020204" pitchFamily="34" charset="0"/>
            </a:endParaRPr>
          </a:p>
          <a:p>
            <a:pPr marL="0" indent="0">
              <a:buNone/>
            </a:pPr>
            <a:r>
              <a:rPr lang="en-US" altLang="en-GB" sz="2500" b="1" dirty="0">
                <a:latin typeface="Arial" panose="020B0604020202020204" pitchFamily="34" charset="0"/>
                <a:cs typeface="Arial" panose="020B0604020202020204" pitchFamily="34" charset="0"/>
              </a:rPr>
              <a:t>2. Decorator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Áp dụng</a:t>
            </a:r>
            <a:endParaRPr lang="en-US" altLang="en-GB" sz="2500" dirty="0">
              <a:latin typeface="Arial" panose="020B0604020202020204" pitchFamily="34" charset="0"/>
              <a:cs typeface="Arial" panose="020B0604020202020204" pitchFamily="34" charset="0"/>
            </a:endParaRPr>
          </a:p>
          <a:p>
            <a:pPr marL="0" indent="0">
              <a:buNone/>
            </a:pPr>
            <a:r>
              <a:rPr lang="en-US" altLang="en-GB" sz="2500" b="1" dirty="0">
                <a:latin typeface="Arial" panose="020B0604020202020204" pitchFamily="34" charset="0"/>
                <a:cs typeface="Arial" panose="020B0604020202020204" pitchFamily="34" charset="0"/>
              </a:rPr>
              <a:t>3. Proxy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Áp dụng</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r>
              <a:rPr kumimoji="1" lang="en-US" altLang="ja-JP">
                <a:latin typeface="Times New Roman" panose="02020603050405020304" pitchFamily="18" charset="0"/>
                <a:cs typeface="Times New Roman" panose="02020603050405020304" pitchFamily="18" charset="0"/>
              </a:rPr>
              <a:t>26 November 2020</a:t>
            </a:r>
            <a:endParaRPr kumimoji="1" lang="ja-JP" alt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kumimoji="1" lang="en-US" altLang="ja-JP">
                <a:latin typeface="Times New Roman" panose="02020603050405020304" pitchFamily="18" charset="0"/>
                <a:cs typeface="Times New Roman" panose="02020603050405020304" pitchFamily="18" charset="0"/>
              </a:rPr>
              <a:t>LAMPART</a:t>
            </a:r>
            <a:endParaRPr kumimoji="1" lang="ja-JP" alt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461C328-E9FF-BE48-9F5C-B11C11EC60FE}" type="slidenum">
              <a:rPr kumimoji="1" lang="ja-JP" altLang="en-US" smtClean="0">
                <a:latin typeface="Times New Roman" panose="02020603050405020304" pitchFamily="18" charset="0"/>
                <a:cs typeface="Times New Roman" panose="02020603050405020304" pitchFamily="18" charset="0"/>
              </a:rPr>
            </a:fld>
            <a:endParaRPr kumimoji="1" lang="ja-JP" altLang="en-US">
              <a:latin typeface="Times New Roman" panose="02020603050405020304" pitchFamily="18" charset="0"/>
              <a:cs typeface="Times New Roman" panose="02020603050405020304" pitchFamily="18" charset="0"/>
            </a:endParaRPr>
          </a:p>
        </p:txBody>
      </p:sp>
      <p:sp>
        <p:nvSpPr>
          <p:cNvPr id="7" name="Content Placeholder 2"/>
          <p:cNvSpPr>
            <a:spLocks noGrp="1"/>
          </p:cNvSpPr>
          <p:nvPr/>
        </p:nvSpPr>
        <p:spPr>
          <a:xfrm>
            <a:off x="4434840" y="1518920"/>
            <a:ext cx="3237865" cy="4565650"/>
          </a:xfrm>
          <a:prstGeom prst="rect">
            <a:avLst/>
          </a:prstGeom>
        </p:spPr>
        <p:txBody>
          <a:bodyPr vert="horz" lIns="91440" tIns="45720" rIns="91440" bIns="45720" rtlCol="0">
            <a:normAutofit fontScale="80000"/>
          </a:bodyPr>
          <a:lstStyle>
            <a:lvl1pPr marL="342900" indent="-342900" algn="l" defTabSz="457200" rtl="0" eaLnBrk="1" latinLnBrk="0" hangingPunct="1">
              <a:spcBef>
                <a:spcPct val="20000"/>
              </a:spcBef>
              <a:buFont typeface="Arial" panose="020B0604020202020204"/>
              <a:buChar char="•"/>
              <a:defRPr kumimoji="1" sz="25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a:lstStyle>
          <a:p>
            <a:pPr marL="0" indent="0">
              <a:buNone/>
            </a:pPr>
            <a:r>
              <a:rPr lang="en-US" altLang="en-GB" sz="2500" b="1" dirty="0">
                <a:latin typeface="Arial" panose="020B0604020202020204" pitchFamily="34" charset="0"/>
                <a:cs typeface="Arial" panose="020B0604020202020204" pitchFamily="34" charset="0"/>
              </a:rPr>
              <a:t>4</a:t>
            </a:r>
            <a:r>
              <a:rPr lang="en-GB" sz="2500" b="1" dirty="0">
                <a:latin typeface="Arial" panose="020B0604020202020204" pitchFamily="34" charset="0"/>
                <a:cs typeface="Arial" panose="020B0604020202020204" pitchFamily="34" charset="0"/>
              </a:rPr>
              <a:t>. </a:t>
            </a:r>
            <a:r>
              <a:rPr lang="en-US" altLang="en-GB" sz="2500" b="1" dirty="0">
                <a:latin typeface="Arial" panose="020B0604020202020204" pitchFamily="34" charset="0"/>
                <a:cs typeface="Arial" panose="020B0604020202020204" pitchFamily="34" charset="0"/>
              </a:rPr>
              <a:t>Reponsitory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latin typeface="Arial" panose="020B0604020202020204" pitchFamily="34" charset="0"/>
                <a:cs typeface="Arial" panose="020B0604020202020204" pitchFamily="34" charset="0"/>
              </a:rPr>
              <a:t>Áp dụng</a:t>
            </a:r>
            <a:endParaRPr lang="en-US" altLang="en-GB" sz="2500" dirty="0">
              <a:latin typeface="Arial" panose="020B0604020202020204" pitchFamily="34" charset="0"/>
              <a:cs typeface="Arial" panose="020B0604020202020204" pitchFamily="34" charset="0"/>
            </a:endParaRPr>
          </a:p>
          <a:p>
            <a:pPr marL="0" indent="0">
              <a:buNone/>
            </a:pPr>
            <a:r>
              <a:rPr lang="en-US" altLang="en-GB" sz="2500" b="1" dirty="0">
                <a:latin typeface="Arial" panose="020B0604020202020204" pitchFamily="34" charset="0"/>
                <a:cs typeface="Arial" panose="020B0604020202020204" pitchFamily="34" charset="0"/>
              </a:rPr>
              <a:t>5. Command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Áp dụng</a:t>
            </a:r>
            <a:endParaRPr lang="en-US" altLang="en-GB" sz="2500" dirty="0">
              <a:latin typeface="Arial" panose="020B0604020202020204" pitchFamily="34" charset="0"/>
              <a:cs typeface="Arial" panose="020B0604020202020204" pitchFamily="34" charset="0"/>
            </a:endParaRPr>
          </a:p>
          <a:p>
            <a:pPr marL="0" indent="0">
              <a:buNone/>
            </a:pPr>
            <a:r>
              <a:rPr lang="en-US" altLang="en-GB" sz="2500" b="1" dirty="0">
                <a:latin typeface="Arial" panose="020B0604020202020204" pitchFamily="34" charset="0"/>
                <a:cs typeface="Arial" panose="020B0604020202020204" pitchFamily="34" charset="0"/>
              </a:rPr>
              <a:t>6. Bridge Pattern</a:t>
            </a:r>
            <a:endParaRPr lang="en-US" altLang="en-GB" sz="2500" b="1"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Vấn đề</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Giải pháp</a:t>
            </a:r>
            <a:endParaRPr lang="en-US" altLang="en-GB" sz="2500" dirty="0">
              <a:latin typeface="Arial" panose="020B0604020202020204" pitchFamily="34" charset="0"/>
              <a:cs typeface="Arial" panose="020B0604020202020204" pitchFamily="34" charset="0"/>
            </a:endParaRPr>
          </a:p>
          <a:p>
            <a:pPr marL="971550" lvl="1" indent="-514350">
              <a:buFont typeface="+mj-lt"/>
              <a:buAutoNum type="alphaLcParenR"/>
            </a:pPr>
            <a:r>
              <a:rPr lang="en-US" altLang="en-GB" sz="2500" dirty="0">
                <a:sym typeface="+mn-ea"/>
              </a:rPr>
              <a:t>Áp dụng</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Mục tiêu</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518920"/>
            <a:ext cx="8014335" cy="4796790"/>
          </a:xfrm>
        </p:spPr>
        <p:txBody>
          <a:bodyPr>
            <a:normAutofit/>
          </a:bodyPr>
          <a:lstStyle/>
          <a:p>
            <a:pPr marL="0" indent="0">
              <a:buNone/>
            </a:pPr>
            <a:r>
              <a:rPr lang="en-GB" sz="2500" dirty="0">
                <a:latin typeface="Arial" panose="020B0604020202020204" pitchFamily="34" charset="0"/>
                <a:cs typeface="Arial" panose="020B0604020202020204" pitchFamily="34" charset="0"/>
              </a:rPr>
              <a:t>1.</a:t>
            </a:r>
            <a:r>
              <a:rPr lang="en-US" altLang="en-GB" sz="2500" dirty="0">
                <a:latin typeface="Arial" panose="020B0604020202020204" pitchFamily="34" charset="0"/>
                <a:cs typeface="Arial" panose="020B0604020202020204" pitchFamily="34" charset="0"/>
              </a:rPr>
              <a:t>Tìm hiểu rõ về các Design Pattern</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dirty="0">
              <a:latin typeface="Arial" panose="020B0604020202020204" pitchFamily="34" charset="0"/>
              <a:cs typeface="Arial" panose="020B0604020202020204" pitchFamily="34" charset="0"/>
            </a:endParaRPr>
          </a:p>
          <a:p>
            <a:pPr marL="0" indent="0">
              <a:buNone/>
            </a:pPr>
            <a:r>
              <a:rPr lang="en-US" altLang="en-GB" sz="2500" dirty="0">
                <a:latin typeface="Arial" panose="020B0604020202020204" pitchFamily="34" charset="0"/>
                <a:cs typeface="Arial" panose="020B0604020202020204" pitchFamily="34" charset="0"/>
              </a:rPr>
              <a:t>2.Thiết kế được giải pháp tối ưu với các yêu cầu mở rộng, nâng cao dự án</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dirty="0">
              <a:latin typeface="Arial" panose="020B0604020202020204" pitchFamily="34" charset="0"/>
              <a:cs typeface="Arial" panose="020B0604020202020204" pitchFamily="34" charset="0"/>
            </a:endParaRPr>
          </a:p>
          <a:p>
            <a:pPr marL="0" indent="0">
              <a:buNone/>
            </a:pPr>
            <a:r>
              <a:rPr lang="en-US" altLang="en-GB" sz="2500" dirty="0">
                <a:latin typeface="Arial" panose="020B0604020202020204" pitchFamily="34" charset="0"/>
                <a:cs typeface="Arial" panose="020B0604020202020204" pitchFamily="34" charset="0"/>
              </a:rPr>
              <a:t>3.Ghi nhận đóng góp từ các anh/em trong công ty</a:t>
            </a:r>
            <a:endParaRPr lang="en-US" altLang="en-GB" sz="2500" dirty="0">
              <a:latin typeface="Arial" panose="020B0604020202020204" pitchFamily="34" charset="0"/>
              <a:cs typeface="Arial" panose="020B0604020202020204" pitchFamily="34" charset="0"/>
            </a:endParaRPr>
          </a:p>
          <a:p>
            <a:pPr marL="0" indent="0">
              <a:buNone/>
            </a:pPr>
            <a:endParaRPr lang="en-US" altLang="en-GB" sz="2500" dirty="0">
              <a:latin typeface="Arial" panose="020B0604020202020204" pitchFamily="34" charset="0"/>
              <a:cs typeface="Arial" panose="020B0604020202020204" pitchFamily="34" charset="0"/>
            </a:endParaRPr>
          </a:p>
          <a:p>
            <a:pPr marL="0" indent="0">
              <a:buNone/>
            </a:pPr>
            <a:r>
              <a:rPr lang="en-US" altLang="en-GB" sz="2500" dirty="0">
                <a:latin typeface="Arial" panose="020B0604020202020204" pitchFamily="34" charset="0"/>
                <a:cs typeface="Arial" panose="020B0604020202020204" pitchFamily="34" charset="0"/>
              </a:rPr>
              <a:t>4.Chia sẽ, trao đổi, thảo luận trên tinh thân tích cực nhất</a:t>
            </a:r>
            <a:endParaRPr lang="en-US" altLang="en-GB" sz="25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r>
              <a:rPr kumimoji="1" lang="en-US" altLang="ja-JP">
                <a:latin typeface="Times New Roman" panose="02020603050405020304" pitchFamily="18" charset="0"/>
                <a:cs typeface="Times New Roman" panose="02020603050405020304" pitchFamily="18" charset="0"/>
              </a:rPr>
              <a:t>26 November 2020</a:t>
            </a:r>
            <a:endParaRPr kumimoji="1" lang="ja-JP" alt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kumimoji="1" lang="en-US" altLang="ja-JP">
                <a:latin typeface="Times New Roman" panose="02020603050405020304" pitchFamily="18" charset="0"/>
                <a:cs typeface="Times New Roman" panose="02020603050405020304" pitchFamily="18" charset="0"/>
              </a:rPr>
              <a:t>LAMPART</a:t>
            </a:r>
            <a:endParaRPr kumimoji="1" lang="ja-JP" alt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461C328-E9FF-BE48-9F5C-B11C11EC60FE}" type="slidenum">
              <a:rPr kumimoji="1" lang="ja-JP" altLang="en-US" smtClean="0">
                <a:latin typeface="Times New Roman" panose="02020603050405020304" pitchFamily="18" charset="0"/>
                <a:cs typeface="Times New Roman" panose="02020603050405020304" pitchFamily="18" charset="0"/>
              </a:rPr>
            </a:fld>
            <a:endParaRPr kumimoji="1" lang="ja-JP"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3807460" cy="475615"/>
          </a:xfrm>
          <a:prstGeom prst="rect">
            <a:avLst/>
          </a:prstGeom>
          <a:noFill/>
        </p:spPr>
        <p:txBody>
          <a:bodyPr wrap="square" rtlCol="0">
            <a:spAutoFit/>
          </a:bodyPr>
          <a:p>
            <a:r>
              <a:rPr lang="vi-VN" altLang="en-US" sz="2500" b="1">
                <a:solidFill>
                  <a:srgbClr val="FF0000"/>
                </a:solidFill>
              </a:rPr>
              <a:t>Ví dụ 2:</a:t>
            </a:r>
            <a:r>
              <a:rPr lang="vi-VN" altLang="en-US" sz="2500">
                <a:solidFill>
                  <a:srgbClr val="FF0000"/>
                </a:solidFill>
              </a:rPr>
              <a:t> </a:t>
            </a:r>
            <a:r>
              <a:rPr lang="vi-VN" altLang="en-US" sz="2500" b="1">
                <a:solidFill>
                  <a:srgbClr val="C00000"/>
                </a:solidFill>
              </a:rPr>
              <a:t>minh họa IoC</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Giải pháp</a:t>
            </a:r>
            <a:endParaRPr lang="vi-VN" altLang="en-US" sz="2000" b="1">
              <a:solidFill>
                <a:schemeClr val="bg2">
                  <a:lumMod val="25000"/>
                </a:schemeClr>
              </a:solidFill>
            </a:endParaRPr>
          </a:p>
        </p:txBody>
      </p:sp>
      <p:sp>
        <p:nvSpPr>
          <p:cNvPr id="3" name="Content Placeholder 2"/>
          <p:cNvSpPr/>
          <p:nvPr>
            <p:ph idx="1"/>
          </p:nvPr>
        </p:nvSpPr>
        <p:spPr>
          <a:xfrm>
            <a:off x="457200" y="2464435"/>
            <a:ext cx="8229600" cy="3851275"/>
          </a:xfrm>
        </p:spPr>
        <p:txBody>
          <a:bodyPr/>
          <a:p>
            <a:pPr>
              <a:buFont typeface="Arial" panose="020B0604020202020204" pitchFamily="34" charset="0"/>
              <a:buChar char="•"/>
            </a:pPr>
            <a:r>
              <a:rPr lang="vi-VN" altLang="en-US" sz="2000"/>
              <a:t>Dùng thêm lớp Factory để quản lý việc tạo và lifetime của đối tượng</a:t>
            </a:r>
            <a:endParaRPr lang="vi-VN" altLang="en-US" sz="2000"/>
          </a:p>
        </p:txBody>
      </p:sp>
      <p:pic>
        <p:nvPicPr>
          <p:cNvPr id="7" name="Picture 6"/>
          <p:cNvPicPr>
            <a:picLocks noChangeAspect="1"/>
          </p:cNvPicPr>
          <p:nvPr/>
        </p:nvPicPr>
        <p:blipFill>
          <a:blip r:embed="rId1"/>
          <a:stretch>
            <a:fillRect/>
          </a:stretch>
        </p:blipFill>
        <p:spPr>
          <a:xfrm>
            <a:off x="457200" y="2884170"/>
            <a:ext cx="5608320" cy="1272540"/>
          </a:xfrm>
          <a:prstGeom prst="rect">
            <a:avLst/>
          </a:prstGeom>
        </p:spPr>
      </p:pic>
      <p:pic>
        <p:nvPicPr>
          <p:cNvPr id="10" name="Picture 9"/>
          <p:cNvPicPr>
            <a:picLocks noChangeAspect="1"/>
          </p:cNvPicPr>
          <p:nvPr/>
        </p:nvPicPr>
        <p:blipFill>
          <a:blip r:embed="rId2"/>
          <a:stretch>
            <a:fillRect/>
          </a:stretch>
        </p:blipFill>
        <p:spPr>
          <a:xfrm>
            <a:off x="2860040" y="4168775"/>
            <a:ext cx="6080760" cy="23012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3807460" cy="475615"/>
          </a:xfrm>
          <a:prstGeom prst="rect">
            <a:avLst/>
          </a:prstGeom>
          <a:noFill/>
        </p:spPr>
        <p:txBody>
          <a:bodyPr wrap="square" rtlCol="0">
            <a:spAutoFit/>
          </a:bodyPr>
          <a:p>
            <a:r>
              <a:rPr lang="vi-VN" altLang="en-US" sz="2500" b="1">
                <a:solidFill>
                  <a:srgbClr val="FF0000"/>
                </a:solidFill>
              </a:rPr>
              <a:t>Ví dụ 2:</a:t>
            </a:r>
            <a:r>
              <a:rPr lang="vi-VN" altLang="en-US" sz="2500">
                <a:solidFill>
                  <a:srgbClr val="FF0000"/>
                </a:solidFill>
              </a:rPr>
              <a:t> </a:t>
            </a:r>
            <a:r>
              <a:rPr lang="vi-VN" altLang="en-US" sz="2500" b="1">
                <a:solidFill>
                  <a:srgbClr val="C00000"/>
                </a:solidFill>
              </a:rPr>
              <a:t>minh họa IoC</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Nhận xét</a:t>
            </a:r>
            <a:endParaRPr lang="vi-VN" altLang="en-US" sz="2000" b="1">
              <a:solidFill>
                <a:schemeClr val="bg2">
                  <a:lumMod val="25000"/>
                </a:schemeClr>
              </a:solidFill>
            </a:endParaRPr>
          </a:p>
        </p:txBody>
      </p:sp>
      <p:sp>
        <p:nvSpPr>
          <p:cNvPr id="3" name="Content Placeholder 2"/>
          <p:cNvSpPr/>
          <p:nvPr>
            <p:ph idx="1"/>
          </p:nvPr>
        </p:nvSpPr>
        <p:spPr>
          <a:xfrm>
            <a:off x="457200" y="2464435"/>
            <a:ext cx="8229600" cy="3851275"/>
          </a:xfrm>
        </p:spPr>
        <p:txBody>
          <a:bodyPr/>
          <a:p>
            <a:pPr>
              <a:buFont typeface="Arial" panose="020B0604020202020204" pitchFamily="34" charset="0"/>
              <a:buChar char="•"/>
            </a:pPr>
            <a:r>
              <a:rPr lang="vi-VN" altLang="en-US" sz="2000"/>
              <a:t>Thay vì dùng từ khóa </a:t>
            </a:r>
            <a:r>
              <a:rPr lang="vi-VN" altLang="en-US" sz="2000" b="1"/>
              <a:t>new</a:t>
            </a:r>
            <a:r>
              <a:rPr lang="vi-VN" altLang="en-US" sz="2000"/>
              <a:t>, tạo đối tượng từ </a:t>
            </a:r>
            <a:r>
              <a:rPr lang="vi-VN" altLang="en-US" sz="2000" b="1"/>
              <a:t>DataAccessFactory</a:t>
            </a:r>
            <a:endParaRPr lang="vi-VN" altLang="en-US" sz="2000" b="1"/>
          </a:p>
          <a:p>
            <a:pPr>
              <a:buFont typeface="Arial" panose="020B0604020202020204" pitchFamily="34" charset="0"/>
              <a:buChar char="•"/>
            </a:pPr>
            <a:r>
              <a:rPr lang="vi-VN" altLang="en-US" sz="2000"/>
              <a:t>Đảo ngược việc tạo đối tượng từ </a:t>
            </a:r>
            <a:r>
              <a:rPr lang="vi-VN" altLang="en-US" sz="2000" b="1"/>
              <a:t>BusinessLogic</a:t>
            </a:r>
            <a:r>
              <a:rPr lang="vi-VN" altLang="en-US" sz="2000"/>
              <a:t> sang </a:t>
            </a:r>
            <a:r>
              <a:rPr lang="vi-VN" altLang="en-US" sz="2000" b="1"/>
              <a:t>DataAccessFactory</a:t>
            </a:r>
            <a:endParaRPr lang="vi-VN" altLang="en-US" sz="2000" b="1"/>
          </a:p>
          <a:p>
            <a:pPr>
              <a:buFont typeface="Arial" panose="020B0604020202020204" pitchFamily="34" charset="0"/>
              <a:buChar char="•"/>
            </a:pPr>
            <a:r>
              <a:rPr lang="vi-VN" altLang="en-US" sz="2000">
                <a:sym typeface="+mn-ea"/>
              </a:rPr>
              <a:t>Lớp </a:t>
            </a:r>
            <a:r>
              <a:rPr lang="vi-VN" altLang="en-US" sz="2000" b="1">
                <a:sym typeface="+mn-ea"/>
              </a:rPr>
              <a:t>BusinessLogic</a:t>
            </a:r>
            <a:r>
              <a:rPr lang="vi-VN" altLang="en-US" sz="2000">
                <a:sym typeface="+mn-ea"/>
              </a:rPr>
              <a:t>  vẫn còn dùng lớp </a:t>
            </a:r>
            <a:r>
              <a:rPr lang="vi-VN" altLang="en-US" sz="2000" b="1">
                <a:sym typeface="+mn-ea"/>
              </a:rPr>
              <a:t>DataAccess</a:t>
            </a:r>
            <a:endParaRPr lang="vi-VN" altLang="en-US" sz="2000" b="1"/>
          </a:p>
          <a:p>
            <a:pPr>
              <a:buFont typeface="Arial" panose="020B0604020202020204" pitchFamily="34" charset="0"/>
              <a:buChar char="•"/>
            </a:pPr>
            <a:r>
              <a:rPr lang="vi-VN" altLang="en-US" sz="2000" b="1"/>
              <a:t>???TDD</a:t>
            </a:r>
            <a:endParaRPr lang="vi-VN" altLang="en-US" sz="2000" b="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8310245" cy="475615"/>
          </a:xfrm>
          <a:prstGeom prst="rect">
            <a:avLst/>
          </a:prstGeom>
          <a:noFill/>
        </p:spPr>
        <p:txBody>
          <a:bodyPr wrap="square" rtlCol="0">
            <a:spAutoFit/>
          </a:bodyPr>
          <a:p>
            <a:r>
              <a:rPr lang="vi-VN" altLang="en-US" sz="2500" b="1">
                <a:solidFill>
                  <a:srgbClr val="FF0000"/>
                </a:solidFill>
              </a:rPr>
              <a:t>Ví dụ 3:</a:t>
            </a:r>
            <a:r>
              <a:rPr lang="vi-VN" altLang="en-US" sz="2500">
                <a:solidFill>
                  <a:srgbClr val="FF0000"/>
                </a:solidFill>
              </a:rPr>
              <a:t> </a:t>
            </a:r>
            <a:r>
              <a:rPr lang="vi-VN" altLang="en-US" sz="2500" b="1">
                <a:solidFill>
                  <a:srgbClr val="C00000"/>
                </a:solidFill>
              </a:rPr>
              <a:t>mnh họa DIP (Dependency Inversion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12" name="Content Placeholder 11"/>
          <p:cNvPicPr>
            <a:picLocks noChangeAspect="1"/>
          </p:cNvPicPr>
          <p:nvPr>
            <p:ph idx="1"/>
          </p:nvPr>
        </p:nvPicPr>
        <p:blipFill>
          <a:blip r:embed="rId1"/>
          <a:stretch>
            <a:fillRect/>
          </a:stretch>
        </p:blipFill>
        <p:spPr>
          <a:xfrm>
            <a:off x="457200" y="2443480"/>
            <a:ext cx="4937760" cy="822960"/>
          </a:xfrm>
          <a:prstGeom prst="rect">
            <a:avLst/>
          </a:prstGeom>
        </p:spPr>
      </p:pic>
      <p:pic>
        <p:nvPicPr>
          <p:cNvPr id="13" name="Picture 12"/>
          <p:cNvPicPr>
            <a:picLocks noChangeAspect="1"/>
          </p:cNvPicPr>
          <p:nvPr/>
        </p:nvPicPr>
        <p:blipFill>
          <a:blip r:embed="rId2"/>
          <a:stretch>
            <a:fillRect/>
          </a:stretch>
        </p:blipFill>
        <p:spPr>
          <a:xfrm>
            <a:off x="401955" y="3566160"/>
            <a:ext cx="4701540" cy="2255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8230235" cy="475615"/>
          </a:xfrm>
          <a:prstGeom prst="rect">
            <a:avLst/>
          </a:prstGeom>
          <a:noFill/>
        </p:spPr>
        <p:txBody>
          <a:bodyPr wrap="square" rtlCol="0">
            <a:spAutoFit/>
          </a:bodyPr>
          <a:p>
            <a:r>
              <a:rPr lang="vi-VN" altLang="en-US" sz="2500" b="1">
                <a:solidFill>
                  <a:srgbClr val="FF0000"/>
                </a:solidFill>
                <a:sym typeface="+mn-ea"/>
              </a:rPr>
              <a:t>Ví dụ 3:</a:t>
            </a:r>
            <a:r>
              <a:rPr lang="vi-VN" altLang="en-US" sz="2500">
                <a:solidFill>
                  <a:srgbClr val="FF0000"/>
                </a:solidFill>
                <a:sym typeface="+mn-ea"/>
              </a:rPr>
              <a:t> </a:t>
            </a:r>
            <a:r>
              <a:rPr lang="vi-VN" altLang="en-US" sz="2500" b="1">
                <a:solidFill>
                  <a:srgbClr val="C00000"/>
                </a:solidFill>
                <a:sym typeface="+mn-ea"/>
              </a:rPr>
              <a:t>minh họa DIP (Dependency Inversion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16" name="Content Placeholder 15"/>
          <p:cNvPicPr>
            <a:picLocks noChangeAspect="1"/>
          </p:cNvPicPr>
          <p:nvPr>
            <p:ph idx="1"/>
          </p:nvPr>
        </p:nvPicPr>
        <p:blipFill>
          <a:blip r:embed="rId1"/>
          <a:stretch>
            <a:fillRect/>
          </a:stretch>
        </p:blipFill>
        <p:spPr>
          <a:xfrm>
            <a:off x="457200" y="2410460"/>
            <a:ext cx="5532120" cy="1333500"/>
          </a:xfrm>
          <a:prstGeom prst="rect">
            <a:avLst/>
          </a:prstGeom>
        </p:spPr>
      </p:pic>
      <p:pic>
        <p:nvPicPr>
          <p:cNvPr id="7" name="Picture 6"/>
          <p:cNvPicPr>
            <a:picLocks noChangeAspect="1"/>
          </p:cNvPicPr>
          <p:nvPr/>
        </p:nvPicPr>
        <p:blipFill>
          <a:blip r:embed="rId2"/>
          <a:stretch>
            <a:fillRect/>
          </a:stretch>
        </p:blipFill>
        <p:spPr>
          <a:xfrm>
            <a:off x="457200" y="3959860"/>
            <a:ext cx="5951220" cy="2293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8450580" cy="475615"/>
          </a:xfrm>
          <a:prstGeom prst="rect">
            <a:avLst/>
          </a:prstGeom>
          <a:noFill/>
        </p:spPr>
        <p:txBody>
          <a:bodyPr wrap="square" rtlCol="0">
            <a:spAutoFit/>
          </a:bodyPr>
          <a:p>
            <a:r>
              <a:rPr lang="vi-VN" altLang="en-US" sz="2500" b="1">
                <a:solidFill>
                  <a:srgbClr val="FF0000"/>
                </a:solidFill>
                <a:sym typeface="+mn-ea"/>
              </a:rPr>
              <a:t>Ví dụ 3:</a:t>
            </a:r>
            <a:r>
              <a:rPr lang="vi-VN" altLang="en-US" sz="2500">
                <a:solidFill>
                  <a:srgbClr val="FF0000"/>
                </a:solidFill>
                <a:sym typeface="+mn-ea"/>
              </a:rPr>
              <a:t> </a:t>
            </a:r>
            <a:r>
              <a:rPr lang="vi-VN" altLang="en-US" sz="2500" b="1">
                <a:solidFill>
                  <a:srgbClr val="C00000"/>
                </a:solidFill>
                <a:sym typeface="+mn-ea"/>
              </a:rPr>
              <a:t>minh họa DIP (Dependency Inversion Principle)</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Phân tích ví dụ</a:t>
            </a:r>
            <a:endParaRPr lang="vi-VN" altLang="en-US" sz="2000" b="1">
              <a:solidFill>
                <a:schemeClr val="bg2">
                  <a:lumMod val="25000"/>
                </a:schemeClr>
              </a:solidFill>
            </a:endParaRPr>
          </a:p>
        </p:txBody>
      </p:sp>
      <p:sp>
        <p:nvSpPr>
          <p:cNvPr id="3" name="Content Placeholder 2"/>
          <p:cNvSpPr/>
          <p:nvPr>
            <p:ph idx="1"/>
          </p:nvPr>
        </p:nvSpPr>
        <p:spPr>
          <a:xfrm>
            <a:off x="457200" y="2464435"/>
            <a:ext cx="8229600" cy="3851275"/>
          </a:xfrm>
        </p:spPr>
        <p:txBody>
          <a:bodyPr/>
          <a:p>
            <a:pPr>
              <a:buFont typeface="Arial" panose="020B0604020202020204" pitchFamily="34" charset="0"/>
              <a:buChar char="•"/>
            </a:pPr>
            <a:r>
              <a:rPr lang="vi-VN" altLang="en-US" sz="2000"/>
              <a:t>Hight-level: BusinessLogic</a:t>
            </a:r>
            <a:endParaRPr lang="vi-VN" altLang="en-US" sz="2000"/>
          </a:p>
          <a:p>
            <a:pPr>
              <a:buFont typeface="Arial" panose="020B0604020202020204" pitchFamily="34" charset="0"/>
              <a:buChar char="•"/>
            </a:pPr>
            <a:r>
              <a:rPr lang="vi-VN" altLang="en-US" sz="2000"/>
              <a:t>Low-level: DataAccess</a:t>
            </a:r>
            <a:endParaRPr lang="vi-VN" altLang="en-US" sz="2000"/>
          </a:p>
          <a:p>
            <a:pPr>
              <a:buFont typeface="Arial" panose="020B0604020202020204" pitchFamily="34" charset="0"/>
              <a:buChar char="•"/>
            </a:pPr>
            <a:r>
              <a:rPr lang="vi-VN" altLang="en-US" sz="2000"/>
              <a:t>Cả 2 lớp phụ thuộc vào interface IDataAccess</a:t>
            </a:r>
            <a:endParaRPr lang="vi-VN" altLang="en-US" sz="2000"/>
          </a:p>
          <a:p>
            <a:pPr>
              <a:buFont typeface="Arial" panose="020B0604020202020204" pitchFamily="34" charset="0"/>
              <a:buChar char="•"/>
            </a:pPr>
            <a:r>
              <a:rPr lang="vi-VN" altLang="en-US" sz="2000"/>
              <a:t>Interface IDataAccess không phụ thuộc vào hiện thực DataAccess</a:t>
            </a:r>
            <a:endParaRPr lang="vi-VN" altLang="en-US" sz="2000"/>
          </a:p>
          <a:p>
            <a:pPr>
              <a:buFont typeface="Arial" panose="020B0604020202020204" pitchFamily="34" charset="0"/>
              <a:buChar char="•"/>
            </a:pPr>
            <a:r>
              <a:rPr lang="vi-VN" altLang="en-US" sz="2000"/>
              <a:t>Lớp BusinessLogic không còn phụ thuộc vào chi tiết DataAccess, có thể dùng hiện thực khác của IDataAccess</a:t>
            </a:r>
            <a:endParaRPr lang="vi-VN" altLang="en-US" sz="2000"/>
          </a:p>
          <a:p>
            <a:pPr>
              <a:buFont typeface="Arial" panose="020B0604020202020204" pitchFamily="34" charset="0"/>
              <a:buChar char="•"/>
            </a:pPr>
            <a:r>
              <a:rPr lang="vi-VN" altLang="en-US" sz="2000"/>
              <a:t>BusinessLogic vẫn còn sử dụng DataAccessFactory để lấy một đối tượng có kiểu IDataAccess</a:t>
            </a:r>
            <a:endParaRPr lang="vi-VN" altLang="en-US" sz="2000"/>
          </a:p>
          <a:p>
            <a:pPr>
              <a:buFont typeface="Arial" panose="020B0604020202020204" pitchFamily="34" charset="0"/>
              <a:buChar char="•"/>
            </a:pPr>
            <a:r>
              <a:rPr lang="vi-VN" altLang="en-US" sz="2000"/>
              <a:t>Giả sử BusinessLogic cần dùng một hiện thực khác của IDataAccess =&gt; cần thay đổi tại BusinessLogic</a:t>
            </a:r>
            <a:endParaRPr lang="vi-VN" altLang="en-US" sz="20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vi-VN" altLang="en-US" b="1">
                <a:sym typeface="+mn-ea"/>
              </a:rPr>
              <a:t>Tổng quan</a:t>
            </a:r>
            <a:endParaRPr lang="vi-VN" altLang="en-US">
              <a:sym typeface="+mn-ea"/>
            </a:endParaRPr>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8" name="Text Box 17"/>
          <p:cNvSpPr txBox="1"/>
          <p:nvPr/>
        </p:nvSpPr>
        <p:spPr>
          <a:xfrm>
            <a:off x="457200" y="1364615"/>
            <a:ext cx="6880860" cy="475615"/>
          </a:xfrm>
          <a:prstGeom prst="rect">
            <a:avLst/>
          </a:prstGeom>
          <a:noFill/>
        </p:spPr>
        <p:txBody>
          <a:bodyPr wrap="square" rtlCol="0">
            <a:spAutoFit/>
          </a:bodyPr>
          <a:p>
            <a:r>
              <a:rPr lang="vi-VN" altLang="en-US" sz="2500" b="1">
                <a:solidFill>
                  <a:srgbClr val="FF0000"/>
                </a:solidFill>
                <a:sym typeface="+mn-ea"/>
              </a:rPr>
              <a:t>Ví dụ 4:</a:t>
            </a:r>
            <a:r>
              <a:rPr lang="vi-VN" altLang="en-US" sz="2500">
                <a:solidFill>
                  <a:srgbClr val="FF0000"/>
                </a:solidFill>
                <a:sym typeface="+mn-ea"/>
              </a:rPr>
              <a:t> </a:t>
            </a:r>
            <a:r>
              <a:rPr lang="vi-VN" altLang="en-US" sz="2500" b="1">
                <a:solidFill>
                  <a:srgbClr val="C00000"/>
                </a:solidFill>
                <a:sym typeface="+mn-ea"/>
              </a:rPr>
              <a:t>minh họa Dependency Injection</a:t>
            </a:r>
            <a:endParaRPr lang="vi-VN" altLang="en-US" sz="2500" b="1">
              <a:solidFill>
                <a:srgbClr val="C00000"/>
              </a:solidFill>
            </a:endParaRPr>
          </a:p>
        </p:txBody>
      </p:sp>
      <p:sp>
        <p:nvSpPr>
          <p:cNvPr id="19" name="Text Box 18"/>
          <p:cNvSpPr txBox="1"/>
          <p:nvPr/>
        </p:nvSpPr>
        <p:spPr>
          <a:xfrm>
            <a:off x="457200" y="1911985"/>
            <a:ext cx="3807460" cy="398780"/>
          </a:xfrm>
          <a:prstGeom prst="rect">
            <a:avLst/>
          </a:prstGeom>
          <a:noFill/>
        </p:spPr>
        <p:txBody>
          <a:bodyPr wrap="square" rtlCol="0">
            <a:spAutoFit/>
          </a:bodyPr>
          <a:p>
            <a:r>
              <a:rPr lang="vi-VN" altLang="en-US" sz="2000" b="1">
                <a:solidFill>
                  <a:schemeClr val="bg2">
                    <a:lumMod val="25000"/>
                  </a:schemeClr>
                </a:solidFill>
              </a:rPr>
              <a:t>Cho ví dụ</a:t>
            </a:r>
            <a:endParaRPr lang="vi-VN" altLang="en-US" sz="2000" b="1">
              <a:solidFill>
                <a:schemeClr val="bg2">
                  <a:lumMod val="25000"/>
                </a:schemeClr>
              </a:solidFill>
            </a:endParaRPr>
          </a:p>
        </p:txBody>
      </p:sp>
      <p:pic>
        <p:nvPicPr>
          <p:cNvPr id="7" name="Content Placeholder 6"/>
          <p:cNvPicPr>
            <a:picLocks noChangeAspect="1"/>
          </p:cNvPicPr>
          <p:nvPr>
            <p:ph idx="1"/>
          </p:nvPr>
        </p:nvPicPr>
        <p:blipFill>
          <a:blip r:embed="rId1"/>
          <a:stretch>
            <a:fillRect/>
          </a:stretch>
        </p:blipFill>
        <p:spPr>
          <a:xfrm>
            <a:off x="2075815" y="2897505"/>
            <a:ext cx="4991100" cy="2038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7297</Words>
  <Application>WPS Presentation</Application>
  <PresentationFormat>On-screen Show (4:3)</PresentationFormat>
  <Paragraphs>528</Paragraphs>
  <Slides>32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Arial</vt:lpstr>
      <vt:lpstr>SimSun</vt:lpstr>
      <vt:lpstr>Wingdings</vt:lpstr>
      <vt:lpstr>ヒラギノ角ゴ Pro W3</vt:lpstr>
      <vt:lpstr>Segoe Print</vt:lpstr>
      <vt:lpstr>Arial</vt:lpstr>
      <vt:lpstr>ヒラギノ角ゴ Pro W6</vt:lpstr>
      <vt:lpstr>Times New Roman</vt:lpstr>
      <vt:lpstr>Wingdings</vt:lpstr>
      <vt:lpstr>Constantia</vt:lpstr>
      <vt:lpstr>Microsoft YaHei</vt:lpstr>
      <vt:lpstr>Arial Unicode MS</vt:lpstr>
      <vt:lpstr>Calibri</vt:lpstr>
      <vt:lpstr>MS PGothic</vt:lpstr>
      <vt:lpstr>Lampart.PowerpointTemplate</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Tổng quan</vt:lpstr>
      <vt:lpstr>Nội dung</vt:lpstr>
      <vt:lpstr>Mục tiêu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ptnhu</cp:lastModifiedBy>
  <cp:revision>320</cp:revision>
  <dcterms:created xsi:type="dcterms:W3CDTF">2018-12-23T03:59:00Z</dcterms:created>
  <dcterms:modified xsi:type="dcterms:W3CDTF">2020-12-03T06:37:11Z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