
<file path=[Content_Types].xml><?xml version="1.0" encoding="utf-8"?>
<Types xmlns="http://schemas.openxmlformats.org/package/2006/content-types">
  <Default Extension="jpeg" ContentType="image/jpeg"/>
  <Default Extension="xlsx" ContentType="application/vnd.openxmlformats-officedocument.spreadsheetml.shee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6"/>
  </p:notesMasterIdLst>
  <p:handoutMasterIdLst>
    <p:handoutMasterId r:id="rId17"/>
  </p:handoutMasterIdLst>
  <p:sldIdLst>
    <p:sldId id="368" r:id="rId3"/>
    <p:sldId id="369" r:id="rId4"/>
    <p:sldId id="370" r:id="rId5"/>
    <p:sldId id="371" r:id="rId6"/>
    <p:sldId id="373" r:id="rId7"/>
    <p:sldId id="377" r:id="rId8"/>
    <p:sldId id="378" r:id="rId9"/>
    <p:sldId id="379" r:id="rId10"/>
    <p:sldId id="400" r:id="rId11"/>
    <p:sldId id="401" r:id="rId12"/>
    <p:sldId id="382" r:id="rId13"/>
    <p:sldId id="383" r:id="rId14"/>
    <p:sldId id="384" r:id="rId1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91"/>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panose="020B0604020202020204" pitchFamily="34" charset="0"/>
                <a:cs typeface="Arial" panose="020B0604020202020204" pitchFamily="34" charset="0"/>
              </a:rPr>
              <a:t>10. Template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580515"/>
            <a:ext cx="4040505" cy="627380"/>
          </a:xfrm>
        </p:spPr>
        <p:txBody>
          <a:bodyPr>
            <a:normAutofit lnSpcReduction="10000"/>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07895"/>
            <a:ext cx="7911465" cy="12534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Template Method là một mẫu thiết kế hành vi (behavioral) xác định khung của một thuật toán trong lớp cha nhưng cho phép các lớp con ghi đè các bước cụ thể của thuật toán mà không thay đổi cấu trúc của nó.</a:t>
            </a:r>
            <a:endParaRPr lang="en-US" sz="2000">
              <a:solidFill>
                <a:srgbClr val="138357"/>
              </a:solidFill>
              <a:sym typeface="+mn-ea"/>
            </a:endParaRPr>
          </a:p>
        </p:txBody>
      </p:sp>
      <p:pic>
        <p:nvPicPr>
          <p:cNvPr id="10" name="Content Placeholder 9" descr="dinhnghia"/>
          <p:cNvPicPr>
            <a:picLocks noChangeAspect="1"/>
          </p:cNvPicPr>
          <p:nvPr>
            <p:ph sz="quarter" idx="4"/>
          </p:nvPr>
        </p:nvPicPr>
        <p:blipFill>
          <a:blip r:embed="rId1"/>
          <a:stretch>
            <a:fillRect/>
          </a:stretch>
        </p:blipFill>
        <p:spPr>
          <a:xfrm>
            <a:off x="2209165" y="3639185"/>
            <a:ext cx="4343400" cy="2499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1322705" y="302577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3</a:t>
            </a:r>
            <a:endParaRPr lang="en-US"/>
          </a:p>
        </p:txBody>
      </p:sp>
      <p:pic>
        <p:nvPicPr>
          <p:cNvPr id="7" name="Content Placeholder 6" descr="3"/>
          <p:cNvPicPr>
            <a:picLocks noChangeAspect="1"/>
          </p:cNvPicPr>
          <p:nvPr>
            <p:ph idx="1"/>
          </p:nvPr>
        </p:nvPicPr>
        <p:blipFill>
          <a:blip r:embed="rId1"/>
          <a:stretch>
            <a:fillRect/>
          </a:stretch>
        </p:blipFill>
        <p:spPr>
          <a:xfrm>
            <a:off x="2018030" y="1870075"/>
            <a:ext cx="5706110" cy="3833495"/>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231900"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Demo </a:t>
            </a:r>
            <a:endParaRPr lang="en-US" sz="2000" u="sng">
              <a:solidFill>
                <a:srgbClr val="138357"/>
              </a:solidFill>
              <a:sym typeface="+mn-ea"/>
            </a:endParaRPr>
          </a:p>
        </p:txBody>
      </p:sp>
      <p:sp>
        <p:nvSpPr>
          <p:cNvPr id="12" name="Content Placeholder 2"/>
          <p:cNvSpPr>
            <a:spLocks noGrp="1"/>
          </p:cNvSpPr>
          <p:nvPr/>
        </p:nvSpPr>
        <p:spPr>
          <a:xfrm>
            <a:off x="5420995" y="221424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Result </a:t>
            </a:r>
            <a:endParaRPr lang="en-US" sz="2000" u="sng">
              <a:solidFill>
                <a:srgbClr val="138357"/>
              </a:solidFill>
              <a:sym typeface="+mn-ea"/>
            </a:endParaRPr>
          </a:p>
        </p:txBody>
      </p:sp>
      <p:pic>
        <p:nvPicPr>
          <p:cNvPr id="8" name="Content Placeholder 7" descr="demo"/>
          <p:cNvPicPr>
            <a:picLocks noChangeAspect="1"/>
          </p:cNvPicPr>
          <p:nvPr>
            <p:ph sz="half" idx="2"/>
          </p:nvPr>
        </p:nvPicPr>
        <p:blipFill>
          <a:blip r:embed="rId1"/>
          <a:stretch>
            <a:fillRect/>
          </a:stretch>
        </p:blipFill>
        <p:spPr>
          <a:xfrm>
            <a:off x="986790" y="2811780"/>
            <a:ext cx="3600450" cy="2937510"/>
          </a:xfrm>
          <a:prstGeom prst="rect">
            <a:avLst/>
          </a:prstGeom>
        </p:spPr>
      </p:pic>
      <p:pic>
        <p:nvPicPr>
          <p:cNvPr id="14" name="Content Placeholder 13" descr="ketqua"/>
          <p:cNvPicPr>
            <a:picLocks noChangeAspect="1"/>
          </p:cNvPicPr>
          <p:nvPr>
            <p:ph sz="quarter" idx="4"/>
          </p:nvPr>
        </p:nvPicPr>
        <p:blipFill>
          <a:blip r:embed="rId2"/>
          <a:stretch>
            <a:fillRect/>
          </a:stretch>
        </p:blipFill>
        <p:spPr>
          <a:xfrm>
            <a:off x="5128260" y="2811780"/>
            <a:ext cx="3558540" cy="2677160"/>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3" name="suction.wav"/>
          </p:stSnd>
        </p:sndAc>
      </p:transition>
    </mc:Choice>
    <mc:Fallback>
      <p:transition>
        <p:sndAc>
          <p:stSnd>
            <p:snd r:embed="rId3" name="suction.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471295"/>
            <a:ext cx="7331710" cy="775335"/>
          </a:xfrm>
        </p:spPr>
        <p:txBody>
          <a:bodyPr/>
          <a:p>
            <a:pPr marL="0" algn="l">
              <a:buClrTx/>
              <a:buSzTx/>
              <a:buFontTx/>
              <a:buNone/>
            </a:pPr>
            <a:r>
              <a:rPr lang="en-US" sz="2000" b="1">
                <a:solidFill>
                  <a:srgbClr val="138357"/>
                </a:solidFill>
                <a:sym typeface="+mn-ea"/>
              </a:rPr>
              <a:t>Lợi ích của Singleton có gì hơn so với cách sử dụng bình thường?</a:t>
            </a:r>
            <a:endParaRPr lang="en-US" sz="2000" b="1">
              <a:solidFill>
                <a:srgbClr val="138357"/>
              </a:solidFill>
              <a:latin typeface="Arial" panose="020B0604020202020204" pitchFamily="34" charset="0"/>
              <a:cs typeface="Arial" panose="020B0604020202020204" pitchFamily="34" charset="0"/>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7"/>
          <p:cNvSpPr/>
          <p:nvPr>
            <p:ph sz="quarter" idx="4"/>
          </p:nvPr>
        </p:nvSpPr>
        <p:spPr>
          <a:xfrm>
            <a:off x="495300" y="2658745"/>
            <a:ext cx="7491730" cy="1931035"/>
          </a:xfrm>
        </p:spPr>
        <p:txBody>
          <a:bodyPr>
            <a:normAutofit lnSpcReduction="20000"/>
          </a:bodyPr>
          <a:p>
            <a:r>
              <a:rPr lang="en-US" sz="2000">
                <a:solidFill>
                  <a:schemeClr val="tx1"/>
                </a:solidFill>
              </a:rPr>
              <a:t>Có thể cho phép client chỉ ghi đè một số phần nhất định của một thuật toán lớn giúp chúng ít bị ảnh hưởng bởi những thay đổi xảy ra với các phần khác của thuật toán. </a:t>
            </a:r>
            <a:endParaRPr lang="en-US" sz="2000">
              <a:solidFill>
                <a:schemeClr val="tx1"/>
              </a:solidFill>
            </a:endParaRPr>
          </a:p>
          <a:p>
            <a:pPr marL="0" indent="0">
              <a:buNone/>
            </a:pPr>
            <a:endParaRPr lang="en-US" sz="2000">
              <a:solidFill>
                <a:schemeClr val="tx1"/>
              </a:solidFill>
            </a:endParaRPr>
          </a:p>
          <a:p>
            <a:r>
              <a:rPr lang="en-US" sz="2000">
                <a:solidFill>
                  <a:schemeClr val="tx1"/>
                </a:solidFill>
              </a:rPr>
              <a:t>Có thể kéo các mã trùng lặp vào một lớp cha.</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10. Template Pattern</a:t>
            </a:r>
            <a:endParaRPr lang="en-US"/>
          </a:p>
        </p:txBody>
      </p:sp>
      <p:sp>
        <p:nvSpPr>
          <p:cNvPr id="3" name="Text Placeholder 2"/>
          <p:cNvSpPr>
            <a:spLocks noGrp="1"/>
          </p:cNvSpPr>
          <p:nvPr>
            <p:ph type="body" idx="1"/>
          </p:nvPr>
        </p:nvSpPr>
        <p:spPr/>
        <p:txBody>
          <a:bodyPr/>
          <a:p>
            <a:r>
              <a:rPr lang="en-US">
                <a:solidFill>
                  <a:srgbClr val="138357"/>
                </a:solidFill>
                <a:sym typeface="+mn-ea"/>
              </a:rPr>
              <a:t>Ưu điểm, nhược điểm</a:t>
            </a:r>
            <a:endParaRPr lang="en-US"/>
          </a:p>
          <a:p>
            <a:endParaRPr lang="en-US"/>
          </a:p>
        </p:txBody>
      </p:sp>
      <p:sp>
        <p:nvSpPr>
          <p:cNvPr id="4" name="Content Placeholder 3"/>
          <p:cNvSpPr>
            <a:spLocks noGrp="1"/>
          </p:cNvSpPr>
          <p:nvPr>
            <p:ph sz="half" idx="2"/>
          </p:nvPr>
        </p:nvSpPr>
        <p:spPr>
          <a:xfrm>
            <a:off x="457200" y="2906395"/>
            <a:ext cx="4040188" cy="3951288"/>
          </a:xfrm>
        </p:spPr>
        <p:txBody>
          <a:bodyPr>
            <a:normAutofit lnSpcReduction="10000"/>
          </a:bodyPr>
          <a:p>
            <a:r>
              <a:rPr lang="en-US">
                <a:solidFill>
                  <a:schemeClr val="tx1"/>
                </a:solidFill>
              </a:rPr>
              <a:t>Các lợi ích nêu ở trên</a:t>
            </a:r>
            <a:endParaRPr lang="en-US">
              <a:solidFill>
                <a:schemeClr val="tx1"/>
              </a:solidFill>
            </a:endParaRPr>
          </a:p>
        </p:txBody>
      </p:sp>
      <p:sp>
        <p:nvSpPr>
          <p:cNvPr id="5" name="Text Placeholder 4"/>
          <p:cNvSpPr>
            <a:spLocks noGrp="1"/>
          </p:cNvSpPr>
          <p:nvPr>
            <p:ph type="body" sz="quarter" idx="3"/>
          </p:nvPr>
        </p:nvSpPr>
        <p:spPr>
          <a:xfrm>
            <a:off x="4645025" y="2174875"/>
            <a:ext cx="3895725" cy="489585"/>
          </a:xfrm>
        </p:spPr>
        <p:txBody>
          <a:bodyPr/>
          <a:p>
            <a:pPr algn="ctr"/>
            <a:r>
              <a:rPr lang="en-US">
                <a:solidFill>
                  <a:schemeClr val="tx1"/>
                </a:solidFill>
              </a:rPr>
              <a:t>Nhược điểm</a:t>
            </a:r>
            <a:endParaRPr lang="en-US">
              <a:solidFill>
                <a:schemeClr val="tx1"/>
              </a:solidFill>
            </a:endParaRPr>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Placeholder 4"/>
          <p:cNvSpPr>
            <a:spLocks noGrp="1"/>
          </p:cNvSpPr>
          <p:nvPr/>
        </p:nvSpPr>
        <p:spPr>
          <a:xfrm>
            <a:off x="457200" y="2024698"/>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1pPr>
            <a:lvl2pPr marL="457200" indent="0" algn="l" defTabSz="457200" rtl="0" eaLnBrk="1" latinLnBrk="0" hangingPunct="1">
              <a:spcBef>
                <a:spcPct val="20000"/>
              </a:spcBef>
              <a:buFont typeface="Arial" panose="020B0604020202020204"/>
              <a:buNone/>
              <a:defRPr kumimoji="1" sz="2000" b="1" kern="1200">
                <a:solidFill>
                  <a:srgbClr val="7F7F7F"/>
                </a:solidFill>
                <a:latin typeface="Arial" panose="020B0604020202020204" pitchFamily="34" charset="0"/>
                <a:ea typeface="ヒラギノ角ゴ Pro W3"/>
                <a:cs typeface="Arial" panose="020B0604020202020204" pitchFamily="34" charset="0"/>
              </a:defRPr>
            </a:lvl2pPr>
            <a:lvl3pPr marL="914400" indent="0" algn="l" defTabSz="457200" rtl="0" eaLnBrk="1" latinLnBrk="0" hangingPunct="1">
              <a:spcBef>
                <a:spcPct val="20000"/>
              </a:spcBef>
              <a:buFont typeface="Arial" panose="020B0604020202020204"/>
              <a:buNone/>
              <a:defRPr kumimoji="1" sz="1800" b="1" kern="1200">
                <a:solidFill>
                  <a:srgbClr val="7F7F7F"/>
                </a:solidFill>
                <a:latin typeface="Arial" panose="020B0604020202020204" pitchFamily="34" charset="0"/>
                <a:ea typeface="ヒラギノ角ゴ Pro W3"/>
                <a:cs typeface="Arial" panose="020B0604020202020204" pitchFamily="34" charset="0"/>
              </a:defRPr>
            </a:lvl3pPr>
            <a:lvl4pPr marL="13716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4pPr>
            <a:lvl5pPr marL="1828800" indent="0" algn="l" defTabSz="457200" rtl="0" eaLnBrk="1" latinLnBrk="0" hangingPunct="1">
              <a:spcBef>
                <a:spcPct val="20000"/>
              </a:spcBef>
              <a:buFont typeface="Arial" panose="020B0604020202020204"/>
              <a:buNone/>
              <a:defRPr kumimoji="1" sz="1600" b="1" kern="1200">
                <a:solidFill>
                  <a:srgbClr val="7F7F7F"/>
                </a:solidFill>
                <a:latin typeface="Arial" panose="020B0604020202020204" pitchFamily="34" charset="0"/>
                <a:ea typeface="ヒラギノ角ゴ Pro W3"/>
                <a:cs typeface="Arial" panose="020B0604020202020204" pitchFamily="34" charset="0"/>
              </a:defRPr>
            </a:lvl5pPr>
            <a:lvl6pPr marL="22860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kumimoji="1" sz="1600" b="1" kern="1200">
                <a:solidFill>
                  <a:schemeClr val="tx1"/>
                </a:solidFill>
                <a:latin typeface="+mn-lt"/>
                <a:ea typeface="+mn-ea"/>
                <a:cs typeface="+mn-cs"/>
              </a:defRPr>
            </a:lvl9pPr>
          </a:lstStyle>
          <a:p>
            <a:pPr algn="ctr"/>
            <a:r>
              <a:rPr lang="en-US">
                <a:solidFill>
                  <a:schemeClr val="tx1"/>
                </a:solidFill>
              </a:rPr>
              <a:t>Ưu điểm</a:t>
            </a:r>
            <a:endParaRPr lang="en-US">
              <a:solidFill>
                <a:schemeClr val="tx1"/>
              </a:solidFill>
            </a:endParaRPr>
          </a:p>
        </p:txBody>
      </p:sp>
      <p:sp>
        <p:nvSpPr>
          <p:cNvPr id="6" name="Content Placeholder 3"/>
          <p:cNvSpPr>
            <a:spLocks noGrp="1"/>
          </p:cNvSpPr>
          <p:nvPr/>
        </p:nvSpPr>
        <p:spPr>
          <a:xfrm>
            <a:off x="4846955" y="3033395"/>
            <a:ext cx="4040188" cy="395128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r>
              <a:rPr lang="en-US">
                <a:solidFill>
                  <a:schemeClr val="tx1"/>
                </a:solidFill>
              </a:rPr>
              <a:t>Các Template Method có xu hướng khó duy trì hơn khi chúng có nhiều bước hơn.</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a:solidFill>
                  <a:srgbClr val="138357"/>
                </a:solidFill>
                <a:sym typeface="+mn-ea"/>
              </a:rPr>
              <a:t>    Sử dụng khi nào?</a:t>
            </a:r>
            <a:endParaRPr lang="en-US" sz="2000">
              <a:solidFill>
                <a:srgbClr val="138357"/>
              </a:solidFill>
              <a:sym typeface="+mn-ea"/>
            </a:endParaRPr>
          </a:p>
        </p:txBody>
      </p:sp>
      <p:sp>
        <p:nvSpPr>
          <p:cNvPr id="7" name="Content Placeholder 6"/>
          <p:cNvSpPr/>
          <p:nvPr>
            <p:ph sz="quarter" idx="4"/>
          </p:nvPr>
        </p:nvSpPr>
        <p:spPr>
          <a:xfrm>
            <a:off x="906145" y="2938145"/>
            <a:ext cx="7650480" cy="2402205"/>
          </a:xfrm>
        </p:spPr>
        <p:txBody>
          <a:bodyPr>
            <a:noAutofit/>
          </a:bodyPr>
          <a:p>
            <a:r>
              <a:rPr lang="en-US" sz="2000">
                <a:solidFill>
                  <a:schemeClr val="tx1"/>
                </a:solidFill>
              </a:rPr>
              <a:t>Khi có một thuật toán với nhiều bước và mong muốn cho phép tùy chỉnh chúng trong lớp con. Mong muốn chỉ có một triển khai phương thức trừu tượng duy nhất của một thuật toán. Mong muốn hành vi chung giữa các lớp con nên được đặt ở một lớp chung. Các lớp cha có thể gọi các hành vi trong các lớp con của chúng một cách thống nhất (step by step).</a:t>
            </a:r>
            <a:endParaRPr lang="en-US"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66875"/>
            <a:ext cx="4040505" cy="7035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30689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Cấu trúc</a:t>
            </a:r>
            <a:r>
              <a:rPr lang="en-US" sz="2000">
                <a:solidFill>
                  <a:srgbClr val="138357"/>
                </a:solidFill>
                <a:sym typeface="+mn-ea"/>
              </a:rPr>
              <a:t>  </a:t>
            </a:r>
            <a:endParaRPr lang="en-US" sz="2000">
              <a:solidFill>
                <a:srgbClr val="138357"/>
              </a:solidFill>
              <a:sym typeface="+mn-ea"/>
            </a:endParaRPr>
          </a:p>
        </p:txBody>
      </p:sp>
      <p:pic>
        <p:nvPicPr>
          <p:cNvPr id="10" name="Content Placeholder 9" descr="cautruc"/>
          <p:cNvPicPr>
            <a:picLocks noChangeAspect="1"/>
          </p:cNvPicPr>
          <p:nvPr>
            <p:ph sz="quarter" idx="4"/>
          </p:nvPr>
        </p:nvPicPr>
        <p:blipFill>
          <a:blip r:embed="rId1"/>
          <a:stretch>
            <a:fillRect/>
          </a:stretch>
        </p:blipFill>
        <p:spPr>
          <a:xfrm>
            <a:off x="3898265" y="1780540"/>
            <a:ext cx="4345940" cy="48183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457200" y="1612265"/>
            <a:ext cx="4040505" cy="1325880"/>
          </a:xfrm>
        </p:spPr>
        <p:txBody>
          <a:bodyPr/>
          <a:p>
            <a:pPr marL="0" algn="l">
              <a:buClrTx/>
              <a:buSzTx/>
              <a:buFontTx/>
              <a:buNone/>
            </a:pPr>
            <a:r>
              <a:rPr lang="en-US" sz="2500" b="1">
                <a:solidFill>
                  <a:srgbClr val="138357"/>
                </a:solidFill>
                <a:latin typeface="Arial" panose="020B0604020202020204" pitchFamily="34" charset="0"/>
                <a:cs typeface="Arial" panose="020B0604020202020204" pitchFamily="34" charset="0"/>
                <a:sym typeface="+mn-ea"/>
              </a:rPr>
              <a:t>Định nghĩa</a:t>
            </a:r>
            <a:endParaRPr lang="en-US" sz="250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7" name="Content Placeholder 6"/>
          <p:cNvSpPr/>
          <p:nvPr>
            <p:ph sz="quarter" idx="4"/>
          </p:nvPr>
        </p:nvSpPr>
        <p:spPr>
          <a:xfrm>
            <a:off x="457200" y="2938145"/>
            <a:ext cx="8431530" cy="2316480"/>
          </a:xfrm>
        </p:spPr>
        <p:txBody>
          <a:bodyPr>
            <a:noAutofit/>
          </a:bodyPr>
          <a:p>
            <a:r>
              <a:rPr lang="en-US" sz="2000">
                <a:solidFill>
                  <a:schemeClr val="tx1"/>
                </a:solidFill>
                <a:sym typeface="+mn-ea"/>
              </a:rPr>
              <a:t>Lớp trừu tượng Abstract khai báo các phương thức hoạt động như các bước của một thuật toán, cũng như phương thức template thực tế gọi các phương thức này theo một thứ tự cụ thể. Các bước có thể được khai báo là trừu tượng hoặc có một số triển khai mặc định.</a:t>
            </a:r>
            <a:endParaRPr lang="en-US" sz="2000">
              <a:solidFill>
                <a:schemeClr val="tx1"/>
              </a:solidFill>
              <a:sym typeface="+mn-ea"/>
            </a:endParaRPr>
          </a:p>
          <a:p>
            <a:r>
              <a:rPr lang="en-US" sz="2000">
                <a:solidFill>
                  <a:schemeClr val="tx1"/>
                </a:solidFill>
                <a:sym typeface="+mn-ea"/>
              </a:rPr>
              <a:t>Concrete Class có thể ghi đè tất cả các bước, nhưng không phải phương thức Template.</a:t>
            </a:r>
            <a:endParaRPr lang="en-US" sz="2000">
              <a:solidFill>
                <a:schemeClr val="tx1"/>
              </a:solidFill>
              <a:sym typeface="+mn-ea"/>
            </a:endParaRPr>
          </a:p>
        </p:txBody>
      </p:sp>
      <p:sp>
        <p:nvSpPr>
          <p:cNvPr id="9" name="Content Placeholder 2"/>
          <p:cNvSpPr>
            <a:spLocks noGrp="1"/>
          </p:cNvSpPr>
          <p:nvPr/>
        </p:nvSpPr>
        <p:spPr>
          <a:xfrm>
            <a:off x="457200" y="221805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Giải thích cấu trúc  </a:t>
            </a:r>
            <a:endParaRPr lang="en-US" sz="2000" u="sng">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Content Placeholder 2"/>
          <p:cNvSpPr>
            <a:spLocks noGrp="1"/>
          </p:cNvSpPr>
          <p:nvPr/>
        </p:nvSpPr>
        <p:spPr>
          <a:xfrm>
            <a:off x="1139190" y="5859145"/>
            <a:ext cx="6501765" cy="4229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ctr">
              <a:buClrTx/>
              <a:buSzTx/>
              <a:buFontTx/>
              <a:buNone/>
            </a:pPr>
            <a:r>
              <a:rPr lang="en-US" sz="1900">
                <a:solidFill>
                  <a:schemeClr val="tx1"/>
                </a:solidFill>
                <a:latin typeface="Arial" panose="020B0604020202020204" pitchFamily="34" charset="0"/>
                <a:cs typeface="Arial" panose="020B0604020202020204" pitchFamily="34" charset="0"/>
                <a:sym typeface="+mn-ea"/>
              </a:rPr>
              <a:t>( Các lớp khai thác dữ liệu chứa rất nhiều mã trùng lặp)</a:t>
            </a:r>
            <a:endParaRPr lang="en-US" sz="1900">
              <a:solidFill>
                <a:schemeClr val="tx1"/>
              </a:solidFill>
              <a:latin typeface="Arial" panose="020B0604020202020204" pitchFamily="34" charset="0"/>
              <a:cs typeface="Arial" panose="020B0604020202020204" pitchFamily="34" charset="0"/>
              <a:sym typeface="+mn-ea"/>
            </a:endParaRPr>
          </a:p>
        </p:txBody>
      </p:sp>
      <p:pic>
        <p:nvPicPr>
          <p:cNvPr id="9" name="Content Placeholder 8" descr="datvande"/>
          <p:cNvPicPr>
            <a:picLocks noChangeAspect="1"/>
          </p:cNvPicPr>
          <p:nvPr>
            <p:ph sz="quarter" idx="4"/>
          </p:nvPr>
        </p:nvPicPr>
        <p:blipFill>
          <a:blip r:embed="rId1"/>
          <a:stretch>
            <a:fillRect/>
          </a:stretch>
        </p:blipFill>
        <p:spPr>
          <a:xfrm>
            <a:off x="2108200" y="2108835"/>
            <a:ext cx="4950460" cy="3616960"/>
          </a:xfrm>
          <a:prstGeom prst="rect">
            <a:avLst/>
          </a:prstGeom>
        </p:spPr>
      </p:pic>
      <p:sp>
        <p:nvSpPr>
          <p:cNvPr id="8" name="Content Placeholder 2"/>
          <p:cNvSpPr>
            <a:spLocks noGrp="1"/>
          </p:cNvSpPr>
          <p:nvPr/>
        </p:nvSpPr>
        <p:spPr>
          <a:xfrm>
            <a:off x="595630" y="1938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Đặt vấn đề</a:t>
            </a:r>
            <a:endParaRPr lang="en-US" sz="2000">
              <a:latin typeface="Arial" panose="020B0604020202020204" pitchFamily="34" charset="0"/>
              <a:cs typeface="Arial" panose="020B0604020202020204" pitchFamily="34" charset="0"/>
            </a:endParaRPr>
          </a:p>
        </p:txBody>
      </p:sp>
      <p:sp>
        <p:nvSpPr>
          <p:cNvPr id="12"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Picture 7" descr="giaiphap"/>
          <p:cNvPicPr>
            <a:picLocks noChangeAspect="1"/>
          </p:cNvPicPr>
          <p:nvPr/>
        </p:nvPicPr>
        <p:blipFill>
          <a:blip r:embed="rId1"/>
          <a:stretch>
            <a:fillRect/>
          </a:stretch>
        </p:blipFill>
        <p:spPr>
          <a:xfrm>
            <a:off x="3026410" y="1993265"/>
            <a:ext cx="5819775" cy="4476750"/>
          </a:xfrm>
          <a:prstGeom prst="rect">
            <a:avLst/>
          </a:prstGeom>
        </p:spPr>
      </p:pic>
      <p:sp>
        <p:nvSpPr>
          <p:cNvPr id="11" name="Content Placeholder 2"/>
          <p:cNvSpPr>
            <a:spLocks noGrp="1"/>
          </p:cNvSpPr>
          <p:nvPr/>
        </p:nvSpPr>
        <p:spPr>
          <a:xfrm>
            <a:off x="457200" y="3230245"/>
            <a:ext cx="3009900" cy="20027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ctr">
              <a:buClrTx/>
              <a:buSzTx/>
              <a:buFontTx/>
              <a:buNone/>
            </a:pPr>
            <a:r>
              <a:rPr lang="en-US" sz="1900">
                <a:solidFill>
                  <a:schemeClr val="tx1"/>
                </a:solidFill>
                <a:latin typeface="Arial" panose="020B0604020202020204" pitchFamily="34" charset="0"/>
                <a:cs typeface="Arial" panose="020B0604020202020204" pitchFamily="34" charset="0"/>
                <a:sym typeface="+mn-ea"/>
              </a:rPr>
              <a:t>Template Method chia nhỏ thuật toán thành các bước, cho phép các lớp con ghi đè các bước này.</a:t>
            </a:r>
            <a:endParaRPr lang="en-US" sz="1900">
              <a:solidFill>
                <a:schemeClr val="tx1"/>
              </a:solidFill>
              <a:latin typeface="Arial" panose="020B0604020202020204" pitchFamily="34" charset="0"/>
              <a:cs typeface="Arial" panose="020B0604020202020204" pitchFamily="34" charset="0"/>
              <a:sym typeface="+mn-ea"/>
            </a:endParaRPr>
          </a:p>
        </p:txBody>
      </p:sp>
      <p:sp>
        <p:nvSpPr>
          <p:cNvPr id="9"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1:</a:t>
            </a:r>
            <a:endParaRPr lang="en-US" sz="2000">
              <a:solidFill>
                <a:srgbClr val="138357"/>
              </a:solidFill>
              <a:sym typeface="+mn-ea"/>
            </a:endParaRPr>
          </a:p>
        </p:txBody>
      </p:sp>
      <p:sp>
        <p:nvSpPr>
          <p:cNvPr id="12" name="Content Placeholder 11"/>
          <p:cNvSpPr>
            <a:spLocks noGrp="1"/>
          </p:cNvSpPr>
          <p:nvPr/>
        </p:nvSpPr>
        <p:spPr>
          <a:xfrm>
            <a:off x="722630" y="2065655"/>
            <a:ext cx="2454910" cy="4629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138357"/>
                </a:solidFill>
                <a:latin typeface="Arial" panose="020B0604020202020204" pitchFamily="34" charset="0"/>
                <a:cs typeface="Arial" panose="020B0604020202020204" pitchFamily="34" charset="0"/>
                <a:sym typeface="+mn-ea"/>
              </a:rPr>
              <a:t>Giải pháp</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9" name="Content Placeholder 2"/>
          <p:cNvSpPr>
            <a:spLocks noGrp="1"/>
          </p:cNvSpPr>
          <p:nvPr/>
        </p:nvSpPr>
        <p:spPr>
          <a:xfrm>
            <a:off x="457200" y="1815465"/>
            <a:ext cx="3265805" cy="72009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u="sng">
                <a:solidFill>
                  <a:srgbClr val="138357"/>
                </a:solidFill>
                <a:sym typeface="+mn-ea"/>
              </a:rPr>
              <a:t>Thiết kế  </a:t>
            </a:r>
            <a:endParaRPr lang="en-US" sz="2000" u="sng">
              <a:solidFill>
                <a:srgbClr val="138357"/>
              </a:solidFill>
              <a:sym typeface="+mn-ea"/>
            </a:endParaRPr>
          </a:p>
        </p:txBody>
      </p:sp>
      <p:pic>
        <p:nvPicPr>
          <p:cNvPr id="7" name="Content Placeholder 6" descr="dn"/>
          <p:cNvPicPr>
            <a:picLocks noChangeAspect="1"/>
          </p:cNvPicPr>
          <p:nvPr>
            <p:ph idx="1"/>
          </p:nvPr>
        </p:nvPicPr>
        <p:blipFill>
          <a:blip r:embed="rId1"/>
          <a:stretch>
            <a:fillRect/>
          </a:stretch>
        </p:blipFill>
        <p:spPr>
          <a:xfrm>
            <a:off x="1099820" y="2263775"/>
            <a:ext cx="7684770" cy="4031615"/>
          </a:xfrm>
          <a:prstGeom prst="rect">
            <a:avLst/>
          </a:prstGeom>
        </p:spPr>
      </p:pic>
      <p:sp>
        <p:nvSpPr>
          <p:cNvPr id="11" name="Oval 10"/>
          <p:cNvSpPr/>
          <p:nvPr/>
        </p:nvSpPr>
        <p:spPr>
          <a:xfrm>
            <a:off x="6594475" y="427482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2</a:t>
            </a:r>
            <a:endParaRPr lang="en-US"/>
          </a:p>
        </p:txBody>
      </p:sp>
      <p:sp>
        <p:nvSpPr>
          <p:cNvPr id="12" name="Oval 11"/>
          <p:cNvSpPr/>
          <p:nvPr/>
        </p:nvSpPr>
        <p:spPr>
          <a:xfrm>
            <a:off x="3197225" y="427482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3</a:t>
            </a:r>
            <a:endParaRPr lang="en-US"/>
          </a:p>
        </p:txBody>
      </p:sp>
      <p:sp>
        <p:nvSpPr>
          <p:cNvPr id="8" name="Oval 7"/>
          <p:cNvSpPr/>
          <p:nvPr/>
        </p:nvSpPr>
        <p:spPr>
          <a:xfrm>
            <a:off x="4885690" y="1878330"/>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1971040" y="198183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1</a:t>
            </a:r>
            <a:endParaRPr lang="en-US"/>
          </a:p>
        </p:txBody>
      </p:sp>
      <p:pic>
        <p:nvPicPr>
          <p:cNvPr id="7" name="Content Placeholder 6" descr="1"/>
          <p:cNvPicPr>
            <a:picLocks noChangeAspect="1"/>
          </p:cNvPicPr>
          <p:nvPr>
            <p:ph idx="1"/>
          </p:nvPr>
        </p:nvPicPr>
        <p:blipFill>
          <a:blip r:embed="rId1"/>
          <a:stretch>
            <a:fillRect/>
          </a:stretch>
        </p:blipFill>
        <p:spPr>
          <a:xfrm>
            <a:off x="2766695" y="1644015"/>
            <a:ext cx="3886200" cy="4826000"/>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10. Template Pattern</a:t>
            </a:r>
            <a:endParaRPr lang="en-US" b="1">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8" name="Oval 7"/>
          <p:cNvSpPr/>
          <p:nvPr/>
        </p:nvSpPr>
        <p:spPr>
          <a:xfrm>
            <a:off x="1322705" y="3025775"/>
            <a:ext cx="401955" cy="507365"/>
          </a:xfrm>
          <a:prstGeom prst="ellipse">
            <a:avLst/>
          </a:prstGeom>
        </p:spPr>
        <p:style>
          <a:lnRef idx="1">
            <a:schemeClr val="accent3"/>
          </a:lnRef>
          <a:fillRef idx="2">
            <a:schemeClr val="accent3"/>
          </a:fillRef>
          <a:effectRef idx="1">
            <a:schemeClr val="accent3"/>
          </a:effectRef>
          <a:fontRef idx="minor">
            <a:schemeClr val="dk1"/>
          </a:fontRef>
        </p:style>
        <p:txBody>
          <a:bodyPr/>
          <a:p>
            <a:r>
              <a:rPr lang="en-US"/>
              <a:t>2</a:t>
            </a:r>
            <a:endParaRPr lang="en-US"/>
          </a:p>
        </p:txBody>
      </p:sp>
      <p:pic>
        <p:nvPicPr>
          <p:cNvPr id="9" name="Content Placeholder 8" descr="2"/>
          <p:cNvPicPr>
            <a:picLocks noChangeAspect="1"/>
          </p:cNvPicPr>
          <p:nvPr>
            <p:ph idx="1"/>
          </p:nvPr>
        </p:nvPicPr>
        <p:blipFill>
          <a:blip r:embed="rId1"/>
          <a:stretch>
            <a:fillRect/>
          </a:stretch>
        </p:blipFill>
        <p:spPr>
          <a:xfrm>
            <a:off x="1924050" y="1720850"/>
            <a:ext cx="5574665" cy="3596640"/>
          </a:xfrm>
          <a:prstGeom prst="rect">
            <a:avLst/>
          </a:prstGeom>
        </p:spPr>
      </p:pic>
      <p:sp>
        <p:nvSpPr>
          <p:cNvPr id="3" name="Content Placeholder 2"/>
          <p:cNvSpPr>
            <a:spLocks noGrp="1"/>
          </p:cNvSpPr>
          <p:nvPr/>
        </p:nvSpPr>
        <p:spPr>
          <a:xfrm>
            <a:off x="595630" y="1364615"/>
            <a:ext cx="2667000" cy="5340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kumimoji="1" sz="18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16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1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12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1600" kern="1200">
                <a:solidFill>
                  <a:schemeClr val="tx1"/>
                </a:solidFill>
                <a:latin typeface="+mn-lt"/>
                <a:ea typeface="+mn-ea"/>
                <a:cs typeface="+mn-cs"/>
              </a:defRPr>
            </a:lvl9pPr>
          </a:lstStyle>
          <a:p>
            <a:pPr marL="0" algn="l">
              <a:buClrTx/>
              <a:buSzTx/>
              <a:buFontTx/>
              <a:buNone/>
            </a:pPr>
            <a:r>
              <a:rPr lang="en-US" sz="2000" b="1">
                <a:solidFill>
                  <a:srgbClr val="FF0000"/>
                </a:solidFill>
                <a:sym typeface="+mn-ea"/>
              </a:rPr>
              <a:t>Ví dụ 2:</a:t>
            </a:r>
            <a:endParaRPr lang="en-US" sz="2000">
              <a:solidFill>
                <a:srgbClr val="138357"/>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2" name="suction.wav"/>
          </p:stSnd>
        </p:sndAc>
      </p:transition>
    </mc:Choice>
    <mc:Fallback>
      <p:transition>
        <p:sndAc>
          <p:stSnd>
            <p:snd r:embed="rId2" name="suction.wav"/>
          </p:stSnd>
        </p:sndAc>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2212</Words>
  <Application>WPS Presentation</Application>
  <PresentationFormat>On-screen Show (4:3)</PresentationFormat>
  <Paragraphs>182</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ヒラギノ角ゴ Pro W3</vt:lpstr>
      <vt:lpstr>Segoe Print</vt:lpstr>
      <vt:lpstr>Arial</vt:lpstr>
      <vt:lpstr>ヒラギノ角ゴ Pro W6</vt:lpstr>
      <vt:lpstr>Constantia</vt:lpstr>
      <vt:lpstr>Microsoft YaHei</vt:lpstr>
      <vt:lpstr>Arial Unicode MS</vt:lpstr>
      <vt:lpstr>MS PGothic</vt:lpstr>
      <vt:lpstr>Calibri</vt:lpstr>
      <vt:lpstr>Lampart.PowerpointTemplate</vt:lpstr>
      <vt:lpstr>10. Template Pattern</vt:lpstr>
      <vt:lpstr>10. Template Pattern</vt:lpstr>
      <vt:lpstr>10. Template Pattern</vt:lpstr>
      <vt:lpstr>10. Template Pattern</vt:lpstr>
      <vt:lpstr>10. Template Pattern</vt:lpstr>
      <vt:lpstr>10. Template Pattern</vt:lpstr>
      <vt:lpstr>10. Template Pattern</vt:lpstr>
      <vt:lpstr>10. Template Pattern</vt:lpstr>
      <vt:lpstr>10. Template Pattern</vt:lpstr>
      <vt:lpstr>10. Template Pattern</vt:lpstr>
      <vt:lpstr>10. Template Pattern</vt:lpstr>
      <vt:lpstr>10. Template Pattern</vt:lpstr>
      <vt:lpstr>10. Template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van_tan</cp:lastModifiedBy>
  <cp:revision>287</cp:revision>
  <dcterms:created xsi:type="dcterms:W3CDTF">2018-12-23T03:59:00Z</dcterms:created>
  <dcterms:modified xsi:type="dcterms:W3CDTF">2020-12-03T04:27:59Z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