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3"/>
  </p:notesMasterIdLst>
  <p:handoutMasterIdLst>
    <p:handoutMasterId r:id="rId14"/>
  </p:handoutMasterIdLst>
  <p:sldIdLst>
    <p:sldId id="369" r:id="rId3"/>
    <p:sldId id="370" r:id="rId4"/>
    <p:sldId id="371" r:id="rId5"/>
    <p:sldId id="372" r:id="rId6"/>
    <p:sldId id="373" r:id="rId7"/>
    <p:sldId id="374" r:id="rId8"/>
    <p:sldId id="375" r:id="rId9"/>
    <p:sldId id="376" r:id="rId10"/>
    <p:sldId id="378" r:id="rId11"/>
    <p:sldId id="379" r:id="rId1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1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4.Facade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3" name="Picture 2" descr="hinhminhhoa"/>
          <p:cNvPicPr>
            <a:picLocks noChangeAspect="1"/>
          </p:cNvPicPr>
          <p:nvPr/>
        </p:nvPicPr>
        <p:blipFill>
          <a:blip r:embed="rId1"/>
          <a:stretch>
            <a:fillRect/>
          </a:stretch>
        </p:blipFill>
        <p:spPr>
          <a:xfrm>
            <a:off x="755015" y="1414145"/>
            <a:ext cx="7355205" cy="5055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p:txBody>
          <a:bodyPr/>
          <a:p>
            <a:r>
              <a:rPr lang="en-US"/>
              <a:t>Ưu điểm</a:t>
            </a:r>
            <a:endParaRPr lang="en-US"/>
          </a:p>
        </p:txBody>
      </p:sp>
      <p:sp>
        <p:nvSpPr>
          <p:cNvPr id="4" name="Content Placeholder 3"/>
          <p:cNvSpPr>
            <a:spLocks noGrp="1"/>
          </p:cNvSpPr>
          <p:nvPr>
            <p:ph sz="half" idx="2"/>
          </p:nvPr>
        </p:nvSpPr>
        <p:spPr/>
        <p:txBody>
          <a:bodyPr/>
          <a:p>
            <a:r>
              <a:rPr lang="en-US"/>
              <a:t>Có thể đơn giản hóa quy trình cho người sử dụng</a:t>
            </a:r>
            <a:endParaRPr lang="en-US"/>
          </a:p>
          <a:p>
            <a:r>
              <a:rPr lang="en-US"/>
              <a:t>Có thể tách lớp tương tác và các đối tượng con và dễ dàng phát triển</a:t>
            </a:r>
            <a:endParaRPr lang="en-US"/>
          </a:p>
        </p:txBody>
      </p:sp>
      <p:sp>
        <p:nvSpPr>
          <p:cNvPr id="5" name="Text Placeholder 4"/>
          <p:cNvSpPr>
            <a:spLocks noGrp="1"/>
          </p:cNvSpPr>
          <p:nvPr>
            <p:ph type="body" sz="quarter" idx="3"/>
          </p:nvPr>
        </p:nvSpPr>
        <p:spPr/>
        <p:txBody>
          <a:bodyPr/>
          <a:p>
            <a:r>
              <a:rPr lang="en-US"/>
              <a:t>Nhược điểm</a:t>
            </a:r>
            <a:endParaRPr lang="en-US"/>
          </a:p>
        </p:txBody>
      </p:sp>
      <p:sp>
        <p:nvSpPr>
          <p:cNvPr id="6" name="Content Placeholder 5"/>
          <p:cNvSpPr>
            <a:spLocks noGrp="1"/>
          </p:cNvSpPr>
          <p:nvPr>
            <p:ph sz="quarter" idx="4"/>
          </p:nvPr>
        </p:nvSpPr>
        <p:spPr/>
        <p:txBody>
          <a:bodyPr/>
          <a:p>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4.Facade Design Pattern</a:t>
            </a:r>
            <a:endParaRPr lang="en-US" b="1"/>
          </a:p>
        </p:txBody>
      </p:sp>
      <p:sp>
        <p:nvSpPr>
          <p:cNvPr id="3" name="Content Placeholder 2"/>
          <p:cNvSpPr>
            <a:spLocks noGrp="1"/>
          </p:cNvSpPr>
          <p:nvPr>
            <p:ph idx="1"/>
          </p:nvPr>
        </p:nvSpPr>
        <p:spPr/>
        <p:txBody>
          <a:bodyPr/>
          <a:p>
            <a:r>
              <a:rPr lang="en-US"/>
              <a:t>a. Định nghĩa</a:t>
            </a:r>
            <a:endParaRPr lang="en-US"/>
          </a:p>
          <a:p>
            <a:pPr marL="457200" lvl="1" indent="0">
              <a:buNone/>
            </a:pPr>
            <a:r>
              <a:rPr lang="en-US"/>
              <a:t>Facade là một mẫu thiết kế thuộc nhóm cấu trúc cung cấp một giao diện đơn giản hóa cho một thư viện, một khung công tác hoặc bất kỳ tập hợp lớp phức tạp nào khác.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pPr algn="ctr">
              <a:lnSpc>
                <a:spcPct val="110000"/>
              </a:lnSpc>
            </a:pPr>
            <a:r>
              <a:rPr lang="en-US" b="1">
                <a:sym typeface="+mn-ea"/>
              </a:rPr>
              <a:t>4.Facade Design Pattern</a:t>
            </a:r>
            <a:endParaRPr lang="en-US"/>
          </a:p>
        </p:txBody>
      </p:sp>
      <p:sp>
        <p:nvSpPr>
          <p:cNvPr id="3" name="Content Placeholder 2"/>
          <p:cNvSpPr>
            <a:spLocks noGrp="1"/>
          </p:cNvSpPr>
          <p:nvPr>
            <p:ph idx="1"/>
          </p:nvPr>
        </p:nvSpPr>
        <p:spPr/>
        <p:txBody>
          <a:bodyPr>
            <a:normAutofit fontScale="60000"/>
          </a:bodyPr>
          <a:p>
            <a:r>
              <a:rPr lang="en-US"/>
              <a:t>Sử dụng khi nào?</a:t>
            </a:r>
            <a:endParaRPr lang="en-US"/>
          </a:p>
          <a:p>
            <a:pPr lvl="1"/>
            <a:r>
              <a:rPr lang="en-US"/>
              <a:t> Khi hệ thống có rất nhiều lớp làm người sử dụng rất khó để có thể hiểu được quy trình xử lý của chương trình. Và khi có rất nhiều hệ thống con mà mỗi hệ thống con đó lại có những giao diện riêng lẻ của nó nên rất khó cho việc sử dụng phối hợp. Khi đó có thể sử dụng Facade Pattern để tạo ra một giao diện đơn giản cho người sử dụng một hệ thống phức tạp.</a:t>
            </a:r>
            <a:endParaRPr lang="en-US"/>
          </a:p>
          <a:p>
            <a:pPr lvl="1"/>
            <a:r>
              <a:rPr lang="en-US"/>
              <a:t>Khi người sử dụng phụ thuộc nhiều vào các lớp cài đặt. Việc áp dụng Façade Pattern sẽ tách biệt hệ thống con của người dùng và các hệ thống con khác, do đó tăng khả năng độc lập và khả chuyển của hệ thống con, dễ chuyển đổi nâng cấp trong tương lai.</a:t>
            </a:r>
            <a:endParaRPr lang="en-US"/>
          </a:p>
          <a:p>
            <a:pPr lvl="1"/>
            <a:r>
              <a:rPr lang="en-US"/>
              <a:t>Khi bạn muốn phân lớp các hệ thống con. Dùng Façade Pattern để định nghĩa cổng giao tiếp chung cho mỗi hệ thống con, do đó giúp giảm sự phụ thuộc của các hệ thống con vì các hệ thống này chỉ giao tiếp với nhau thông qua các cổng giao diện chung đó.</a:t>
            </a:r>
            <a:endParaRPr lang="en-US"/>
          </a:p>
          <a:p>
            <a:pPr lvl="1"/>
            <a:r>
              <a:rPr lang="en-US"/>
              <a:t>Khi bạn muốn bao bọc, che giấu tính phức tạp trong các hệ thống con đối với phía Client.</a:t>
            </a:r>
            <a:endParaRPr lang="en-US"/>
          </a:p>
          <a:p>
            <a:pPr lvl="1"/>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Content Placeholder 2"/>
          <p:cNvSpPr>
            <a:spLocks noGrp="1"/>
          </p:cNvSpPr>
          <p:nvPr>
            <p:ph sz="half" idx="2"/>
          </p:nvPr>
        </p:nvSpPr>
        <p:spPr>
          <a:xfrm>
            <a:off x="457200" y="1443990"/>
            <a:ext cx="8229600" cy="4765040"/>
          </a:xfrm>
        </p:spPr>
        <p:txBody>
          <a:bodyPr/>
          <a:p>
            <a:r>
              <a:rPr lang="en-US"/>
              <a:t>Cấu trúc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9" name="Content Placeholder 8" descr="cautruc"/>
          <p:cNvPicPr>
            <a:picLocks noChangeAspect="1"/>
          </p:cNvPicPr>
          <p:nvPr>
            <p:ph sz="quarter" idx="4"/>
          </p:nvPr>
        </p:nvPicPr>
        <p:blipFill>
          <a:blip r:embed="rId1"/>
          <a:stretch>
            <a:fillRect/>
          </a:stretch>
        </p:blipFill>
        <p:spPr>
          <a:xfrm>
            <a:off x="1927860" y="2073275"/>
            <a:ext cx="5166995" cy="3505835"/>
          </a:xfrm>
          <a:prstGeom prst="rect">
            <a:avLst/>
          </a:prstGeom>
          <a:pattFill prst="pct10">
            <a:fgClr>
              <a:schemeClr val="bg2">
                <a:lumMod val="50000"/>
              </a:schemeClr>
            </a:fgClr>
            <a:bgClr>
              <a:schemeClr val="bg1"/>
            </a:bgClr>
          </a:pattFill>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6" name="Content Placeholder 5"/>
          <p:cNvSpPr>
            <a:spLocks noGrp="1"/>
          </p:cNvSpPr>
          <p:nvPr>
            <p:ph sz="half" idx="2"/>
          </p:nvPr>
        </p:nvSpPr>
        <p:spPr>
          <a:xfrm>
            <a:off x="457200" y="1453515"/>
            <a:ext cx="8229600" cy="4927600"/>
          </a:xfrm>
        </p:spPr>
        <p:txBody>
          <a:bodyPr/>
          <a:p>
            <a:r>
              <a:rPr lang="en-US"/>
              <a:t>Thiết kế</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1" name="Content Placeholder 10"/>
          <p:cNvPicPr>
            <a:picLocks noChangeAspect="1"/>
          </p:cNvPicPr>
          <p:nvPr>
            <p:ph sz="quarter" idx="4"/>
          </p:nvPr>
        </p:nvPicPr>
        <p:blipFill>
          <a:blip r:embed="rId1"/>
          <a:stretch>
            <a:fillRect/>
          </a:stretch>
        </p:blipFill>
        <p:spPr>
          <a:xfrm>
            <a:off x="1646555" y="2410460"/>
            <a:ext cx="6164580" cy="30137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4.Facade Design Pattern</a:t>
            </a:r>
            <a:endParaRPr lang="en-US"/>
          </a:p>
        </p:txBody>
      </p:sp>
      <p:sp>
        <p:nvSpPr>
          <p:cNvPr id="3" name="Text Placeholder 2"/>
          <p:cNvSpPr>
            <a:spLocks noGrp="1"/>
          </p:cNvSpPr>
          <p:nvPr>
            <p:ph type="body" idx="1"/>
          </p:nvPr>
        </p:nvSpPr>
        <p:spPr>
          <a:xfrm>
            <a:off x="457200" y="1535430"/>
            <a:ext cx="5756275" cy="469265"/>
          </a:xfrm>
        </p:spPr>
        <p:txBody>
          <a:bodyPr>
            <a:normAutofit lnSpcReduction="20000"/>
          </a:bodyPr>
          <a:p>
            <a:r>
              <a:rPr lang="en-US"/>
              <a:t>Shape and shape implementation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5" name="Content Placeholder 4"/>
          <p:cNvPicPr>
            <a:picLocks noChangeAspect="1"/>
          </p:cNvPicPr>
          <p:nvPr>
            <p:ph sz="half" idx="2"/>
          </p:nvPr>
        </p:nvPicPr>
        <p:blipFill>
          <a:blip r:embed="rId1"/>
          <a:stretch>
            <a:fillRect/>
          </a:stretch>
        </p:blipFill>
        <p:spPr>
          <a:xfrm>
            <a:off x="3002915" y="2174875"/>
            <a:ext cx="2964180" cy="1447800"/>
          </a:xfrm>
          <a:prstGeom prst="rect">
            <a:avLst/>
          </a:prstGeom>
        </p:spPr>
      </p:pic>
      <p:pic>
        <p:nvPicPr>
          <p:cNvPr id="6" name="Content Placeholder 5"/>
          <p:cNvPicPr>
            <a:picLocks noChangeAspect="1"/>
          </p:cNvPicPr>
          <p:nvPr>
            <p:ph sz="quarter" idx="4"/>
          </p:nvPr>
        </p:nvPicPr>
        <p:blipFill>
          <a:blip r:embed="rId2"/>
          <a:stretch>
            <a:fillRect/>
          </a:stretch>
        </p:blipFill>
        <p:spPr>
          <a:xfrm>
            <a:off x="133350" y="4011930"/>
            <a:ext cx="2680335" cy="1561465"/>
          </a:xfrm>
          <a:prstGeom prst="rect">
            <a:avLst/>
          </a:prstGeom>
        </p:spPr>
      </p:pic>
      <p:pic>
        <p:nvPicPr>
          <p:cNvPr id="12" name="Picture 11"/>
          <p:cNvPicPr>
            <a:picLocks noChangeAspect="1"/>
          </p:cNvPicPr>
          <p:nvPr/>
        </p:nvPicPr>
        <p:blipFill>
          <a:blip r:embed="rId3"/>
          <a:stretch>
            <a:fillRect/>
          </a:stretch>
        </p:blipFill>
        <p:spPr>
          <a:xfrm>
            <a:off x="3131185" y="4011930"/>
            <a:ext cx="2707640" cy="1553210"/>
          </a:xfrm>
          <a:prstGeom prst="rect">
            <a:avLst/>
          </a:prstGeom>
        </p:spPr>
      </p:pic>
      <p:pic>
        <p:nvPicPr>
          <p:cNvPr id="13" name="Picture 12"/>
          <p:cNvPicPr>
            <a:picLocks noChangeAspect="1"/>
          </p:cNvPicPr>
          <p:nvPr/>
        </p:nvPicPr>
        <p:blipFill>
          <a:blip r:embed="rId3"/>
          <a:stretch>
            <a:fillRect/>
          </a:stretch>
        </p:blipFill>
        <p:spPr>
          <a:xfrm>
            <a:off x="6057900" y="4011930"/>
            <a:ext cx="2826385" cy="1553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p:txBody>
          <a:bodyPr/>
          <a:p>
            <a:r>
              <a:rPr lang="en-US"/>
              <a:t>ShapeMaker</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1" name="Content Placeholder 10" descr="shapeMaket"/>
          <p:cNvPicPr>
            <a:picLocks noChangeAspect="1"/>
          </p:cNvPicPr>
          <p:nvPr>
            <p:ph sz="quarter" idx="4"/>
          </p:nvPr>
        </p:nvPicPr>
        <p:blipFill>
          <a:blip r:embed="rId1"/>
          <a:stretch>
            <a:fillRect/>
          </a:stretch>
        </p:blipFill>
        <p:spPr>
          <a:xfrm>
            <a:off x="2651760" y="2073275"/>
            <a:ext cx="3170555" cy="39516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p:txBody>
          <a:bodyPr/>
          <a:p>
            <a:r>
              <a:rPr lang="en-US"/>
              <a:t>Demo and Result</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11" name="Text Placeholder 10"/>
          <p:cNvSpPr>
            <a:spLocks noGrp="1"/>
          </p:cNvSpPr>
          <p:nvPr>
            <p:ph type="body" sz="quarter" idx="3"/>
          </p:nvPr>
        </p:nvSpPr>
        <p:spPr/>
        <p:txBody>
          <a:bodyPr/>
          <a:p>
            <a:endParaRPr 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6" name="Content Placeholder 5"/>
          <p:cNvPicPr>
            <a:picLocks noChangeAspect="1"/>
          </p:cNvPicPr>
          <p:nvPr>
            <p:ph sz="half" idx="2"/>
          </p:nvPr>
        </p:nvPicPr>
        <p:blipFill>
          <a:blip r:embed="rId1"/>
          <a:stretch>
            <a:fillRect/>
          </a:stretch>
        </p:blipFill>
        <p:spPr>
          <a:xfrm>
            <a:off x="675005" y="3559810"/>
            <a:ext cx="3604260" cy="1181100"/>
          </a:xfrm>
          <a:prstGeom prst="rect">
            <a:avLst/>
          </a:prstGeom>
        </p:spPr>
      </p:pic>
      <p:pic>
        <p:nvPicPr>
          <p:cNvPr id="10" name="Content Placeholder 9" descr="result"/>
          <p:cNvPicPr>
            <a:picLocks noChangeAspect="1"/>
          </p:cNvPicPr>
          <p:nvPr>
            <p:ph sz="quarter" idx="4"/>
          </p:nvPr>
        </p:nvPicPr>
        <p:blipFill>
          <a:blip r:embed="rId2"/>
          <a:stretch>
            <a:fillRect/>
          </a:stretch>
        </p:blipFill>
        <p:spPr>
          <a:xfrm>
            <a:off x="4645025" y="3557905"/>
            <a:ext cx="4041775" cy="1184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4.Facade Design Pattern</a:t>
            </a:r>
            <a:endParaRPr lang="en-US"/>
          </a:p>
        </p:txBody>
      </p:sp>
      <p:sp>
        <p:nvSpPr>
          <p:cNvPr id="3" name="Text Placeholder 2"/>
          <p:cNvSpPr>
            <a:spLocks noGrp="1"/>
          </p:cNvSpPr>
          <p:nvPr>
            <p:ph type="body" idx="1"/>
          </p:nvPr>
        </p:nvSpPr>
        <p:spPr>
          <a:xfrm>
            <a:off x="457200" y="1535430"/>
            <a:ext cx="8229600" cy="639445"/>
          </a:xfrm>
        </p:spPr>
        <p:txBody>
          <a:bodyPr>
            <a:normAutofit/>
          </a:bodyPr>
          <a:p>
            <a:r>
              <a:rPr lang="en-US"/>
              <a:t>Lợi ích của Factory có gì hơn so với cách sử dụng bình thường?</a:t>
            </a:r>
            <a:endParaRPr lang="en-US"/>
          </a:p>
        </p:txBody>
      </p:sp>
      <p:sp>
        <p:nvSpPr>
          <p:cNvPr id="4" name="Content Placeholder 3"/>
          <p:cNvSpPr>
            <a:spLocks noGrp="1"/>
          </p:cNvSpPr>
          <p:nvPr>
            <p:ph sz="half" idx="2"/>
          </p:nvPr>
        </p:nvSpPr>
        <p:spPr>
          <a:xfrm>
            <a:off x="457200" y="2174875"/>
            <a:ext cx="8229600" cy="3951605"/>
          </a:xfrm>
        </p:spPr>
        <p:txBody>
          <a:bodyPr/>
          <a:p>
            <a:r>
              <a:rPr lang="en-US"/>
              <a:t>Mẫu thiết kế này giúp giấu đi sự phức tạp của hệ thống và chỉ để cho người dùng tương tác với bề nổi của hệ thống</a:t>
            </a:r>
            <a:endParaRPr lang="en-US"/>
          </a:p>
          <a:p>
            <a:r>
              <a:rPr lang="en-US"/>
              <a:t>Hệ thống sẽ càng ngày càng trở nên phức tạp hơn ngay cả việc bạn có sử dụng các mẫu thiết kế, quy trình của hệ thống cũng được phát triển theo thay vì để người dùng tương tác với quy trình đó mà trong đó có những bước không thực sự cần ng dùng tương tác, pattern này tạo ra một lối tắt cho việc đó và người dùng có thể tương tác một cách đơn giản hơn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2329</Words>
  <Application>WPS Presentation</Application>
  <PresentationFormat>On-screen Show (4:3)</PresentationFormat>
  <Paragraphs>112</Paragraphs>
  <Slides>10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ヒラギノ角ゴ Pro W3</vt:lpstr>
      <vt:lpstr>Segoe Print</vt:lpstr>
      <vt:lpstr>Arial</vt:lpstr>
      <vt:lpstr>ヒラギノ角ゴ Pro W6</vt:lpstr>
      <vt:lpstr>Times New Roman</vt:lpstr>
      <vt:lpstr>Constantia</vt:lpstr>
      <vt:lpstr>Microsoft YaHei</vt:lpstr>
      <vt:lpstr>Arial Unicode MS</vt:lpstr>
      <vt:lpstr>Calibri</vt:lpstr>
      <vt:lpstr>MS PGothic</vt:lpstr>
      <vt:lpstr>Lampart.PowerpointTemplate</vt:lpstr>
      <vt:lpstr>4.Facade Design Pattern</vt:lpstr>
      <vt:lpstr>4.Facade Design Pattern</vt:lpstr>
      <vt:lpstr>4.Facade Design Pattern</vt:lpstr>
      <vt:lpstr>4.Facade Design Pattern</vt:lpstr>
      <vt:lpstr>4.Facade Design Pattern</vt:lpstr>
      <vt:lpstr>4.Facade Design Pattern</vt:lpstr>
      <vt:lpstr>4.Facade Design Pattern</vt:lpstr>
      <vt:lpstr>4.Facade Design Pattern</vt:lpstr>
      <vt:lpstr>4.Facade Design Pattern</vt:lpstr>
      <vt:lpstr>4.Facade Design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266</cp:revision>
  <dcterms:created xsi:type="dcterms:W3CDTF">2018-12-23T03:59:00Z</dcterms:created>
  <dcterms:modified xsi:type="dcterms:W3CDTF">2020-12-03T03:33:15Z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