
<file path=[Content_Types].xml><?xml version="1.0" encoding="utf-8"?>
<Types xmlns="http://schemas.openxmlformats.org/package/2006/content-types">
  <Default Extension="jpeg" ContentType="image/jpeg"/>
  <Default Extension="xlsx" ContentType="application/vnd.openxmlformats-officedocument.spreadsheetml.sheet"/>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23"/>
  </p:notesMasterIdLst>
  <p:handoutMasterIdLst>
    <p:handoutMasterId r:id="rId24"/>
  </p:handoutMasterIdLst>
  <p:sldIdLst>
    <p:sldId id="366"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60"/>
        <p:guide pos="283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audio" Target="../media/audio1.wav"/><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1.wav"/><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1.wav"/><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Title 6"/>
          <p:cNvSpPr>
            <a:spLocks noGrp="1"/>
          </p:cNvSpPr>
          <p:nvPr>
            <p:ph type="title"/>
          </p:nvPr>
        </p:nvSpPr>
        <p:spPr/>
        <p:txBody>
          <a:bodyPr/>
          <a:p>
            <a:r>
              <a:rPr lang="en-US" b="1"/>
              <a:t>Nội dung</a:t>
            </a:r>
            <a:endParaRPr lang="en-US" b="1"/>
          </a:p>
        </p:txBody>
      </p:sp>
      <p:sp>
        <p:nvSpPr>
          <p:cNvPr id="8" name="Date Placeholder 3"/>
          <p:cNvSpPr>
            <a:spLocks noGrp="1"/>
          </p:cNvSpPr>
          <p:nvPr/>
        </p:nvSpPr>
        <p:spPr>
          <a:xfrm>
            <a:off x="584200" y="6596730"/>
            <a:ext cx="2133600" cy="251745"/>
          </a:xfrm>
          <a:prstGeom prst="rect">
            <a:avLst/>
          </a:prstGeom>
        </p:spPr>
        <p:txBody>
          <a:bodyPr vert="horz" lIns="91440" tIns="45720" rIns="91440" bIns="45720" rtlCol="0" anchor="ctr"/>
          <a:lstStyle>
            <a:defPPr>
              <a:defRPr lang="ja-JP"/>
            </a:defPPr>
            <a:lvl1pPr marL="0" algn="l" defTabSz="457200" rtl="0" eaLnBrk="1" latinLnBrk="0" hangingPunct="1">
              <a:defRPr kumimoji="1" sz="1050" kern="1200">
                <a:solidFill>
                  <a:schemeClr val="bg1">
                    <a:lumMod val="65000"/>
                  </a:schemeClr>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a:sym typeface="+mn-ea"/>
              </a:rPr>
              <a:t>26 November 2020</a:t>
            </a:r>
            <a:endParaRPr kumimoji="1" lang="ja-JP" altLang="en-US"/>
          </a:p>
        </p:txBody>
      </p:sp>
      <p:sp>
        <p:nvSpPr>
          <p:cNvPr id="9" name="Footer Placeholder 4"/>
          <p:cNvSpPr>
            <a:spLocks noGrp="1"/>
          </p:cNvSpPr>
          <p:nvPr/>
        </p:nvSpPr>
        <p:spPr>
          <a:xfrm>
            <a:off x="3251200" y="6596730"/>
            <a:ext cx="2895600" cy="251745"/>
          </a:xfrm>
          <a:prstGeom prst="rect">
            <a:avLst/>
          </a:prstGeom>
        </p:spPr>
        <p:txBody>
          <a:bodyPr vert="horz" lIns="91440" tIns="45720" rIns="91440" bIns="45720" rtlCol="0" anchor="ctr"/>
          <a:lstStyle>
            <a:defPPr>
              <a:defRPr lang="ja-JP"/>
            </a:defPPr>
            <a:lvl1pPr marL="0" algn="ctr" defTabSz="457200" rtl="0" eaLnBrk="1" latinLnBrk="0" hangingPunct="1">
              <a:defRPr kumimoji="1" sz="1050" kern="1200">
                <a:solidFill>
                  <a:schemeClr val="bg1">
                    <a:lumMod val="65000"/>
                  </a:schemeClr>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kumimoji="1" lang="en-US" altLang="ja-JP"/>
              <a:t>LAMPART</a:t>
            </a:r>
            <a:endParaRPr kumimoji="1" lang="ja-JP" altLang="en-US"/>
          </a:p>
        </p:txBody>
      </p:sp>
      <p:sp>
        <p:nvSpPr>
          <p:cNvPr id="10" name="Slide Number Placeholder 5"/>
          <p:cNvSpPr>
            <a:spLocks noGrp="1"/>
          </p:cNvSpPr>
          <p:nvPr/>
        </p:nvSpPr>
        <p:spPr>
          <a:xfrm>
            <a:off x="6680200" y="6596730"/>
            <a:ext cx="2133600" cy="251745"/>
          </a:xfrm>
          <a:prstGeom prst="rect">
            <a:avLst/>
          </a:prstGeom>
        </p:spPr>
        <p:txBody>
          <a:bodyPr vert="horz" lIns="91440" tIns="45720" rIns="91440" bIns="45720" rtlCol="0" anchor="ctr"/>
          <a:lstStyle>
            <a:defPPr>
              <a:defRPr lang="ja-JP"/>
            </a:defPPr>
            <a:lvl1pPr marL="0" algn="r" defTabSz="457200" rtl="0" eaLnBrk="1" latinLnBrk="0" hangingPunct="1">
              <a:defRPr kumimoji="1" sz="1300" kern="1200">
                <a:solidFill>
                  <a:schemeClr val="bg1">
                    <a:lumMod val="65000"/>
                  </a:schemeClr>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C461C328-E9FF-BE48-9F5C-B11C11EC60FE}" type="slidenum">
              <a:rPr kumimoji="1" lang="ja-JP" altLang="en-US" smtClean="0"/>
            </a:fld>
            <a:endParaRPr kumimoji="1" lang="ja-JP" altLang="en-US"/>
          </a:p>
        </p:txBody>
      </p:sp>
      <p:sp>
        <p:nvSpPr>
          <p:cNvPr id="11" name="Content Placeholder 10"/>
          <p:cNvSpPr>
            <a:spLocks noGrp="1"/>
          </p:cNvSpPr>
          <p:nvPr>
            <p:ph idx="1"/>
          </p:nvPr>
        </p:nvSpPr>
        <p:spPr>
          <a:xfrm>
            <a:off x="457200" y="1518920"/>
            <a:ext cx="3972560" cy="4796790"/>
          </a:xfrm>
        </p:spPr>
        <p:txBody>
          <a:bodyPr>
            <a:normAutofit lnSpcReduction="20000"/>
          </a:bodyPr>
          <a:p>
            <a:pPr marL="0" indent="0">
              <a:buNone/>
            </a:pPr>
            <a:r>
              <a:rPr lang="en-US" altLang="en-GB" sz="2500" b="1" dirty="0">
                <a:solidFill>
                  <a:schemeClr val="tx1"/>
                </a:solidFill>
                <a:sym typeface="+mn-ea"/>
              </a:rPr>
              <a:t>6</a:t>
            </a:r>
            <a:r>
              <a:rPr lang="en-GB" sz="2500" b="1" dirty="0">
                <a:solidFill>
                  <a:schemeClr val="tx1"/>
                </a:solidFill>
                <a:sym typeface="+mn-ea"/>
              </a:rPr>
              <a:t>. </a:t>
            </a:r>
            <a:r>
              <a:rPr lang="en-US" altLang="en-GB" sz="2500" b="1" dirty="0">
                <a:solidFill>
                  <a:schemeClr val="tx1"/>
                </a:solidFill>
                <a:sym typeface="+mn-ea"/>
              </a:rPr>
              <a:t>Builder Pattern</a:t>
            </a:r>
            <a:endParaRPr lang="en-US" altLang="en-GB" sz="2500" b="1"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latin typeface="Arial" panose="020B0604020202020204" pitchFamily="34" charset="0"/>
                <a:cs typeface="Arial" panose="020B0604020202020204" pitchFamily="34" charset="0"/>
              </a:rPr>
              <a:t>Định nghĩa</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latin typeface="Arial" panose="020B0604020202020204" pitchFamily="34" charset="0"/>
                <a:cs typeface="Arial" panose="020B0604020202020204" pitchFamily="34" charset="0"/>
              </a:rPr>
              <a:t>Đặt vấn đề</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latin typeface="Arial" panose="020B0604020202020204" pitchFamily="34" charset="0"/>
                <a:cs typeface="Arial" panose="020B0604020202020204" pitchFamily="34" charset="0"/>
              </a:rPr>
              <a:t>Giải pháp</a:t>
            </a:r>
            <a:endParaRPr lang="en-US" altLang="en-GB" sz="2500" dirty="0">
              <a:solidFill>
                <a:schemeClr val="tx1"/>
              </a:solidFill>
              <a:latin typeface="Arial" panose="020B0604020202020204" pitchFamily="34" charset="0"/>
              <a:cs typeface="Arial" panose="020B0604020202020204" pitchFamily="34" charset="0"/>
            </a:endParaRPr>
          </a:p>
          <a:p>
            <a:pPr marL="0" indent="0">
              <a:buNone/>
            </a:pPr>
            <a:r>
              <a:rPr lang="en-US" altLang="en-GB" sz="2500" b="1" dirty="0">
                <a:solidFill>
                  <a:schemeClr val="tx1"/>
                </a:solidFill>
                <a:sym typeface="+mn-ea"/>
              </a:rPr>
              <a:t>7</a:t>
            </a:r>
            <a:r>
              <a:rPr lang="en-GB" sz="2500" b="1" dirty="0">
                <a:solidFill>
                  <a:schemeClr val="tx1"/>
                </a:solidFill>
                <a:sym typeface="+mn-ea"/>
              </a:rPr>
              <a:t>. </a:t>
            </a:r>
            <a:r>
              <a:rPr lang="en-US" altLang="en-GB" sz="2500" b="1" dirty="0">
                <a:solidFill>
                  <a:schemeClr val="tx1"/>
                </a:solidFill>
                <a:sym typeface="+mn-ea"/>
              </a:rPr>
              <a:t>Observer Pattern</a:t>
            </a:r>
            <a:endParaRPr lang="en-US" altLang="en-GB" sz="2500" b="1"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Định nghĩa</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Đặt vấn đề</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Giải pháp</a:t>
            </a:r>
            <a:endParaRPr lang="en-US" altLang="en-GB" sz="2500" dirty="0">
              <a:solidFill>
                <a:schemeClr val="tx1"/>
              </a:solidFill>
              <a:latin typeface="Arial" panose="020B0604020202020204" pitchFamily="34" charset="0"/>
              <a:cs typeface="Arial" panose="020B0604020202020204" pitchFamily="34" charset="0"/>
            </a:endParaRPr>
          </a:p>
          <a:p>
            <a:pPr marL="0" indent="0">
              <a:buNone/>
            </a:pPr>
            <a:r>
              <a:rPr lang="en-US" altLang="en-GB" sz="2500" b="1" dirty="0">
                <a:solidFill>
                  <a:schemeClr val="tx1"/>
                </a:solidFill>
                <a:sym typeface="+mn-ea"/>
              </a:rPr>
              <a:t>8</a:t>
            </a:r>
            <a:r>
              <a:rPr lang="en-GB" sz="2500" b="1" dirty="0">
                <a:solidFill>
                  <a:schemeClr val="tx1"/>
                </a:solidFill>
                <a:sym typeface="+mn-ea"/>
              </a:rPr>
              <a:t>. </a:t>
            </a:r>
            <a:r>
              <a:rPr lang="en-US" altLang="en-GB" sz="2500" b="1" dirty="0">
                <a:solidFill>
                  <a:schemeClr val="tx1"/>
                </a:solidFill>
                <a:sym typeface="+mn-ea"/>
              </a:rPr>
              <a:t>Composite</a:t>
            </a:r>
            <a:r>
              <a:rPr lang="en-GB" sz="2500" b="1" dirty="0">
                <a:solidFill>
                  <a:schemeClr val="tx1"/>
                </a:solidFill>
                <a:sym typeface="+mn-ea"/>
              </a:rPr>
              <a:t> </a:t>
            </a:r>
            <a:r>
              <a:rPr lang="en-US" altLang="en-GB" sz="2500" b="1" dirty="0">
                <a:solidFill>
                  <a:schemeClr val="tx1"/>
                </a:solidFill>
                <a:sym typeface="+mn-ea"/>
              </a:rPr>
              <a:t> Pattern</a:t>
            </a:r>
            <a:endParaRPr lang="en-US" altLang="en-GB" sz="2500" b="1"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Định nghĩa</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Đặt vấn đề</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Giải pháp</a:t>
            </a:r>
            <a:endParaRPr lang="en-US" altLang="en-GB" sz="2500" dirty="0">
              <a:solidFill>
                <a:schemeClr val="tx1"/>
              </a:solidFill>
              <a:latin typeface="Arial" panose="020B0604020202020204" pitchFamily="34" charset="0"/>
              <a:cs typeface="Arial" panose="020B0604020202020204" pitchFamily="34" charset="0"/>
            </a:endParaRPr>
          </a:p>
          <a:p>
            <a:endParaRPr lang="en-US" altLang="en-GB" sz="2500" dirty="0">
              <a:solidFill>
                <a:schemeClr val="tx1"/>
              </a:solidFill>
              <a:latin typeface="Arial" panose="020B0604020202020204" pitchFamily="34" charset="0"/>
              <a:cs typeface="Arial" panose="020B0604020202020204" pitchFamily="34" charset="0"/>
            </a:endParaRPr>
          </a:p>
        </p:txBody>
      </p:sp>
      <p:sp>
        <p:nvSpPr>
          <p:cNvPr id="12" name="Content Placeholder 2"/>
          <p:cNvSpPr>
            <a:spLocks noGrp="1"/>
          </p:cNvSpPr>
          <p:nvPr/>
        </p:nvSpPr>
        <p:spPr>
          <a:xfrm>
            <a:off x="4526915" y="1518920"/>
            <a:ext cx="3972560" cy="47967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25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a:lstStyle>
          <a:p>
            <a:pPr marL="0" indent="0">
              <a:buNone/>
            </a:pPr>
            <a:r>
              <a:rPr lang="en-US" altLang="en-GB" sz="2500" b="1" dirty="0">
                <a:solidFill>
                  <a:schemeClr val="tx1"/>
                </a:solidFill>
                <a:sym typeface="+mn-ea"/>
              </a:rPr>
              <a:t>9</a:t>
            </a:r>
            <a:r>
              <a:rPr lang="en-GB" sz="2500" b="1" dirty="0">
                <a:solidFill>
                  <a:schemeClr val="tx1"/>
                </a:solidFill>
                <a:sym typeface="+mn-ea"/>
              </a:rPr>
              <a:t>. </a:t>
            </a:r>
            <a:r>
              <a:rPr lang="en-US" altLang="en-GB" sz="2500" b="1" dirty="0">
                <a:solidFill>
                  <a:schemeClr val="tx1"/>
                </a:solidFill>
                <a:sym typeface="+mn-ea"/>
              </a:rPr>
              <a:t>Singleton Pattern</a:t>
            </a:r>
            <a:endParaRPr lang="en-US" altLang="en-GB" sz="2500" b="1"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Định nghĩa</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Đặt vấn đề</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Giải pháp</a:t>
            </a:r>
            <a:endParaRPr lang="en-US" altLang="en-GB" sz="2500" dirty="0">
              <a:solidFill>
                <a:schemeClr val="tx1"/>
              </a:solidFill>
              <a:latin typeface="Arial" panose="020B0604020202020204" pitchFamily="34" charset="0"/>
              <a:cs typeface="Arial" panose="020B0604020202020204" pitchFamily="34" charset="0"/>
            </a:endParaRPr>
          </a:p>
          <a:p>
            <a:pPr marL="0" indent="0">
              <a:buNone/>
            </a:pPr>
            <a:r>
              <a:rPr lang="en-GB" sz="2500" b="1" dirty="0">
                <a:solidFill>
                  <a:schemeClr val="tx1"/>
                </a:solidFill>
                <a:sym typeface="+mn-ea"/>
              </a:rPr>
              <a:t>1</a:t>
            </a:r>
            <a:r>
              <a:rPr lang="en-US" altLang="en-GB" sz="2500" b="1" dirty="0">
                <a:solidFill>
                  <a:schemeClr val="tx1"/>
                </a:solidFill>
                <a:sym typeface="+mn-ea"/>
              </a:rPr>
              <a:t>0</a:t>
            </a:r>
            <a:r>
              <a:rPr lang="en-GB" sz="2500" b="1" dirty="0">
                <a:solidFill>
                  <a:schemeClr val="tx1"/>
                </a:solidFill>
                <a:sym typeface="+mn-ea"/>
              </a:rPr>
              <a:t>. </a:t>
            </a:r>
            <a:r>
              <a:rPr lang="en-US" altLang="en-GB" sz="2500" b="1" dirty="0">
                <a:solidFill>
                  <a:schemeClr val="tx1"/>
                </a:solidFill>
                <a:sym typeface="+mn-ea"/>
              </a:rPr>
              <a:t>Template Pattern</a:t>
            </a:r>
            <a:endParaRPr lang="en-US" altLang="en-GB" sz="2500" b="1"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Định nghĩa</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Đặt vấn đề</a:t>
            </a:r>
            <a:endParaRPr lang="en-US" altLang="en-GB" sz="2500" dirty="0">
              <a:solidFill>
                <a:schemeClr val="tx1"/>
              </a:solidFill>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olidFill>
                  <a:schemeClr val="tx1"/>
                </a:solidFill>
                <a:sym typeface="+mn-ea"/>
              </a:rPr>
              <a:t>Giải pháp</a:t>
            </a:r>
            <a:endParaRPr lang="en-US" altLang="en-GB" sz="2500" dirty="0">
              <a:solidFill>
                <a:schemeClr val="tx1"/>
              </a:solidFill>
              <a:latin typeface="Arial" panose="020B0604020202020204" pitchFamily="34" charset="0"/>
              <a:cs typeface="Arial" panose="020B0604020202020204" pitchFamily="34" charset="0"/>
            </a:endParaRPr>
          </a:p>
          <a:p>
            <a:endParaRPr lang="en-US" altLang="en-GB" sz="25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0" name="Content Placeholder 9" descr="2020-12-02_10-35-25"/>
          <p:cNvPicPr>
            <a:picLocks noChangeAspect="1"/>
          </p:cNvPicPr>
          <p:nvPr>
            <p:ph sz="quarter" idx="4"/>
          </p:nvPr>
        </p:nvPicPr>
        <p:blipFill>
          <a:blip r:embed="rId1"/>
          <a:stretch>
            <a:fillRect/>
          </a:stretch>
        </p:blipFill>
        <p:spPr>
          <a:xfrm>
            <a:off x="1878330" y="2273300"/>
            <a:ext cx="5386705" cy="3617595"/>
          </a:xfrm>
          <a:prstGeom prst="rect">
            <a:avLst/>
          </a:prstGeom>
        </p:spPr>
      </p:pic>
      <p:sp>
        <p:nvSpPr>
          <p:cNvPr id="11"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r>
              <a:rPr lang="en-US" sz="2000" b="1">
                <a:sym typeface="+mn-ea"/>
              </a:rPr>
              <a:t> </a:t>
            </a:r>
            <a:r>
              <a:rPr lang="en-US" sz="2000" b="1">
                <a:solidFill>
                  <a:schemeClr val="accent3">
                    <a:lumMod val="75000"/>
                  </a:schemeClr>
                </a:solidFill>
                <a:sym typeface="+mn-ea"/>
              </a:rPr>
              <a:t>Xây nhà</a:t>
            </a:r>
            <a:endParaRPr lang="en-US" sz="2000">
              <a:solidFill>
                <a:srgbClr val="138357"/>
              </a:solidFill>
              <a:sym typeface="+mn-ea"/>
            </a:endParaRPr>
          </a:p>
        </p:txBody>
      </p:sp>
      <p:sp>
        <p:nvSpPr>
          <p:cNvPr id="12" name="Content Placeholder 11"/>
          <p:cNvSpPr>
            <a:spLocks noGrp="1"/>
          </p:cNvSpPr>
          <p:nvPr/>
        </p:nvSpPr>
        <p:spPr>
          <a:xfrm>
            <a:off x="722630" y="2065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Giải pháp</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778510" y="2782570"/>
            <a:ext cx="8081645" cy="3414395"/>
          </a:xfrm>
        </p:spPr>
        <p:txBody>
          <a:bodyPr>
            <a:noAutofit/>
          </a:bodyPr>
          <a:p>
            <a:r>
              <a:rPr lang="en-US" sz="2000">
                <a:solidFill>
                  <a:schemeClr val="tx1"/>
                </a:solidFill>
              </a:rPr>
              <a:t>Mẫu Builder gợi ý rằng ta sẽ trích xuất mã xây dựng đối tượng ra khỏi lớp của chính nó và di chuyển đến các đối tượng. </a:t>
            </a:r>
            <a:endParaRPr lang="en-US" sz="2000">
              <a:solidFill>
                <a:schemeClr val="tx1"/>
              </a:solidFill>
            </a:endParaRPr>
          </a:p>
          <a:p>
            <a:r>
              <a:rPr lang="en-US" sz="2000">
                <a:solidFill>
                  <a:schemeClr val="tx1"/>
                </a:solidFill>
              </a:rPr>
              <a:t>Điều này cho phép xây dựng các đối tượng phức tạp theo từng bước, chỉ sử dụng những bước ta thực sự cần.</a:t>
            </a:r>
            <a:endParaRPr lang="en-US" sz="2000">
              <a:solidFill>
                <a:schemeClr val="tx1"/>
              </a:solidFill>
            </a:endParaRPr>
          </a:p>
          <a:p>
            <a:r>
              <a:rPr lang="en-US" sz="2000">
                <a:solidFill>
                  <a:schemeClr val="tx1"/>
                </a:solidFill>
              </a:rPr>
              <a:t>Mẫu Builder sắp xếp việc xây dựng đối tượng thành một tập hợp các bước (buildWalls, buildDoor, v.v.). Để tạo một đối tượng, ta thực hiện một loạt các bước này trên một đối tượng builder. Phần quan trọng là ta không cần gọi tất cả các bước và chỉ có thể gọi những bước cần thiết để tạo ra một cấu hình cụ thể của một đối tượng.</a:t>
            </a:r>
            <a:endParaRPr lang="en-US" sz="2000">
              <a:solidFill>
                <a:schemeClr val="tx1"/>
              </a:solidFill>
            </a:endParaRPr>
          </a:p>
        </p:txBody>
      </p:sp>
      <p:sp>
        <p:nvSpPr>
          <p:cNvPr id="11"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r>
              <a:rPr lang="en-US" sz="2000" b="1">
                <a:sym typeface="+mn-ea"/>
              </a:rPr>
              <a:t> </a:t>
            </a:r>
            <a:r>
              <a:rPr lang="en-US" sz="2000" b="1">
                <a:solidFill>
                  <a:schemeClr val="accent3">
                    <a:lumMod val="75000"/>
                  </a:schemeClr>
                </a:solidFill>
                <a:sym typeface="+mn-ea"/>
              </a:rPr>
              <a:t>Xây nhà</a:t>
            </a:r>
            <a:endParaRPr lang="en-US" sz="2000">
              <a:solidFill>
                <a:srgbClr val="138357"/>
              </a:solidFill>
              <a:sym typeface="+mn-ea"/>
            </a:endParaRPr>
          </a:p>
        </p:txBody>
      </p:sp>
      <p:sp>
        <p:nvSpPr>
          <p:cNvPr id="12" name="Content Placeholder 11"/>
          <p:cNvSpPr>
            <a:spLocks noGrp="1"/>
          </p:cNvSpPr>
          <p:nvPr/>
        </p:nvSpPr>
        <p:spPr>
          <a:xfrm>
            <a:off x="722630" y="2065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Giải pháp</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457200" y="6637370"/>
            <a:ext cx="2133600" cy="251745"/>
          </a:xfrm>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a:xfrm>
            <a:off x="3124200" y="6637370"/>
            <a:ext cx="2895600" cy="251745"/>
          </a:xfrm>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a:xfrm>
            <a:off x="6553200" y="6637370"/>
            <a:ext cx="2133600" cy="251745"/>
          </a:xfrm>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189230" y="2183765"/>
            <a:ext cx="1351915" cy="4610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Thiết kế </a:t>
            </a:r>
            <a:endParaRPr lang="en-US" sz="2000" u="sng">
              <a:solidFill>
                <a:srgbClr val="138357"/>
              </a:solidFill>
              <a:sym typeface="+mn-ea"/>
            </a:endParaRPr>
          </a:p>
        </p:txBody>
      </p:sp>
      <p:pic>
        <p:nvPicPr>
          <p:cNvPr id="7" name="Content Placeholder 6" descr="dn"/>
          <p:cNvPicPr>
            <a:picLocks noChangeAspect="1"/>
          </p:cNvPicPr>
          <p:nvPr>
            <p:ph idx="1"/>
          </p:nvPr>
        </p:nvPicPr>
        <p:blipFill>
          <a:blip r:embed="rId1"/>
          <a:stretch>
            <a:fillRect/>
          </a:stretch>
        </p:blipFill>
        <p:spPr>
          <a:xfrm>
            <a:off x="1480820" y="1722120"/>
            <a:ext cx="7205980" cy="4796790"/>
          </a:xfrm>
          <a:prstGeom prst="rect">
            <a:avLst/>
          </a:prstGeom>
        </p:spPr>
      </p:pic>
      <p:sp>
        <p:nvSpPr>
          <p:cNvPr id="11" name="Oval 10"/>
          <p:cNvSpPr/>
          <p:nvPr/>
        </p:nvSpPr>
        <p:spPr>
          <a:xfrm>
            <a:off x="2479675" y="497903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3</a:t>
            </a:r>
            <a:endParaRPr lang="en-US"/>
          </a:p>
        </p:txBody>
      </p:sp>
      <p:sp>
        <p:nvSpPr>
          <p:cNvPr id="13" name="Oval 12"/>
          <p:cNvSpPr/>
          <p:nvPr/>
        </p:nvSpPr>
        <p:spPr>
          <a:xfrm>
            <a:off x="5407660" y="497903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4</a:t>
            </a:r>
            <a:endParaRPr lang="en-US"/>
          </a:p>
        </p:txBody>
      </p:sp>
      <p:sp>
        <p:nvSpPr>
          <p:cNvPr id="12" name="Oval 11"/>
          <p:cNvSpPr/>
          <p:nvPr/>
        </p:nvSpPr>
        <p:spPr>
          <a:xfrm>
            <a:off x="4566920" y="316420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2</a:t>
            </a:r>
            <a:endParaRPr lang="en-US"/>
          </a:p>
        </p:txBody>
      </p:sp>
      <p:sp>
        <p:nvSpPr>
          <p:cNvPr id="8" name="Oval 7"/>
          <p:cNvSpPr/>
          <p:nvPr/>
        </p:nvSpPr>
        <p:spPr>
          <a:xfrm>
            <a:off x="6864985" y="135572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sp>
        <p:nvSpPr>
          <p:cNvPr id="14" name="Oval 13"/>
          <p:cNvSpPr/>
          <p:nvPr/>
        </p:nvSpPr>
        <p:spPr>
          <a:xfrm>
            <a:off x="4095750" y="145351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5</a:t>
            </a:r>
            <a:endParaRPr lang="en-US"/>
          </a:p>
        </p:txBody>
      </p:sp>
      <p:sp>
        <p:nvSpPr>
          <p:cNvPr id="3" name="Content Placeholder 2"/>
          <p:cNvSpPr>
            <a:spLocks noGrp="1"/>
          </p:cNvSpPr>
          <p:nvPr/>
        </p:nvSpPr>
        <p:spPr>
          <a:xfrm>
            <a:off x="232410" y="1364615"/>
            <a:ext cx="3460115" cy="7258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r>
              <a:rPr lang="en-US" sz="2000" b="1">
                <a:sym typeface="+mn-ea"/>
              </a:rPr>
              <a:t> </a:t>
            </a:r>
            <a:r>
              <a:rPr lang="en-US" sz="2000" b="1">
                <a:solidFill>
                  <a:schemeClr val="accent3">
                    <a:lumMod val="75000"/>
                  </a:schemeClr>
                </a:solidFill>
                <a:sym typeface="+mn-ea"/>
              </a:rPr>
              <a:t>Prepare Meal</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7" name="Content Placeholder 6" descr="2020-12-02_10-59-17"/>
          <p:cNvPicPr>
            <a:picLocks noChangeAspect="1"/>
          </p:cNvPicPr>
          <p:nvPr>
            <p:ph sz="quarter" idx="4"/>
          </p:nvPr>
        </p:nvPicPr>
        <p:blipFill>
          <a:blip r:embed="rId1"/>
          <a:stretch>
            <a:fillRect/>
          </a:stretch>
        </p:blipFill>
        <p:spPr>
          <a:xfrm>
            <a:off x="2974975" y="1390650"/>
            <a:ext cx="4029710" cy="5467350"/>
          </a:xfrm>
          <a:prstGeom prst="rect">
            <a:avLst/>
          </a:prstGeom>
        </p:spPr>
      </p:pic>
      <p:sp>
        <p:nvSpPr>
          <p:cNvPr id="8" name="Oval 7"/>
          <p:cNvSpPr/>
          <p:nvPr/>
        </p:nvSpPr>
        <p:spPr>
          <a:xfrm>
            <a:off x="2276475" y="278701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sp>
        <p:nvSpPr>
          <p:cNvPr id="9" name="Content Placeholder 2"/>
          <p:cNvSpPr>
            <a:spLocks noGrp="1"/>
          </p:cNvSpPr>
          <p:nvPr/>
        </p:nvSpPr>
        <p:spPr>
          <a:xfrm>
            <a:off x="232410" y="1364615"/>
            <a:ext cx="3460115" cy="7258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r>
              <a:rPr lang="en-US" sz="2000" b="1">
                <a:sym typeface="+mn-ea"/>
              </a:rPr>
              <a:t> </a:t>
            </a:r>
            <a:r>
              <a:rPr lang="en-US" sz="2000" b="1">
                <a:solidFill>
                  <a:schemeClr val="accent3">
                    <a:lumMod val="75000"/>
                  </a:schemeClr>
                </a:solidFill>
                <a:sym typeface="+mn-ea"/>
              </a:rPr>
              <a:t>Prepare Meal</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9" name="Content Placeholder 8" descr="2020-12-02_11-03-05"/>
          <p:cNvPicPr>
            <a:picLocks noChangeAspect="1"/>
          </p:cNvPicPr>
          <p:nvPr>
            <p:ph sz="quarter" idx="4"/>
          </p:nvPr>
        </p:nvPicPr>
        <p:blipFill>
          <a:blip r:embed="rId1"/>
          <a:stretch>
            <a:fillRect/>
          </a:stretch>
        </p:blipFill>
        <p:spPr>
          <a:xfrm>
            <a:off x="457200" y="2774315"/>
            <a:ext cx="2752725" cy="2286000"/>
          </a:xfrm>
          <a:prstGeom prst="rect">
            <a:avLst/>
          </a:prstGeom>
        </p:spPr>
      </p:pic>
      <p:pic>
        <p:nvPicPr>
          <p:cNvPr id="10" name="Picture 9" descr="2020-12-02_11-03-41"/>
          <p:cNvPicPr>
            <a:picLocks noChangeAspect="1"/>
          </p:cNvPicPr>
          <p:nvPr/>
        </p:nvPicPr>
        <p:blipFill>
          <a:blip r:embed="rId2"/>
          <a:stretch>
            <a:fillRect/>
          </a:stretch>
        </p:blipFill>
        <p:spPr>
          <a:xfrm>
            <a:off x="3345815" y="2774315"/>
            <a:ext cx="2800350" cy="2305050"/>
          </a:xfrm>
          <a:prstGeom prst="rect">
            <a:avLst/>
          </a:prstGeom>
        </p:spPr>
      </p:pic>
      <p:pic>
        <p:nvPicPr>
          <p:cNvPr id="11" name="Picture 10" descr="2020-12-02_11-04-15"/>
          <p:cNvPicPr>
            <a:picLocks noChangeAspect="1"/>
          </p:cNvPicPr>
          <p:nvPr/>
        </p:nvPicPr>
        <p:blipFill>
          <a:blip r:embed="rId3"/>
          <a:stretch>
            <a:fillRect/>
          </a:stretch>
        </p:blipFill>
        <p:spPr>
          <a:xfrm>
            <a:off x="6263005" y="2774315"/>
            <a:ext cx="2714625" cy="2286000"/>
          </a:xfrm>
          <a:prstGeom prst="rect">
            <a:avLst/>
          </a:prstGeom>
        </p:spPr>
      </p:pic>
      <p:sp>
        <p:nvSpPr>
          <p:cNvPr id="7" name="Content Placeholder 2"/>
          <p:cNvSpPr>
            <a:spLocks noGrp="1"/>
          </p:cNvSpPr>
          <p:nvPr/>
        </p:nvSpPr>
        <p:spPr>
          <a:xfrm>
            <a:off x="232410" y="1364615"/>
            <a:ext cx="3460115" cy="7258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r>
              <a:rPr lang="en-US" sz="2000" b="1">
                <a:sym typeface="+mn-ea"/>
              </a:rPr>
              <a:t> </a:t>
            </a:r>
            <a:r>
              <a:rPr lang="en-US" sz="2000" b="1">
                <a:solidFill>
                  <a:schemeClr val="accent3">
                    <a:lumMod val="75000"/>
                  </a:schemeClr>
                </a:solidFill>
                <a:sym typeface="+mn-ea"/>
              </a:rPr>
              <a:t>Prepare Meal</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4" name="suction.wav"/>
          </p:stSnd>
        </p:sndAc>
      </p:transition>
    </mc:Choice>
    <mc:Fallback>
      <p:transition>
        <p:sndAc>
          <p:stSnd>
            <p:snd r:embed="rId4" name="suction.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3" name="Content Placeholder 12" descr="2020-12-02_11-02-00"/>
          <p:cNvPicPr>
            <a:picLocks noChangeAspect="1"/>
          </p:cNvPicPr>
          <p:nvPr>
            <p:ph sz="quarter" idx="4"/>
          </p:nvPr>
        </p:nvPicPr>
        <p:blipFill>
          <a:blip r:embed="rId1"/>
          <a:stretch>
            <a:fillRect/>
          </a:stretch>
        </p:blipFill>
        <p:spPr>
          <a:xfrm>
            <a:off x="2472055" y="2613660"/>
            <a:ext cx="4431665" cy="3660140"/>
          </a:xfrm>
          <a:prstGeom prst="rect">
            <a:avLst/>
          </a:prstGeom>
        </p:spPr>
      </p:pic>
      <p:sp>
        <p:nvSpPr>
          <p:cNvPr id="8" name="Oval 7"/>
          <p:cNvSpPr/>
          <p:nvPr/>
        </p:nvSpPr>
        <p:spPr>
          <a:xfrm>
            <a:off x="1768475" y="272859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2</a:t>
            </a:r>
            <a:endParaRPr lang="en-US"/>
          </a:p>
        </p:txBody>
      </p:sp>
      <p:sp>
        <p:nvSpPr>
          <p:cNvPr id="7" name="Content Placeholder 2"/>
          <p:cNvSpPr>
            <a:spLocks noGrp="1"/>
          </p:cNvSpPr>
          <p:nvPr/>
        </p:nvSpPr>
        <p:spPr>
          <a:xfrm>
            <a:off x="232410" y="1364615"/>
            <a:ext cx="3460115" cy="7258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r>
              <a:rPr lang="en-US" sz="2000" b="1">
                <a:sym typeface="+mn-ea"/>
              </a:rPr>
              <a:t> </a:t>
            </a:r>
            <a:r>
              <a:rPr lang="en-US" sz="2000" b="1">
                <a:solidFill>
                  <a:schemeClr val="accent3">
                    <a:lumMod val="75000"/>
                  </a:schemeClr>
                </a:solidFill>
                <a:sym typeface="+mn-ea"/>
              </a:rPr>
              <a:t>Prepare Meal</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9" name="Content Placeholder 8" descr="2020-12-02_10-56-21"/>
          <p:cNvPicPr>
            <a:picLocks noChangeAspect="1"/>
          </p:cNvPicPr>
          <p:nvPr>
            <p:ph sz="quarter" idx="4"/>
          </p:nvPr>
        </p:nvPicPr>
        <p:blipFill>
          <a:blip r:embed="rId1"/>
          <a:stretch>
            <a:fillRect/>
          </a:stretch>
        </p:blipFill>
        <p:spPr>
          <a:xfrm>
            <a:off x="588645" y="2598420"/>
            <a:ext cx="4041775" cy="2501265"/>
          </a:xfrm>
          <a:prstGeom prst="rect">
            <a:avLst/>
          </a:prstGeom>
        </p:spPr>
      </p:pic>
      <p:pic>
        <p:nvPicPr>
          <p:cNvPr id="12" name="Picture 11" descr="2020-12-02_10-57-18"/>
          <p:cNvPicPr>
            <a:picLocks noChangeAspect="1"/>
          </p:cNvPicPr>
          <p:nvPr/>
        </p:nvPicPr>
        <p:blipFill>
          <a:blip r:embed="rId2"/>
          <a:stretch>
            <a:fillRect/>
          </a:stretch>
        </p:blipFill>
        <p:spPr>
          <a:xfrm>
            <a:off x="4792345" y="2599055"/>
            <a:ext cx="3894455" cy="2532380"/>
          </a:xfrm>
          <a:prstGeom prst="rect">
            <a:avLst/>
          </a:prstGeom>
        </p:spPr>
      </p:pic>
      <p:sp>
        <p:nvSpPr>
          <p:cNvPr id="8" name="Oval 7"/>
          <p:cNvSpPr/>
          <p:nvPr/>
        </p:nvSpPr>
        <p:spPr>
          <a:xfrm>
            <a:off x="6553200" y="198183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4</a:t>
            </a:r>
            <a:endParaRPr lang="en-US"/>
          </a:p>
        </p:txBody>
      </p:sp>
      <p:sp>
        <p:nvSpPr>
          <p:cNvPr id="7" name="Oval 6"/>
          <p:cNvSpPr/>
          <p:nvPr/>
        </p:nvSpPr>
        <p:spPr>
          <a:xfrm>
            <a:off x="2590800" y="198247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3</a:t>
            </a:r>
            <a:endParaRPr lang="en-US"/>
          </a:p>
        </p:txBody>
      </p:sp>
      <p:sp>
        <p:nvSpPr>
          <p:cNvPr id="10" name="Content Placeholder 2"/>
          <p:cNvSpPr>
            <a:spLocks noGrp="1"/>
          </p:cNvSpPr>
          <p:nvPr/>
        </p:nvSpPr>
        <p:spPr>
          <a:xfrm>
            <a:off x="232410" y="1364615"/>
            <a:ext cx="3460115" cy="7258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r>
              <a:rPr lang="en-US" sz="2000" b="1">
                <a:sym typeface="+mn-ea"/>
              </a:rPr>
              <a:t> </a:t>
            </a:r>
            <a:r>
              <a:rPr lang="en-US" sz="2000" b="1">
                <a:solidFill>
                  <a:schemeClr val="accent3">
                    <a:lumMod val="75000"/>
                  </a:schemeClr>
                </a:solidFill>
                <a:sym typeface="+mn-ea"/>
              </a:rPr>
              <a:t>Prepare Meal</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3" name="suction.wav"/>
          </p:stSnd>
        </p:sndAc>
      </p:transition>
    </mc:Choice>
    <mc:Fallback>
      <p:transition>
        <p:sndAc>
          <p:stSnd>
            <p:snd r:embed="rId3" name="suction.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9" name="Content Placeholder 8" descr="2020-12-02_11-00-45"/>
          <p:cNvPicPr>
            <a:picLocks noChangeAspect="1"/>
          </p:cNvPicPr>
          <p:nvPr>
            <p:ph sz="quarter" idx="4"/>
          </p:nvPr>
        </p:nvPicPr>
        <p:blipFill>
          <a:blip r:embed="rId1"/>
          <a:stretch>
            <a:fillRect/>
          </a:stretch>
        </p:blipFill>
        <p:spPr>
          <a:xfrm>
            <a:off x="2123440" y="2633345"/>
            <a:ext cx="4897120" cy="3493135"/>
          </a:xfrm>
          <a:prstGeom prst="rect">
            <a:avLst/>
          </a:prstGeom>
        </p:spPr>
      </p:pic>
      <p:sp>
        <p:nvSpPr>
          <p:cNvPr id="8" name="Oval 7"/>
          <p:cNvSpPr/>
          <p:nvPr/>
        </p:nvSpPr>
        <p:spPr>
          <a:xfrm>
            <a:off x="4497705" y="198945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5</a:t>
            </a:r>
            <a:endParaRPr lang="en-US"/>
          </a:p>
        </p:txBody>
      </p:sp>
      <p:sp>
        <p:nvSpPr>
          <p:cNvPr id="7" name="Content Placeholder 2"/>
          <p:cNvSpPr>
            <a:spLocks noGrp="1"/>
          </p:cNvSpPr>
          <p:nvPr/>
        </p:nvSpPr>
        <p:spPr>
          <a:xfrm>
            <a:off x="232410" y="1364615"/>
            <a:ext cx="3460115" cy="7258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r>
              <a:rPr lang="en-US" sz="2000" b="1">
                <a:sym typeface="+mn-ea"/>
              </a:rPr>
              <a:t> </a:t>
            </a:r>
            <a:r>
              <a:rPr lang="en-US" sz="2000" b="1">
                <a:solidFill>
                  <a:schemeClr val="accent3">
                    <a:lumMod val="75000"/>
                  </a:schemeClr>
                </a:solidFill>
                <a:sym typeface="+mn-ea"/>
              </a:rPr>
              <a:t>Prepare Meal</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8" name="Content Placeholder 7" descr="2020-12-02_11-23-56"/>
          <p:cNvPicPr>
            <a:picLocks noChangeAspect="1"/>
          </p:cNvPicPr>
          <p:nvPr>
            <p:ph sz="quarter" idx="4"/>
          </p:nvPr>
        </p:nvPicPr>
        <p:blipFill>
          <a:blip r:embed="rId1"/>
          <a:stretch>
            <a:fillRect/>
          </a:stretch>
        </p:blipFill>
        <p:spPr>
          <a:xfrm>
            <a:off x="614680" y="3261360"/>
            <a:ext cx="4041775" cy="2161540"/>
          </a:xfrm>
          <a:prstGeom prst="rect">
            <a:avLst/>
          </a:prstGeom>
        </p:spPr>
      </p:pic>
      <p:pic>
        <p:nvPicPr>
          <p:cNvPr id="10" name="Picture 9" descr="2020-12-02_11-24-56"/>
          <p:cNvPicPr>
            <a:picLocks noChangeAspect="1"/>
          </p:cNvPicPr>
          <p:nvPr/>
        </p:nvPicPr>
        <p:blipFill>
          <a:blip r:embed="rId2"/>
          <a:stretch>
            <a:fillRect/>
          </a:stretch>
        </p:blipFill>
        <p:spPr>
          <a:xfrm>
            <a:off x="6307455" y="3261360"/>
            <a:ext cx="2219325" cy="2038350"/>
          </a:xfrm>
          <a:prstGeom prst="rect">
            <a:avLst/>
          </a:prstGeom>
        </p:spPr>
      </p:pic>
      <p:sp>
        <p:nvSpPr>
          <p:cNvPr id="11" name="Content Placeholder 2"/>
          <p:cNvSpPr>
            <a:spLocks noGrp="1"/>
          </p:cNvSpPr>
          <p:nvPr/>
        </p:nvSpPr>
        <p:spPr>
          <a:xfrm>
            <a:off x="1231900" y="221424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Demo </a:t>
            </a:r>
            <a:endParaRPr lang="en-US" sz="2000" u="sng">
              <a:solidFill>
                <a:srgbClr val="138357"/>
              </a:solidFill>
              <a:sym typeface="+mn-ea"/>
            </a:endParaRPr>
          </a:p>
        </p:txBody>
      </p:sp>
      <p:sp>
        <p:nvSpPr>
          <p:cNvPr id="12" name="Content Placeholder 2"/>
          <p:cNvSpPr>
            <a:spLocks noGrp="1"/>
          </p:cNvSpPr>
          <p:nvPr/>
        </p:nvSpPr>
        <p:spPr>
          <a:xfrm>
            <a:off x="5420995" y="221424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Result </a:t>
            </a:r>
            <a:endParaRPr lang="en-US" sz="2000" u="sng">
              <a:solidFill>
                <a:srgbClr val="138357"/>
              </a:solidFill>
              <a:sym typeface="+mn-ea"/>
            </a:endParaRPr>
          </a:p>
        </p:txBody>
      </p:sp>
      <p:sp>
        <p:nvSpPr>
          <p:cNvPr id="7" name="Content Placeholder 2"/>
          <p:cNvSpPr>
            <a:spLocks noGrp="1"/>
          </p:cNvSpPr>
          <p:nvPr/>
        </p:nvSpPr>
        <p:spPr>
          <a:xfrm>
            <a:off x="232410" y="1364615"/>
            <a:ext cx="3460115" cy="7258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r>
              <a:rPr lang="en-US" sz="2000" b="1">
                <a:sym typeface="+mn-ea"/>
              </a:rPr>
              <a:t> </a:t>
            </a:r>
            <a:r>
              <a:rPr lang="en-US" sz="2000" b="1">
                <a:solidFill>
                  <a:schemeClr val="accent3">
                    <a:lumMod val="75000"/>
                  </a:schemeClr>
                </a:solidFill>
                <a:sym typeface="+mn-ea"/>
              </a:rPr>
              <a:t>Prepare Meal</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3" name="suction.wav"/>
          </p:stSnd>
        </p:sndAc>
      </p:transition>
    </mc:Choice>
    <mc:Fallback>
      <p:transition>
        <p:sndAc>
          <p:stSnd>
            <p:snd r:embed="rId3" name="suction.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515745"/>
            <a:ext cx="7331710" cy="1325880"/>
          </a:xfrm>
        </p:spPr>
        <p:txBody>
          <a:bodyPr/>
          <a:p>
            <a:pPr marL="0" algn="l">
              <a:buClrTx/>
              <a:buSzTx/>
              <a:buFontTx/>
              <a:buNone/>
            </a:pPr>
            <a:r>
              <a:rPr lang="en-US" sz="2000" b="1">
                <a:solidFill>
                  <a:srgbClr val="138357"/>
                </a:solidFill>
                <a:sym typeface="+mn-ea"/>
              </a:rPr>
              <a:t>Lợi ích của Builder có gì hơn so với cách sử dụng bình thường?</a:t>
            </a:r>
            <a:endParaRPr lang="en-US" sz="2000" b="1">
              <a:solidFill>
                <a:srgbClr val="138357"/>
              </a:solidFill>
              <a:latin typeface="Arial" panose="020B0604020202020204" pitchFamily="34" charset="0"/>
              <a:cs typeface="Arial" panose="020B0604020202020204" pitchFamily="34" charset="0"/>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7"/>
          <p:cNvSpPr/>
          <p:nvPr>
            <p:ph sz="quarter" idx="4"/>
          </p:nvPr>
        </p:nvSpPr>
        <p:spPr>
          <a:xfrm>
            <a:off x="478155" y="2658745"/>
            <a:ext cx="7491730" cy="2844800"/>
          </a:xfrm>
        </p:spPr>
        <p:txBody>
          <a:bodyPr/>
          <a:p>
            <a:r>
              <a:rPr lang="en-US" sz="2000">
                <a:solidFill>
                  <a:schemeClr val="tx1"/>
                </a:solidFill>
              </a:rPr>
              <a:t>    Builder Pattern cho phép xây dựng đối tượng (sản phẩm) theo từng bước, có thể trì hoãn việc thực hiện một số bước mà không làm hỏng sản phẩm cuối cùng.</a:t>
            </a:r>
            <a:endParaRPr lang="en-US" sz="2000">
              <a:solidFill>
                <a:schemeClr val="tx1"/>
              </a:solidFill>
            </a:endParaRPr>
          </a:p>
          <a:p>
            <a:r>
              <a:rPr lang="en-US" sz="2000">
                <a:solidFill>
                  <a:schemeClr val="tx1"/>
                </a:solidFill>
              </a:rPr>
              <a:t>    Có thể gọi đệ quy các bước, điều này hữu ích khi cần xây dựng một cây đối tượng.</a:t>
            </a:r>
            <a:endParaRPr lang="en-US" sz="2000">
              <a:solidFill>
                <a:schemeClr val="tx1"/>
              </a:solidFill>
            </a:endParaRPr>
          </a:p>
          <a:p>
            <a:r>
              <a:rPr lang="en-US" sz="2000">
                <a:solidFill>
                  <a:schemeClr val="tx1"/>
                </a:solidFill>
              </a:rPr>
              <a:t>   Builder không để lộ sản phẩm chưa hoàn thành khi đang chạy các bước xây dựng. Điều này ngăn không cho mã máy khách tìm nạp kết quả không đầy đủ.</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18690"/>
            <a:ext cx="8229600" cy="11087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Builder pattern thuộc nhóm Creational Pattern, cho phép xây dựng các đối tượng phức tạp theo từng bước.</a:t>
            </a:r>
            <a:endParaRPr lang="en-US" sz="2000">
              <a:solidFill>
                <a:srgbClr val="138357"/>
              </a:solidFill>
              <a:sym typeface="+mn-ea"/>
            </a:endParaRPr>
          </a:p>
        </p:txBody>
      </p:sp>
      <p:pic>
        <p:nvPicPr>
          <p:cNvPr id="14" name="Content Placeholder 13" descr="2020-12-02_10-07-24"/>
          <p:cNvPicPr>
            <a:picLocks noChangeAspect="1"/>
          </p:cNvPicPr>
          <p:nvPr>
            <p:ph sz="quarter" idx="4"/>
          </p:nvPr>
        </p:nvPicPr>
        <p:blipFill>
          <a:blip r:embed="rId1"/>
          <a:stretch>
            <a:fillRect/>
          </a:stretch>
        </p:blipFill>
        <p:spPr>
          <a:xfrm>
            <a:off x="2183130" y="3327400"/>
            <a:ext cx="4777740" cy="27539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6. Builder Pattern</a:t>
            </a:r>
            <a:endParaRPr lang="en-US"/>
          </a:p>
        </p:txBody>
      </p:sp>
      <p:sp>
        <p:nvSpPr>
          <p:cNvPr id="3" name="Text Placeholder 2"/>
          <p:cNvSpPr>
            <a:spLocks noGrp="1"/>
          </p:cNvSpPr>
          <p:nvPr>
            <p:ph type="body" idx="1"/>
          </p:nvPr>
        </p:nvSpPr>
        <p:spPr/>
        <p:txBody>
          <a:bodyPr/>
          <a:p>
            <a:r>
              <a:rPr lang="en-US">
                <a:solidFill>
                  <a:srgbClr val="138357"/>
                </a:solidFill>
                <a:sym typeface="+mn-ea"/>
              </a:rPr>
              <a:t>Ưu điểm, nhược điểm</a:t>
            </a:r>
            <a:endParaRPr lang="en-US"/>
          </a:p>
          <a:p>
            <a:endParaRPr lang="en-US"/>
          </a:p>
        </p:txBody>
      </p:sp>
      <p:sp>
        <p:nvSpPr>
          <p:cNvPr id="4" name="Content Placeholder 3"/>
          <p:cNvSpPr>
            <a:spLocks noGrp="1"/>
          </p:cNvSpPr>
          <p:nvPr>
            <p:ph sz="half" idx="2"/>
          </p:nvPr>
        </p:nvSpPr>
        <p:spPr>
          <a:xfrm>
            <a:off x="457200" y="2906395"/>
            <a:ext cx="4040188" cy="3951288"/>
          </a:xfrm>
        </p:spPr>
        <p:txBody>
          <a:bodyPr/>
          <a:p>
            <a:r>
              <a:rPr lang="en-US">
                <a:solidFill>
                  <a:schemeClr val="tx1"/>
                </a:solidFill>
              </a:rPr>
              <a:t>Đóng gói code để xây dựng (construction) và biểu diễn (representation)</a:t>
            </a:r>
            <a:endParaRPr lang="en-US">
              <a:solidFill>
                <a:schemeClr val="tx1"/>
              </a:solidFill>
            </a:endParaRPr>
          </a:p>
          <a:p>
            <a:r>
              <a:rPr lang="en-US">
                <a:solidFill>
                  <a:schemeClr val="tx1"/>
                </a:solidFill>
              </a:rPr>
              <a:t>Cung cấp khả năng kiểm soát các bước của quy trình xây dựng.</a:t>
            </a:r>
            <a:endParaRPr lang="en-US">
              <a:solidFill>
                <a:schemeClr val="tx1"/>
              </a:solidFill>
            </a:endParaRPr>
          </a:p>
        </p:txBody>
      </p:sp>
      <p:sp>
        <p:nvSpPr>
          <p:cNvPr id="5" name="Text Placeholder 4"/>
          <p:cNvSpPr>
            <a:spLocks noGrp="1"/>
          </p:cNvSpPr>
          <p:nvPr>
            <p:ph type="body" sz="quarter" idx="3"/>
          </p:nvPr>
        </p:nvSpPr>
        <p:spPr>
          <a:xfrm>
            <a:off x="4645025" y="2174875"/>
            <a:ext cx="3895725" cy="489585"/>
          </a:xfrm>
        </p:spPr>
        <p:txBody>
          <a:bodyPr/>
          <a:p>
            <a:pPr algn="ctr"/>
            <a:r>
              <a:rPr lang="en-US">
                <a:solidFill>
                  <a:schemeClr val="tx1"/>
                </a:solidFill>
              </a:rPr>
              <a:t>Nhược điểm</a:t>
            </a:r>
            <a:endParaRPr lang="en-US">
              <a:solidFill>
                <a:schemeClr val="tx1"/>
              </a:solidFill>
            </a:endParaRPr>
          </a:p>
        </p:txBody>
      </p:sp>
      <p:sp>
        <p:nvSpPr>
          <p:cNvPr id="6" name="Content Placeholder 5"/>
          <p:cNvSpPr>
            <a:spLocks noGrp="1"/>
          </p:cNvSpPr>
          <p:nvPr>
            <p:ph sz="quarter" idx="4"/>
          </p:nvPr>
        </p:nvSpPr>
        <p:spPr>
          <a:xfrm>
            <a:off x="4645025" y="2906395"/>
            <a:ext cx="4041775" cy="3951288"/>
          </a:xfrm>
        </p:spPr>
        <p:txBody>
          <a:bodyPr/>
          <a:p>
            <a:r>
              <a:rPr lang="en-US">
                <a:solidFill>
                  <a:schemeClr val="tx1"/>
                </a:solidFill>
              </a:rPr>
              <a:t>Độ phức tạp tăng lên vì mẫu yên cầu tạo thêm nhiều lớp mới.</a:t>
            </a:r>
            <a:endParaRPr lang="en-US">
              <a:solidFill>
                <a:schemeClr val="tx1"/>
              </a:solidFill>
            </a:endParaRPr>
          </a:p>
          <a:p>
            <a:r>
              <a:rPr lang="en-US">
                <a:solidFill>
                  <a:schemeClr val="tx1"/>
                </a:solidFill>
              </a:rPr>
              <a:t>Yêu cầu tạo một ConcreteBuilder riêng cho từng loại sản phẩm khác nhau.</a:t>
            </a:r>
            <a:endParaRPr lang="en-US">
              <a:solidFill>
                <a:schemeClr val="tx1"/>
              </a:solidFill>
            </a:endParaRPr>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Placeholder 4"/>
          <p:cNvSpPr>
            <a:spLocks noGrp="1"/>
          </p:cNvSpPr>
          <p:nvPr/>
        </p:nvSpPr>
        <p:spPr>
          <a:xfrm>
            <a:off x="457200" y="2024698"/>
            <a:ext cx="4041775" cy="63976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1pPr>
            <a:lvl2pPr marL="45720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2pPr>
            <a:lvl3pPr marL="914400" indent="0" algn="l" defTabSz="457200" rtl="0" eaLnBrk="1" latinLnBrk="0" hangingPunct="1">
              <a:spcBef>
                <a:spcPct val="20000"/>
              </a:spcBef>
              <a:buFont typeface="Arial" panose="020B0604020202020204"/>
              <a:buNone/>
              <a:defRPr kumimoji="1" sz="1800" b="1" kern="1200">
                <a:solidFill>
                  <a:srgbClr val="7F7F7F"/>
                </a:solidFill>
                <a:latin typeface="Arial" panose="020B0604020202020204" pitchFamily="34" charset="0"/>
                <a:ea typeface="ヒラギノ角ゴ Pro W3"/>
                <a:cs typeface="Arial" panose="020B0604020202020204" pitchFamily="34" charset="0"/>
              </a:defRPr>
            </a:lvl3pPr>
            <a:lvl4pPr marL="13716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4pPr>
            <a:lvl5pPr marL="18288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5pPr>
            <a:lvl6pPr marL="22860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6pPr>
            <a:lvl7pPr marL="27432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7pPr>
            <a:lvl8pPr marL="32004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8pPr>
            <a:lvl9pPr marL="36576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9pPr>
          </a:lstStyle>
          <a:p>
            <a:pPr algn="ctr"/>
            <a:r>
              <a:rPr lang="en-US">
                <a:solidFill>
                  <a:schemeClr val="tx1"/>
                </a:solidFill>
              </a:rPr>
              <a:t>Ưu điểm</a:t>
            </a: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Sử dụng khi nào?</a:t>
            </a:r>
            <a:endParaRPr lang="en-US" sz="2000">
              <a:solidFill>
                <a:srgbClr val="138357"/>
              </a:solidFill>
              <a:sym typeface="+mn-ea"/>
            </a:endParaRPr>
          </a:p>
        </p:txBody>
      </p:sp>
      <p:sp>
        <p:nvSpPr>
          <p:cNvPr id="7" name="Content Placeholder 6"/>
          <p:cNvSpPr/>
          <p:nvPr>
            <p:ph sz="quarter" idx="4"/>
          </p:nvPr>
        </p:nvSpPr>
        <p:spPr>
          <a:xfrm>
            <a:off x="746760" y="2938145"/>
            <a:ext cx="7650480" cy="3000375"/>
          </a:xfrm>
        </p:spPr>
        <p:txBody>
          <a:bodyPr>
            <a:noAutofit/>
          </a:bodyPr>
          <a:p>
            <a:r>
              <a:rPr lang="en-US" sz="2000">
                <a:solidFill>
                  <a:schemeClr val="tx1"/>
                </a:solidFill>
              </a:rPr>
              <a:t>Muốn thay đổi thiết kế cho việc lồng nhau của các hàm khởi tạo (Telescoping Constructor Pattern). Vấn đề này phát sinh khi lập trình viên làm việc với một lớp mà có chứa rất nhiều các thuộc tính và cần phải tạo ra nhiều hàm khởi tạo với số lượng các thuộc tính tăng dần.</a:t>
            </a:r>
            <a:endParaRPr lang="en-US" sz="2000">
              <a:solidFill>
                <a:schemeClr val="tx1"/>
              </a:solidFill>
            </a:endParaRPr>
          </a:p>
          <a:p>
            <a:pPr marL="0" indent="0">
              <a:buNone/>
            </a:pPr>
            <a:endParaRPr lang="en-US" sz="2000">
              <a:solidFill>
                <a:schemeClr val="tx1"/>
              </a:solidFill>
            </a:endParaRPr>
          </a:p>
          <a:p>
            <a:r>
              <a:rPr lang="en-US" sz="2000">
                <a:solidFill>
                  <a:schemeClr val="tx1"/>
                </a:solidFill>
              </a:rPr>
              <a:t>Khi cần tạo ra một đối tượng phức tạp, một đối tượng mà thuật toán để tạo tạo lập các thuộc tính là độc lập đối với các thuộc tính khác.</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30689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Cấu trúc</a:t>
            </a:r>
            <a:r>
              <a:rPr lang="en-US" sz="2000">
                <a:solidFill>
                  <a:srgbClr val="138357"/>
                </a:solidFill>
                <a:sym typeface="+mn-ea"/>
              </a:rPr>
              <a:t>  </a:t>
            </a:r>
            <a:endParaRPr lang="en-US" sz="2000">
              <a:solidFill>
                <a:srgbClr val="138357"/>
              </a:solidFill>
              <a:sym typeface="+mn-ea"/>
            </a:endParaRPr>
          </a:p>
        </p:txBody>
      </p:sp>
      <p:pic>
        <p:nvPicPr>
          <p:cNvPr id="11" name="Content Placeholder 10" descr="2020-12-02_10-19-34"/>
          <p:cNvPicPr>
            <a:picLocks noChangeAspect="1"/>
          </p:cNvPicPr>
          <p:nvPr>
            <p:ph sz="quarter" idx="4"/>
          </p:nvPr>
        </p:nvPicPr>
        <p:blipFill>
          <a:blip r:embed="rId1"/>
          <a:stretch>
            <a:fillRect/>
          </a:stretch>
        </p:blipFill>
        <p:spPr>
          <a:xfrm>
            <a:off x="3723005" y="1786890"/>
            <a:ext cx="4852670" cy="45281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807085" y="2938145"/>
            <a:ext cx="8081645" cy="3201035"/>
          </a:xfrm>
        </p:spPr>
        <p:txBody>
          <a:bodyPr>
            <a:normAutofit/>
          </a:bodyPr>
          <a:p>
            <a:r>
              <a:rPr lang="en-US" sz="2000">
                <a:solidFill>
                  <a:schemeClr val="tx1"/>
                </a:solidFill>
              </a:rPr>
              <a:t>Giao diện Builder khai báo các bước xây dựng cho các loại trình xây dựng đối tượng (ConcreteBuilder1, ConcreteBuilder2)</a:t>
            </a:r>
            <a:endParaRPr lang="en-US" sz="2000">
              <a:solidFill>
                <a:schemeClr val="tx1"/>
              </a:solidFill>
            </a:endParaRPr>
          </a:p>
          <a:p>
            <a:r>
              <a:rPr lang="en-US" sz="2000">
                <a:solidFill>
                  <a:schemeClr val="tx1"/>
                </a:solidFill>
              </a:rPr>
              <a:t>Các ConcreteBuilder cung cấp các cách triển khai khác nhau của các bước xây dựng.</a:t>
            </a:r>
            <a:endParaRPr lang="en-US" sz="2000">
              <a:solidFill>
                <a:schemeClr val="tx1"/>
              </a:solidFill>
            </a:endParaRPr>
          </a:p>
          <a:p>
            <a:r>
              <a:rPr lang="en-US" sz="2000">
                <a:solidFill>
                  <a:schemeClr val="tx1"/>
                </a:solidFill>
              </a:rPr>
              <a:t>Procuct là đối tượng kết quả.</a:t>
            </a:r>
            <a:endParaRPr lang="en-US" sz="2000">
              <a:solidFill>
                <a:schemeClr val="tx1"/>
              </a:solidFill>
            </a:endParaRPr>
          </a:p>
          <a:p>
            <a:r>
              <a:rPr lang="en-US" sz="2000">
                <a:solidFill>
                  <a:schemeClr val="tx1"/>
                </a:solidFill>
              </a:rPr>
              <a:t>Director là lớp do chúng ta tùy chỉnh, lớp này có trách nhiệm gọi lại các bước xây dựng cho một đối tượng cụ thể, chúng ta có các cách khác nhau để tạo ra một đối tượng sản phẩm trong class này.</a:t>
            </a:r>
            <a:endParaRPr lang="en-US" sz="2000">
              <a:solidFill>
                <a:schemeClr val="tx1"/>
              </a:solidFill>
            </a:endParaRPr>
          </a:p>
        </p:txBody>
      </p:sp>
      <p:sp>
        <p:nvSpPr>
          <p:cNvPr id="10"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Giải thích cấu trúc  </a:t>
            </a:r>
            <a:endParaRPr lang="en-US" sz="2000" u="sng">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807085" y="2938145"/>
            <a:ext cx="8081645" cy="2649855"/>
          </a:xfrm>
        </p:spPr>
        <p:txBody>
          <a:bodyPr>
            <a:noAutofit/>
          </a:bodyPr>
          <a:p>
            <a:r>
              <a:rPr lang="en-US" sz="2000">
                <a:solidFill>
                  <a:schemeClr val="tx1"/>
                </a:solidFill>
              </a:rPr>
              <a:t>Code của client phải liên kết một trong các đối tượng Builder với Director, vì vậy cả 2 đối tượng Builder và Director. Thông thường điều đó chỉ cần thực hiện một lần (thông qua các tham số của hàm tạo của Director). </a:t>
            </a:r>
            <a:endParaRPr lang="en-US" sz="2000">
              <a:solidFill>
                <a:schemeClr val="tx1"/>
              </a:solidFill>
            </a:endParaRPr>
          </a:p>
          <a:p>
            <a:r>
              <a:rPr lang="en-US" sz="2000">
                <a:solidFill>
                  <a:schemeClr val="tx1"/>
                </a:solidFill>
              </a:rPr>
              <a:t>Sau đó, Director sử dụng đối tượng Builder đó cho tất cả các phương thức xây dựng tiếp theo.</a:t>
            </a:r>
            <a:endParaRPr lang="en-US" sz="2000">
              <a:solidFill>
                <a:schemeClr val="tx1"/>
              </a:solidFill>
            </a:endParaRPr>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Giải thích cấu trúc  </a:t>
            </a:r>
            <a:endParaRPr lang="en-US" sz="2000" u="sng">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595630" y="1938655"/>
            <a:ext cx="2454910" cy="462915"/>
          </a:xfrm>
        </p:spPr>
        <p:txBody>
          <a:bodyPr>
            <a:normAutofit/>
          </a:bodyPr>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Đặt vấn đề</a:t>
            </a:r>
            <a:endParaRPr lang="en-US" sz="20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r>
              <a:rPr lang="en-US" sz="2000" b="1">
                <a:sym typeface="+mn-ea"/>
              </a:rPr>
              <a:t> </a:t>
            </a:r>
            <a:r>
              <a:rPr lang="en-US" sz="2000" b="1">
                <a:solidFill>
                  <a:schemeClr val="accent3">
                    <a:lumMod val="75000"/>
                  </a:schemeClr>
                </a:solidFill>
                <a:sym typeface="+mn-ea"/>
              </a:rPr>
              <a:t>Xây nhà</a:t>
            </a:r>
            <a:endParaRPr lang="en-US" sz="2000">
              <a:solidFill>
                <a:srgbClr val="138357"/>
              </a:solidFill>
              <a:sym typeface="+mn-ea"/>
            </a:endParaRPr>
          </a:p>
        </p:txBody>
      </p:sp>
      <p:pic>
        <p:nvPicPr>
          <p:cNvPr id="10" name="Content Placeholder 9" descr="2020-12-02_10-26-19"/>
          <p:cNvPicPr>
            <a:picLocks noChangeAspect="1"/>
          </p:cNvPicPr>
          <p:nvPr>
            <p:ph sz="quarter" idx="4"/>
          </p:nvPr>
        </p:nvPicPr>
        <p:blipFill>
          <a:blip r:embed="rId1"/>
          <a:stretch>
            <a:fillRect/>
          </a:stretch>
        </p:blipFill>
        <p:spPr>
          <a:xfrm>
            <a:off x="455930" y="2581275"/>
            <a:ext cx="4041775" cy="2530475"/>
          </a:xfrm>
          <a:prstGeom prst="rect">
            <a:avLst/>
          </a:prstGeom>
        </p:spPr>
      </p:pic>
      <p:sp>
        <p:nvSpPr>
          <p:cNvPr id="11" name="Content Placeholder 2"/>
          <p:cNvSpPr>
            <a:spLocks noGrp="1"/>
          </p:cNvSpPr>
          <p:nvPr/>
        </p:nvSpPr>
        <p:spPr>
          <a:xfrm>
            <a:off x="5000625" y="2581275"/>
            <a:ext cx="3592830" cy="321564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Để xây dựng một ngôi nhà đơn giản, chúng ta cần xây dựng nền móng, 4 bức tường, lắp cửa chính ra vào, lắp cửa số và mái nhà. </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Nhưng nếu muốn xây dựng một căn nhà lớn hơn với các tiện nghi như hồ bơi, sân vườn,…</a:t>
            </a:r>
            <a:endParaRPr lang="en-US" sz="190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a:t>
            </a:r>
            <a:endParaRPr lang="en-US" sz="2000">
              <a:solidFill>
                <a:srgbClr val="138357"/>
              </a:solidFill>
              <a:sym typeface="+mn-ea"/>
            </a:endParaRPr>
          </a:p>
        </p:txBody>
      </p:sp>
      <p:pic>
        <p:nvPicPr>
          <p:cNvPr id="10" name="Content Placeholder 9" descr="2020-12-02_10-26-19"/>
          <p:cNvPicPr>
            <a:picLocks noChangeAspect="1"/>
          </p:cNvPicPr>
          <p:nvPr>
            <p:ph sz="quarter" idx="4"/>
          </p:nvPr>
        </p:nvPicPr>
        <p:blipFill>
          <a:blip r:embed="rId1"/>
          <a:stretch>
            <a:fillRect/>
          </a:stretch>
        </p:blipFill>
        <p:spPr>
          <a:xfrm>
            <a:off x="457200" y="2584450"/>
            <a:ext cx="2393315" cy="1651635"/>
          </a:xfrm>
          <a:prstGeom prst="rect">
            <a:avLst/>
          </a:prstGeom>
        </p:spPr>
      </p:pic>
      <p:sp>
        <p:nvSpPr>
          <p:cNvPr id="11" name="Content Placeholder 2"/>
          <p:cNvSpPr>
            <a:spLocks noGrp="1"/>
          </p:cNvSpPr>
          <p:nvPr/>
        </p:nvSpPr>
        <p:spPr>
          <a:xfrm>
            <a:off x="3225800" y="2747010"/>
            <a:ext cx="5677535" cy="132651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 Cách làm 1: Mở rộng lớp cơ sở, tạo một tập hợp các lớp con bao gồm các tham số mở rộng và các tham số chung thừa kế từ lớp cơ sở.</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endParaRPr lang="en-US" sz="1900">
              <a:solidFill>
                <a:schemeClr val="tx1"/>
              </a:solidFill>
              <a:latin typeface="Arial" panose="020B0604020202020204" pitchFamily="34" charset="0"/>
              <a:cs typeface="Arial" panose="020B0604020202020204" pitchFamily="34" charset="0"/>
              <a:sym typeface="+mn-ea"/>
            </a:endParaRPr>
          </a:p>
        </p:txBody>
      </p:sp>
      <p:sp>
        <p:nvSpPr>
          <p:cNvPr id="8" name="Content Placeholder 2"/>
          <p:cNvSpPr>
            <a:spLocks noGrp="1"/>
          </p:cNvSpPr>
          <p:nvPr/>
        </p:nvSpPr>
        <p:spPr>
          <a:xfrm>
            <a:off x="457200" y="4874260"/>
            <a:ext cx="8139430" cy="116141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rgbClr val="FF0000"/>
                </a:solidFill>
                <a:latin typeface="Arial" panose="020B0604020202020204" pitchFamily="34" charset="0"/>
                <a:cs typeface="Arial" panose="020B0604020202020204" pitchFamily="34" charset="0"/>
                <a:sym typeface="+mn-ea"/>
              </a:rPr>
              <a:t>-&gt; Vấn đề:</a:t>
            </a:r>
            <a:r>
              <a:rPr lang="en-US" sz="1900">
                <a:solidFill>
                  <a:schemeClr val="tx1"/>
                </a:solidFill>
                <a:latin typeface="Arial" panose="020B0604020202020204" pitchFamily="34" charset="0"/>
                <a:cs typeface="Arial" panose="020B0604020202020204" pitchFamily="34" charset="0"/>
                <a:sym typeface="+mn-ea"/>
              </a:rPr>
              <a:t> Một số lượng lớn các lớp con được tạo ra, vấn đề được lan rộng ra khi các tham số mở rộng tiếp tục phân lớp (Ví dụ: Các kiểu hồ bơi, các kiểu sân vườn,…)</a:t>
            </a:r>
            <a:endParaRPr lang="en-US" sz="1900">
              <a:solidFill>
                <a:schemeClr val="tx1"/>
              </a:solidFill>
              <a:latin typeface="Arial" panose="020B0604020202020204" pitchFamily="34" charset="0"/>
              <a:cs typeface="Arial" panose="020B0604020202020204" pitchFamily="34" charset="0"/>
              <a:sym typeface="+mn-ea"/>
            </a:endParaRPr>
          </a:p>
        </p:txBody>
      </p:sp>
      <p:sp>
        <p:nvSpPr>
          <p:cNvPr id="13" name="Content Placeholder 12"/>
          <p:cNvSpPr>
            <a:spLocks noGrp="1"/>
          </p:cNvSpPr>
          <p:nvPr>
            <p:ph sz="half" idx="2"/>
          </p:nvPr>
        </p:nvSpPr>
        <p:spPr>
          <a:xfrm>
            <a:off x="595630" y="1938655"/>
            <a:ext cx="2454910" cy="462915"/>
          </a:xfrm>
        </p:spPr>
        <p:txBody>
          <a:bodyPr>
            <a:normAutofit/>
          </a:bodyPr>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Đặt vấn đề</a:t>
            </a:r>
            <a:endParaRPr lang="en-US" sz="2000">
              <a:latin typeface="Arial" panose="020B0604020202020204" pitchFamily="34" charset="0"/>
              <a:cs typeface="Arial" panose="020B0604020202020204" pitchFamily="34" charset="0"/>
            </a:endParaRPr>
          </a:p>
        </p:txBody>
      </p:sp>
      <p:sp>
        <p:nvSpPr>
          <p:cNvPr id="14"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r>
              <a:rPr lang="en-US" sz="2000" b="1">
                <a:sym typeface="+mn-ea"/>
              </a:rPr>
              <a:t> </a:t>
            </a:r>
            <a:r>
              <a:rPr lang="en-US" sz="2000" b="1">
                <a:solidFill>
                  <a:schemeClr val="accent3">
                    <a:lumMod val="75000"/>
                  </a:schemeClr>
                </a:solidFill>
                <a:sym typeface="+mn-ea"/>
              </a:rPr>
              <a:t>Xây nhà</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6. Builder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a:t>
            </a:r>
            <a:endParaRPr lang="en-US" sz="2000">
              <a:solidFill>
                <a:srgbClr val="138357"/>
              </a:solidFill>
              <a:sym typeface="+mn-ea"/>
            </a:endParaRPr>
          </a:p>
        </p:txBody>
      </p:sp>
      <p:sp>
        <p:nvSpPr>
          <p:cNvPr id="7" name="Content Placeholder 2"/>
          <p:cNvSpPr>
            <a:spLocks noGrp="1"/>
          </p:cNvSpPr>
          <p:nvPr/>
        </p:nvSpPr>
        <p:spPr>
          <a:xfrm>
            <a:off x="457200" y="4750435"/>
            <a:ext cx="8341360" cy="17684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rgbClr val="FF0000"/>
                </a:solidFill>
                <a:latin typeface="Arial" panose="020B0604020202020204" pitchFamily="34" charset="0"/>
                <a:cs typeface="Arial" panose="020B0604020202020204" pitchFamily="34" charset="0"/>
                <a:sym typeface="+mn-ea"/>
              </a:rPr>
              <a:t>-&gt; Vấn đề:</a:t>
            </a:r>
            <a:r>
              <a:rPr lang="en-US" sz="1900">
                <a:solidFill>
                  <a:schemeClr val="tx1"/>
                </a:solidFill>
                <a:latin typeface="Arial" panose="020B0604020202020204" pitchFamily="34" charset="0"/>
                <a:cs typeface="Arial" panose="020B0604020202020204" pitchFamily="34" charset="0"/>
                <a:sym typeface="+mn-ea"/>
              </a:rPr>
              <a:t> Tham số quá nhiều trong hàm tạo và không phải lúc nào cũng cần các tham số. Trong hầu hết các trường hợp, hầu hết các tham số sẽ không được sử dụng, làm cho hàm tạo phình to và khá xấu về hình thức (Ví dụ: Chỉ một phần nhỏ các ngôi nhà có bể bơi -&gt; các tham số liên quan đến bể bơi sẽ trở nên vô dụng trong các lần tạo các ngôi nhà không có bể bơi).</a:t>
            </a:r>
            <a:endParaRPr lang="en-US" sz="1900">
              <a:solidFill>
                <a:schemeClr val="tx1"/>
              </a:solidFill>
              <a:latin typeface="Arial" panose="020B0604020202020204" pitchFamily="34" charset="0"/>
              <a:cs typeface="Arial" panose="020B0604020202020204" pitchFamily="34" charset="0"/>
              <a:sym typeface="+mn-ea"/>
            </a:endParaRPr>
          </a:p>
        </p:txBody>
      </p:sp>
      <p:sp>
        <p:nvSpPr>
          <p:cNvPr id="8" name="Content Placeholder 2"/>
          <p:cNvSpPr>
            <a:spLocks noGrp="1"/>
          </p:cNvSpPr>
          <p:nvPr/>
        </p:nvSpPr>
        <p:spPr>
          <a:xfrm>
            <a:off x="4176395" y="2737485"/>
            <a:ext cx="4566285" cy="153225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 Cách làm 2: Tạo một hàm tạo không lồ với tất cả các tham số có thể có bên trong lớp cơ sở.</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endParaRPr lang="en-US" sz="1900">
              <a:solidFill>
                <a:schemeClr val="tx1"/>
              </a:solidFill>
              <a:latin typeface="Arial" panose="020B0604020202020204" pitchFamily="34" charset="0"/>
              <a:cs typeface="Arial" panose="020B0604020202020204" pitchFamily="34" charset="0"/>
              <a:sym typeface="+mn-ea"/>
            </a:endParaRPr>
          </a:p>
        </p:txBody>
      </p:sp>
      <p:pic>
        <p:nvPicPr>
          <p:cNvPr id="13" name="Content Placeholder 12" descr="2020-12-02_10-33-32"/>
          <p:cNvPicPr>
            <a:picLocks noChangeAspect="1"/>
          </p:cNvPicPr>
          <p:nvPr>
            <p:ph sz="quarter" idx="4"/>
          </p:nvPr>
        </p:nvPicPr>
        <p:blipFill>
          <a:blip r:embed="rId1"/>
          <a:stretch>
            <a:fillRect/>
          </a:stretch>
        </p:blipFill>
        <p:spPr>
          <a:xfrm>
            <a:off x="457200" y="2427605"/>
            <a:ext cx="3608705" cy="2162175"/>
          </a:xfrm>
          <a:prstGeom prst="rect">
            <a:avLst/>
          </a:prstGeom>
        </p:spPr>
      </p:pic>
      <p:sp>
        <p:nvSpPr>
          <p:cNvPr id="12" name="Content Placeholder 11"/>
          <p:cNvSpPr>
            <a:spLocks noGrp="1"/>
          </p:cNvSpPr>
          <p:nvPr>
            <p:ph sz="half" idx="2"/>
          </p:nvPr>
        </p:nvSpPr>
        <p:spPr>
          <a:xfrm>
            <a:off x="595630" y="1938655"/>
            <a:ext cx="2454910" cy="462915"/>
          </a:xfrm>
        </p:spPr>
        <p:txBody>
          <a:bodyPr>
            <a:normAutofit/>
          </a:bodyPr>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Đặt vấn đề</a:t>
            </a:r>
            <a:endParaRPr lang="en-US" sz="2000">
              <a:latin typeface="Arial" panose="020B0604020202020204" pitchFamily="34" charset="0"/>
              <a:cs typeface="Arial" panose="020B0604020202020204" pitchFamily="34" charset="0"/>
            </a:endParaRPr>
          </a:p>
        </p:txBody>
      </p:sp>
      <p:sp>
        <p:nvSpPr>
          <p:cNvPr id="14"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r>
              <a:rPr lang="en-US" sz="2000" b="1">
                <a:sym typeface="+mn-ea"/>
              </a:rPr>
              <a:t> </a:t>
            </a:r>
            <a:r>
              <a:rPr lang="en-US" sz="2000" b="1">
                <a:solidFill>
                  <a:schemeClr val="accent3">
                    <a:lumMod val="75000"/>
                  </a:schemeClr>
                </a:solidFill>
                <a:sym typeface="+mn-ea"/>
              </a:rPr>
              <a:t>Xây nhà</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5026</Words>
  <Application>WPS Presentation</Application>
  <PresentationFormat>On-screen Show (4:3)</PresentationFormat>
  <Paragraphs>322</Paragraphs>
  <Slides>20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ヒラギノ角ゴ Pro W3</vt:lpstr>
      <vt:lpstr>Segoe Print</vt:lpstr>
      <vt:lpstr>Arial</vt:lpstr>
      <vt:lpstr>ヒラギノ角ゴ Pro W6</vt:lpstr>
      <vt:lpstr>Constantia</vt:lpstr>
      <vt:lpstr>Microsoft YaHei</vt:lpstr>
      <vt:lpstr>Arial Unicode MS</vt:lpstr>
      <vt:lpstr>MS PGothic</vt:lpstr>
      <vt:lpstr>Calibri</vt:lpstr>
      <vt:lpstr>Lampart.PowerpointTemplate</vt:lpstr>
      <vt:lpstr>Nội dung</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lpstr>6. Builder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van_tan</cp:lastModifiedBy>
  <cp:revision>277</cp:revision>
  <dcterms:created xsi:type="dcterms:W3CDTF">2018-12-23T03:59:00Z</dcterms:created>
  <dcterms:modified xsi:type="dcterms:W3CDTF">2020-12-03T04:09:38Z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