
<file path=[Content_Types].xml><?xml version="1.0" encoding="utf-8"?>
<Types xmlns="http://schemas.openxmlformats.org/package/2006/content-types">
  <Default Extension="jpeg" ContentType="image/jpeg"/>
  <Default Extension="xlsx" ContentType="application/vnd.openxmlformats-officedocument.spreadsheetml.sheet"/>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48" r:id="rId1"/>
  </p:sldMasterIdLst>
  <p:notesMasterIdLst>
    <p:notesMasterId r:id="rId17"/>
  </p:notesMasterIdLst>
  <p:handoutMasterIdLst>
    <p:handoutMasterId r:id="rId21"/>
  </p:handoutMasterIdLst>
  <p:sldIdLst>
    <p:sldId id="368" r:id="rId3"/>
    <p:sldId id="369" r:id="rId4"/>
    <p:sldId id="370" r:id="rId5"/>
    <p:sldId id="371" r:id="rId6"/>
    <p:sldId id="372" r:id="rId7"/>
    <p:sldId id="373" r:id="rId8"/>
    <p:sldId id="374" r:id="rId9"/>
    <p:sldId id="375" r:id="rId10"/>
    <p:sldId id="376" r:id="rId11"/>
    <p:sldId id="377" r:id="rId12"/>
    <p:sldId id="378" r:id="rId13"/>
    <p:sldId id="379" r:id="rId14"/>
    <p:sldId id="380" r:id="rId15"/>
    <p:sldId id="381" r:id="rId16"/>
    <p:sldId id="382" r:id="rId18"/>
    <p:sldId id="383" r:id="rId19"/>
    <p:sldId id="384" r:id="rId20"/>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8D7A"/>
    <a:srgbClr val="8FA83D"/>
    <a:srgbClr val="769B20"/>
    <a:srgbClr val="138357"/>
    <a:srgbClr val="E2683C"/>
    <a:srgbClr val="B8D84F"/>
    <a:srgbClr val="1ACD87"/>
    <a:srgbClr val="1DD990"/>
    <a:srgbClr val="30A5E6"/>
    <a:srgbClr val="1C9A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snapToObjects="1">
      <p:cViewPr varScale="1">
        <p:scale>
          <a:sx n="80" d="100"/>
          <a:sy n="80" d="100"/>
        </p:scale>
        <p:origin x="1140" y="96"/>
      </p:cViewPr>
      <p:guideLst>
        <p:guide orient="horz" pos="2160"/>
        <p:guide pos="2833"/>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5">
                <a:lumMod val="50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5">
                <a:lumMod val="75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accent5">
                <a:lumMod val="60000"/>
                <a:lumOff val="40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axId val="2140011640"/>
        <c:axId val="-2127027640"/>
      </c:barChart>
      <c:catAx>
        <c:axId val="2140011640"/>
        <c:scaling>
          <c:orientation val="minMax"/>
        </c:scaling>
        <c:delete val="0"/>
        <c:axPos val="b"/>
        <c:numFmt formatCode="General" sourceLinked="0"/>
        <c:majorTickMark val="out"/>
        <c:minorTickMark val="none"/>
        <c:tickLblPos val="nextTo"/>
        <c:txPr>
          <a:bodyPr rot="-60000000" spcFirstLastPara="0" vertOverflow="ellipsis" vert="horz" wrap="square" anchor="ctr" anchorCtr="1"/>
          <a:lstStyle/>
          <a:p>
            <a:pPr>
              <a:defRPr lang="ja-JP" sz="1400" b="0" i="0" u="none" strike="noStrike" kern="1200" baseline="0">
                <a:solidFill>
                  <a:srgbClr val="7F7F7F"/>
                </a:solidFill>
                <a:latin typeface="+mn-lt"/>
                <a:ea typeface="+mn-ea"/>
                <a:cs typeface="+mn-cs"/>
              </a:defRPr>
            </a:pPr>
          </a:p>
        </c:txPr>
        <c:crossAx val="-2127027640"/>
        <c:crosses val="autoZero"/>
        <c:auto val="1"/>
        <c:lblAlgn val="ctr"/>
        <c:lblOffset val="100"/>
        <c:noMultiLvlLbl val="0"/>
      </c:catAx>
      <c:valAx>
        <c:axId val="-2127027640"/>
        <c:scaling>
          <c:orientation val="minMax"/>
        </c:scaling>
        <c:delete val="0"/>
        <c:axPos val="l"/>
        <c:majorGridlines>
          <c:spPr>
            <a:ln w="9525" cap="flat" cmpd="sng" algn="ctr">
              <a:solidFill>
                <a:schemeClr val="bg1">
                  <a:lumMod val="85000"/>
                </a:schemeClr>
              </a:solidFill>
              <a:prstDash val="solid"/>
              <a:round/>
            </a:ln>
          </c:spPr>
        </c:majorGridlines>
        <c:numFmt formatCode="General" sourceLinked="1"/>
        <c:majorTickMark val="out"/>
        <c:minorTickMark val="none"/>
        <c:tickLblPos val="nextTo"/>
        <c:txPr>
          <a:bodyPr rot="-60000000" spcFirstLastPara="0" vertOverflow="ellipsis" vert="horz" wrap="square" anchor="ctr" anchorCtr="1"/>
          <a:lstStyle/>
          <a:p>
            <a:pPr>
              <a:defRPr lang="ja-JP" sz="1400" b="0" i="0" u="none" strike="noStrike" kern="1200" baseline="0">
                <a:solidFill>
                  <a:schemeClr val="bg1">
                    <a:lumMod val="50000"/>
                  </a:schemeClr>
                </a:solidFill>
                <a:latin typeface="+mn-lt"/>
                <a:ea typeface="+mn-ea"/>
                <a:cs typeface="+mn-cs"/>
              </a:defRPr>
            </a:pPr>
          </a:p>
        </c:txPr>
        <c:crossAx val="2140011640"/>
        <c:crosses val="autoZero"/>
        <c:crossBetween val="between"/>
      </c:valAx>
      <c:spPr>
        <a:ln>
          <a:solidFill>
            <a:schemeClr val="bg1">
              <a:lumMod val="75000"/>
            </a:schemeClr>
          </a:solidFill>
        </a:ln>
      </c:spPr>
    </c:plotArea>
    <c:legend>
      <c:legendPos val="r"/>
      <c:layout/>
      <c:overlay val="0"/>
      <c:txPr>
        <a:bodyPr rot="0" spcFirstLastPara="0" vertOverflow="ellipsis" vert="horz" wrap="square" anchor="ctr" anchorCtr="1"/>
        <a:lstStyle/>
        <a:p>
          <a:pPr>
            <a:defRPr lang="ja-JP" sz="1400" b="0" i="0" u="none" strike="noStrike" kern="1200" baseline="0">
              <a:solidFill>
                <a:srgbClr val="7F7F7F"/>
              </a:solidFill>
              <a:latin typeface="+mn-lt"/>
              <a:ea typeface="+mn-ea"/>
              <a:cs typeface="+mn-cs"/>
            </a:defRPr>
          </a:pPr>
        </a:p>
      </c:txPr>
    </c:legend>
    <c:plotVisOnly val="1"/>
    <c:dispBlanksAs val="gap"/>
    <c:showDLblsOverMax val="0"/>
  </c:chart>
  <c:txPr>
    <a:bodyPr/>
    <a:lstStyle/>
    <a:p>
      <a:pPr>
        <a:defRPr lang="en-US" sz="1800"/>
      </a:pP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EB07D4-74BB-2143-B6E1-D7BDC262966D}" type="datetime1">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D977F6-EEB5-B64D-B09F-873C07C964A9}"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C20CBF-1C77-C34D-8AC8-6799BD4E13E8}" type="datetime1">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9DB9F7-2B8C-C142-B834-14CC6096F025}"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A39DB9F7-2B8C-C142-B834-14CC6096F025}" type="slidenum">
              <a:rPr kumimoji="1" lang="ja-JP" altLang="en-US" smtClean="0"/>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04262" y="2342870"/>
            <a:ext cx="6073957" cy="731480"/>
          </a:xfrm>
        </p:spPr>
        <p:txBody>
          <a:bodyPr>
            <a:normAutofit/>
          </a:bodyPr>
          <a:lstStyle>
            <a:lvl1pPr algn="l">
              <a:defRPr sz="3200" b="1">
                <a:latin typeface="Arial" panose="020B0604020202020204" pitchFamily="34" charset="0"/>
                <a:ea typeface="ヒラギノ角ゴ Pro W3"/>
                <a:cs typeface="Arial" panose="020B0604020202020204" pitchFamily="34" charset="0"/>
              </a:defRPr>
            </a:lvl1pPr>
          </a:lstStyle>
          <a:p>
            <a:r>
              <a:rPr kumimoji="1" lang="en-US" altLang="ja-JP"/>
              <a:t>Click to edit Master title style</a:t>
            </a:r>
            <a:endParaRPr kumimoji="1" lang="ja-JP" altLang="en-US" dirty="0"/>
          </a:p>
        </p:txBody>
      </p:sp>
      <p:sp>
        <p:nvSpPr>
          <p:cNvPr id="3" name="サブタイトル 2"/>
          <p:cNvSpPr>
            <a:spLocks noGrp="1"/>
          </p:cNvSpPr>
          <p:nvPr>
            <p:ph type="subTitle" idx="1"/>
          </p:nvPr>
        </p:nvSpPr>
        <p:spPr>
          <a:xfrm>
            <a:off x="2604262" y="3077076"/>
            <a:ext cx="6073957" cy="368616"/>
          </a:xfrm>
        </p:spPr>
        <p:txBody>
          <a:bodyPr>
            <a:normAutofit/>
          </a:bodyPr>
          <a:lstStyle>
            <a:lvl1pPr marL="0" indent="0" algn="l">
              <a:buNone/>
              <a:defRPr sz="1600">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a:t>Click to edit Master subtitle style</a:t>
            </a:r>
            <a:endParaRPr kumimoji="1" lang="ja-JP" altLang="en-US" dirty="0"/>
          </a:p>
        </p:txBody>
      </p:sp>
      <p:sp>
        <p:nvSpPr>
          <p:cNvPr id="4" name="日付プレースホルダー 3"/>
          <p:cNvSpPr>
            <a:spLocks noGrp="1"/>
          </p:cNvSpPr>
          <p:nvPr>
            <p:ph type="dt" sz="half" idx="10"/>
          </p:nvPr>
        </p:nvSpPr>
        <p:spPr>
          <a:xfrm>
            <a:off x="454786" y="6469730"/>
            <a:ext cx="2149476" cy="251745"/>
          </a:xfrm>
        </p:spPr>
        <p:txBody>
          <a:bodyPr/>
          <a:lstStyle/>
          <a:p>
            <a:r>
              <a:rPr kumimoji="1" lang="en-US" altLang="ja-JP"/>
              <a:t>26 November 2020</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sp>
        <p:nvSpPr>
          <p:cNvPr id="14" name="直角三角形 13"/>
          <p:cNvSpPr/>
          <p:nvPr userDrawn="1"/>
        </p:nvSpPr>
        <p:spPr>
          <a:xfrm>
            <a:off x="-4960" y="2734216"/>
            <a:ext cx="4132363" cy="4132363"/>
          </a:xfrm>
          <a:prstGeom prst="rtTriangle">
            <a:avLst/>
          </a:prstGeom>
          <a:gradFill flip="none" rotWithShape="1">
            <a:gsLst>
              <a:gs pos="0">
                <a:srgbClr val="769B20"/>
              </a:gs>
              <a:gs pos="100000">
                <a:srgbClr val="B8D84F"/>
              </a:gs>
            </a:gsLst>
            <a:lin ang="15720000" scaled="0"/>
            <a:tileRect/>
          </a:gradFill>
          <a:ln>
            <a:noFill/>
          </a:ln>
          <a:effectLst>
            <a:outerShdw blurRad="50800" dist="12700" dir="1890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805434" y="-1"/>
            <a:ext cx="1347146" cy="1347146"/>
          </a:xfrm>
          <a:prstGeom prst="rtTriangle">
            <a:avLst/>
          </a:prstGeom>
          <a:gradFill flip="none" rotWithShape="1">
            <a:gsLst>
              <a:gs pos="0">
                <a:srgbClr val="8FA83D"/>
              </a:gs>
              <a:gs pos="100000">
                <a:srgbClr val="B8D84F"/>
              </a:gs>
            </a:gsLst>
            <a:lin ang="5700000" scaled="0"/>
            <a:tileRect/>
          </a:gradFill>
          <a:ln>
            <a:noFill/>
          </a:ln>
          <a:effectLst>
            <a:outerShdw blurRad="50800" dist="12700" dir="654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19" name="図 18" descr="pts-logo-landscap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700000">
            <a:off x="-87470" y="3740295"/>
            <a:ext cx="4712378" cy="1425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kumimoji="1" lang="en-US" altLang="ja-JP"/>
              <a:t>Click to edit Master title style</a:t>
            </a:r>
            <a:endParaRPr kumimoji="1" lang="ja-JP" altLang="en-US"/>
          </a:p>
        </p:txBody>
      </p:sp>
      <p:sp>
        <p:nvSpPr>
          <p:cNvPr id="3" name="コンテンツ プレースホルダー 2"/>
          <p:cNvSpPr>
            <a:spLocks noGrp="1"/>
          </p:cNvSpPr>
          <p:nvPr>
            <p:ph idx="1"/>
          </p:nvPr>
        </p:nvSpPr>
        <p:spPr/>
        <p:txBody>
          <a:bodyPr/>
          <a:lstStyle>
            <a:lvl1pPr>
              <a:defRPr sz="25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dirty="0"/>
          </a:p>
        </p:txBody>
      </p:sp>
      <p:sp>
        <p:nvSpPr>
          <p:cNvPr id="4" name="日付プレースホルダー 3"/>
          <p:cNvSpPr>
            <a:spLocks noGrp="1"/>
          </p:cNvSpPr>
          <p:nvPr>
            <p:ph type="dt" sz="half" idx="10"/>
          </p:nvPr>
        </p:nvSpPr>
        <p:spPr/>
        <p:txBody>
          <a:bodyPr/>
          <a:lstStyle/>
          <a:p>
            <a:r>
              <a:rPr lang="en-US" altLang="ja-JP">
                <a:sym typeface="+mn-ea"/>
              </a:rPr>
              <a:t>26 November 2020</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7" name="直線コネクタ 6"/>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381107"/>
            <a:ext cx="7772400" cy="844444"/>
          </a:xfrm>
        </p:spPr>
        <p:txBody>
          <a:bodyPr anchor="t">
            <a:normAutofit/>
          </a:bodyPr>
          <a:lstStyle>
            <a:lvl1pPr algn="l">
              <a:defRPr sz="3600" b="1" cap="all">
                <a:latin typeface="Arial" panose="020B0604020202020204" pitchFamily="34" charset="0"/>
                <a:cs typeface="Arial" panose="020B0604020202020204" pitchFamily="34" charset="0"/>
              </a:defRPr>
            </a:lvl1pPr>
          </a:lstStyle>
          <a:p>
            <a:r>
              <a:rPr kumimoji="1" lang="en-US" altLang="ja-JP"/>
              <a:t>Click to edit Master title style</a:t>
            </a:r>
            <a:endParaRPr kumimoji="1" lang="ja-JP" altLang="en-US" dirty="0"/>
          </a:p>
        </p:txBody>
      </p:sp>
      <p:sp>
        <p:nvSpPr>
          <p:cNvPr id="3" name="テキスト プレースホルダー 2"/>
          <p:cNvSpPr>
            <a:spLocks noGrp="1"/>
          </p:cNvSpPr>
          <p:nvPr>
            <p:ph type="body" idx="1"/>
          </p:nvPr>
        </p:nvSpPr>
        <p:spPr>
          <a:xfrm>
            <a:off x="722313" y="3912725"/>
            <a:ext cx="7772400" cy="442638"/>
          </a:xfrm>
        </p:spPr>
        <p:txBody>
          <a:bodyPr anchor="b"/>
          <a:lstStyle>
            <a:lvl1pPr marL="0" indent="0">
              <a:buNone/>
              <a:defRPr sz="2000">
                <a:solidFill>
                  <a:schemeClr val="tx1">
                    <a:tint val="75000"/>
                  </a:schemeClr>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n-US" altLang="ja-JP"/>
              <a:t>Edit Master text styles</a:t>
            </a:r>
            <a:endParaRPr kumimoji="1" lang="en-US" altLang="ja-JP"/>
          </a:p>
        </p:txBody>
      </p:sp>
      <p:sp>
        <p:nvSpPr>
          <p:cNvPr id="4" name="日付プレースホルダー 3"/>
          <p:cNvSpPr>
            <a:spLocks noGrp="1"/>
          </p:cNvSpPr>
          <p:nvPr>
            <p:ph type="dt" sz="half" idx="10"/>
          </p:nvPr>
        </p:nvSpPr>
        <p:spPr/>
        <p:txBody>
          <a:bodyPr/>
          <a:lstStyle/>
          <a:p>
            <a:r>
              <a:rPr lang="en-US" altLang="ja-JP">
                <a:sym typeface="+mn-ea"/>
              </a:rPr>
              <a:t>26 November 2020</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8" name="直線コネクタ 7"/>
          <p:cNvCxnSpPr/>
          <p:nvPr userDrawn="1"/>
        </p:nvCxnSpPr>
        <p:spPr>
          <a:xfrm>
            <a:off x="722313" y="4355363"/>
            <a:ext cx="7772400" cy="0"/>
          </a:xfrm>
          <a:prstGeom prst="line">
            <a:avLst/>
          </a:prstGeom>
          <a:ln w="19050" cmpd="sng">
            <a:solidFill>
              <a:srgbClr val="B8D84F"/>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en-US" altLang="ja-JP"/>
              <a:t>Click to edit Master title style</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Edit Master text styles</a:t>
            </a:r>
            <a:endParaRPr kumimoji="1" lang="en-US" altLang="ja-JP"/>
          </a:p>
        </p:txBody>
      </p:sp>
      <p:sp>
        <p:nvSpPr>
          <p:cNvPr id="4" name="コンテンツ プレースホルダー 3"/>
          <p:cNvSpPr>
            <a:spLocks noGrp="1"/>
          </p:cNvSpPr>
          <p:nvPr>
            <p:ph sz="half" idx="2"/>
          </p:nvPr>
        </p:nvSpPr>
        <p:spPr>
          <a:xfrm>
            <a:off x="457200" y="2174875"/>
            <a:ext cx="4040188"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Edit Master text styles</a:t>
            </a:r>
            <a:endParaRPr kumimoji="1" lang="en-US" altLang="ja-JP"/>
          </a:p>
        </p:txBody>
      </p:sp>
      <p:sp>
        <p:nvSpPr>
          <p:cNvPr id="6" name="コンテンツ プレースホルダー 5"/>
          <p:cNvSpPr>
            <a:spLocks noGrp="1"/>
          </p:cNvSpPr>
          <p:nvPr>
            <p:ph sz="quarter" idx="4"/>
          </p:nvPr>
        </p:nvSpPr>
        <p:spPr>
          <a:xfrm>
            <a:off x="4645025" y="2174875"/>
            <a:ext cx="4041775"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7" name="日付プレースホルダー 6"/>
          <p:cNvSpPr>
            <a:spLocks noGrp="1"/>
          </p:cNvSpPr>
          <p:nvPr>
            <p:ph type="dt" sz="half" idx="10"/>
          </p:nvPr>
        </p:nvSpPr>
        <p:spPr/>
        <p:txBody>
          <a:bodyPr/>
          <a:lstStyle/>
          <a:p>
            <a:r>
              <a:rPr lang="en-US" altLang="ja-JP">
                <a:sym typeface="+mn-ea"/>
              </a:rPr>
              <a:t>26 November 2020</a:t>
            </a:r>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a:t>LAMPART</a:t>
            </a:r>
            <a:endParaRPr kumimoji="1" lang="ja-JP" altLang="en-US"/>
          </a:p>
        </p:txBody>
      </p:sp>
      <p:sp>
        <p:nvSpPr>
          <p:cNvPr id="9" name="スライド番号プレースホルダー 8"/>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11" name="直線コネクタ 10"/>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Click to edit Master title style</a:t>
            </a:r>
            <a:endParaRPr kumimoji="1" lang="ja-JP" altLang="en-US"/>
          </a:p>
        </p:txBody>
      </p:sp>
      <p:sp>
        <p:nvSpPr>
          <p:cNvPr id="3" name="日付プレースホルダー 2"/>
          <p:cNvSpPr>
            <a:spLocks noGrp="1"/>
          </p:cNvSpPr>
          <p:nvPr>
            <p:ph type="dt" sz="half" idx="10"/>
          </p:nvPr>
        </p:nvSpPr>
        <p:spPr/>
        <p:txBody>
          <a:bodyPr/>
          <a:lstStyle/>
          <a:p>
            <a:r>
              <a:rPr kumimoji="1" lang="en-US" altLang="ja-JP"/>
              <a:t>26 November 2020</a:t>
            </a:r>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LAMPART</a:t>
            </a:r>
            <a:endParaRPr kumimoji="1"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6" name="直線コネクタ 5"/>
          <p:cNvCxnSpPr/>
          <p:nvPr userDrawn="1"/>
        </p:nvCxnSpPr>
        <p:spPr>
          <a:xfrm>
            <a:off x="0" y="1364298"/>
            <a:ext cx="9144000" cy="0"/>
          </a:xfrm>
          <a:prstGeom prst="line">
            <a:avLst/>
          </a:prstGeom>
          <a:ln w="12700" cmpd="sng">
            <a:solidFill>
              <a:srgbClr val="D2F0E9"/>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lang="en-US" altLang="ja-JP">
                <a:sym typeface="+mn-ea"/>
              </a:rPr>
              <a:t>26 November 2020</a:t>
            </a:r>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a:t>LAMPART</a:t>
            </a:r>
            <a:endParaRPr kumimoji="1" lang="ja-JP" altLang="en-US"/>
          </a:p>
        </p:txBody>
      </p:sp>
      <p:sp>
        <p:nvSpPr>
          <p:cNvPr id="4" name="スライド番号プレースホルダー 3"/>
          <p:cNvSpPr>
            <a:spLocks noGrp="1"/>
          </p:cNvSpPr>
          <p:nvPr>
            <p:ph type="sldNum" sz="quarter" idx="12"/>
          </p:nvPr>
        </p:nvSpPr>
        <p:spPr/>
        <p:txBody>
          <a:bodyPr/>
          <a:lstStyle>
            <a:lvl1pPr>
              <a:defRPr sz="1300"/>
            </a:lvl1pPr>
          </a:lstStyle>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29664"/>
            <a:ext cx="3008313" cy="405435"/>
          </a:xfrm>
        </p:spPr>
        <p:txBody>
          <a:bodyPr anchor="b">
            <a:normAutofit/>
          </a:bodyPr>
          <a:lstStyle>
            <a:lvl1pPr algn="l">
              <a:defRPr sz="1600" b="1"/>
            </a:lvl1pPr>
          </a:lstStyle>
          <a:p>
            <a:r>
              <a:rPr kumimoji="1" lang="en-US" altLang="ja-JP"/>
              <a:t>Click to edit Master title style</a:t>
            </a:r>
            <a:endParaRPr kumimoji="1" lang="ja-JP" altLang="en-US"/>
          </a:p>
        </p:txBody>
      </p:sp>
      <p:sp>
        <p:nvSpPr>
          <p:cNvPr id="3" name="コンテンツ プレースホルダー 2"/>
          <p:cNvSpPr>
            <a:spLocks noGrp="1"/>
          </p:cNvSpPr>
          <p:nvPr>
            <p:ph idx="1"/>
          </p:nvPr>
        </p:nvSpPr>
        <p:spPr>
          <a:xfrm>
            <a:off x="3575050" y="1029664"/>
            <a:ext cx="5111750" cy="5096499"/>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a:t>Edit Master text styles</a:t>
            </a:r>
            <a:endParaRPr kumimoji="1" lang="en-US" altLang="ja-JP"/>
          </a:p>
        </p:txBody>
      </p:sp>
      <p:sp>
        <p:nvSpPr>
          <p:cNvPr id="5" name="日付プレースホルダー 4"/>
          <p:cNvSpPr>
            <a:spLocks noGrp="1"/>
          </p:cNvSpPr>
          <p:nvPr>
            <p:ph type="dt" sz="half" idx="10"/>
          </p:nvPr>
        </p:nvSpPr>
        <p:spPr/>
        <p:txBody>
          <a:bodyPr/>
          <a:lstStyle/>
          <a:p>
            <a:r>
              <a:rPr kumimoji="1" lang="en-US" altLang="ja-JP"/>
              <a:t>26 November 2020</a:t>
            </a:r>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LAMPART</a:t>
            </a:r>
            <a:endParaRPr kumimoji="1" lang="ja-JP" altLang="en-US"/>
          </a:p>
        </p:txBody>
      </p:sp>
      <p:sp>
        <p:nvSpPr>
          <p:cNvPr id="7" name="スライド番号プレースホルダー 6"/>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ja-JP" altLang="en-US" dirty="0"/>
              <a:t>表のカラー</a:t>
            </a:r>
            <a:endParaRPr kumimoji="1" lang="ja-JP" altLang="en-US" dirty="0"/>
          </a:p>
        </p:txBody>
      </p:sp>
      <p:sp>
        <p:nvSpPr>
          <p:cNvPr id="3" name="日付プレースホルダー 2"/>
          <p:cNvSpPr>
            <a:spLocks noGrp="1"/>
          </p:cNvSpPr>
          <p:nvPr>
            <p:ph type="dt" sz="half" idx="10"/>
          </p:nvPr>
        </p:nvSpPr>
        <p:spPr/>
        <p:txBody>
          <a:bodyPr/>
          <a:lstStyle/>
          <a:p>
            <a:r>
              <a:rPr lang="en-US" altLang="ja-JP">
                <a:sym typeface="+mn-ea"/>
              </a:rPr>
              <a:t>26 November 2020</a:t>
            </a:r>
            <a:endParaRPr lang="ja-JP" altLang="en-US" dirty="0"/>
          </a:p>
        </p:txBody>
      </p:sp>
      <p:sp>
        <p:nvSpPr>
          <p:cNvPr id="4" name="フッター プレースホルダー 3"/>
          <p:cNvSpPr>
            <a:spLocks noGrp="1"/>
          </p:cNvSpPr>
          <p:nvPr>
            <p:ph type="ftr" sz="quarter" idx="11"/>
          </p:nvPr>
        </p:nvSpPr>
        <p:spPr/>
        <p:txBody>
          <a:bodyPr/>
          <a:lstStyle/>
          <a:p>
            <a:r>
              <a:rPr lang="en-US" altLang="ja-JP"/>
              <a:t>LAMPART</a:t>
            </a:r>
            <a:endParaRPr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lang="ja-JP" altLang="en-US" smtClean="0"/>
            </a:fld>
            <a:endParaRPr lang="ja-JP" altLang="en-US"/>
          </a:p>
        </p:txBody>
      </p:sp>
      <p:graphicFrame>
        <p:nvGraphicFramePr>
          <p:cNvPr id="6" name="コンテンツ プレースホルダー 6"/>
          <p:cNvGraphicFramePr/>
          <p:nvPr userDrawn="1"/>
        </p:nvGraphicFramePr>
        <p:xfrm>
          <a:off x="457200" y="1682268"/>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accent5">
                              <a:lumMod val="50000"/>
                            </a:schemeClr>
                          </a:solidFill>
                          <a:latin typeface="+mn-ea"/>
                          <a:ea typeface="+mn-ea"/>
                          <a:cs typeface="ヒラギノ角ゴ Pro W6"/>
                        </a:rPr>
                        <a:t>Header</a:t>
                      </a:r>
                      <a:endParaRPr kumimoji="1" lang="en-US" altLang="ja-JP" b="1" dirty="0">
                        <a:solidFill>
                          <a:schemeClr val="accent5">
                            <a:lumMod val="50000"/>
                          </a:schemeClr>
                        </a:solidFill>
                        <a:latin typeface="+mn-ea"/>
                        <a:ea typeface="+mn-ea"/>
                        <a:cs typeface="ヒラギノ角ゴ Pro W6"/>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accent5">
                              <a:lumMod val="50000"/>
                            </a:schemeClr>
                          </a:solidFill>
                          <a:latin typeface="+mn-ea"/>
                          <a:ea typeface="+mn-ea"/>
                          <a:cs typeface="ヒラギノ角ゴ Pro W6"/>
                        </a:rPr>
                        <a:t>Header</a:t>
                      </a:r>
                      <a:endParaRPr kumimoji="1" lang="en-US" altLang="ja-JP" b="1" dirty="0">
                        <a:solidFill>
                          <a:schemeClr val="accent5">
                            <a:lumMod val="50000"/>
                          </a:schemeClr>
                        </a:solidFill>
                        <a:latin typeface="+mn-ea"/>
                        <a:ea typeface="+mn-ea"/>
                        <a:cs typeface="ヒラギノ角ゴ Pro W6"/>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r>
              <a:tr h="365532">
                <a:tc>
                  <a:txBody>
                    <a:bodyPr/>
                    <a:lstStyle/>
                    <a:p>
                      <a:pPr algn="ct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125">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7" name="コンテンツ プレースホルダー 6"/>
          <p:cNvGraphicFramePr/>
          <p:nvPr userDrawn="1"/>
        </p:nvGraphicFramePr>
        <p:xfrm>
          <a:off x="4867814" y="1682268"/>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r>
              <a:tr h="365532">
                <a:tc>
                  <a:txBody>
                    <a:bodyPr/>
                    <a:lstStyle/>
                    <a:p>
                      <a:pPr algn="ct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8" name="コンテンツ プレースホルダー 6"/>
          <p:cNvGraphicFramePr/>
          <p:nvPr userDrawn="1"/>
        </p:nvGraphicFramePr>
        <p:xfrm>
          <a:off x="457200" y="4045673"/>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rgbClr val="E2683C"/>
                          </a:solidFill>
                          <a:latin typeface="+mn-ea"/>
                          <a:ea typeface="+mn-ea"/>
                          <a:cs typeface="ヒラギノ角ゴ Pro W6"/>
                        </a:rPr>
                        <a:t>Header</a:t>
                      </a:r>
                      <a:endParaRPr kumimoji="1" lang="en-US" altLang="ja-JP" b="1" dirty="0">
                        <a:solidFill>
                          <a:srgbClr val="E2683C"/>
                        </a:solidFill>
                        <a:latin typeface="+mn-ea"/>
                        <a:ea typeface="+mn-ea"/>
                        <a:cs typeface="ヒラギノ角ゴ Pro W6"/>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rgbClr val="E2683C"/>
                          </a:solidFill>
                          <a:latin typeface="+mn-ea"/>
                          <a:ea typeface="+mn-ea"/>
                          <a:cs typeface="ヒラギノ角ゴ Pro W6"/>
                        </a:rPr>
                        <a:t>Header</a:t>
                      </a:r>
                      <a:endParaRPr kumimoji="1" lang="en-US" altLang="ja-JP" b="1" dirty="0">
                        <a:solidFill>
                          <a:srgbClr val="E2683C"/>
                        </a:solidFill>
                        <a:latin typeface="+mn-ea"/>
                        <a:ea typeface="+mn-ea"/>
                        <a:cs typeface="ヒラギノ角ゴ Pro W6"/>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365532">
                <a:tc>
                  <a:txBody>
                    <a:bodyPr/>
                    <a:lstStyle/>
                    <a:p>
                      <a:pPr algn="ct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9" name="コンテンツ プレースホルダー 6"/>
          <p:cNvGraphicFramePr/>
          <p:nvPr userDrawn="1"/>
        </p:nvGraphicFramePr>
        <p:xfrm>
          <a:off x="4867814" y="4045673"/>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r>
              <a:tr h="365532">
                <a:tc>
                  <a:txBody>
                    <a:bodyPr/>
                    <a:lstStyle/>
                    <a:p>
                      <a:pPr algn="ct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1" name="直線コネクタ 10"/>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グラフのカラー</a:t>
            </a:r>
            <a:endParaRPr kumimoji="1" lang="ja-JP" altLang="en-US" dirty="0"/>
          </a:p>
        </p:txBody>
      </p:sp>
      <p:sp>
        <p:nvSpPr>
          <p:cNvPr id="3" name="日付プレースホルダー 2"/>
          <p:cNvSpPr>
            <a:spLocks noGrp="1"/>
          </p:cNvSpPr>
          <p:nvPr>
            <p:ph type="dt" sz="half" idx="10"/>
          </p:nvPr>
        </p:nvSpPr>
        <p:spPr/>
        <p:txBody>
          <a:bodyPr/>
          <a:lstStyle/>
          <a:p>
            <a:r>
              <a:rPr lang="en-US" altLang="ja-JP">
                <a:sym typeface="+mn-ea"/>
              </a:rPr>
              <a:t>26 November 2020</a:t>
            </a:r>
            <a:endParaRPr lang="ja-JP" altLang="en-US" dirty="0"/>
          </a:p>
        </p:txBody>
      </p:sp>
      <p:sp>
        <p:nvSpPr>
          <p:cNvPr id="4" name="フッター プレースホルダー 3"/>
          <p:cNvSpPr>
            <a:spLocks noGrp="1"/>
          </p:cNvSpPr>
          <p:nvPr>
            <p:ph type="ftr" sz="quarter" idx="11"/>
          </p:nvPr>
        </p:nvSpPr>
        <p:spPr/>
        <p:txBody>
          <a:bodyPr/>
          <a:lstStyle/>
          <a:p>
            <a:r>
              <a:rPr lang="en-US" altLang="ja-JP"/>
              <a:t>LAMPART</a:t>
            </a:r>
            <a:endParaRPr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lang="ja-JP" altLang="en-US" smtClean="0"/>
            </a:fld>
            <a:endParaRPr lang="ja-JP" altLang="en-US"/>
          </a:p>
        </p:txBody>
      </p:sp>
      <p:graphicFrame>
        <p:nvGraphicFramePr>
          <p:cNvPr id="6" name="コンテンツ プレースホルダー 6"/>
          <p:cNvGraphicFramePr/>
          <p:nvPr userDrawn="1"/>
        </p:nvGraphicFramePr>
        <p:xfrm>
          <a:off x="457200" y="3039241"/>
          <a:ext cx="8229600" cy="3275834"/>
        </p:xfrm>
        <a:graphic>
          <a:graphicData uri="http://schemas.openxmlformats.org/drawingml/2006/chart">
            <c:chart xmlns:c="http://schemas.openxmlformats.org/drawingml/2006/chart" xmlns:r="http://schemas.openxmlformats.org/officeDocument/2006/relationships" r:id="rId2"/>
          </a:graphicData>
        </a:graphic>
      </p:graphicFrame>
      <p:sp>
        <p:nvSpPr>
          <p:cNvPr id="7" name="テキスト ボックス 6"/>
          <p:cNvSpPr txBox="1"/>
          <p:nvPr userDrawn="1"/>
        </p:nvSpPr>
        <p:spPr>
          <a:xfrm>
            <a:off x="681824" y="2222194"/>
            <a:ext cx="3327013" cy="369332"/>
          </a:xfrm>
          <a:prstGeom prst="rect">
            <a:avLst/>
          </a:prstGeom>
          <a:noFill/>
        </p:spPr>
        <p:txBody>
          <a:bodyPr wrap="none" rtlCol="0">
            <a:spAutoFit/>
          </a:bodyPr>
          <a:lstStyle/>
          <a:p>
            <a:r>
              <a:rPr kumimoji="1" lang="en-US" altLang="ja-JP" b="0" i="0" dirty="0">
                <a:solidFill>
                  <a:srgbClr val="138357"/>
                </a:solidFill>
                <a:latin typeface="ヒラギノ角ゴ Pro W6"/>
                <a:ea typeface="ヒラギノ角ゴ Pro W6"/>
                <a:cs typeface="ヒラギノ角ゴ Pro W6"/>
              </a:rPr>
              <a:t>Facebook</a:t>
            </a:r>
            <a:r>
              <a:rPr kumimoji="1" lang="ja-JP" altLang="en-US" b="0" i="0" dirty="0">
                <a:solidFill>
                  <a:srgbClr val="138357"/>
                </a:solidFill>
                <a:latin typeface="ヒラギノ角ゴ Pro W6"/>
                <a:ea typeface="ヒラギノ角ゴ Pro W6"/>
                <a:cs typeface="ヒラギノ角ゴ Pro W6"/>
              </a:rPr>
              <a:t>の年代別ユーザ数</a:t>
            </a:r>
            <a:endParaRPr kumimoji="1" lang="en-US" altLang="ja-JP" b="0" i="0" dirty="0">
              <a:solidFill>
                <a:srgbClr val="138357"/>
              </a:solidFill>
              <a:latin typeface="ヒラギノ角ゴ Pro W6"/>
              <a:ea typeface="ヒラギノ角ゴ Pro W6"/>
              <a:cs typeface="ヒラギノ角ゴ Pro W6"/>
            </a:endParaRPr>
          </a:p>
        </p:txBody>
      </p:sp>
      <p:sp>
        <p:nvSpPr>
          <p:cNvPr id="8" name="テキスト ボックス 7"/>
          <p:cNvSpPr txBox="1"/>
          <p:nvPr userDrawn="1"/>
        </p:nvSpPr>
        <p:spPr>
          <a:xfrm>
            <a:off x="681824" y="1955841"/>
            <a:ext cx="2864887" cy="276999"/>
          </a:xfrm>
          <a:prstGeom prst="rect">
            <a:avLst/>
          </a:prstGeom>
          <a:noFill/>
        </p:spPr>
        <p:txBody>
          <a:bodyPr wrap="none" rtlCol="0">
            <a:spAutoFit/>
          </a:bodyPr>
          <a:lstStyle/>
          <a:p>
            <a:r>
              <a:rPr kumimoji="1" lang="en-US" altLang="ja-JP" sz="1200" b="0" dirty="0" err="1">
                <a:solidFill>
                  <a:srgbClr val="138357"/>
                </a:solidFill>
                <a:latin typeface="+mn-ea"/>
                <a:ea typeface="+mn-ea"/>
              </a:rPr>
              <a:t>Wakka</a:t>
            </a:r>
            <a:r>
              <a:rPr kumimoji="1" lang="ja-JP" altLang="en-US" sz="1200" b="0" dirty="0">
                <a:solidFill>
                  <a:srgbClr val="138357"/>
                </a:solidFill>
                <a:latin typeface="+mn-ea"/>
                <a:ea typeface="+mn-ea"/>
              </a:rPr>
              <a:t> </a:t>
            </a:r>
            <a:r>
              <a:rPr kumimoji="1" lang="en-US" altLang="ja-JP" sz="1200" b="0" dirty="0">
                <a:solidFill>
                  <a:srgbClr val="138357"/>
                </a:solidFill>
                <a:latin typeface="+mn-ea"/>
                <a:ea typeface="+mn-ea"/>
              </a:rPr>
              <a:t>Inc.</a:t>
            </a:r>
            <a:r>
              <a:rPr kumimoji="1" lang="ja-JP" altLang="en-US" sz="1200" b="0" dirty="0">
                <a:solidFill>
                  <a:srgbClr val="138357"/>
                </a:solidFill>
                <a:latin typeface="+mn-ea"/>
                <a:ea typeface="+mn-ea"/>
              </a:rPr>
              <a:t>の特殊部隊による独自調査</a:t>
            </a:r>
            <a:endParaRPr kumimoji="1" lang="en-US" altLang="ja-JP" sz="1200" b="0" dirty="0">
              <a:solidFill>
                <a:srgbClr val="138357"/>
              </a:solidFill>
              <a:latin typeface="+mn-ea"/>
              <a:ea typeface="+mn-ea"/>
            </a:endParaRPr>
          </a:p>
        </p:txBody>
      </p:sp>
      <p:sp>
        <p:nvSpPr>
          <p:cNvPr id="9" name="テキスト ボックス 8"/>
          <p:cNvSpPr txBox="1"/>
          <p:nvPr userDrawn="1"/>
        </p:nvSpPr>
        <p:spPr>
          <a:xfrm>
            <a:off x="4219903" y="1681447"/>
            <a:ext cx="4466897" cy="1200329"/>
          </a:xfrm>
          <a:prstGeom prst="rect">
            <a:avLst/>
          </a:prstGeom>
          <a:noFill/>
        </p:spPr>
        <p:txBody>
          <a:bodyPr wrap="square" rtlCol="0">
            <a:spAutoFit/>
          </a:bodyPr>
          <a:lstStyle/>
          <a:p>
            <a:r>
              <a:rPr kumimoji="1" lang="ja-JP" altLang="en-US" sz="900" dirty="0">
                <a:solidFill>
                  <a:schemeClr val="bg1">
                    <a:lumMod val="50000"/>
                  </a:schemeClr>
                </a:solidFill>
              </a:rPr>
              <a:t>世界でいちばん初めに切手ができた国は、イギリスです。それは、今から二百年近く前のことでした。</a:t>
            </a:r>
            <a:endParaRPr kumimoji="1" lang="ja-JP" altLang="en-US" sz="900" dirty="0">
              <a:solidFill>
                <a:schemeClr val="bg1">
                  <a:lumMod val="50000"/>
                </a:schemeClr>
              </a:solidFill>
            </a:endParaRPr>
          </a:p>
          <a:p>
            <a:r>
              <a:rPr kumimoji="1" lang="ja-JP" altLang="en-US" sz="900" dirty="0">
                <a:solidFill>
                  <a:schemeClr val="bg1">
                    <a:lumMod val="50000"/>
                  </a:schemeClr>
                </a:solidFill>
              </a:rPr>
              <a:t>当時、イギリスにはすでに郵便の制度はありましたが、手紙の重さと送る距離によって、値段が変わっていました。つまり、重いものを遠くへ送るほどたくさんのお金を払わなければならなかったのです。また、その料金も、受け取った人が払う仕組みでしたから、受け取りを拒否する人もたくさんいました。なかには、空の封筒を送り、家族に受け取りを拒否してもらい、自分が元気なことをただで知らせる人もいたそうです。</a:t>
            </a:r>
            <a:endParaRPr kumimoji="1" lang="ja-JP" altLang="en-US" sz="900" dirty="0">
              <a:solidFill>
                <a:schemeClr val="bg1">
                  <a:lumMod val="50000"/>
                </a:schemeClr>
              </a:solidFill>
            </a:endParaRPr>
          </a:p>
        </p:txBody>
      </p:sp>
      <p:cxnSp>
        <p:nvCxnSpPr>
          <p:cNvPr id="12" name="直線コネクタ 11"/>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png"/><Relationship Id="rId10" Type="http://schemas.openxmlformats.org/officeDocument/2006/relationships/image" Target="../media/image2.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図 7" descr="pts-logo-landscape.jp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231684" y="119158"/>
            <a:ext cx="2042249" cy="617566"/>
          </a:xfrm>
          <a:prstGeom prst="rect">
            <a:avLst/>
          </a:prstGeom>
        </p:spPr>
      </p:pic>
      <p:sp>
        <p:nvSpPr>
          <p:cNvPr id="2" name="タイトル プレースホルダー 1"/>
          <p:cNvSpPr>
            <a:spLocks noGrp="1"/>
          </p:cNvSpPr>
          <p:nvPr>
            <p:ph type="title"/>
          </p:nvPr>
        </p:nvSpPr>
        <p:spPr>
          <a:xfrm>
            <a:off x="457200" y="669285"/>
            <a:ext cx="8229600" cy="695024"/>
          </a:xfrm>
          <a:prstGeom prst="rect">
            <a:avLst/>
          </a:prstGeom>
        </p:spPr>
        <p:txBody>
          <a:bodyPr vert="horz" lIns="91440" tIns="45720" rIns="91440" bIns="45720" rtlCol="0" anchor="ctr">
            <a:normAutofit/>
          </a:bodyPr>
          <a:lstStyle/>
          <a:p>
            <a:r>
              <a:rPr kumimoji="1" lang="ja-JP" altLang="en-US" dirty="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518756"/>
            <a:ext cx="8229600" cy="4796525"/>
          </a:xfrm>
          <a:prstGeom prst="rect">
            <a:avLst/>
          </a:prstGeom>
        </p:spPr>
        <p:txBody>
          <a:bodyPr vert="horz" lIns="91440" tIns="45720" rIns="91440" bIns="45720" rtlCol="0">
            <a:normAutofit/>
          </a:bodyPr>
          <a:lstStyle/>
          <a:p>
            <a:pPr lvl="0"/>
            <a:r>
              <a:rPr kumimoji="1" lang="ja-JP" altLang="en-US" dirty="0"/>
              <a:t>マスター テキストの書式設定</a:t>
            </a:r>
            <a:endParaRPr kumimoji="1" lang="ja-JP" altLang="en-US" dirty="0"/>
          </a:p>
          <a:p>
            <a:pPr lvl="1"/>
            <a:r>
              <a:rPr kumimoji="1" lang="ja-JP" altLang="en-US" dirty="0"/>
              <a:t>第 </a:t>
            </a:r>
            <a:r>
              <a:rPr kumimoji="1" lang="en-US" altLang="ja-JP" dirty="0"/>
              <a:t>2 </a:t>
            </a:r>
            <a:r>
              <a:rPr kumimoji="1" lang="ja-JP" altLang="en-US" dirty="0"/>
              <a:t>レベル</a:t>
            </a:r>
            <a:endParaRPr kumimoji="1" lang="ja-JP" altLang="en-US" dirty="0"/>
          </a:p>
          <a:p>
            <a:pPr lvl="2"/>
            <a:r>
              <a:rPr kumimoji="1" lang="ja-JP" altLang="en-US" dirty="0"/>
              <a:t>第 </a:t>
            </a:r>
            <a:r>
              <a:rPr kumimoji="1" lang="en-US" altLang="ja-JP" dirty="0"/>
              <a:t>3 </a:t>
            </a:r>
            <a:r>
              <a:rPr kumimoji="1" lang="ja-JP" altLang="en-US" dirty="0"/>
              <a:t>レベル</a:t>
            </a:r>
            <a:endParaRPr kumimoji="1" lang="ja-JP" altLang="en-US" dirty="0"/>
          </a:p>
          <a:p>
            <a:pPr lvl="3"/>
            <a:r>
              <a:rPr kumimoji="1" lang="ja-JP" altLang="en-US" dirty="0"/>
              <a:t>第 </a:t>
            </a:r>
            <a:r>
              <a:rPr kumimoji="1" lang="en-US" altLang="ja-JP" dirty="0"/>
              <a:t>4 </a:t>
            </a:r>
            <a:r>
              <a:rPr kumimoji="1" lang="ja-JP" altLang="en-US" dirty="0"/>
              <a:t>レベル</a:t>
            </a:r>
            <a:endParaRPr kumimoji="1" lang="ja-JP" altLang="en-US" dirty="0"/>
          </a:p>
          <a:p>
            <a:pPr lvl="4"/>
            <a:r>
              <a:rPr kumimoji="1" lang="ja-JP" altLang="en-US" dirty="0"/>
              <a:t>第 </a:t>
            </a:r>
            <a:r>
              <a:rPr kumimoji="1" lang="en-US" altLang="ja-JP" dirty="0"/>
              <a:t>5 </a:t>
            </a:r>
            <a:r>
              <a:rPr kumimoji="1" lang="ja-JP" altLang="en-US" dirty="0"/>
              <a:t>レベル</a:t>
            </a:r>
            <a:endParaRPr kumimoji="1" lang="ja-JP" altLang="en-US" dirty="0"/>
          </a:p>
        </p:txBody>
      </p:sp>
      <p:sp>
        <p:nvSpPr>
          <p:cNvPr id="4" name="日付プレースホルダー 3"/>
          <p:cNvSpPr>
            <a:spLocks noGrp="1"/>
          </p:cNvSpPr>
          <p:nvPr>
            <p:ph type="dt" sz="half" idx="2"/>
          </p:nvPr>
        </p:nvSpPr>
        <p:spPr>
          <a:xfrm>
            <a:off x="457200" y="6469730"/>
            <a:ext cx="2133600" cy="251745"/>
          </a:xfrm>
          <a:prstGeom prst="rect">
            <a:avLst/>
          </a:prstGeom>
        </p:spPr>
        <p:txBody>
          <a:bodyPr vert="horz" lIns="91440" tIns="45720" rIns="91440" bIns="45720" rtlCol="0" anchor="ctr"/>
          <a:lstStyle>
            <a:lvl1pPr algn="l">
              <a:defRPr sz="1050">
                <a:solidFill>
                  <a:schemeClr val="bg1">
                    <a:lumMod val="65000"/>
                  </a:schemeClr>
                </a:solidFill>
                <a:latin typeface="+mn-ea"/>
                <a:ea typeface="+mn-ea"/>
              </a:defRPr>
            </a:lvl1pPr>
          </a:lstStyle>
          <a:p>
            <a:r>
              <a:rPr lang="en-US" altLang="ja-JP"/>
              <a:t>26 November 2020</a:t>
            </a:r>
            <a:endParaRPr lang="ja-JP" altLang="en-US" dirty="0"/>
          </a:p>
        </p:txBody>
      </p:sp>
      <p:sp>
        <p:nvSpPr>
          <p:cNvPr id="5" name="フッター プレースホルダー 4"/>
          <p:cNvSpPr>
            <a:spLocks noGrp="1"/>
          </p:cNvSpPr>
          <p:nvPr>
            <p:ph type="ftr" sz="quarter" idx="3"/>
          </p:nvPr>
        </p:nvSpPr>
        <p:spPr>
          <a:xfrm>
            <a:off x="3124200" y="6469730"/>
            <a:ext cx="2895600" cy="251745"/>
          </a:xfrm>
          <a:prstGeom prst="rect">
            <a:avLst/>
          </a:prstGeom>
        </p:spPr>
        <p:txBody>
          <a:bodyPr vert="horz" lIns="91440" tIns="45720" rIns="91440" bIns="45720" rtlCol="0" anchor="ctr"/>
          <a:lstStyle>
            <a:lvl1pPr algn="ctr">
              <a:defRPr sz="1050">
                <a:solidFill>
                  <a:schemeClr val="bg1">
                    <a:lumMod val="65000"/>
                  </a:schemeClr>
                </a:solidFill>
                <a:latin typeface="+mn-ea"/>
                <a:ea typeface="+mn-ea"/>
              </a:defRPr>
            </a:lvl1pPr>
          </a:lstStyle>
          <a:p>
            <a:r>
              <a:rPr lang="en-US" altLang="ja-JP"/>
              <a:t>LAMPART</a:t>
            </a:r>
            <a:endParaRPr lang="ja-JP" altLang="en-US" dirty="0"/>
          </a:p>
        </p:txBody>
      </p:sp>
      <p:sp>
        <p:nvSpPr>
          <p:cNvPr id="6" name="スライド番号プレースホルダー 5"/>
          <p:cNvSpPr>
            <a:spLocks noGrp="1"/>
          </p:cNvSpPr>
          <p:nvPr>
            <p:ph type="sldNum" sz="quarter" idx="4"/>
          </p:nvPr>
        </p:nvSpPr>
        <p:spPr>
          <a:xfrm>
            <a:off x="6553200" y="6469730"/>
            <a:ext cx="2133600" cy="251745"/>
          </a:xfrm>
          <a:prstGeom prst="rect">
            <a:avLst/>
          </a:prstGeom>
        </p:spPr>
        <p:txBody>
          <a:bodyPr vert="horz" lIns="91440" tIns="45720" rIns="91440" bIns="45720" rtlCol="0" anchor="ctr"/>
          <a:lstStyle>
            <a:lvl1pPr algn="r">
              <a:defRPr sz="1300">
                <a:solidFill>
                  <a:schemeClr val="bg1">
                    <a:lumMod val="65000"/>
                  </a:schemeClr>
                </a:solidFill>
                <a:latin typeface="+mn-ea"/>
                <a:ea typeface="+mn-ea"/>
              </a:defRPr>
            </a:lvl1pPr>
          </a:lstStyle>
          <a:p>
            <a:fld id="{C461C328-E9FF-BE48-9F5C-B11C11EC60FE}" type="slidenum">
              <a:rPr lang="ja-JP" altLang="en-US" smtClean="0"/>
            </a:fld>
            <a:endParaRPr lang="ja-JP" altLang="en-US"/>
          </a:p>
        </p:txBody>
      </p:sp>
      <p:pic>
        <p:nvPicPr>
          <p:cNvPr id="9" name="図 8"/>
          <p:cNvPicPr>
            <a:picLocks noChangeAspect="1"/>
          </p:cNvPicPr>
          <p:nvPr userDrawn="1"/>
        </p:nvPicPr>
        <p:blipFill>
          <a:blip r:embed="rId11"/>
          <a:stretch>
            <a:fillRect/>
          </a:stretch>
        </p:blipFill>
        <p:spPr>
          <a:xfrm>
            <a:off x="9229809" y="930778"/>
            <a:ext cx="863600" cy="622300"/>
          </a:xfrm>
          <a:prstGeom prst="rect">
            <a:avLst/>
          </a:prstGeom>
        </p:spPr>
      </p:pic>
      <p:sp>
        <p:nvSpPr>
          <p:cNvPr id="10" name="直角三角形 9"/>
          <p:cNvSpPr/>
          <p:nvPr userDrawn="1"/>
        </p:nvSpPr>
        <p:spPr>
          <a:xfrm>
            <a:off x="-4960" y="6286700"/>
            <a:ext cx="579880" cy="579880"/>
          </a:xfrm>
          <a:prstGeom prst="rtTriangle">
            <a:avLst/>
          </a:prstGeom>
          <a:gradFill flip="none" rotWithShape="1">
            <a:gsLst>
              <a:gs pos="0">
                <a:srgbClr val="8FA83D"/>
              </a:gs>
              <a:gs pos="100000">
                <a:srgbClr val="B8D84F"/>
              </a:gs>
            </a:gsLst>
            <a:lin ang="15720000" scaled="0"/>
            <a:tileRect/>
          </a:gradFill>
          <a:ln>
            <a:noFill/>
          </a:ln>
          <a:effectLst>
            <a:outerShdw blurRad="50800" dist="12700" dir="1890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8572701" y="0"/>
            <a:ext cx="579880" cy="579880"/>
          </a:xfrm>
          <a:prstGeom prst="rtTriangle">
            <a:avLst/>
          </a:prstGeom>
          <a:gradFill flip="none" rotWithShape="1">
            <a:gsLst>
              <a:gs pos="0">
                <a:srgbClr val="8FA83D"/>
              </a:gs>
              <a:gs pos="100000">
                <a:srgbClr val="B8D84F"/>
              </a:gs>
            </a:gsLst>
            <a:lin ang="5700000" scaled="0"/>
            <a:tileRect/>
          </a:gradFill>
          <a:ln>
            <a:noFill/>
          </a:ln>
          <a:effectLst>
            <a:outerShdw blurRad="50800" dist="12700" dir="654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p14:dur="500"/>
    </mc:Choice>
    <mc:Fallback>
      <p:transition/>
    </mc:Fallback>
  </mc:AlternateContent>
  <p:hf hdr="0"/>
  <p:txStyles>
    <p:titleStyle>
      <a:lvl1pPr algn="ctr" defTabSz="457200" rtl="0" eaLnBrk="1" latinLnBrk="0" hangingPunct="1">
        <a:spcBef>
          <a:spcPct val="0"/>
        </a:spcBef>
        <a:buNone/>
        <a:defRPr kumimoji="1" sz="2800" kern="1200">
          <a:solidFill>
            <a:srgbClr val="138357"/>
          </a:solidFill>
          <a:latin typeface="Arial" panose="020B0604020202020204" pitchFamily="34" charset="0"/>
          <a:ea typeface="ヒラギノ角ゴ Pro W3"/>
          <a:cs typeface="Arial" panose="020B0604020202020204" pitchFamily="34" charset="0"/>
        </a:defRPr>
      </a:lvl1pPr>
    </p:titleStyle>
    <p:bodyStyle>
      <a:lvl1pPr marL="342900" indent="-342900" algn="l" defTabSz="457200" rtl="0" eaLnBrk="1" latinLnBrk="0" hangingPunct="1">
        <a:spcBef>
          <a:spcPct val="20000"/>
        </a:spcBef>
        <a:buFont typeface="Arial" panose="020B0604020202020204"/>
        <a:buChar char="•"/>
        <a:defRPr kumimoji="1" sz="32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28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2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1.wav"/><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1.wav"/><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1.wav"/><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4.xml"/><Relationship Id="rId4" Type="http://schemas.openxmlformats.org/officeDocument/2006/relationships/audio" Target="../media/audio1.wav"/><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audio" Target="../media/audio1.wav"/><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audio" Target="../media/audio1.wav"/></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audio" Target="../media/audio1.wav"/></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1.wav"/><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audio" Target="../media/audio1.wav"/></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1.wav"/><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1.wav"/><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1.wav"/><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1.wav"/><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panose="020B0604020202020204" pitchFamily="34" charset="0"/>
                <a:cs typeface="Arial" panose="020B0604020202020204" pitchFamily="34" charset="0"/>
              </a:rPr>
              <a:t>7. Observer Pattern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457200" y="1612265"/>
            <a:ext cx="4040505" cy="1325880"/>
          </a:xfrm>
        </p:spPr>
        <p:txBody>
          <a:bodyPr/>
          <a:p>
            <a:pPr marL="0" algn="l">
              <a:buClrTx/>
              <a:buSzTx/>
              <a:buFontTx/>
              <a:buNone/>
            </a:pPr>
            <a:r>
              <a:rPr lang="en-US" sz="2500" b="1">
                <a:solidFill>
                  <a:srgbClr val="138357"/>
                </a:solidFill>
                <a:latin typeface="Arial" panose="020B0604020202020204" pitchFamily="34" charset="0"/>
                <a:cs typeface="Arial" panose="020B0604020202020204" pitchFamily="34" charset="0"/>
                <a:sym typeface="+mn-ea"/>
              </a:rPr>
              <a:t>Định nghĩa</a:t>
            </a:r>
            <a:endParaRPr lang="en-US" sz="25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8" name="Content Placeholder 2"/>
          <p:cNvSpPr>
            <a:spLocks noGrp="1"/>
          </p:cNvSpPr>
          <p:nvPr/>
        </p:nvSpPr>
        <p:spPr>
          <a:xfrm>
            <a:off x="457200" y="2218690"/>
            <a:ext cx="8229600" cy="110871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a:solidFill>
                  <a:srgbClr val="138357"/>
                </a:solidFill>
                <a:sym typeface="+mn-ea"/>
              </a:rPr>
              <a:t>    Observer là một behavioral pattern, cho phép ta xác định cơ chế đăng ký để thông báo cho nhiều đối tượng về bất kỳ sự kiện nào xảy ra với đối tượng mà họ đang quan sát.</a:t>
            </a:r>
            <a:endParaRPr lang="en-US" sz="2000">
              <a:solidFill>
                <a:srgbClr val="138357"/>
              </a:solidFill>
              <a:sym typeface="+mn-ea"/>
            </a:endParaRPr>
          </a:p>
        </p:txBody>
      </p:sp>
      <p:pic>
        <p:nvPicPr>
          <p:cNvPr id="9" name="Content Placeholder 8" descr="2020-12-02_13-06-25"/>
          <p:cNvPicPr>
            <a:picLocks noChangeAspect="1"/>
          </p:cNvPicPr>
          <p:nvPr>
            <p:ph sz="quarter" idx="4"/>
          </p:nvPr>
        </p:nvPicPr>
        <p:blipFill>
          <a:blip r:embed="rId1"/>
          <a:stretch>
            <a:fillRect/>
          </a:stretch>
        </p:blipFill>
        <p:spPr>
          <a:xfrm>
            <a:off x="2511425" y="3327400"/>
            <a:ext cx="4041775" cy="26727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7. Observer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7" name="Content Placeholder 6"/>
          <p:cNvSpPr/>
          <p:nvPr>
            <p:ph sz="quarter" idx="4"/>
          </p:nvPr>
        </p:nvSpPr>
        <p:spPr>
          <a:xfrm>
            <a:off x="778510" y="2807335"/>
            <a:ext cx="8081645" cy="2545080"/>
          </a:xfrm>
        </p:spPr>
        <p:txBody>
          <a:bodyPr>
            <a:noAutofit/>
          </a:bodyPr>
          <a:p>
            <a:r>
              <a:rPr lang="en-US" sz="2000">
                <a:solidFill>
                  <a:schemeClr val="tx1"/>
                </a:solidFill>
              </a:rPr>
              <a:t>    Mẫu Observer gợi ý rằng, ta nên thêm cơ chế đăng ký vào lớp publisher để các đối tượng riêng lẻ có thể đăng ký hoặc hủy đăng ký khỏi luồng sự kiện đến từ publisher đó.</a:t>
            </a:r>
            <a:endParaRPr lang="en-US" sz="2000">
              <a:solidFill>
                <a:schemeClr val="tx1"/>
              </a:solidFill>
            </a:endParaRPr>
          </a:p>
          <a:p>
            <a:endParaRPr lang="en-US" sz="2000">
              <a:solidFill>
                <a:schemeClr val="tx1"/>
              </a:solidFill>
            </a:endParaRPr>
          </a:p>
          <a:p>
            <a:r>
              <a:rPr lang="en-US" sz="2000">
                <a:solidFill>
                  <a:schemeClr val="tx1"/>
                </a:solidFill>
              </a:rPr>
              <a:t>    Giờ đây, bất cứ khi nào một sự kiện quan trọng xảy ra với publisher, publisher sẽ xem xét các subcriber của mình và gọi phương thức thông báo cụ thể trên các đối tượng của họ.</a:t>
            </a:r>
            <a:endParaRPr lang="en-US" sz="2000">
              <a:solidFill>
                <a:schemeClr val="tx1"/>
              </a:solidFill>
            </a:endParaRPr>
          </a:p>
        </p:txBody>
      </p:sp>
      <p:sp>
        <p:nvSpPr>
          <p:cNvPr id="11" name="Content Placeholder 2"/>
          <p:cNvSpPr>
            <a:spLocks noGrp="1"/>
          </p:cNvSpPr>
          <p:nvPr/>
        </p:nvSpPr>
        <p:spPr>
          <a:xfrm>
            <a:off x="595630" y="1364615"/>
            <a:ext cx="2667000" cy="5340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1:</a:t>
            </a:r>
            <a:endParaRPr lang="en-US" sz="2000">
              <a:solidFill>
                <a:srgbClr val="138357"/>
              </a:solidFill>
              <a:sym typeface="+mn-ea"/>
            </a:endParaRPr>
          </a:p>
        </p:txBody>
      </p:sp>
      <p:sp>
        <p:nvSpPr>
          <p:cNvPr id="12" name="Content Placeholder 11"/>
          <p:cNvSpPr>
            <a:spLocks noGrp="1"/>
          </p:cNvSpPr>
          <p:nvPr/>
        </p:nvSpPr>
        <p:spPr>
          <a:xfrm>
            <a:off x="722630" y="2065655"/>
            <a:ext cx="2454910" cy="46291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138357"/>
                </a:solidFill>
                <a:latin typeface="Arial" panose="020B0604020202020204" pitchFamily="34" charset="0"/>
                <a:cs typeface="Arial" panose="020B0604020202020204" pitchFamily="34" charset="0"/>
                <a:sym typeface="+mn-ea"/>
              </a:rPr>
              <a:t>Giải pháp</a:t>
            </a:r>
            <a:endParaRPr lang="en-US" sz="20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1" name="suction.wav"/>
          </p:stSnd>
        </p:sndAc>
      </p:transition>
    </mc:Choice>
    <mc:Fallback>
      <p:transition>
        <p:sndAc>
          <p:stSnd>
            <p:snd r:embed="rId1" name="suction.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7. Observer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9" name="Content Placeholder 2"/>
          <p:cNvSpPr>
            <a:spLocks noGrp="1"/>
          </p:cNvSpPr>
          <p:nvPr/>
        </p:nvSpPr>
        <p:spPr>
          <a:xfrm>
            <a:off x="2169795" y="1370965"/>
            <a:ext cx="1670685" cy="61468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u="sng">
                <a:solidFill>
                  <a:srgbClr val="138357"/>
                </a:solidFill>
                <a:sym typeface="+mn-ea"/>
              </a:rPr>
              <a:t>Thiết kế  </a:t>
            </a:r>
            <a:endParaRPr lang="en-US" sz="2000" u="sng">
              <a:solidFill>
                <a:srgbClr val="138357"/>
              </a:solidFill>
              <a:sym typeface="+mn-ea"/>
            </a:endParaRPr>
          </a:p>
        </p:txBody>
      </p:sp>
      <p:pic>
        <p:nvPicPr>
          <p:cNvPr id="16" name="Content Placeholder 15" descr="dn3"/>
          <p:cNvPicPr>
            <a:picLocks noChangeAspect="1"/>
          </p:cNvPicPr>
          <p:nvPr>
            <p:ph idx="1"/>
          </p:nvPr>
        </p:nvPicPr>
        <p:blipFill>
          <a:blip r:embed="rId1"/>
          <a:stretch>
            <a:fillRect/>
          </a:stretch>
        </p:blipFill>
        <p:spPr>
          <a:xfrm>
            <a:off x="355600" y="1985645"/>
            <a:ext cx="8331200" cy="4383405"/>
          </a:xfrm>
          <a:prstGeom prst="rect">
            <a:avLst/>
          </a:prstGeom>
        </p:spPr>
      </p:pic>
      <p:sp>
        <p:nvSpPr>
          <p:cNvPr id="14" name="Oval 13"/>
          <p:cNvSpPr/>
          <p:nvPr/>
        </p:nvSpPr>
        <p:spPr>
          <a:xfrm>
            <a:off x="5354320" y="4211320"/>
            <a:ext cx="401955" cy="507365"/>
          </a:xfrm>
          <a:prstGeom prst="ellipse">
            <a:avLst/>
          </a:prstGeom>
        </p:spPr>
        <p:style>
          <a:lnRef idx="1">
            <a:schemeClr val="accent3"/>
          </a:lnRef>
          <a:fillRef idx="2">
            <a:schemeClr val="accent3"/>
          </a:fillRef>
          <a:effectRef idx="1">
            <a:schemeClr val="accent3"/>
          </a:effectRef>
          <a:fontRef idx="minor">
            <a:schemeClr val="dk1"/>
          </a:fontRef>
        </p:style>
        <p:txBody>
          <a:bodyPr/>
          <a:p>
            <a:r>
              <a:rPr lang="en-US"/>
              <a:t>5</a:t>
            </a:r>
            <a:endParaRPr lang="en-US"/>
          </a:p>
        </p:txBody>
      </p:sp>
      <p:sp>
        <p:nvSpPr>
          <p:cNvPr id="13" name="Oval 12"/>
          <p:cNvSpPr/>
          <p:nvPr/>
        </p:nvSpPr>
        <p:spPr>
          <a:xfrm>
            <a:off x="2795905" y="4211320"/>
            <a:ext cx="419100" cy="518795"/>
          </a:xfrm>
          <a:prstGeom prst="ellipse">
            <a:avLst/>
          </a:prstGeom>
        </p:spPr>
        <p:style>
          <a:lnRef idx="1">
            <a:schemeClr val="accent3"/>
          </a:lnRef>
          <a:fillRef idx="2">
            <a:schemeClr val="accent3"/>
          </a:fillRef>
          <a:effectRef idx="1">
            <a:schemeClr val="accent3"/>
          </a:effectRef>
          <a:fontRef idx="minor">
            <a:schemeClr val="dk1"/>
          </a:fontRef>
        </p:style>
        <p:txBody>
          <a:bodyPr/>
          <a:p>
            <a:r>
              <a:rPr lang="en-US"/>
              <a:t>4</a:t>
            </a:r>
            <a:endParaRPr lang="en-US"/>
          </a:p>
        </p:txBody>
      </p:sp>
      <p:sp>
        <p:nvSpPr>
          <p:cNvPr id="11" name="Oval 10"/>
          <p:cNvSpPr/>
          <p:nvPr/>
        </p:nvSpPr>
        <p:spPr>
          <a:xfrm>
            <a:off x="896620" y="4211320"/>
            <a:ext cx="401955" cy="507365"/>
          </a:xfrm>
          <a:prstGeom prst="ellipse">
            <a:avLst/>
          </a:prstGeom>
        </p:spPr>
        <p:style>
          <a:lnRef idx="1">
            <a:schemeClr val="accent3"/>
          </a:lnRef>
          <a:fillRef idx="2">
            <a:schemeClr val="accent3"/>
          </a:fillRef>
          <a:effectRef idx="1">
            <a:schemeClr val="accent3"/>
          </a:effectRef>
          <a:fontRef idx="minor">
            <a:schemeClr val="dk1"/>
          </a:fontRef>
        </p:style>
        <p:txBody>
          <a:bodyPr/>
          <a:p>
            <a:r>
              <a:rPr lang="en-US"/>
              <a:t>3</a:t>
            </a:r>
            <a:endParaRPr lang="en-US"/>
          </a:p>
        </p:txBody>
      </p:sp>
      <p:sp>
        <p:nvSpPr>
          <p:cNvPr id="8" name="Oval 7"/>
          <p:cNvSpPr/>
          <p:nvPr/>
        </p:nvSpPr>
        <p:spPr>
          <a:xfrm>
            <a:off x="7213600" y="1842135"/>
            <a:ext cx="401955" cy="507365"/>
          </a:xfrm>
          <a:prstGeom prst="ellipse">
            <a:avLst/>
          </a:prstGeom>
        </p:spPr>
        <p:style>
          <a:lnRef idx="1">
            <a:schemeClr val="accent3"/>
          </a:lnRef>
          <a:fillRef idx="2">
            <a:schemeClr val="accent3"/>
          </a:fillRef>
          <a:effectRef idx="1">
            <a:schemeClr val="accent3"/>
          </a:effectRef>
          <a:fontRef idx="minor">
            <a:schemeClr val="dk1"/>
          </a:fontRef>
        </p:style>
        <p:txBody>
          <a:bodyPr/>
          <a:p>
            <a:r>
              <a:rPr lang="en-US"/>
              <a:t>1</a:t>
            </a:r>
            <a:endParaRPr lang="en-US"/>
          </a:p>
        </p:txBody>
      </p:sp>
      <p:sp>
        <p:nvSpPr>
          <p:cNvPr id="12" name="Oval 11"/>
          <p:cNvSpPr/>
          <p:nvPr/>
        </p:nvSpPr>
        <p:spPr>
          <a:xfrm>
            <a:off x="3124200" y="1985645"/>
            <a:ext cx="401955" cy="507365"/>
          </a:xfrm>
          <a:prstGeom prst="ellipse">
            <a:avLst/>
          </a:prstGeom>
        </p:spPr>
        <p:style>
          <a:lnRef idx="1">
            <a:schemeClr val="accent3"/>
          </a:lnRef>
          <a:fillRef idx="2">
            <a:schemeClr val="accent3"/>
          </a:fillRef>
          <a:effectRef idx="1">
            <a:schemeClr val="accent3"/>
          </a:effectRef>
          <a:fontRef idx="minor">
            <a:schemeClr val="dk1"/>
          </a:fontRef>
        </p:style>
        <p:txBody>
          <a:bodyPr/>
          <a:p>
            <a:r>
              <a:rPr lang="en-US"/>
              <a:t>2</a:t>
            </a:r>
            <a:endParaRPr lang="en-US"/>
          </a:p>
        </p:txBody>
      </p:sp>
      <p:sp>
        <p:nvSpPr>
          <p:cNvPr id="3" name="Content Placeholder 2"/>
          <p:cNvSpPr>
            <a:spLocks noGrp="1"/>
          </p:cNvSpPr>
          <p:nvPr/>
        </p:nvSpPr>
        <p:spPr>
          <a:xfrm>
            <a:off x="595630" y="1364615"/>
            <a:ext cx="2667000" cy="5340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2:</a:t>
            </a:r>
            <a:endParaRPr lang="en-US" sz="2000">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7. Observer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8" name="Oval 7"/>
          <p:cNvSpPr/>
          <p:nvPr/>
        </p:nvSpPr>
        <p:spPr>
          <a:xfrm>
            <a:off x="2276475" y="2787015"/>
            <a:ext cx="401955" cy="507365"/>
          </a:xfrm>
          <a:prstGeom prst="ellipse">
            <a:avLst/>
          </a:prstGeom>
        </p:spPr>
        <p:style>
          <a:lnRef idx="1">
            <a:schemeClr val="accent3"/>
          </a:lnRef>
          <a:fillRef idx="2">
            <a:schemeClr val="accent3"/>
          </a:fillRef>
          <a:effectRef idx="1">
            <a:schemeClr val="accent3"/>
          </a:effectRef>
          <a:fontRef idx="minor">
            <a:schemeClr val="dk1"/>
          </a:fontRef>
        </p:style>
        <p:txBody>
          <a:bodyPr/>
          <a:p>
            <a:r>
              <a:rPr lang="en-US"/>
              <a:t>1</a:t>
            </a:r>
            <a:endParaRPr lang="en-US"/>
          </a:p>
        </p:txBody>
      </p:sp>
      <p:pic>
        <p:nvPicPr>
          <p:cNvPr id="10" name="Content Placeholder 9" descr="2020-12-02_13-26-51"/>
          <p:cNvPicPr>
            <a:picLocks noChangeAspect="1"/>
          </p:cNvPicPr>
          <p:nvPr>
            <p:ph sz="quarter" idx="4"/>
          </p:nvPr>
        </p:nvPicPr>
        <p:blipFill>
          <a:blip r:embed="rId1"/>
          <a:stretch>
            <a:fillRect/>
          </a:stretch>
        </p:blipFill>
        <p:spPr>
          <a:xfrm>
            <a:off x="3124200" y="2174875"/>
            <a:ext cx="3591560" cy="4241800"/>
          </a:xfrm>
          <a:prstGeom prst="rect">
            <a:avLst/>
          </a:prstGeom>
        </p:spPr>
      </p:pic>
      <p:sp>
        <p:nvSpPr>
          <p:cNvPr id="3" name="Content Placeholder 2"/>
          <p:cNvSpPr>
            <a:spLocks noGrp="1"/>
          </p:cNvSpPr>
          <p:nvPr/>
        </p:nvSpPr>
        <p:spPr>
          <a:xfrm>
            <a:off x="595630" y="1364615"/>
            <a:ext cx="2667000" cy="5340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2:</a:t>
            </a:r>
            <a:endParaRPr lang="en-US" sz="2000">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7. Observer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8" name="Content Placeholder 7" descr="2020-12-02_13-27-49"/>
          <p:cNvPicPr>
            <a:picLocks noChangeAspect="1"/>
          </p:cNvPicPr>
          <p:nvPr>
            <p:ph sz="quarter" idx="4"/>
          </p:nvPr>
        </p:nvPicPr>
        <p:blipFill>
          <a:blip r:embed="rId1"/>
          <a:stretch>
            <a:fillRect/>
          </a:stretch>
        </p:blipFill>
        <p:spPr>
          <a:xfrm>
            <a:off x="2044700" y="3356610"/>
            <a:ext cx="5273675" cy="2035810"/>
          </a:xfrm>
          <a:prstGeom prst="rect">
            <a:avLst/>
          </a:prstGeom>
        </p:spPr>
      </p:pic>
      <p:sp>
        <p:nvSpPr>
          <p:cNvPr id="14" name="Oval 13"/>
          <p:cNvSpPr/>
          <p:nvPr/>
        </p:nvSpPr>
        <p:spPr>
          <a:xfrm>
            <a:off x="1323340" y="3896995"/>
            <a:ext cx="401955" cy="507365"/>
          </a:xfrm>
          <a:prstGeom prst="ellipse">
            <a:avLst/>
          </a:prstGeom>
        </p:spPr>
        <p:style>
          <a:lnRef idx="1">
            <a:schemeClr val="accent3"/>
          </a:lnRef>
          <a:fillRef idx="2">
            <a:schemeClr val="accent3"/>
          </a:fillRef>
          <a:effectRef idx="1">
            <a:schemeClr val="accent3"/>
          </a:effectRef>
          <a:fontRef idx="minor">
            <a:schemeClr val="dk1"/>
          </a:fontRef>
        </p:style>
        <p:txBody>
          <a:bodyPr/>
          <a:p>
            <a:r>
              <a:rPr lang="en-US"/>
              <a:t>2</a:t>
            </a:r>
            <a:endParaRPr lang="en-US"/>
          </a:p>
        </p:txBody>
      </p:sp>
      <p:sp>
        <p:nvSpPr>
          <p:cNvPr id="3" name="Content Placeholder 2"/>
          <p:cNvSpPr>
            <a:spLocks noGrp="1"/>
          </p:cNvSpPr>
          <p:nvPr/>
        </p:nvSpPr>
        <p:spPr>
          <a:xfrm>
            <a:off x="595630" y="1364615"/>
            <a:ext cx="2667000" cy="5340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2:</a:t>
            </a:r>
            <a:endParaRPr lang="en-US" sz="2000">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7. Observer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8" name="Oval 7"/>
          <p:cNvSpPr/>
          <p:nvPr/>
        </p:nvSpPr>
        <p:spPr>
          <a:xfrm>
            <a:off x="111760" y="2793365"/>
            <a:ext cx="401955" cy="507365"/>
          </a:xfrm>
          <a:prstGeom prst="ellipse">
            <a:avLst/>
          </a:prstGeom>
        </p:spPr>
        <p:style>
          <a:lnRef idx="1">
            <a:schemeClr val="accent3"/>
          </a:lnRef>
          <a:fillRef idx="2">
            <a:schemeClr val="accent3"/>
          </a:fillRef>
          <a:effectRef idx="1">
            <a:schemeClr val="accent3"/>
          </a:effectRef>
          <a:fontRef idx="minor">
            <a:schemeClr val="dk1"/>
          </a:fontRef>
        </p:style>
        <p:txBody>
          <a:bodyPr/>
          <a:p>
            <a:r>
              <a:rPr lang="en-US"/>
              <a:t>3</a:t>
            </a:r>
            <a:endParaRPr lang="en-US"/>
          </a:p>
        </p:txBody>
      </p:sp>
      <p:sp>
        <p:nvSpPr>
          <p:cNvPr id="12" name="Oval 11"/>
          <p:cNvSpPr/>
          <p:nvPr/>
        </p:nvSpPr>
        <p:spPr>
          <a:xfrm>
            <a:off x="4687570" y="2793365"/>
            <a:ext cx="401955" cy="508000"/>
          </a:xfrm>
          <a:prstGeom prst="ellipse">
            <a:avLst/>
          </a:prstGeom>
        </p:spPr>
        <p:style>
          <a:lnRef idx="1">
            <a:schemeClr val="accent3"/>
          </a:lnRef>
          <a:fillRef idx="2">
            <a:schemeClr val="accent3"/>
          </a:fillRef>
          <a:effectRef idx="1">
            <a:schemeClr val="accent3"/>
          </a:effectRef>
          <a:fontRef idx="minor">
            <a:schemeClr val="dk1"/>
          </a:fontRef>
        </p:style>
        <p:txBody>
          <a:bodyPr/>
          <a:p>
            <a:r>
              <a:rPr lang="en-US"/>
              <a:t>4</a:t>
            </a:r>
            <a:endParaRPr lang="en-US"/>
          </a:p>
        </p:txBody>
      </p:sp>
      <p:sp>
        <p:nvSpPr>
          <p:cNvPr id="14" name="Oval 13"/>
          <p:cNvSpPr/>
          <p:nvPr/>
        </p:nvSpPr>
        <p:spPr>
          <a:xfrm>
            <a:off x="2277110" y="5248910"/>
            <a:ext cx="401955" cy="507365"/>
          </a:xfrm>
          <a:prstGeom prst="ellipse">
            <a:avLst/>
          </a:prstGeom>
        </p:spPr>
        <p:style>
          <a:lnRef idx="1">
            <a:schemeClr val="accent3"/>
          </a:lnRef>
          <a:fillRef idx="2">
            <a:schemeClr val="accent3"/>
          </a:fillRef>
          <a:effectRef idx="1">
            <a:schemeClr val="accent3"/>
          </a:effectRef>
          <a:fontRef idx="minor">
            <a:schemeClr val="dk1"/>
          </a:fontRef>
        </p:style>
        <p:txBody>
          <a:bodyPr/>
          <a:p>
            <a:r>
              <a:rPr lang="en-US"/>
              <a:t>5</a:t>
            </a:r>
            <a:endParaRPr lang="en-US"/>
          </a:p>
        </p:txBody>
      </p:sp>
      <p:pic>
        <p:nvPicPr>
          <p:cNvPr id="16" name="Content Placeholder 15" descr="2020-12-02_13-38-57"/>
          <p:cNvPicPr>
            <a:picLocks noChangeAspect="1"/>
          </p:cNvPicPr>
          <p:nvPr>
            <p:ph sz="quarter" idx="4"/>
          </p:nvPr>
        </p:nvPicPr>
        <p:blipFill>
          <a:blip r:embed="rId1"/>
          <a:stretch>
            <a:fillRect/>
          </a:stretch>
        </p:blipFill>
        <p:spPr>
          <a:xfrm>
            <a:off x="579755" y="2212340"/>
            <a:ext cx="4041775" cy="2106295"/>
          </a:xfrm>
          <a:prstGeom prst="rect">
            <a:avLst/>
          </a:prstGeom>
        </p:spPr>
      </p:pic>
      <p:pic>
        <p:nvPicPr>
          <p:cNvPr id="17" name="Picture 16" descr="2020-12-02_13-39-40"/>
          <p:cNvPicPr>
            <a:picLocks noChangeAspect="1"/>
          </p:cNvPicPr>
          <p:nvPr/>
        </p:nvPicPr>
        <p:blipFill>
          <a:blip r:embed="rId2"/>
          <a:stretch>
            <a:fillRect/>
          </a:stretch>
        </p:blipFill>
        <p:spPr>
          <a:xfrm>
            <a:off x="5145405" y="2212340"/>
            <a:ext cx="3869690" cy="2106295"/>
          </a:xfrm>
          <a:prstGeom prst="rect">
            <a:avLst/>
          </a:prstGeom>
        </p:spPr>
      </p:pic>
      <p:pic>
        <p:nvPicPr>
          <p:cNvPr id="18" name="Picture 17" descr="2020-12-02_13-40-23"/>
          <p:cNvPicPr>
            <a:picLocks noChangeAspect="1"/>
          </p:cNvPicPr>
          <p:nvPr/>
        </p:nvPicPr>
        <p:blipFill>
          <a:blip r:embed="rId3"/>
          <a:stretch>
            <a:fillRect/>
          </a:stretch>
        </p:blipFill>
        <p:spPr>
          <a:xfrm>
            <a:off x="2773045" y="4408805"/>
            <a:ext cx="4467225" cy="1970405"/>
          </a:xfrm>
          <a:prstGeom prst="rect">
            <a:avLst/>
          </a:prstGeom>
        </p:spPr>
      </p:pic>
      <p:sp>
        <p:nvSpPr>
          <p:cNvPr id="3" name="Content Placeholder 2"/>
          <p:cNvSpPr>
            <a:spLocks noGrp="1"/>
          </p:cNvSpPr>
          <p:nvPr/>
        </p:nvSpPr>
        <p:spPr>
          <a:xfrm>
            <a:off x="595630" y="1364615"/>
            <a:ext cx="2667000" cy="5340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2:</a:t>
            </a:r>
            <a:endParaRPr lang="en-US" sz="2000">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4" name="suction.wav"/>
          </p:stSnd>
        </p:sndAc>
      </p:transition>
    </mc:Choice>
    <mc:Fallback>
      <p:transition>
        <p:sndAc>
          <p:stSnd>
            <p:snd r:embed="rId4" name="suction.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7. Observer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1" name="Content Placeholder 2"/>
          <p:cNvSpPr>
            <a:spLocks noGrp="1"/>
          </p:cNvSpPr>
          <p:nvPr/>
        </p:nvSpPr>
        <p:spPr>
          <a:xfrm>
            <a:off x="1231900" y="2214245"/>
            <a:ext cx="326580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u="sng">
                <a:solidFill>
                  <a:srgbClr val="138357"/>
                </a:solidFill>
                <a:sym typeface="+mn-ea"/>
              </a:rPr>
              <a:t>Demo </a:t>
            </a:r>
            <a:endParaRPr lang="en-US" sz="2000" u="sng">
              <a:solidFill>
                <a:srgbClr val="138357"/>
              </a:solidFill>
              <a:sym typeface="+mn-ea"/>
            </a:endParaRPr>
          </a:p>
        </p:txBody>
      </p:sp>
      <p:sp>
        <p:nvSpPr>
          <p:cNvPr id="12" name="Content Placeholder 2"/>
          <p:cNvSpPr>
            <a:spLocks noGrp="1"/>
          </p:cNvSpPr>
          <p:nvPr/>
        </p:nvSpPr>
        <p:spPr>
          <a:xfrm>
            <a:off x="5420995" y="2214245"/>
            <a:ext cx="326580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u="sng">
                <a:solidFill>
                  <a:srgbClr val="138357"/>
                </a:solidFill>
                <a:sym typeface="+mn-ea"/>
              </a:rPr>
              <a:t>Result </a:t>
            </a:r>
            <a:endParaRPr lang="en-US" sz="2000" u="sng">
              <a:solidFill>
                <a:srgbClr val="138357"/>
              </a:solidFill>
              <a:sym typeface="+mn-ea"/>
            </a:endParaRPr>
          </a:p>
        </p:txBody>
      </p:sp>
      <p:pic>
        <p:nvPicPr>
          <p:cNvPr id="9" name="Content Placeholder 8" descr="2020-12-02_13-41-09"/>
          <p:cNvPicPr>
            <a:picLocks noChangeAspect="1"/>
          </p:cNvPicPr>
          <p:nvPr>
            <p:ph sz="quarter" idx="4"/>
          </p:nvPr>
        </p:nvPicPr>
        <p:blipFill>
          <a:blip r:embed="rId1"/>
          <a:stretch>
            <a:fillRect/>
          </a:stretch>
        </p:blipFill>
        <p:spPr>
          <a:xfrm>
            <a:off x="658495" y="2650490"/>
            <a:ext cx="3257550" cy="3028950"/>
          </a:xfrm>
          <a:prstGeom prst="rect">
            <a:avLst/>
          </a:prstGeom>
        </p:spPr>
      </p:pic>
      <p:pic>
        <p:nvPicPr>
          <p:cNvPr id="13" name="Picture 12" descr="2020-12-02_13-42-19"/>
          <p:cNvPicPr>
            <a:picLocks noChangeAspect="1"/>
          </p:cNvPicPr>
          <p:nvPr/>
        </p:nvPicPr>
        <p:blipFill>
          <a:blip r:embed="rId2"/>
          <a:stretch>
            <a:fillRect/>
          </a:stretch>
        </p:blipFill>
        <p:spPr>
          <a:xfrm>
            <a:off x="5236210" y="2885440"/>
            <a:ext cx="2832100" cy="2558415"/>
          </a:xfrm>
          <a:prstGeom prst="rect">
            <a:avLst/>
          </a:prstGeom>
        </p:spPr>
      </p:pic>
      <p:sp>
        <p:nvSpPr>
          <p:cNvPr id="3" name="Content Placeholder 2"/>
          <p:cNvSpPr>
            <a:spLocks noGrp="1"/>
          </p:cNvSpPr>
          <p:nvPr/>
        </p:nvSpPr>
        <p:spPr>
          <a:xfrm>
            <a:off x="595630" y="1364615"/>
            <a:ext cx="2667000" cy="5340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2:</a:t>
            </a:r>
            <a:endParaRPr lang="en-US" sz="2000">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3" name="suction.wav"/>
          </p:stSnd>
        </p:sndAc>
      </p:transition>
    </mc:Choice>
    <mc:Fallback>
      <p:transition>
        <p:sndAc>
          <p:stSnd>
            <p:snd r:embed="rId3" name="suction.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7. Observer Pattern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457200" y="1471295"/>
            <a:ext cx="7331710" cy="775335"/>
          </a:xfrm>
        </p:spPr>
        <p:txBody>
          <a:bodyPr/>
          <a:p>
            <a:pPr marL="0" algn="l">
              <a:buClrTx/>
              <a:buSzTx/>
              <a:buFontTx/>
              <a:buNone/>
            </a:pPr>
            <a:r>
              <a:rPr lang="en-US" sz="2000" b="1">
                <a:solidFill>
                  <a:srgbClr val="138357"/>
                </a:solidFill>
                <a:sym typeface="+mn-ea"/>
              </a:rPr>
              <a:t>Lợi ích của Observer có gì hơn so với cách sử dụng bình thường?</a:t>
            </a:r>
            <a:endParaRPr lang="en-US" sz="2000" b="1">
              <a:solidFill>
                <a:srgbClr val="138357"/>
              </a:solidFill>
              <a:latin typeface="Arial" panose="020B0604020202020204" pitchFamily="34" charset="0"/>
              <a:cs typeface="Arial" panose="020B0604020202020204" pitchFamily="34" charset="0"/>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8" name="Content Placeholder 7"/>
          <p:cNvSpPr/>
          <p:nvPr>
            <p:ph sz="quarter" idx="4"/>
          </p:nvPr>
        </p:nvSpPr>
        <p:spPr>
          <a:xfrm>
            <a:off x="491490" y="2658745"/>
            <a:ext cx="7491730" cy="2844800"/>
          </a:xfrm>
        </p:spPr>
        <p:txBody>
          <a:bodyPr>
            <a:normAutofit fontScale="90000"/>
          </a:bodyPr>
          <a:p>
            <a:r>
              <a:rPr lang="en-US" sz="2000">
                <a:solidFill>
                  <a:schemeClr val="tx1"/>
                </a:solidFill>
              </a:rPr>
              <a:t>    Có thể thấy nếu ta đăng ký nhận thông báo về tình hình xuất bản của một tờ báo hay tạp chí tại một cửa hàng, ta không cần phải đến cửa hàng để kiểm tra xem số tiếp theo đã ra hay chưa. Thay vào đó, cửa hàng sẽ gửi các số báo mới trực tiếp đến hộp thư của chúng ta ngay sau khi đăng bán tờ báo hay tạp chí mà chúng ta quan tâm.</a:t>
            </a:r>
            <a:endParaRPr lang="en-US" sz="2000">
              <a:solidFill>
                <a:schemeClr val="tx1"/>
              </a:solidFill>
            </a:endParaRPr>
          </a:p>
          <a:p>
            <a:r>
              <a:rPr lang="en-US" sz="2000">
                <a:solidFill>
                  <a:schemeClr val="tx1"/>
                </a:solidFill>
              </a:rPr>
              <a:t>    Đồng thời Cửa hàng cũng duy trì danh sách những người đăng ký và biết họ quan tâm đến tờ báo nào. Người đăng ký có thể rời khỏi danh sách bất kỳ lúc nào khi họ muốn ngăn cửa hàng gửi các số báo hoặc tạp chí mới cho họ.</a:t>
            </a:r>
            <a:endParaRPr lang="en-US" sz="20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1" name="suction.wav"/>
          </p:stSnd>
        </p:sndAc>
      </p:transition>
    </mc:Choice>
    <mc:Fallback>
      <p:transition>
        <p:sndAc>
          <p:stSnd>
            <p:snd r:embed="rId1" name="suction.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ym typeface="+mn-ea"/>
              </a:rPr>
              <a:t>7. Observer Pattern</a:t>
            </a:r>
            <a:endParaRPr lang="en-US"/>
          </a:p>
        </p:txBody>
      </p:sp>
      <p:sp>
        <p:nvSpPr>
          <p:cNvPr id="3" name="Text Placeholder 2"/>
          <p:cNvSpPr>
            <a:spLocks noGrp="1"/>
          </p:cNvSpPr>
          <p:nvPr>
            <p:ph type="body" idx="1"/>
          </p:nvPr>
        </p:nvSpPr>
        <p:spPr/>
        <p:txBody>
          <a:bodyPr/>
          <a:p>
            <a:r>
              <a:rPr lang="en-US">
                <a:solidFill>
                  <a:srgbClr val="138357"/>
                </a:solidFill>
                <a:sym typeface="+mn-ea"/>
              </a:rPr>
              <a:t>Ưu điểm, nhược điểm</a:t>
            </a:r>
            <a:endParaRPr lang="en-US"/>
          </a:p>
          <a:p>
            <a:endParaRPr lang="en-US"/>
          </a:p>
        </p:txBody>
      </p:sp>
      <p:sp>
        <p:nvSpPr>
          <p:cNvPr id="4" name="Content Placeholder 3"/>
          <p:cNvSpPr>
            <a:spLocks noGrp="1"/>
          </p:cNvSpPr>
          <p:nvPr>
            <p:ph sz="half" idx="2"/>
          </p:nvPr>
        </p:nvSpPr>
        <p:spPr>
          <a:xfrm>
            <a:off x="457200" y="2906395"/>
            <a:ext cx="4040188" cy="3951288"/>
          </a:xfrm>
        </p:spPr>
        <p:txBody>
          <a:bodyPr/>
          <a:p>
            <a:r>
              <a:rPr lang="en-US">
                <a:solidFill>
                  <a:schemeClr val="tx1"/>
                </a:solidFill>
              </a:rPr>
              <a:t>Sự phụ thuộc một-nhiều giữa các đối tượng nên được xác định mà không làm cho các đối tượng được liên kết chặt chẽ.</a:t>
            </a:r>
            <a:endParaRPr lang="en-US">
              <a:solidFill>
                <a:schemeClr val="tx1"/>
              </a:solidFill>
            </a:endParaRPr>
          </a:p>
          <a:p>
            <a:r>
              <a:rPr lang="en-US">
                <a:solidFill>
                  <a:schemeClr val="tx1"/>
                </a:solidFill>
              </a:rPr>
              <a:t>Cần đảm bảo rằng khi một đối tượng thay đổi trạng thái, một số đối tượng phụ thuộc sẽ được cập nhật tự động.</a:t>
            </a:r>
            <a:endParaRPr lang="en-US">
              <a:solidFill>
                <a:schemeClr val="tx1"/>
              </a:solidFill>
            </a:endParaRPr>
          </a:p>
        </p:txBody>
      </p:sp>
      <p:sp>
        <p:nvSpPr>
          <p:cNvPr id="5" name="Text Placeholder 4"/>
          <p:cNvSpPr>
            <a:spLocks noGrp="1"/>
          </p:cNvSpPr>
          <p:nvPr>
            <p:ph type="body" sz="quarter" idx="3"/>
          </p:nvPr>
        </p:nvSpPr>
        <p:spPr>
          <a:xfrm>
            <a:off x="4645025" y="2174875"/>
            <a:ext cx="3895725" cy="489585"/>
          </a:xfrm>
        </p:spPr>
        <p:txBody>
          <a:bodyPr/>
          <a:p>
            <a:pPr algn="ctr"/>
            <a:r>
              <a:rPr lang="en-US">
                <a:solidFill>
                  <a:schemeClr val="tx1"/>
                </a:solidFill>
              </a:rPr>
              <a:t>Nhược điểm</a:t>
            </a:r>
            <a:endParaRPr lang="en-US">
              <a:solidFill>
                <a:schemeClr val="tx1"/>
              </a:solidFill>
            </a:endParaRPr>
          </a:p>
        </p:txBody>
      </p:sp>
      <p:sp>
        <p:nvSpPr>
          <p:cNvPr id="6" name="Content Placeholder 5"/>
          <p:cNvSpPr>
            <a:spLocks noGrp="1"/>
          </p:cNvSpPr>
          <p:nvPr>
            <p:ph sz="quarter" idx="4"/>
          </p:nvPr>
        </p:nvSpPr>
        <p:spPr>
          <a:xfrm>
            <a:off x="4645025" y="2906395"/>
            <a:ext cx="4041775" cy="3951288"/>
          </a:xfrm>
        </p:spPr>
        <p:txBody>
          <a:bodyPr/>
          <a:p>
            <a:r>
              <a:rPr lang="en-US">
                <a:solidFill>
                  <a:schemeClr val="tx1"/>
                </a:solidFill>
              </a:rPr>
              <a:t>Độ phức tạp tăng lên vì mẫu yên cầu tạo thêm nhiều lớp mới.</a:t>
            </a:r>
            <a:endParaRPr lang="en-US">
              <a:solidFill>
                <a:schemeClr val="tx1"/>
              </a:solidFill>
            </a:endParaRPr>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0" name="Text Placeholder 4"/>
          <p:cNvSpPr>
            <a:spLocks noGrp="1"/>
          </p:cNvSpPr>
          <p:nvPr/>
        </p:nvSpPr>
        <p:spPr>
          <a:xfrm>
            <a:off x="457200" y="2024698"/>
            <a:ext cx="4041775" cy="639762"/>
          </a:xfrm>
          <a:prstGeom prst="rect">
            <a:avLst/>
          </a:prstGeom>
        </p:spPr>
        <p:txBody>
          <a:bodyPr vert="horz" lIns="91440" tIns="45720" rIns="91440" bIns="45720" rtlCol="0" anchor="b">
            <a:normAutofit/>
          </a:bodyPr>
          <a:lstStyle>
            <a:lvl1pPr marL="0" indent="0" algn="l" defTabSz="457200" rtl="0" eaLnBrk="1" latinLnBrk="0" hangingPunct="1">
              <a:spcBef>
                <a:spcPct val="20000"/>
              </a:spcBef>
              <a:buFont typeface="Arial" panose="020B0604020202020204"/>
              <a:buNone/>
              <a:defRPr kumimoji="1" sz="2000" b="1" kern="1200">
                <a:solidFill>
                  <a:srgbClr val="7F7F7F"/>
                </a:solidFill>
                <a:latin typeface="Arial" panose="020B0604020202020204" pitchFamily="34" charset="0"/>
                <a:ea typeface="ヒラギノ角ゴ Pro W3"/>
                <a:cs typeface="Arial" panose="020B0604020202020204" pitchFamily="34" charset="0"/>
              </a:defRPr>
            </a:lvl1pPr>
            <a:lvl2pPr marL="457200" indent="0" algn="l" defTabSz="457200" rtl="0" eaLnBrk="1" latinLnBrk="0" hangingPunct="1">
              <a:spcBef>
                <a:spcPct val="20000"/>
              </a:spcBef>
              <a:buFont typeface="Arial" panose="020B0604020202020204"/>
              <a:buNone/>
              <a:defRPr kumimoji="1" sz="2000" b="1" kern="1200">
                <a:solidFill>
                  <a:srgbClr val="7F7F7F"/>
                </a:solidFill>
                <a:latin typeface="Arial" panose="020B0604020202020204" pitchFamily="34" charset="0"/>
                <a:ea typeface="ヒラギノ角ゴ Pro W3"/>
                <a:cs typeface="Arial" panose="020B0604020202020204" pitchFamily="34" charset="0"/>
              </a:defRPr>
            </a:lvl2pPr>
            <a:lvl3pPr marL="914400" indent="0" algn="l" defTabSz="457200" rtl="0" eaLnBrk="1" latinLnBrk="0" hangingPunct="1">
              <a:spcBef>
                <a:spcPct val="20000"/>
              </a:spcBef>
              <a:buFont typeface="Arial" panose="020B0604020202020204"/>
              <a:buNone/>
              <a:defRPr kumimoji="1" sz="1800" b="1" kern="1200">
                <a:solidFill>
                  <a:srgbClr val="7F7F7F"/>
                </a:solidFill>
                <a:latin typeface="Arial" panose="020B0604020202020204" pitchFamily="34" charset="0"/>
                <a:ea typeface="ヒラギノ角ゴ Pro W3"/>
                <a:cs typeface="Arial" panose="020B0604020202020204" pitchFamily="34" charset="0"/>
              </a:defRPr>
            </a:lvl3pPr>
            <a:lvl4pPr marL="1371600" indent="0" algn="l" defTabSz="457200" rtl="0" eaLnBrk="1" latinLnBrk="0" hangingPunct="1">
              <a:spcBef>
                <a:spcPct val="20000"/>
              </a:spcBef>
              <a:buFont typeface="Arial" panose="020B0604020202020204"/>
              <a:buNone/>
              <a:defRPr kumimoji="1" sz="1600" b="1" kern="1200">
                <a:solidFill>
                  <a:srgbClr val="7F7F7F"/>
                </a:solidFill>
                <a:latin typeface="Arial" panose="020B0604020202020204" pitchFamily="34" charset="0"/>
                <a:ea typeface="ヒラギノ角ゴ Pro W3"/>
                <a:cs typeface="Arial" panose="020B0604020202020204" pitchFamily="34" charset="0"/>
              </a:defRPr>
            </a:lvl4pPr>
            <a:lvl5pPr marL="1828800" indent="0" algn="l" defTabSz="457200" rtl="0" eaLnBrk="1" latinLnBrk="0" hangingPunct="1">
              <a:spcBef>
                <a:spcPct val="20000"/>
              </a:spcBef>
              <a:buFont typeface="Arial" panose="020B0604020202020204"/>
              <a:buNone/>
              <a:defRPr kumimoji="1" sz="1600" b="1" kern="1200">
                <a:solidFill>
                  <a:srgbClr val="7F7F7F"/>
                </a:solidFill>
                <a:latin typeface="Arial" panose="020B0604020202020204" pitchFamily="34" charset="0"/>
                <a:ea typeface="ヒラギノ角ゴ Pro W3"/>
                <a:cs typeface="Arial" panose="020B0604020202020204" pitchFamily="34" charset="0"/>
              </a:defRPr>
            </a:lvl5pPr>
            <a:lvl6pPr marL="2286000" indent="0" algn="l" defTabSz="457200" rtl="0" eaLnBrk="1" latinLnBrk="0" hangingPunct="1">
              <a:spcBef>
                <a:spcPct val="20000"/>
              </a:spcBef>
              <a:buFont typeface="Arial" panose="020B0604020202020204"/>
              <a:buNone/>
              <a:defRPr kumimoji="1" sz="1600" b="1" kern="1200">
                <a:solidFill>
                  <a:schemeClr val="tx1"/>
                </a:solidFill>
                <a:latin typeface="+mn-lt"/>
                <a:ea typeface="+mn-ea"/>
                <a:cs typeface="+mn-cs"/>
              </a:defRPr>
            </a:lvl6pPr>
            <a:lvl7pPr marL="2743200" indent="0" algn="l" defTabSz="457200" rtl="0" eaLnBrk="1" latinLnBrk="0" hangingPunct="1">
              <a:spcBef>
                <a:spcPct val="20000"/>
              </a:spcBef>
              <a:buFont typeface="Arial" panose="020B0604020202020204"/>
              <a:buNone/>
              <a:defRPr kumimoji="1" sz="1600" b="1" kern="1200">
                <a:solidFill>
                  <a:schemeClr val="tx1"/>
                </a:solidFill>
                <a:latin typeface="+mn-lt"/>
                <a:ea typeface="+mn-ea"/>
                <a:cs typeface="+mn-cs"/>
              </a:defRPr>
            </a:lvl7pPr>
            <a:lvl8pPr marL="3200400" indent="0" algn="l" defTabSz="457200" rtl="0" eaLnBrk="1" latinLnBrk="0" hangingPunct="1">
              <a:spcBef>
                <a:spcPct val="20000"/>
              </a:spcBef>
              <a:buFont typeface="Arial" panose="020B0604020202020204"/>
              <a:buNone/>
              <a:defRPr kumimoji="1" sz="1600" b="1" kern="1200">
                <a:solidFill>
                  <a:schemeClr val="tx1"/>
                </a:solidFill>
                <a:latin typeface="+mn-lt"/>
                <a:ea typeface="+mn-ea"/>
                <a:cs typeface="+mn-cs"/>
              </a:defRPr>
            </a:lvl8pPr>
            <a:lvl9pPr marL="3657600" indent="0" algn="l" defTabSz="457200" rtl="0" eaLnBrk="1" latinLnBrk="0" hangingPunct="1">
              <a:spcBef>
                <a:spcPct val="20000"/>
              </a:spcBef>
              <a:buFont typeface="Arial" panose="020B0604020202020204"/>
              <a:buNone/>
              <a:defRPr kumimoji="1" sz="1600" b="1" kern="1200">
                <a:solidFill>
                  <a:schemeClr val="tx1"/>
                </a:solidFill>
                <a:latin typeface="+mn-lt"/>
                <a:ea typeface="+mn-ea"/>
                <a:cs typeface="+mn-cs"/>
              </a:defRPr>
            </a:lvl9pPr>
          </a:lstStyle>
          <a:p>
            <a:pPr algn="ctr"/>
            <a:r>
              <a:rPr lang="en-US">
                <a:solidFill>
                  <a:schemeClr val="tx1"/>
                </a:solidFill>
              </a:rPr>
              <a:t>Ưu điểm</a:t>
            </a:r>
            <a:endParaRPr 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7. Observer Pattern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457200" y="1612265"/>
            <a:ext cx="4040505" cy="1325880"/>
          </a:xfrm>
        </p:spPr>
        <p:txBody>
          <a:bodyPr/>
          <a:p>
            <a:pPr marL="0" algn="l">
              <a:buClrTx/>
              <a:buSzTx/>
              <a:buFontTx/>
              <a:buNone/>
            </a:pPr>
            <a:r>
              <a:rPr lang="en-US" sz="2500" b="1">
                <a:solidFill>
                  <a:srgbClr val="138357"/>
                </a:solidFill>
                <a:latin typeface="Arial" panose="020B0604020202020204" pitchFamily="34" charset="0"/>
                <a:cs typeface="Arial" panose="020B0604020202020204" pitchFamily="34" charset="0"/>
                <a:sym typeface="+mn-ea"/>
              </a:rPr>
              <a:t>Định nghĩa</a:t>
            </a:r>
            <a:endParaRPr lang="en-US" sz="25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8" name="Content Placeholder 2"/>
          <p:cNvSpPr>
            <a:spLocks noGrp="1"/>
          </p:cNvSpPr>
          <p:nvPr/>
        </p:nvSpPr>
        <p:spPr>
          <a:xfrm>
            <a:off x="457200" y="2218055"/>
            <a:ext cx="326580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a:solidFill>
                  <a:srgbClr val="138357"/>
                </a:solidFill>
                <a:sym typeface="+mn-ea"/>
              </a:rPr>
              <a:t>    Sử dụng khi nào?</a:t>
            </a:r>
            <a:endParaRPr lang="en-US" sz="2000">
              <a:solidFill>
                <a:srgbClr val="138357"/>
              </a:solidFill>
              <a:sym typeface="+mn-ea"/>
            </a:endParaRPr>
          </a:p>
        </p:txBody>
      </p:sp>
      <p:sp>
        <p:nvSpPr>
          <p:cNvPr id="7" name="Content Placeholder 6"/>
          <p:cNvSpPr/>
          <p:nvPr>
            <p:ph sz="quarter" idx="4"/>
          </p:nvPr>
        </p:nvSpPr>
        <p:spPr>
          <a:xfrm>
            <a:off x="746760" y="2938145"/>
            <a:ext cx="7650480" cy="1536700"/>
          </a:xfrm>
        </p:spPr>
        <p:txBody>
          <a:bodyPr>
            <a:noAutofit/>
          </a:bodyPr>
          <a:p>
            <a:r>
              <a:rPr lang="en-US" sz="2000">
                <a:solidFill>
                  <a:schemeClr val="tx1"/>
                </a:solidFill>
              </a:rPr>
              <a:t>Sử dụng mẫu Observer khi các thay đổi đối với trạng thái của một đối tượng có thể yêu cầu thay đổi các đối tượng khác và tập đối tượng thực tế không được biết trước hoặc thay đổi động.</a:t>
            </a:r>
            <a:endParaRPr lang="en-US" sz="20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1" name="suction.wav"/>
          </p:stSnd>
        </p:sndAc>
      </p:transition>
    </mc:Choice>
    <mc:Fallback>
      <p:transition>
        <p:sndAc>
          <p:stSnd>
            <p:snd r:embed="rId1" name="suction.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7. Observer Pattern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457200" y="1612265"/>
            <a:ext cx="4040505" cy="1325880"/>
          </a:xfrm>
        </p:spPr>
        <p:txBody>
          <a:bodyPr/>
          <a:p>
            <a:pPr marL="0" algn="l">
              <a:buClrTx/>
              <a:buSzTx/>
              <a:buFontTx/>
              <a:buNone/>
            </a:pPr>
            <a:r>
              <a:rPr lang="en-US" sz="2500" b="1">
                <a:solidFill>
                  <a:srgbClr val="138357"/>
                </a:solidFill>
                <a:latin typeface="Arial" panose="020B0604020202020204" pitchFamily="34" charset="0"/>
                <a:cs typeface="Arial" panose="020B0604020202020204" pitchFamily="34" charset="0"/>
                <a:sym typeface="+mn-ea"/>
              </a:rPr>
              <a:t>Định nghĩa</a:t>
            </a:r>
            <a:endParaRPr lang="en-US" sz="25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9" name="Content Placeholder 2"/>
          <p:cNvSpPr>
            <a:spLocks noGrp="1"/>
          </p:cNvSpPr>
          <p:nvPr/>
        </p:nvSpPr>
        <p:spPr>
          <a:xfrm>
            <a:off x="457200" y="3068955"/>
            <a:ext cx="326580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u="sng">
                <a:solidFill>
                  <a:srgbClr val="138357"/>
                </a:solidFill>
                <a:sym typeface="+mn-ea"/>
              </a:rPr>
              <a:t>Cấu trúc</a:t>
            </a:r>
            <a:r>
              <a:rPr lang="en-US" sz="2000">
                <a:solidFill>
                  <a:srgbClr val="138357"/>
                </a:solidFill>
                <a:sym typeface="+mn-ea"/>
              </a:rPr>
              <a:t>  </a:t>
            </a:r>
            <a:endParaRPr lang="en-US" sz="2000">
              <a:solidFill>
                <a:srgbClr val="138357"/>
              </a:solidFill>
              <a:sym typeface="+mn-ea"/>
            </a:endParaRPr>
          </a:p>
        </p:txBody>
      </p:sp>
      <p:pic>
        <p:nvPicPr>
          <p:cNvPr id="8" name="Content Placeholder 7" descr="2020-12-02_13-10-31"/>
          <p:cNvPicPr>
            <a:picLocks noChangeAspect="1"/>
          </p:cNvPicPr>
          <p:nvPr>
            <p:ph sz="quarter" idx="4"/>
          </p:nvPr>
        </p:nvPicPr>
        <p:blipFill>
          <a:blip r:embed="rId1"/>
          <a:stretch>
            <a:fillRect/>
          </a:stretch>
        </p:blipFill>
        <p:spPr>
          <a:xfrm>
            <a:off x="2169795" y="2399030"/>
            <a:ext cx="6430010" cy="35090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7. Observer Pattern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457200" y="1612265"/>
            <a:ext cx="4040505" cy="1325880"/>
          </a:xfrm>
        </p:spPr>
        <p:txBody>
          <a:bodyPr/>
          <a:p>
            <a:pPr marL="0" algn="l">
              <a:buClrTx/>
              <a:buSzTx/>
              <a:buFontTx/>
              <a:buNone/>
            </a:pPr>
            <a:r>
              <a:rPr lang="en-US" sz="2500" b="1">
                <a:solidFill>
                  <a:srgbClr val="138357"/>
                </a:solidFill>
                <a:latin typeface="Arial" panose="020B0604020202020204" pitchFamily="34" charset="0"/>
                <a:cs typeface="Arial" panose="020B0604020202020204" pitchFamily="34" charset="0"/>
                <a:sym typeface="+mn-ea"/>
              </a:rPr>
              <a:t>Định nghĩa</a:t>
            </a:r>
            <a:endParaRPr lang="en-US" sz="25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7" name="Content Placeholder 6"/>
          <p:cNvSpPr/>
          <p:nvPr>
            <p:ph sz="quarter" idx="4"/>
          </p:nvPr>
        </p:nvSpPr>
        <p:spPr>
          <a:xfrm>
            <a:off x="457200" y="2938145"/>
            <a:ext cx="8431530" cy="2867660"/>
          </a:xfrm>
        </p:spPr>
        <p:txBody>
          <a:bodyPr>
            <a:noAutofit/>
          </a:bodyPr>
          <a:p>
            <a:r>
              <a:rPr lang="en-US" sz="2000">
                <a:solidFill>
                  <a:schemeClr val="tx1"/>
                </a:solidFill>
                <a:sym typeface="+mn-ea"/>
              </a:rPr>
              <a:t>Publisher: Đưa ra các sự kiện mà các đối tượng khác quan tâm. Publisher có cơ chế cho người dùng mới đăng ký tham gia và người đã đăng ký trước đó thực hiện hủy đăng ký và rời khỏi danh sách. </a:t>
            </a:r>
            <a:endParaRPr lang="en-US" sz="2000">
              <a:solidFill>
                <a:schemeClr val="tx1"/>
              </a:solidFill>
              <a:sym typeface="+mn-ea"/>
            </a:endParaRPr>
          </a:p>
          <a:p>
            <a:pPr marL="0" indent="0">
              <a:buNone/>
            </a:pPr>
            <a:endParaRPr lang="en-US" sz="2000">
              <a:solidFill>
                <a:schemeClr val="tx1"/>
              </a:solidFill>
            </a:endParaRPr>
          </a:p>
          <a:p>
            <a:r>
              <a:rPr lang="en-US" sz="2000">
                <a:solidFill>
                  <a:schemeClr val="tx1"/>
                </a:solidFill>
                <a:sym typeface="+mn-ea"/>
              </a:rPr>
              <a:t>Subcriber: Giao diện Subcriber đăng ký một phương thức cập nhật - update() duy nhất (Trong hầu hết các trường hợp). Phương thức này có thể có một số tham số cho phép nhà xuất bản chuyển một số chi tiết sự kiện cùng với bản cập nhật. </a:t>
            </a:r>
            <a:endParaRPr lang="en-US" sz="2000">
              <a:solidFill>
                <a:schemeClr val="tx1"/>
              </a:solidFill>
            </a:endParaRPr>
          </a:p>
          <a:p>
            <a:pPr marL="0" indent="0">
              <a:buNone/>
            </a:pPr>
            <a:endParaRPr lang="en-US" sz="2000">
              <a:solidFill>
                <a:schemeClr val="tx1"/>
              </a:solidFill>
            </a:endParaRPr>
          </a:p>
        </p:txBody>
      </p:sp>
      <p:sp>
        <p:nvSpPr>
          <p:cNvPr id="9" name="Content Placeholder 2"/>
          <p:cNvSpPr>
            <a:spLocks noGrp="1"/>
          </p:cNvSpPr>
          <p:nvPr/>
        </p:nvSpPr>
        <p:spPr>
          <a:xfrm>
            <a:off x="457200" y="2218055"/>
            <a:ext cx="326580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u="sng">
                <a:solidFill>
                  <a:srgbClr val="138357"/>
                </a:solidFill>
                <a:sym typeface="+mn-ea"/>
              </a:rPr>
              <a:t>Giải thích cấu trúc  </a:t>
            </a:r>
            <a:endParaRPr lang="en-US" sz="2000" u="sng">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1" name="suction.wav"/>
          </p:stSnd>
        </p:sndAc>
      </p:transition>
    </mc:Choice>
    <mc:Fallback>
      <p:transition>
        <p:sndAc>
          <p:stSnd>
            <p:snd r:embed="rId1" name="suction.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7. Observer Pattern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457200" y="1612265"/>
            <a:ext cx="4040505" cy="1325880"/>
          </a:xfrm>
        </p:spPr>
        <p:txBody>
          <a:bodyPr/>
          <a:p>
            <a:pPr marL="0" algn="l">
              <a:buClrTx/>
              <a:buSzTx/>
              <a:buFontTx/>
              <a:buNone/>
            </a:pPr>
            <a:r>
              <a:rPr lang="en-US" sz="2500" b="1">
                <a:solidFill>
                  <a:srgbClr val="138357"/>
                </a:solidFill>
                <a:latin typeface="Arial" panose="020B0604020202020204" pitchFamily="34" charset="0"/>
                <a:cs typeface="Arial" panose="020B0604020202020204" pitchFamily="34" charset="0"/>
                <a:sym typeface="+mn-ea"/>
              </a:rPr>
              <a:t>Định nghĩa</a:t>
            </a:r>
            <a:endParaRPr lang="en-US" sz="25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7" name="Content Placeholder 6"/>
          <p:cNvSpPr/>
          <p:nvPr>
            <p:ph sz="quarter" idx="4"/>
          </p:nvPr>
        </p:nvSpPr>
        <p:spPr>
          <a:xfrm>
            <a:off x="807085" y="2938145"/>
            <a:ext cx="8081645" cy="2084705"/>
          </a:xfrm>
        </p:spPr>
        <p:txBody>
          <a:bodyPr>
            <a:noAutofit/>
          </a:bodyPr>
          <a:p>
            <a:r>
              <a:rPr lang="en-US" sz="2000">
                <a:solidFill>
                  <a:schemeClr val="tx1"/>
                </a:solidFill>
              </a:rPr>
              <a:t>Concrete Subcriber: Lớp này thực thi giao diện Subscriber, thực hiện một số hành động để phản hồi lại các thông báo do Publisher đưa ra.</a:t>
            </a:r>
            <a:endParaRPr lang="en-US" sz="2000">
              <a:solidFill>
                <a:schemeClr val="tx1"/>
              </a:solidFill>
            </a:endParaRPr>
          </a:p>
          <a:p>
            <a:r>
              <a:rPr lang="en-US" sz="2000">
                <a:solidFill>
                  <a:schemeClr val="tx1"/>
                </a:solidFill>
              </a:rPr>
              <a:t>Client: Tạo các đối tượng publisher và subcriber riêng biệt và sau đó đăng ký subcriber cho các bản cập nhật của nhà xuất bản.</a:t>
            </a:r>
            <a:endParaRPr lang="en-US" sz="2000">
              <a:solidFill>
                <a:schemeClr val="tx1"/>
              </a:solidFill>
            </a:endParaRPr>
          </a:p>
        </p:txBody>
      </p:sp>
      <p:sp>
        <p:nvSpPr>
          <p:cNvPr id="10" name="Content Placeholder 2"/>
          <p:cNvSpPr>
            <a:spLocks noGrp="1"/>
          </p:cNvSpPr>
          <p:nvPr/>
        </p:nvSpPr>
        <p:spPr>
          <a:xfrm>
            <a:off x="457200" y="2218055"/>
            <a:ext cx="326580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u="sng">
                <a:solidFill>
                  <a:srgbClr val="138357"/>
                </a:solidFill>
                <a:sym typeface="+mn-ea"/>
              </a:rPr>
              <a:t>Giải thích cấu trúc  </a:t>
            </a:r>
            <a:endParaRPr lang="en-US" sz="2000" u="sng">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1" name="suction.wav"/>
          </p:stSnd>
        </p:sndAc>
      </p:transition>
    </mc:Choice>
    <mc:Fallback>
      <p:transition>
        <p:sndAc>
          <p:stSnd>
            <p:snd r:embed="rId1" name="suction.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7. Observer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9" name="Content Placeholder 2"/>
          <p:cNvSpPr>
            <a:spLocks noGrp="1"/>
          </p:cNvSpPr>
          <p:nvPr/>
        </p:nvSpPr>
        <p:spPr>
          <a:xfrm>
            <a:off x="457200" y="2218055"/>
            <a:ext cx="326580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a:solidFill>
                  <a:srgbClr val="138357"/>
                </a:solidFill>
                <a:sym typeface="+mn-ea"/>
              </a:rPr>
              <a:t>    </a:t>
            </a:r>
            <a:endParaRPr lang="en-US" sz="2000">
              <a:solidFill>
                <a:srgbClr val="138357"/>
              </a:solidFill>
              <a:sym typeface="+mn-ea"/>
            </a:endParaRPr>
          </a:p>
        </p:txBody>
      </p:sp>
      <p:sp>
        <p:nvSpPr>
          <p:cNvPr id="11" name="Content Placeholder 2"/>
          <p:cNvSpPr>
            <a:spLocks noGrp="1"/>
          </p:cNvSpPr>
          <p:nvPr/>
        </p:nvSpPr>
        <p:spPr>
          <a:xfrm>
            <a:off x="4652645" y="2245995"/>
            <a:ext cx="4157980" cy="369443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1900">
                <a:solidFill>
                  <a:schemeClr val="tx1"/>
                </a:solidFill>
                <a:latin typeface="Arial" panose="020B0604020202020204" pitchFamily="34" charset="0"/>
                <a:cs typeface="Arial" panose="020B0604020202020204" pitchFamily="34" charset="0"/>
                <a:sym typeface="+mn-ea"/>
              </a:rPr>
              <a:t>Giả sử ta có 2 loại đối tượng khách hàng và cửa hàng, khách hàng rất quan tâm đến một thương hiệu sản phẩm cụ thể (giả sử là một mẫu giày mới, một mẫu điện thoại mới) sẽ sớm có mặt trong cửa hàng. Khách hàng có thể ghé thăm cửa hàng mỗi ngày để xem sản phẩm đã có tại cửa hàng chưa. Nhưng trong khi sản phẩm vẫn đang trên đường nhập về </a:t>
            </a:r>
            <a:endParaRPr lang="en-US" sz="1900">
              <a:solidFill>
                <a:schemeClr val="tx1"/>
              </a:solidFill>
              <a:latin typeface="Arial" panose="020B0604020202020204" pitchFamily="34" charset="0"/>
              <a:cs typeface="Arial" panose="020B0604020202020204" pitchFamily="34" charset="0"/>
              <a:sym typeface="+mn-ea"/>
            </a:endParaRPr>
          </a:p>
          <a:p>
            <a:pPr marL="0" algn="l">
              <a:buClrTx/>
              <a:buSzTx/>
              <a:buFontTx/>
              <a:buNone/>
            </a:pPr>
            <a:r>
              <a:rPr lang="en-US" sz="1900">
                <a:solidFill>
                  <a:schemeClr val="tx1"/>
                </a:solidFill>
                <a:latin typeface="Arial" panose="020B0604020202020204" pitchFamily="34" charset="0"/>
                <a:cs typeface="Arial" panose="020B0604020202020204" pitchFamily="34" charset="0"/>
                <a:sym typeface="+mn-ea"/>
              </a:rPr>
              <a:t>thì hầu hết những chuyến đi này của khách hàng sẽ trở nên vô nghĩa. </a:t>
            </a:r>
            <a:endParaRPr lang="en-US" sz="1900">
              <a:solidFill>
                <a:schemeClr val="tx1"/>
              </a:solidFill>
              <a:latin typeface="Arial" panose="020B0604020202020204" pitchFamily="34" charset="0"/>
              <a:cs typeface="Arial" panose="020B0604020202020204" pitchFamily="34" charset="0"/>
              <a:sym typeface="+mn-ea"/>
            </a:endParaRPr>
          </a:p>
        </p:txBody>
      </p:sp>
      <p:pic>
        <p:nvPicPr>
          <p:cNvPr id="8" name="Content Placeholder 7" descr="2020-12-02_13-14-38"/>
          <p:cNvPicPr>
            <a:picLocks noChangeAspect="1"/>
          </p:cNvPicPr>
          <p:nvPr>
            <p:ph sz="quarter" idx="4"/>
          </p:nvPr>
        </p:nvPicPr>
        <p:blipFill>
          <a:blip r:embed="rId1"/>
          <a:stretch>
            <a:fillRect/>
          </a:stretch>
        </p:blipFill>
        <p:spPr>
          <a:xfrm>
            <a:off x="455930" y="2498090"/>
            <a:ext cx="4041775" cy="3190875"/>
          </a:xfrm>
          <a:prstGeom prst="rect">
            <a:avLst/>
          </a:prstGeom>
        </p:spPr>
      </p:pic>
      <p:sp>
        <p:nvSpPr>
          <p:cNvPr id="10" name="Content Placeholder 2"/>
          <p:cNvSpPr>
            <a:spLocks noGrp="1"/>
          </p:cNvSpPr>
          <p:nvPr/>
        </p:nvSpPr>
        <p:spPr>
          <a:xfrm>
            <a:off x="595630" y="1938655"/>
            <a:ext cx="2454910" cy="46291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138357"/>
                </a:solidFill>
                <a:latin typeface="Arial" panose="020B0604020202020204" pitchFamily="34" charset="0"/>
                <a:cs typeface="Arial" panose="020B0604020202020204" pitchFamily="34" charset="0"/>
                <a:sym typeface="+mn-ea"/>
              </a:rPr>
              <a:t>Đặt vấn đề</a:t>
            </a:r>
            <a:endParaRPr lang="en-US" sz="2000">
              <a:latin typeface="Arial" panose="020B0604020202020204" pitchFamily="34" charset="0"/>
              <a:cs typeface="Arial" panose="020B0604020202020204" pitchFamily="34" charset="0"/>
            </a:endParaRPr>
          </a:p>
        </p:txBody>
      </p:sp>
      <p:sp>
        <p:nvSpPr>
          <p:cNvPr id="12" name="Content Placeholder 2"/>
          <p:cNvSpPr>
            <a:spLocks noGrp="1"/>
          </p:cNvSpPr>
          <p:nvPr/>
        </p:nvSpPr>
        <p:spPr>
          <a:xfrm>
            <a:off x="595630" y="1364615"/>
            <a:ext cx="2667000" cy="5340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1:</a:t>
            </a:r>
            <a:endParaRPr lang="en-US" sz="2000">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7. Observer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9" name="Content Placeholder 2"/>
          <p:cNvSpPr>
            <a:spLocks noGrp="1"/>
          </p:cNvSpPr>
          <p:nvPr/>
        </p:nvSpPr>
        <p:spPr>
          <a:xfrm>
            <a:off x="457200" y="2218055"/>
            <a:ext cx="326580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a:solidFill>
                  <a:srgbClr val="138357"/>
                </a:solidFill>
                <a:sym typeface="+mn-ea"/>
              </a:rPr>
              <a:t>    </a:t>
            </a:r>
            <a:endParaRPr lang="en-US" sz="2000">
              <a:solidFill>
                <a:srgbClr val="138357"/>
              </a:solidFill>
              <a:sym typeface="+mn-ea"/>
            </a:endParaRPr>
          </a:p>
        </p:txBody>
      </p:sp>
      <p:sp>
        <p:nvSpPr>
          <p:cNvPr id="11" name="Content Placeholder 2"/>
          <p:cNvSpPr>
            <a:spLocks noGrp="1"/>
          </p:cNvSpPr>
          <p:nvPr/>
        </p:nvSpPr>
        <p:spPr>
          <a:xfrm>
            <a:off x="4652645" y="2446020"/>
            <a:ext cx="4157980" cy="369443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1900">
                <a:solidFill>
                  <a:schemeClr val="tx1"/>
                </a:solidFill>
                <a:latin typeface="Arial" panose="020B0604020202020204" pitchFamily="34" charset="0"/>
                <a:cs typeface="Arial" panose="020B0604020202020204" pitchFamily="34" charset="0"/>
                <a:sym typeface="+mn-ea"/>
              </a:rPr>
              <a:t>Mặt khác, cửa hàng có thể gửi hàng tá mail ( có thể được coi là thư rác) cho tất cả khách hàng mỗi khi có sản phẩm mới. </a:t>
            </a:r>
            <a:endParaRPr lang="en-US" sz="1900">
              <a:solidFill>
                <a:schemeClr val="tx1"/>
              </a:solidFill>
              <a:latin typeface="Arial" panose="020B0604020202020204" pitchFamily="34" charset="0"/>
              <a:cs typeface="Arial" panose="020B0604020202020204" pitchFamily="34" charset="0"/>
              <a:sym typeface="+mn-ea"/>
            </a:endParaRPr>
          </a:p>
          <a:p>
            <a:pPr marL="0" algn="l">
              <a:buClrTx/>
              <a:buSzTx/>
              <a:buFontTx/>
              <a:buNone/>
            </a:pPr>
            <a:r>
              <a:rPr lang="en-US" sz="1900">
                <a:solidFill>
                  <a:schemeClr val="tx1"/>
                </a:solidFill>
                <a:latin typeface="Arial" panose="020B0604020202020204" pitchFamily="34" charset="0"/>
                <a:cs typeface="Arial" panose="020B0604020202020204" pitchFamily="34" charset="0"/>
                <a:sym typeface="+mn-ea"/>
              </a:rPr>
              <a:t>Điều này tuy giúp một số khách hàng quan tâm thoát khỏi cảnh phải đi đến cửa hàng thường xuyên. Tuy nhiên điều này sẽ </a:t>
            </a:r>
            <a:endParaRPr lang="en-US" sz="1900">
              <a:solidFill>
                <a:schemeClr val="tx1"/>
              </a:solidFill>
              <a:latin typeface="Arial" panose="020B0604020202020204" pitchFamily="34" charset="0"/>
              <a:cs typeface="Arial" panose="020B0604020202020204" pitchFamily="34" charset="0"/>
              <a:sym typeface="+mn-ea"/>
            </a:endParaRPr>
          </a:p>
          <a:p>
            <a:pPr marL="0" algn="l">
              <a:buClrTx/>
              <a:buSzTx/>
              <a:buFontTx/>
              <a:buNone/>
            </a:pPr>
            <a:r>
              <a:rPr lang="en-US" sz="1900">
                <a:solidFill>
                  <a:schemeClr val="tx1"/>
                </a:solidFill>
                <a:latin typeface="Arial" panose="020B0604020202020204" pitchFamily="34" charset="0"/>
                <a:cs typeface="Arial" panose="020B0604020202020204" pitchFamily="34" charset="0"/>
                <a:sym typeface="+mn-ea"/>
              </a:rPr>
              <a:t>làm khó chịu những khách hàng khác không quan tâm đến sản phẩm mới.</a:t>
            </a:r>
            <a:endParaRPr lang="en-US" sz="1900">
              <a:solidFill>
                <a:schemeClr val="tx1"/>
              </a:solidFill>
              <a:latin typeface="Arial" panose="020B0604020202020204" pitchFamily="34" charset="0"/>
              <a:cs typeface="Arial" panose="020B0604020202020204" pitchFamily="34" charset="0"/>
              <a:sym typeface="+mn-ea"/>
            </a:endParaRPr>
          </a:p>
        </p:txBody>
      </p:sp>
      <p:pic>
        <p:nvPicPr>
          <p:cNvPr id="8" name="Content Placeholder 7" descr="2020-12-02_13-14-38"/>
          <p:cNvPicPr>
            <a:picLocks noChangeAspect="1"/>
          </p:cNvPicPr>
          <p:nvPr>
            <p:ph sz="quarter" idx="4"/>
          </p:nvPr>
        </p:nvPicPr>
        <p:blipFill>
          <a:blip r:embed="rId1"/>
          <a:stretch>
            <a:fillRect/>
          </a:stretch>
        </p:blipFill>
        <p:spPr>
          <a:xfrm>
            <a:off x="455930" y="2698115"/>
            <a:ext cx="4041775" cy="3190875"/>
          </a:xfrm>
          <a:prstGeom prst="rect">
            <a:avLst/>
          </a:prstGeom>
        </p:spPr>
      </p:pic>
      <p:sp>
        <p:nvSpPr>
          <p:cNvPr id="13" name="Content Placeholder 2"/>
          <p:cNvSpPr>
            <a:spLocks noGrp="1"/>
          </p:cNvSpPr>
          <p:nvPr/>
        </p:nvSpPr>
        <p:spPr>
          <a:xfrm>
            <a:off x="595630" y="1938655"/>
            <a:ext cx="2454910" cy="46291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138357"/>
                </a:solidFill>
                <a:latin typeface="Arial" panose="020B0604020202020204" pitchFamily="34" charset="0"/>
                <a:cs typeface="Arial" panose="020B0604020202020204" pitchFamily="34" charset="0"/>
                <a:sym typeface="+mn-ea"/>
              </a:rPr>
              <a:t>Đặt vấn đề</a:t>
            </a:r>
            <a:endParaRPr lang="en-US" sz="2000">
              <a:latin typeface="Arial" panose="020B0604020202020204" pitchFamily="34" charset="0"/>
              <a:cs typeface="Arial" panose="020B0604020202020204" pitchFamily="34" charset="0"/>
            </a:endParaRPr>
          </a:p>
        </p:txBody>
      </p:sp>
      <p:sp>
        <p:nvSpPr>
          <p:cNvPr id="14" name="Content Placeholder 2"/>
          <p:cNvSpPr>
            <a:spLocks noGrp="1"/>
          </p:cNvSpPr>
          <p:nvPr/>
        </p:nvSpPr>
        <p:spPr>
          <a:xfrm>
            <a:off x="595630" y="1364615"/>
            <a:ext cx="2667000" cy="5340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1:</a:t>
            </a:r>
            <a:endParaRPr lang="en-US" sz="2000">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7. Observer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9" name="Content Placeholder 2"/>
          <p:cNvSpPr>
            <a:spLocks noGrp="1"/>
          </p:cNvSpPr>
          <p:nvPr/>
        </p:nvSpPr>
        <p:spPr>
          <a:xfrm>
            <a:off x="457200" y="2218055"/>
            <a:ext cx="326580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a:solidFill>
                  <a:srgbClr val="138357"/>
                </a:solidFill>
                <a:sym typeface="+mn-ea"/>
              </a:rPr>
              <a:t>    </a:t>
            </a:r>
            <a:endParaRPr lang="en-US" sz="2000">
              <a:solidFill>
                <a:srgbClr val="138357"/>
              </a:solidFill>
              <a:sym typeface="+mn-ea"/>
            </a:endParaRPr>
          </a:p>
        </p:txBody>
      </p:sp>
      <p:sp>
        <p:nvSpPr>
          <p:cNvPr id="11" name="Content Placeholder 2"/>
          <p:cNvSpPr>
            <a:spLocks noGrp="1"/>
          </p:cNvSpPr>
          <p:nvPr/>
        </p:nvSpPr>
        <p:spPr>
          <a:xfrm>
            <a:off x="4667250" y="3122295"/>
            <a:ext cx="4157980" cy="21723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1900">
                <a:solidFill>
                  <a:srgbClr val="FF0000"/>
                </a:solidFill>
                <a:latin typeface="Arial" panose="020B0604020202020204" pitchFamily="34" charset="0"/>
                <a:cs typeface="Arial" panose="020B0604020202020204" pitchFamily="34" charset="0"/>
                <a:sym typeface="+mn-ea"/>
              </a:rPr>
              <a:t>=&gt; Vấn đề:</a:t>
            </a:r>
            <a:r>
              <a:rPr lang="en-US" sz="1900">
                <a:solidFill>
                  <a:schemeClr val="tx1"/>
                </a:solidFill>
                <a:latin typeface="Arial" panose="020B0604020202020204" pitchFamily="34" charset="0"/>
                <a:cs typeface="Arial" panose="020B0604020202020204" pitchFamily="34" charset="0"/>
                <a:sym typeface="+mn-ea"/>
              </a:rPr>
              <a:t> Khách hàng lãng phí thời gian đi đến cửa hàng để kiểm tra xem sản phẩm đã có mặt tại cửa hàng chưa, còn cửa </a:t>
            </a:r>
            <a:endParaRPr lang="en-US" sz="1900">
              <a:solidFill>
                <a:schemeClr val="tx1"/>
              </a:solidFill>
              <a:latin typeface="Arial" panose="020B0604020202020204" pitchFamily="34" charset="0"/>
              <a:cs typeface="Arial" panose="020B0604020202020204" pitchFamily="34" charset="0"/>
              <a:sym typeface="+mn-ea"/>
            </a:endParaRPr>
          </a:p>
          <a:p>
            <a:pPr marL="0" algn="l">
              <a:buClrTx/>
              <a:buSzTx/>
              <a:buFontTx/>
              <a:buNone/>
            </a:pPr>
            <a:r>
              <a:rPr lang="en-US" sz="1900">
                <a:solidFill>
                  <a:schemeClr val="tx1"/>
                </a:solidFill>
                <a:latin typeface="Arial" panose="020B0604020202020204" pitchFamily="34" charset="0"/>
                <a:cs typeface="Arial" panose="020B0604020202020204" pitchFamily="34" charset="0"/>
                <a:sym typeface="+mn-ea"/>
              </a:rPr>
              <a:t>hàng thì lãng phí nguồn lực để thông báo sai cho khách hàng.</a:t>
            </a:r>
            <a:endParaRPr lang="en-US" sz="1900">
              <a:solidFill>
                <a:schemeClr val="tx1"/>
              </a:solidFill>
              <a:latin typeface="Arial" panose="020B0604020202020204" pitchFamily="34" charset="0"/>
              <a:cs typeface="Arial" panose="020B0604020202020204" pitchFamily="34" charset="0"/>
              <a:sym typeface="+mn-ea"/>
            </a:endParaRPr>
          </a:p>
        </p:txBody>
      </p:sp>
      <p:pic>
        <p:nvPicPr>
          <p:cNvPr id="8" name="Content Placeholder 7" descr="2020-12-02_13-14-38"/>
          <p:cNvPicPr>
            <a:picLocks noChangeAspect="1"/>
          </p:cNvPicPr>
          <p:nvPr>
            <p:ph sz="quarter" idx="4"/>
          </p:nvPr>
        </p:nvPicPr>
        <p:blipFill>
          <a:blip r:embed="rId1"/>
          <a:stretch>
            <a:fillRect/>
          </a:stretch>
        </p:blipFill>
        <p:spPr>
          <a:xfrm>
            <a:off x="455930" y="2564765"/>
            <a:ext cx="4041775" cy="3190875"/>
          </a:xfrm>
          <a:prstGeom prst="rect">
            <a:avLst/>
          </a:prstGeom>
        </p:spPr>
      </p:pic>
      <p:sp>
        <p:nvSpPr>
          <p:cNvPr id="10" name="Content Placeholder 2"/>
          <p:cNvSpPr>
            <a:spLocks noGrp="1"/>
          </p:cNvSpPr>
          <p:nvPr/>
        </p:nvSpPr>
        <p:spPr>
          <a:xfrm>
            <a:off x="595630" y="1938655"/>
            <a:ext cx="2454910" cy="46291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138357"/>
                </a:solidFill>
                <a:latin typeface="Arial" panose="020B0604020202020204" pitchFamily="34" charset="0"/>
                <a:cs typeface="Arial" panose="020B0604020202020204" pitchFamily="34" charset="0"/>
                <a:sym typeface="+mn-ea"/>
              </a:rPr>
              <a:t>Đặt vấn đề</a:t>
            </a:r>
            <a:endParaRPr lang="en-US" sz="2000">
              <a:latin typeface="Arial" panose="020B0604020202020204" pitchFamily="34" charset="0"/>
              <a:cs typeface="Arial" panose="020B0604020202020204" pitchFamily="34" charset="0"/>
            </a:endParaRPr>
          </a:p>
        </p:txBody>
      </p:sp>
      <p:sp>
        <p:nvSpPr>
          <p:cNvPr id="12" name="Content Placeholder 2"/>
          <p:cNvSpPr>
            <a:spLocks noGrp="1"/>
          </p:cNvSpPr>
          <p:nvPr/>
        </p:nvSpPr>
        <p:spPr>
          <a:xfrm>
            <a:off x="595630" y="1364615"/>
            <a:ext cx="2667000" cy="5340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1:</a:t>
            </a:r>
            <a:endParaRPr lang="en-US" sz="2000">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7. Observer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8" name="Content Placeholder 7" descr="2020-12-02_13-18-26"/>
          <p:cNvPicPr>
            <a:picLocks noChangeAspect="1"/>
          </p:cNvPicPr>
          <p:nvPr>
            <p:ph sz="quarter" idx="4"/>
          </p:nvPr>
        </p:nvPicPr>
        <p:blipFill>
          <a:blip r:embed="rId1"/>
          <a:stretch>
            <a:fillRect/>
          </a:stretch>
        </p:blipFill>
        <p:spPr>
          <a:xfrm>
            <a:off x="1560830" y="2262505"/>
            <a:ext cx="6195695" cy="2332355"/>
          </a:xfrm>
          <a:prstGeom prst="rect">
            <a:avLst/>
          </a:prstGeom>
        </p:spPr>
      </p:pic>
      <p:sp>
        <p:nvSpPr>
          <p:cNvPr id="11" name="Content Placeholder 2"/>
          <p:cNvSpPr>
            <a:spLocks noGrp="1"/>
          </p:cNvSpPr>
          <p:nvPr/>
        </p:nvSpPr>
        <p:spPr>
          <a:xfrm>
            <a:off x="1433195" y="4852670"/>
            <a:ext cx="6323330" cy="136017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1900">
                <a:solidFill>
                  <a:schemeClr val="tx1"/>
                </a:solidFill>
                <a:latin typeface="Arial" panose="020B0604020202020204" pitchFamily="34" charset="0"/>
                <a:cs typeface="Arial" panose="020B0604020202020204" pitchFamily="34" charset="0"/>
                <a:sym typeface="+mn-ea"/>
              </a:rPr>
              <a:t>	Gọi các đối tượng có một số trạng thái nhất định là publisher, tất cả các đối tượng khác muốn theo dõi các thay đổi với trạng thái của publisher được gọi là subcribers.</a:t>
            </a:r>
            <a:endParaRPr lang="en-US" sz="1900">
              <a:solidFill>
                <a:schemeClr val="tx1"/>
              </a:solidFill>
              <a:latin typeface="Arial" panose="020B0604020202020204" pitchFamily="34" charset="0"/>
              <a:cs typeface="Arial" panose="020B0604020202020204" pitchFamily="34" charset="0"/>
              <a:sym typeface="+mn-ea"/>
            </a:endParaRPr>
          </a:p>
        </p:txBody>
      </p:sp>
      <p:sp>
        <p:nvSpPr>
          <p:cNvPr id="9" name="Content Placeholder 2"/>
          <p:cNvSpPr>
            <a:spLocks noGrp="1"/>
          </p:cNvSpPr>
          <p:nvPr/>
        </p:nvSpPr>
        <p:spPr>
          <a:xfrm>
            <a:off x="595630" y="1364615"/>
            <a:ext cx="2667000" cy="5340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1:</a:t>
            </a:r>
            <a:endParaRPr lang="en-US" sz="2000">
              <a:solidFill>
                <a:srgbClr val="138357"/>
              </a:solidFill>
              <a:sym typeface="+mn-ea"/>
            </a:endParaRPr>
          </a:p>
        </p:txBody>
      </p:sp>
      <p:sp>
        <p:nvSpPr>
          <p:cNvPr id="12" name="Content Placeholder 11"/>
          <p:cNvSpPr>
            <a:spLocks noGrp="1"/>
          </p:cNvSpPr>
          <p:nvPr/>
        </p:nvSpPr>
        <p:spPr>
          <a:xfrm>
            <a:off x="722630" y="2065655"/>
            <a:ext cx="2454910" cy="46291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138357"/>
                </a:solidFill>
                <a:latin typeface="Arial" panose="020B0604020202020204" pitchFamily="34" charset="0"/>
                <a:cs typeface="Arial" panose="020B0604020202020204" pitchFamily="34" charset="0"/>
                <a:sym typeface="+mn-ea"/>
              </a:rPr>
              <a:t>Giải pháp</a:t>
            </a:r>
            <a:endParaRPr lang="en-US" sz="20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theme/theme1.xml><?xml version="1.0" encoding="utf-8"?>
<a:theme xmlns:a="http://schemas.openxmlformats.org/drawingml/2006/main" name="Lampart.PowerpointTemplate">
  <a:themeElements>
    <a:clrScheme name="シャープ">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ペーパー">
      <a:maj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Lampart.昇給賞与の反映・支給時点の変更201812</Template>
  <TotalTime>0</TotalTime>
  <Words>4407</Words>
  <Application>WPS Presentation</Application>
  <PresentationFormat>On-screen Show (4:3)</PresentationFormat>
  <Paragraphs>261</Paragraphs>
  <Slides>17</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SimSun</vt:lpstr>
      <vt:lpstr>Wingdings</vt:lpstr>
      <vt:lpstr>ヒラギノ角ゴ Pro W3</vt:lpstr>
      <vt:lpstr>Segoe Print</vt:lpstr>
      <vt:lpstr>Arial</vt:lpstr>
      <vt:lpstr>ヒラギノ角ゴ Pro W6</vt:lpstr>
      <vt:lpstr>Constantia</vt:lpstr>
      <vt:lpstr>Microsoft YaHei</vt:lpstr>
      <vt:lpstr>Arial Unicode MS</vt:lpstr>
      <vt:lpstr>MS PGothic</vt:lpstr>
      <vt:lpstr>Calibri</vt:lpstr>
      <vt:lpstr>Lampart.PowerpointTemplate</vt:lpstr>
      <vt:lpstr>7. Observer Pattern</vt:lpstr>
      <vt:lpstr>7. Observer Pattern</vt:lpstr>
      <vt:lpstr>7. Observer Pattern</vt:lpstr>
      <vt:lpstr>7. Observer Pattern</vt:lpstr>
      <vt:lpstr>7. Observer Pattern</vt:lpstr>
      <vt:lpstr>7. Observer Pattern</vt:lpstr>
      <vt:lpstr>7. Observer Pattern</vt:lpstr>
      <vt:lpstr>7. Observer Pattern</vt:lpstr>
      <vt:lpstr>7. Observer Pattern</vt:lpstr>
      <vt:lpstr>7. Observer Pattern</vt:lpstr>
      <vt:lpstr>7. Observer Pattern</vt:lpstr>
      <vt:lpstr>7. Observer Pattern</vt:lpstr>
      <vt:lpstr>7. Observer Pattern</vt:lpstr>
      <vt:lpstr>7. Observer Pattern</vt:lpstr>
      <vt:lpstr>7. Observer Pattern</vt:lpstr>
      <vt:lpstr>7. Observer Pattern</vt:lpstr>
      <vt:lpstr>7. Observer Pattern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THAY ĐỔI THỜI ĐIỂM ĐÁNH GIÁ LƯƠNG THƯỞNG</dc:title>
  <dc:creator>General affairs</dc:creator>
  <cp:lastModifiedBy>van_tan</cp:lastModifiedBy>
  <cp:revision>277</cp:revision>
  <dcterms:created xsi:type="dcterms:W3CDTF">2018-12-23T03:59:00Z</dcterms:created>
  <dcterms:modified xsi:type="dcterms:W3CDTF">2020-12-03T07:42:01Z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