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59"/>
  </p:notesMasterIdLst>
  <p:handoutMasterIdLst>
    <p:handoutMasterId r:id="rId60"/>
  </p:handoutMasterIdLst>
  <p:sldIdLst>
    <p:sldId id="256" r:id="rId3"/>
    <p:sldId id="446" r:id="rId4"/>
    <p:sldId id="519" r:id="rId5"/>
    <p:sldId id="520" r:id="rId6"/>
    <p:sldId id="521" r:id="rId7"/>
    <p:sldId id="522" r:id="rId8"/>
    <p:sldId id="523" r:id="rId9"/>
    <p:sldId id="524" r:id="rId10"/>
    <p:sldId id="525"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59" r:id="rId45"/>
    <p:sldId id="560" r:id="rId46"/>
    <p:sldId id="561" r:id="rId47"/>
    <p:sldId id="562" r:id="rId48"/>
    <p:sldId id="563" r:id="rId49"/>
    <p:sldId id="564" r:id="rId50"/>
    <p:sldId id="565" r:id="rId51"/>
    <p:sldId id="566" r:id="rId52"/>
    <p:sldId id="567" r:id="rId53"/>
    <p:sldId id="568" r:id="rId54"/>
    <p:sldId id="569" r:id="rId55"/>
    <p:sldId id="570" r:id="rId56"/>
    <p:sldId id="571" r:id="rId57"/>
    <p:sldId id="572" r:id="rId5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5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a:latin typeface="Times New Roman" panose="02020603050405020304" pitchFamily="18" charset="0"/>
                <a:cs typeface="Times New Roman" panose="02020603050405020304" pitchFamily="18" charset="0"/>
              </a:rPr>
              <a:t>Topic #</a:t>
            </a:r>
            <a:r>
              <a:rPr kumimoji="1" lang="vi-VN" altLang="en-US"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 - Design Pattern</a:t>
            </a:r>
            <a:endParaRPr kumimoji="1" lang="en-US" altLang="ja-JP"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p:txBody>
          <a:bodyPr/>
          <a:lstStyle/>
          <a:p>
            <a:r>
              <a:rPr kumimoji="1" lang="en-US" altLang="ja-JP" dirty="0">
                <a:latin typeface="Times New Roman" panose="02020603050405020304" pitchFamily="18" charset="0"/>
                <a:cs typeface="Times New Roman" panose="02020603050405020304" pitchFamily="18" charset="0"/>
              </a:rPr>
              <a:t>Ecucation Team</a:t>
            </a:r>
            <a:endParaRPr kumimoji="1" lang="en-US" altLang="ja-JP"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r>
              <a:rPr kumimoji="1" lang="en-US" altLang="ja-JP">
                <a:solidFill>
                  <a:srgbClr val="FF0000"/>
                </a:solidFill>
              </a:rPr>
              <a:t>26 November 2020</a:t>
            </a:r>
            <a:endParaRPr kumimoji="1" lang="en-US" altLang="ja-JP" dirty="0">
              <a:solidFill>
                <a:srgbClr val="FF0000"/>
              </a:solidFill>
            </a:endParaRPr>
          </a:p>
        </p:txBody>
      </p:sp>
      <p:sp>
        <p:nvSpPr>
          <p:cNvPr id="5" name="Slide Number Placeholder 4"/>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6" name="Footer Placeholder 5"/>
          <p:cNvSpPr>
            <a:spLocks noGrp="1"/>
          </p:cNvSpPr>
          <p:nvPr>
            <p:ph type="ftr" sz="quarter" idx="11"/>
          </p:nvPr>
        </p:nvSpPr>
        <p:spPr/>
        <p:txBody>
          <a:bodyPr/>
          <a:p>
            <a:r>
              <a:rPr kumimoji="1" lang="en-US" altLang="ja-JP"/>
              <a:t>LAMPART</a:t>
            </a:r>
            <a:endParaRPr kumimoji="1" lang="ja-JP" altLang="en-US"/>
          </a:p>
        </p:txBody>
      </p:sp>
      <p:sp>
        <p:nvSpPr>
          <p:cNvPr id="7" name="Text Box 6"/>
          <p:cNvSpPr txBox="1"/>
          <p:nvPr/>
        </p:nvSpPr>
        <p:spPr>
          <a:xfrm>
            <a:off x="4862830" y="4728210"/>
            <a:ext cx="2272030" cy="368300"/>
          </a:xfrm>
          <a:prstGeom prst="rect">
            <a:avLst/>
          </a:prstGeom>
          <a:noFill/>
        </p:spPr>
        <p:txBody>
          <a:bodyPr wrap="square" rtlCol="0">
            <a:spAutoFit/>
          </a:bodyPr>
          <a:p>
            <a:r>
              <a:rPr lang="en-US"/>
              <a:t>PHP version: 7.4.0</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8450580" cy="475615"/>
          </a:xfrm>
          <a:prstGeom prst="rect">
            <a:avLst/>
          </a:prstGeom>
          <a:noFill/>
        </p:spPr>
        <p:txBody>
          <a:bodyPr wrap="square" rtlCol="0">
            <a:spAutoFit/>
          </a:bodyPr>
          <a:p>
            <a:r>
              <a:rPr lang="vi-VN" altLang="en-US" sz="2500" b="1">
                <a:solidFill>
                  <a:srgbClr val="FF0000"/>
                </a:solidFill>
                <a:sym typeface="+mn-ea"/>
              </a:rPr>
              <a:t>Ví dụ 3:</a:t>
            </a:r>
            <a:r>
              <a:rPr lang="vi-VN" altLang="en-US" sz="2500">
                <a:solidFill>
                  <a:srgbClr val="FF0000"/>
                </a:solidFill>
                <a:sym typeface="+mn-ea"/>
              </a:rPr>
              <a:t> </a:t>
            </a:r>
            <a:r>
              <a:rPr lang="vi-VN" altLang="en-US" sz="2500" b="1">
                <a:solidFill>
                  <a:srgbClr val="C00000"/>
                </a:solidFill>
                <a:sym typeface="+mn-ea"/>
              </a:rPr>
              <a:t>minh họa DIP (Dependency Inversion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Phân tích ví dụ</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Hight-level: BusinessLogic</a:t>
            </a:r>
            <a:endParaRPr lang="vi-VN" altLang="en-US" sz="2000"/>
          </a:p>
          <a:p>
            <a:pPr>
              <a:buFont typeface="Arial" panose="020B0604020202020204" pitchFamily="34" charset="0"/>
              <a:buChar char="•"/>
            </a:pPr>
            <a:r>
              <a:rPr lang="vi-VN" altLang="en-US" sz="2000"/>
              <a:t>Low-level: DataAccess</a:t>
            </a:r>
            <a:endParaRPr lang="vi-VN" altLang="en-US" sz="2000"/>
          </a:p>
          <a:p>
            <a:pPr>
              <a:buFont typeface="Arial" panose="020B0604020202020204" pitchFamily="34" charset="0"/>
              <a:buChar char="•"/>
            </a:pPr>
            <a:r>
              <a:rPr lang="vi-VN" altLang="en-US" sz="2000"/>
              <a:t>Cả 2 lớp phụ thuộc vào interface IDataAccess</a:t>
            </a:r>
            <a:endParaRPr lang="vi-VN" altLang="en-US" sz="2000"/>
          </a:p>
          <a:p>
            <a:pPr>
              <a:buFont typeface="Arial" panose="020B0604020202020204" pitchFamily="34" charset="0"/>
              <a:buChar char="•"/>
            </a:pPr>
            <a:r>
              <a:rPr lang="vi-VN" altLang="en-US" sz="2000"/>
              <a:t>Interface IDataAccess không phụ thuộc vào hiện thực DataAccess</a:t>
            </a:r>
            <a:endParaRPr lang="vi-VN" altLang="en-US" sz="2000"/>
          </a:p>
          <a:p>
            <a:pPr>
              <a:buFont typeface="Arial" panose="020B0604020202020204" pitchFamily="34" charset="0"/>
              <a:buChar char="•"/>
            </a:pPr>
            <a:r>
              <a:rPr lang="vi-VN" altLang="en-US" sz="2000"/>
              <a:t>Lớp BusinessLogic không còn phụ thuộc vào chi tiết DataAccess, có thể dùng hiện thực khác của IDataAccess</a:t>
            </a:r>
            <a:endParaRPr lang="vi-VN" altLang="en-US" sz="2000"/>
          </a:p>
          <a:p>
            <a:pPr>
              <a:buFont typeface="Arial" panose="020B0604020202020204" pitchFamily="34" charset="0"/>
              <a:buChar char="•"/>
            </a:pPr>
            <a:r>
              <a:rPr lang="vi-VN" altLang="en-US" sz="2000"/>
              <a:t>BusinessLogic vẫn còn sử dụng DataAccessFactory để lấy một đối tượng có kiểu IDataAccess</a:t>
            </a:r>
            <a:endParaRPr lang="vi-VN" altLang="en-US" sz="2000"/>
          </a:p>
          <a:p>
            <a:pPr>
              <a:buFont typeface="Arial" panose="020B0604020202020204" pitchFamily="34" charset="0"/>
              <a:buChar char="•"/>
            </a:pPr>
            <a:r>
              <a:rPr lang="vi-VN" altLang="en-US" sz="2000"/>
              <a:t>Giả sử BusinessLogic cần dùng một hiện thực khác của IDataAccess =&gt; cần thay đổi tại BusinessLogic</a:t>
            </a:r>
            <a:endParaRPr lang="vi-VN" altLang="en-US" sz="2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6880860"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7" name="Content Placeholder 6"/>
          <p:cNvPicPr>
            <a:picLocks noChangeAspect="1"/>
          </p:cNvPicPr>
          <p:nvPr>
            <p:ph idx="1"/>
          </p:nvPr>
        </p:nvPicPr>
        <p:blipFill>
          <a:blip r:embed="rId1"/>
          <a:stretch>
            <a:fillRect/>
          </a:stretch>
        </p:blipFill>
        <p:spPr>
          <a:xfrm>
            <a:off x="2075815" y="2897505"/>
            <a:ext cx="4991100" cy="2038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7" name="Content Placeholder 6"/>
          <p:cNvPicPr>
            <a:picLocks noChangeAspect="1"/>
          </p:cNvPicPr>
          <p:nvPr>
            <p:ph idx="1"/>
          </p:nvPr>
        </p:nvPicPr>
        <p:blipFill>
          <a:blip r:embed="rId1"/>
          <a:stretch>
            <a:fillRect/>
          </a:stretch>
        </p:blipFill>
        <p:spPr>
          <a:xfrm>
            <a:off x="457200" y="2517775"/>
            <a:ext cx="4937760" cy="822960"/>
          </a:xfrm>
          <a:prstGeom prst="rect">
            <a:avLst/>
          </a:prstGeom>
        </p:spPr>
      </p:pic>
      <p:pic>
        <p:nvPicPr>
          <p:cNvPr id="9" name="Picture 8"/>
          <p:cNvPicPr>
            <a:picLocks noChangeAspect="1"/>
          </p:cNvPicPr>
          <p:nvPr/>
        </p:nvPicPr>
        <p:blipFill>
          <a:blip r:embed="rId2"/>
          <a:stretch>
            <a:fillRect/>
          </a:stretch>
        </p:blipFill>
        <p:spPr>
          <a:xfrm>
            <a:off x="457200" y="3611880"/>
            <a:ext cx="4701540" cy="2255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8" name="Content Placeholder 7"/>
          <p:cNvPicPr>
            <a:picLocks noChangeAspect="1"/>
          </p:cNvPicPr>
          <p:nvPr>
            <p:ph idx="1"/>
          </p:nvPr>
        </p:nvPicPr>
        <p:blipFill>
          <a:blip r:embed="rId1"/>
          <a:stretch>
            <a:fillRect/>
          </a:stretch>
        </p:blipFill>
        <p:spPr>
          <a:xfrm>
            <a:off x="457200" y="2419985"/>
            <a:ext cx="5516880" cy="2994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7" name="Content Placeholder 6"/>
          <p:cNvPicPr>
            <a:picLocks noChangeAspect="1"/>
          </p:cNvPicPr>
          <p:nvPr>
            <p:ph idx="1"/>
          </p:nvPr>
        </p:nvPicPr>
        <p:blipFill>
          <a:blip r:embed="rId1"/>
          <a:stretch>
            <a:fillRect/>
          </a:stretch>
        </p:blipFill>
        <p:spPr>
          <a:xfrm>
            <a:off x="457200" y="2534920"/>
            <a:ext cx="5570220" cy="3169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Nhận xét</a:t>
            </a:r>
            <a:endParaRPr lang="vi-VN" altLang="en-US" sz="2000" b="1">
              <a:solidFill>
                <a:schemeClr val="bg2">
                  <a:lumMod val="25000"/>
                </a:schemeClr>
              </a:solidFill>
            </a:endParaRPr>
          </a:p>
        </p:txBody>
      </p:sp>
      <p:sp>
        <p:nvSpPr>
          <p:cNvPr id="3" name="Content Placeholder 2"/>
          <p:cNvSpPr/>
          <p:nvPr>
            <p:ph idx="1"/>
          </p:nvPr>
        </p:nvSpPr>
        <p:spPr>
          <a:xfrm>
            <a:off x="457200" y="2465705"/>
            <a:ext cx="8229600" cy="3850005"/>
          </a:xfrm>
        </p:spPr>
        <p:txBody>
          <a:bodyPr/>
          <a:p>
            <a:r>
              <a:rPr lang="vi-VN" altLang="en-US"/>
              <a:t>Lớp Service tạo và inject đối tượng của lớp DataAccess vào lớp BusinessLogic thông qua constructor (property, method)</a:t>
            </a:r>
            <a:endParaRPr lang="vi-VN" altLang="en-US"/>
          </a:p>
          <a:p>
            <a:r>
              <a:rPr lang="vi-VN" altLang="en-US"/>
              <a:t>Lớp BusinessLogic không tạo đối tượng DataAccess</a:t>
            </a:r>
            <a:endParaRPr lang="vi-VN" altLang="en-US"/>
          </a:p>
          <a:p>
            <a:r>
              <a:rPr lang="vi-VN" altLang="en-US"/>
              <a:t>Chương trình trở nên rời rạc hơi (more loosely coupled)</a:t>
            </a:r>
            <a:endParaRPr lang="vi-V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Phụ thuộc</a:t>
            </a:r>
            <a:endParaRPr lang="vi-VN" altLang="en-US" sz="2500" b="1">
              <a:solidFill>
                <a:srgbClr val="C00000"/>
              </a:solidFill>
            </a:endParaRPr>
          </a:p>
        </p:txBody>
      </p:sp>
      <p:sp>
        <p:nvSpPr>
          <p:cNvPr id="3" name="Content Placeholder 2"/>
          <p:cNvSpPr/>
          <p:nvPr>
            <p:ph idx="1"/>
          </p:nvPr>
        </p:nvSpPr>
        <p:spPr>
          <a:xfrm>
            <a:off x="457200" y="1840230"/>
            <a:ext cx="8229600" cy="4475480"/>
          </a:xfrm>
        </p:spPr>
        <p:txBody>
          <a:bodyPr/>
          <a:p>
            <a:r>
              <a:rPr lang="vi-VN" altLang="en-US">
                <a:sym typeface="+mn-ea"/>
              </a:rPr>
              <a:t>Class BusinessLogic phụ thuộc vào class DataAcess</a:t>
            </a:r>
            <a:endParaRPr lang="vi-VN" altLang="en-US"/>
          </a:p>
          <a:p>
            <a:pPr marL="0" indent="0" algn="ctr">
              <a:buNone/>
            </a:pPr>
            <a:r>
              <a:rPr lang="vi-VN" altLang="en-US" sz="1500">
                <a:sym typeface="+mn-ea"/>
              </a:rPr>
              <a:t>(Class </a:t>
            </a:r>
            <a:r>
              <a:rPr lang="vi-VN" altLang="en-US" sz="1500">
                <a:sym typeface="+mn-ea"/>
              </a:rPr>
              <a:t>BusinessLogi</a:t>
            </a:r>
            <a:r>
              <a:rPr lang="vi-VN" altLang="en-US" sz="1500">
                <a:sym typeface="+mn-ea"/>
              </a:rPr>
              <a:t> is dependent on class </a:t>
            </a:r>
            <a:r>
              <a:rPr lang="vi-VN" altLang="en-US" sz="1500">
                <a:sym typeface="+mn-ea"/>
              </a:rPr>
              <a:t>DataAcess)</a:t>
            </a:r>
            <a:endParaRPr lang="vi-VN" altLang="en-US">
              <a:sym typeface="+mn-ea"/>
            </a:endParaRPr>
          </a:p>
          <a:p>
            <a:r>
              <a:rPr lang="vi-VN" altLang="en-US">
                <a:sym typeface="+mn-ea"/>
              </a:rPr>
              <a:t>Class DataAcess là một phụ thuộc của class BusinessLogic</a:t>
            </a:r>
            <a:endParaRPr lang="vi-VN" altLang="en-US">
              <a:sym typeface="+mn-ea"/>
            </a:endParaRPr>
          </a:p>
          <a:p>
            <a:pPr marL="0" indent="0" algn="ctr">
              <a:buNone/>
            </a:pPr>
            <a:r>
              <a:rPr lang="vi-VN" altLang="en-US" sz="1500">
                <a:sym typeface="+mn-ea"/>
              </a:rPr>
              <a:t>Class DataAcess  is a dependency of class BusinessLogic</a:t>
            </a:r>
            <a:endParaRPr lang="vi-VN" altLang="en-US" sz="1500">
              <a:sym typeface="+mn-ea"/>
            </a:endParaRPr>
          </a:p>
          <a:p>
            <a:endParaRPr lang="vi-VN" altLang="en-US"/>
          </a:p>
          <a:p>
            <a:endParaRPr lang="vi-VN" altLang="en-US"/>
          </a:p>
          <a:p>
            <a:endParaRPr lang="vi-V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OOP - IoC</a:t>
            </a:r>
            <a:endParaRPr lang="vi-VN" altLang="en-US" sz="2500" b="1">
              <a:solidFill>
                <a:srgbClr val="C00000"/>
              </a:solidFill>
            </a:endParaRPr>
          </a:p>
        </p:txBody>
      </p:sp>
      <p:sp>
        <p:nvSpPr>
          <p:cNvPr id="3" name="Content Placeholder 2"/>
          <p:cNvSpPr/>
          <p:nvPr>
            <p:ph idx="1"/>
          </p:nvPr>
        </p:nvSpPr>
        <p:spPr>
          <a:xfrm>
            <a:off x="457200" y="1840230"/>
            <a:ext cx="8229600" cy="4475480"/>
          </a:xfrm>
        </p:spPr>
        <p:txBody>
          <a:bodyPr>
            <a:normAutofit lnSpcReduction="20000"/>
          </a:bodyPr>
          <a:p>
            <a:pPr>
              <a:buFont typeface="Wingdings" panose="05000000000000000000" charset="0"/>
              <a:buChar char="v"/>
            </a:pPr>
            <a:r>
              <a:rPr lang="vi-VN" altLang="en-US" sz="2500" b="1">
                <a:sym typeface="+mn-ea"/>
              </a:rPr>
              <a:t>OOP	</a:t>
            </a:r>
            <a:endParaRPr lang="vi-VN" altLang="en-US" sz="2500" b="1"/>
          </a:p>
          <a:p>
            <a:pPr lvl="1"/>
            <a:r>
              <a:rPr lang="vi-VN" altLang="en-US" sz="2500">
                <a:sym typeface="+mn-ea"/>
              </a:rPr>
              <a:t>Các lớp cần tương tác với nhau để hoàn thành tính năng của một ứng dụng</a:t>
            </a:r>
            <a:endParaRPr lang="vi-VN" altLang="en-US" sz="2500"/>
          </a:p>
          <a:p>
            <a:pPr lvl="1"/>
            <a:r>
              <a:rPr lang="vi-VN" altLang="en-US" sz="2500">
                <a:sym typeface="+mn-ea"/>
              </a:rPr>
              <a:t>Do đó vấn đề tạo và quản lý life time của một đối tượng do lớp phụ thuộc thực hiện</a:t>
            </a:r>
            <a:endParaRPr lang="vi-VN" altLang="en-US" sz="2500"/>
          </a:p>
          <a:p>
            <a:pPr lvl="1"/>
            <a:endParaRPr lang="vi-VN" altLang="en-US" sz="2500"/>
          </a:p>
          <a:p>
            <a:pPr lvl="0">
              <a:buFont typeface="Wingdings" panose="05000000000000000000" charset="0"/>
              <a:buChar char="v"/>
            </a:pPr>
            <a:r>
              <a:rPr lang="vi-VN" altLang="en-US" sz="2500" b="1">
                <a:sym typeface="+mn-ea"/>
              </a:rPr>
              <a:t>IoC</a:t>
            </a:r>
            <a:endParaRPr lang="vi-VN" altLang="en-US" sz="2500" b="1"/>
          </a:p>
          <a:p>
            <a:pPr lvl="1"/>
            <a:r>
              <a:rPr lang="vi-VN" altLang="en-US" sz="2500">
                <a:sym typeface="+mn-ea"/>
              </a:rPr>
              <a:t>Đảo ngược luồng điều khiển trên của lập trình thủ tục ở trên</a:t>
            </a:r>
            <a:endParaRPr lang="vi-VN" altLang="en-US" sz="2500"/>
          </a:p>
          <a:p>
            <a:pPr lvl="1"/>
            <a:r>
              <a:rPr lang="vi-VN" altLang="en-US" sz="2500">
                <a:sym typeface="+mn-ea"/>
              </a:rPr>
              <a:t>Ủy nhiệm việc tạo và quản lý life time cho lớp khác thực hiện</a:t>
            </a:r>
            <a:endParaRPr lang="vi-VN" altLang="en-US" sz="2500"/>
          </a:p>
          <a:p>
            <a:endParaRPr lang="vi-VN" altLang="en-US"/>
          </a:p>
          <a:p>
            <a:endParaRPr lang="vi-VN" altLang="en-US"/>
          </a:p>
          <a:p>
            <a:endParaRPr lang="vi-V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en-US" altLang="vi-VN" sz="2500" b="1">
                <a:solidFill>
                  <a:srgbClr val="C00000"/>
                </a:solidFill>
              </a:rPr>
              <a:t>Một số khái niệm</a:t>
            </a:r>
            <a:endParaRPr lang="en-US" altLang="vi-VN" sz="2500" b="1">
              <a:solidFill>
                <a:srgbClr val="C00000"/>
              </a:solidFill>
            </a:endParaRPr>
          </a:p>
        </p:txBody>
      </p:sp>
      <p:sp>
        <p:nvSpPr>
          <p:cNvPr id="3" name="Content Placeholder 2"/>
          <p:cNvSpPr/>
          <p:nvPr>
            <p:ph idx="1"/>
          </p:nvPr>
        </p:nvSpPr>
        <p:spPr>
          <a:xfrm>
            <a:off x="457200" y="1840230"/>
            <a:ext cx="8229600" cy="4475480"/>
          </a:xfrm>
        </p:spPr>
        <p:txBody>
          <a:bodyPr>
            <a:normAutofit lnSpcReduction="20000"/>
          </a:bodyPr>
          <a:p>
            <a:pPr lvl="0" algn="l">
              <a:buClrTx/>
              <a:buSzTx/>
              <a:buNone/>
            </a:pPr>
            <a:r>
              <a:rPr lang="en-US">
                <a:sym typeface="+mn-ea"/>
              </a:rPr>
              <a:t>(1) Inversion of Control (IoC)</a:t>
            </a:r>
            <a:endParaRPr lang="en-US">
              <a:sym typeface="+mn-ea"/>
            </a:endParaRPr>
          </a:p>
          <a:p>
            <a:pPr lvl="0" algn="l">
              <a:buClrTx/>
              <a:buSzTx/>
              <a:buNone/>
            </a:pPr>
            <a:endParaRPr lang="en-US"/>
          </a:p>
          <a:p>
            <a:pPr lvl="0" algn="l">
              <a:buClrTx/>
              <a:buSzTx/>
              <a:buNone/>
            </a:pPr>
            <a:r>
              <a:rPr lang="en-US">
                <a:sym typeface="+mn-ea"/>
              </a:rPr>
              <a:t>(2) Dependency Inversion Principle (DIP)</a:t>
            </a:r>
            <a:endParaRPr lang="en-US">
              <a:sym typeface="+mn-ea"/>
            </a:endParaRPr>
          </a:p>
          <a:p>
            <a:pPr lvl="0" algn="l">
              <a:buClrTx/>
              <a:buSzTx/>
              <a:buNone/>
            </a:pPr>
            <a:endParaRPr lang="en-US"/>
          </a:p>
          <a:p>
            <a:pPr lvl="0" algn="l">
              <a:buClrTx/>
              <a:buSzTx/>
              <a:buNone/>
            </a:pPr>
            <a:r>
              <a:rPr lang="en-US">
                <a:sym typeface="+mn-ea"/>
              </a:rPr>
              <a:t>(3) Dependency Injection (DI)</a:t>
            </a:r>
            <a:endParaRPr lang="en-US">
              <a:sym typeface="+mn-ea"/>
            </a:endParaRPr>
          </a:p>
          <a:p>
            <a:pPr lvl="0" algn="l">
              <a:buClrTx/>
              <a:buSzTx/>
              <a:buNone/>
            </a:pPr>
            <a:endParaRPr lang="en-US"/>
          </a:p>
          <a:p>
            <a:pPr lvl="0" algn="l">
              <a:buClrTx/>
              <a:buSzTx/>
              <a:buNone/>
            </a:pPr>
            <a:r>
              <a:rPr lang="en-US">
                <a:sym typeface="+mn-ea"/>
              </a:rPr>
              <a:t>(4) IoC containers</a:t>
            </a:r>
            <a:endParaRPr lang="vi-VN" altLang="en-US"/>
          </a:p>
        </p:txBody>
      </p:sp>
      <p:pic>
        <p:nvPicPr>
          <p:cNvPr id="7" name="Content Placeholder 6"/>
          <p:cNvPicPr>
            <a:picLocks noChangeAspect="1"/>
          </p:cNvPicPr>
          <p:nvPr/>
        </p:nvPicPr>
        <p:blipFill>
          <a:blip r:embed="rId1"/>
          <a:stretch>
            <a:fillRect/>
          </a:stretch>
        </p:blipFill>
        <p:spPr>
          <a:xfrm>
            <a:off x="5320030" y="3227705"/>
            <a:ext cx="2779395" cy="1266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en-US" altLang="vi-VN" sz="2500" b="1">
                <a:solidFill>
                  <a:srgbClr val="C00000"/>
                </a:solidFill>
              </a:rPr>
              <a:t>Kiến trúc</a:t>
            </a:r>
            <a:endParaRPr lang="en-US" altLang="vi-VN" sz="2500" b="1">
              <a:solidFill>
                <a:srgbClr val="C00000"/>
              </a:solidFill>
            </a:endParaRPr>
          </a:p>
        </p:txBody>
      </p:sp>
      <p:pic>
        <p:nvPicPr>
          <p:cNvPr id="11" name="Content Placeholder 10"/>
          <p:cNvPicPr>
            <a:picLocks noChangeAspect="1"/>
          </p:cNvPicPr>
          <p:nvPr>
            <p:ph idx="1"/>
          </p:nvPr>
        </p:nvPicPr>
        <p:blipFill>
          <a:blip r:embed="rId1"/>
          <a:stretch>
            <a:fillRect/>
          </a:stretch>
        </p:blipFill>
        <p:spPr>
          <a:xfrm>
            <a:off x="5612765" y="2804795"/>
            <a:ext cx="2969895" cy="2224405"/>
          </a:xfrm>
          <a:prstGeom prst="rect">
            <a:avLst/>
          </a:prstGeom>
        </p:spPr>
      </p:pic>
      <p:pic>
        <p:nvPicPr>
          <p:cNvPr id="3" name="Picture 2"/>
          <p:cNvPicPr>
            <a:picLocks noChangeAspect="1"/>
          </p:cNvPicPr>
          <p:nvPr/>
        </p:nvPicPr>
        <p:blipFill>
          <a:blip r:embed="rId2"/>
          <a:stretch>
            <a:fillRect/>
          </a:stretch>
        </p:blipFill>
        <p:spPr>
          <a:xfrm>
            <a:off x="457200" y="2054225"/>
            <a:ext cx="4500880" cy="3726180"/>
          </a:xfrm>
          <a:prstGeom prst="rect">
            <a:avLst/>
          </a:prstGeom>
        </p:spPr>
      </p:pic>
      <p:sp>
        <p:nvSpPr>
          <p:cNvPr id="10" name="Flowchart: Summing Junction 9"/>
          <p:cNvSpPr/>
          <p:nvPr/>
        </p:nvSpPr>
        <p:spPr>
          <a:xfrm>
            <a:off x="6906260" y="2513965"/>
            <a:ext cx="611505" cy="611505"/>
          </a:xfrm>
          <a:prstGeom prst="flowChartSummingJunction">
            <a:avLst/>
          </a:prstGeom>
        </p:spPr>
        <p:style>
          <a:lnRef idx="1">
            <a:schemeClr val="accent3"/>
          </a:lnRef>
          <a:fillRef idx="2">
            <a:schemeClr val="accent3"/>
          </a:fillRef>
          <a:effectRef idx="1">
            <a:schemeClr val="accent3"/>
          </a:effectRef>
          <a:fontRef idx="minor">
            <a:schemeClr val="dk1"/>
          </a:fontRef>
        </p:style>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Nội dung</a:t>
            </a:r>
            <a:endParaRPr lang="vi-VN" altLang="en-US"/>
          </a:p>
        </p:txBody>
      </p:sp>
      <p:sp>
        <p:nvSpPr>
          <p:cNvPr id="3" name="Content Placeholder 2"/>
          <p:cNvSpPr>
            <a:spLocks noGrp="1"/>
          </p:cNvSpPr>
          <p:nvPr>
            <p:ph idx="1"/>
          </p:nvPr>
        </p:nvSpPr>
        <p:spPr/>
        <p:txBody>
          <a:bodyPr/>
          <a:p>
            <a:pPr>
              <a:buFont typeface="Wingdings" panose="05000000000000000000" charset="0"/>
              <a:buChar char="v"/>
            </a:pPr>
            <a:r>
              <a:rPr lang="vi-VN" altLang="en-US"/>
              <a:t>Tổng quan</a:t>
            </a:r>
            <a:endParaRPr lang="vi-VN" altLang="en-US"/>
          </a:p>
          <a:p>
            <a:pPr lvl="1" algn="l">
              <a:buClrTx/>
              <a:buSzTx/>
              <a:buFont typeface="Arial" panose="020B0604020202020204" pitchFamily="34" charset="0"/>
              <a:buChar char="‒"/>
            </a:pPr>
            <a:r>
              <a:rPr lang="en-US" sz="2240">
                <a:sym typeface="+mn-ea"/>
              </a:rPr>
              <a:t>Inversion of Control (IoC)</a:t>
            </a:r>
            <a:endParaRPr lang="en-US" sz="2240">
              <a:sym typeface="+mn-ea"/>
            </a:endParaRPr>
          </a:p>
          <a:p>
            <a:pPr lvl="1" algn="l">
              <a:buClrTx/>
              <a:buSzTx/>
              <a:buFont typeface="Arial" panose="020B0604020202020204" pitchFamily="34" charset="0"/>
              <a:buChar char="‒"/>
            </a:pPr>
            <a:r>
              <a:rPr lang="en-US" sz="2240">
                <a:sym typeface="+mn-ea"/>
              </a:rPr>
              <a:t>Dependency Inversion Principle (DIP)</a:t>
            </a:r>
            <a:endParaRPr lang="en-US" sz="2240">
              <a:sym typeface="+mn-ea"/>
            </a:endParaRPr>
          </a:p>
          <a:p>
            <a:pPr lvl="1" algn="l">
              <a:buClrTx/>
              <a:buSzTx/>
              <a:buFont typeface="Arial" panose="020B0604020202020204" pitchFamily="34" charset="0"/>
              <a:buChar char="‒"/>
            </a:pPr>
            <a:r>
              <a:rPr lang="en-US" sz="2240">
                <a:sym typeface="+mn-ea"/>
              </a:rPr>
              <a:t>Dependency Injection (DI)</a:t>
            </a:r>
            <a:endParaRPr lang="en-US" sz="2240">
              <a:sym typeface="+mn-ea"/>
            </a:endParaRPr>
          </a:p>
          <a:p>
            <a:pPr lvl="1" algn="l">
              <a:buClrTx/>
              <a:buSzTx/>
              <a:buFont typeface="Arial" panose="020B0604020202020204" pitchFamily="34" charset="0"/>
              <a:buChar char="‒"/>
            </a:pPr>
            <a:r>
              <a:rPr lang="en-US" sz="2240">
                <a:sym typeface="+mn-ea"/>
              </a:rPr>
              <a:t>IoC containers</a:t>
            </a:r>
            <a:endParaRPr lang="vi-VN" altLang="en-US" sz="3135"/>
          </a:p>
          <a:p>
            <a:pPr>
              <a:buFont typeface="Wingdings" panose="05000000000000000000" charset="0"/>
              <a:buChar char="v"/>
            </a:pPr>
            <a:r>
              <a:rPr lang="vi-VN" altLang="en-US"/>
              <a:t>Design patterns</a:t>
            </a:r>
            <a:endParaRPr lang="vi-VN" altLang="en-US"/>
          </a:p>
          <a:p>
            <a:pPr lvl="1" algn="l">
              <a:buClrTx/>
              <a:buSzTx/>
              <a:buFont typeface="Arial" panose="020B0604020202020204" pitchFamily="34" charset="0"/>
              <a:buChar char="‒"/>
            </a:pPr>
            <a:r>
              <a:rPr lang="en-US" sz="2240"/>
              <a:t>Factory				</a:t>
            </a:r>
            <a:r>
              <a:rPr lang="en-US" sz="2240">
                <a:solidFill>
                  <a:schemeClr val="bg1">
                    <a:lumMod val="85000"/>
                  </a:schemeClr>
                </a:solidFill>
              </a:rPr>
              <a:t>- Builder</a:t>
            </a:r>
            <a:endParaRPr lang="en-US" sz="2240"/>
          </a:p>
          <a:p>
            <a:pPr lvl="1" algn="l">
              <a:buClrTx/>
              <a:buSzTx/>
              <a:buFont typeface="Arial" panose="020B0604020202020204" pitchFamily="34" charset="0"/>
              <a:buChar char="‒"/>
            </a:pPr>
            <a:r>
              <a:rPr lang="en-US" sz="2240"/>
              <a:t>Decorator			</a:t>
            </a:r>
            <a:r>
              <a:rPr lang="en-US" sz="2240">
                <a:solidFill>
                  <a:schemeClr val="bg1">
                    <a:lumMod val="85000"/>
                  </a:schemeClr>
                </a:solidFill>
              </a:rPr>
              <a:t>- Observer</a:t>
            </a:r>
            <a:endParaRPr lang="en-US" sz="2240"/>
          </a:p>
          <a:p>
            <a:pPr lvl="1" algn="l">
              <a:buClrTx/>
              <a:buSzTx/>
              <a:buFont typeface="Arial" panose="020B0604020202020204" pitchFamily="34" charset="0"/>
              <a:buChar char="‒"/>
            </a:pPr>
            <a:r>
              <a:rPr lang="en-US" sz="2240">
                <a:solidFill>
                  <a:schemeClr val="bg1">
                    <a:lumMod val="85000"/>
                  </a:schemeClr>
                </a:solidFill>
              </a:rPr>
              <a:t>Proxy				- Composite</a:t>
            </a:r>
            <a:endParaRPr lang="en-US" sz="2240">
              <a:solidFill>
                <a:schemeClr val="bg1">
                  <a:lumMod val="85000"/>
                </a:schemeClr>
              </a:solidFill>
            </a:endParaRPr>
          </a:p>
          <a:p>
            <a:pPr lvl="1" algn="l">
              <a:buClrTx/>
              <a:buSzTx/>
              <a:buFont typeface="Arial" panose="020B0604020202020204" pitchFamily="34" charset="0"/>
              <a:buChar char="‒"/>
            </a:pPr>
            <a:r>
              <a:rPr lang="en-US" sz="2240">
                <a:solidFill>
                  <a:schemeClr val="bg1">
                    <a:lumMod val="85000"/>
                  </a:schemeClr>
                </a:solidFill>
              </a:rPr>
              <a:t>Facade				- Singleton</a:t>
            </a:r>
            <a:endParaRPr lang="en-US" sz="2240">
              <a:solidFill>
                <a:schemeClr val="bg1">
                  <a:lumMod val="85000"/>
                </a:schemeClr>
              </a:solidFill>
            </a:endParaRPr>
          </a:p>
          <a:p>
            <a:pPr lvl="1" algn="l">
              <a:buClrTx/>
              <a:buSzTx/>
              <a:buFont typeface="Arial" panose="020B0604020202020204" pitchFamily="34" charset="0"/>
              <a:buChar char="‒"/>
            </a:pPr>
            <a:r>
              <a:rPr lang="en-US" sz="2240">
                <a:solidFill>
                  <a:schemeClr val="bg1">
                    <a:lumMod val="85000"/>
                  </a:schemeClr>
                </a:solidFill>
              </a:rPr>
              <a:t>Commond</a:t>
            </a:r>
            <a:r>
              <a:rPr lang="en-US" sz="2240"/>
              <a:t>			</a:t>
            </a:r>
            <a:r>
              <a:rPr lang="en-US" sz="2240">
                <a:solidFill>
                  <a:schemeClr val="bg1">
                    <a:lumMod val="85000"/>
                  </a:schemeClr>
                </a:solidFill>
              </a:rPr>
              <a:t>- Template</a:t>
            </a:r>
            <a:endParaRPr lang="en-US" sz="2240"/>
          </a:p>
          <a:p>
            <a:pPr marL="457200" lvl="1" indent="0" algn="l">
              <a:buClrTx/>
              <a:buSzTx/>
              <a:buFont typeface="Arial" panose="020B0604020202020204" pitchFamily="34" charset="0"/>
              <a:buNone/>
            </a:pPr>
            <a:endParaRPr lang="en-US" sz="2240"/>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 - Design Pattern</a:t>
            </a:r>
            <a:endParaRPr lang="vi-VN" altLang="en-US" sz="2500" b="1">
              <a:solidFill>
                <a:srgbClr val="C00000"/>
              </a:solidFill>
            </a:endParaRPr>
          </a:p>
        </p:txBody>
      </p:sp>
      <p:sp>
        <p:nvSpPr>
          <p:cNvPr id="3" name="Content Placeholder 2"/>
          <p:cNvSpPr/>
          <p:nvPr>
            <p:ph idx="1"/>
          </p:nvPr>
        </p:nvSpPr>
        <p:spPr>
          <a:xfrm>
            <a:off x="457200" y="1840230"/>
            <a:ext cx="8229600" cy="4475480"/>
          </a:xfrm>
        </p:spPr>
        <p:txBody>
          <a:bodyPr>
            <a:noAutofit/>
          </a:bodyPr>
          <a:p>
            <a:pPr lvl="0">
              <a:buFont typeface="Wingdings" panose="05000000000000000000" charset="0"/>
              <a:buChar char="v"/>
            </a:pPr>
            <a:r>
              <a:rPr lang="en-US" sz="2000" b="1">
                <a:sym typeface="+mn-ea"/>
              </a:rPr>
              <a:t>Design Principle</a:t>
            </a:r>
            <a:endParaRPr lang="en-US" sz="2000"/>
          </a:p>
          <a:p>
            <a:pPr lvl="1"/>
            <a:r>
              <a:rPr lang="vi-VN" altLang="en-US" sz="2000">
                <a:sym typeface="+mn-ea"/>
              </a:rPr>
              <a:t>High level - lời khuyên để thiết kế ứng dụng trở nên tốt hơn</a:t>
            </a:r>
            <a:endParaRPr lang="vi-VN" altLang="en-US" sz="2000"/>
          </a:p>
          <a:p>
            <a:pPr lvl="1"/>
            <a:r>
              <a:rPr lang="vi-VN" altLang="en-US" sz="2000">
                <a:sym typeface="+mn-ea"/>
              </a:rPr>
              <a:t>KHÔNG đưa ra hiện thực chi tiết hay phụ thuộc ngôn ngữ lập trình</a:t>
            </a:r>
            <a:endParaRPr lang="vi-VN" altLang="en-US" sz="2000"/>
          </a:p>
          <a:p>
            <a:pPr lvl="1"/>
            <a:r>
              <a:rPr lang="vi-VN" altLang="en-US" sz="2000">
                <a:sym typeface="+mn-ea"/>
              </a:rPr>
              <a:t>Ví dụ: SOLID, DRY, KISS , YAGNI </a:t>
            </a:r>
            <a:endParaRPr lang="vi-VN" altLang="en-US" sz="2000"/>
          </a:p>
          <a:p>
            <a:pPr marL="342900" lvl="1" indent="-342900" algn="l">
              <a:buClrTx/>
              <a:buSzTx/>
              <a:buFont typeface="Wingdings" panose="05000000000000000000" charset="0"/>
              <a:buChar char="v"/>
            </a:pPr>
            <a:r>
              <a:rPr lang="en-US" sz="2000" b="1">
                <a:sym typeface="+mn-ea"/>
              </a:rPr>
              <a:t>Design Pattern</a:t>
            </a:r>
            <a:endParaRPr lang="en-US" sz="2000" b="1"/>
          </a:p>
          <a:p>
            <a:pPr lvl="1" algn="l">
              <a:buClrTx/>
              <a:buSzTx/>
              <a:buChar char="–"/>
            </a:pPr>
            <a:r>
              <a:rPr lang="vi-VN" altLang="en-US" sz="2000">
                <a:sym typeface="+mn-ea"/>
              </a:rPr>
              <a:t>Giải pháp giải quyết các vấn đề phổ dụng</a:t>
            </a:r>
            <a:endParaRPr lang="vi-VN" altLang="en-US" sz="2000"/>
          </a:p>
          <a:p>
            <a:pPr lvl="1" algn="l">
              <a:buClrTx/>
              <a:buSzTx/>
              <a:buChar char="–"/>
            </a:pPr>
            <a:r>
              <a:rPr lang="vi-VN" altLang="en-US" sz="2000">
                <a:sym typeface="+mn-ea"/>
              </a:rPr>
              <a:t>Đưa ra hiện thực cụ thể cho một vấn đề cụ thể</a:t>
            </a:r>
            <a:endParaRPr lang="vi-VN" altLang="en-US" sz="2000"/>
          </a:p>
          <a:p>
            <a:pPr lvl="1" algn="l">
              <a:buClrTx/>
              <a:buSzTx/>
              <a:buChar char="–"/>
            </a:pPr>
            <a:r>
              <a:rPr lang="vi-VN" altLang="en-US" sz="2000">
                <a:sym typeface="+mn-ea"/>
              </a:rPr>
              <a:t>Ví dụ: tạo 1 lớp chỉ có 1 đối tượng tại 1 thời điểm, Singleton Design Pattern là 1 lựa chọn. Một số design pattern khác: factory, builder, ...</a:t>
            </a:r>
            <a:endParaRPr lang="vi-V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p>
        </p:txBody>
      </p:sp>
      <p:sp>
        <p:nvSpPr>
          <p:cNvPr id="3" name="Content Placeholder 2"/>
          <p:cNvSpPr>
            <a:spLocks noGrp="1"/>
          </p:cNvSpPr>
          <p:nvPr>
            <p:ph idx="1"/>
          </p:nvPr>
        </p:nvSpPr>
        <p:spPr>
          <a:xfrm>
            <a:off x="457200" y="1993900"/>
            <a:ext cx="4501515" cy="4321810"/>
          </a:xfrm>
        </p:spPr>
        <p:txBody>
          <a:bodyPr/>
          <a:p>
            <a:r>
              <a:rPr lang="vi-VN" altLang="en-US"/>
              <a:t>IOC - Inversion of Control</a:t>
            </a:r>
            <a:endParaRPr lang="vi-VN" altLang="en-US"/>
          </a:p>
          <a:p>
            <a:r>
              <a:rPr lang="vi-VN" altLang="en-US"/>
              <a:t>Là Design Principle</a:t>
            </a:r>
            <a:endParaRPr lang="vi-VN" altLang="en-US"/>
          </a:p>
          <a:p>
            <a:r>
              <a:rPr lang="vi-VN" altLang="en-US"/>
              <a:t>Ngược với lập trình thủ tục (procedural programming) </a:t>
            </a:r>
            <a:endParaRPr lang="vi-VN" altLang="en-US"/>
          </a:p>
          <a:p>
            <a:r>
              <a:rPr lang="vi-VN" altLang="en-US"/>
              <a:t>IOC sử dụng các đối tượng từ các lớp thông qua Injection</a:t>
            </a:r>
            <a:endParaRPr lang="vi-VN" altLang="en-US"/>
          </a:p>
          <a:p>
            <a:r>
              <a:rPr lang="vi-VN" altLang="en-US"/>
              <a:t>Injection: setter, method, constructor</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0" name="Picture 9" descr="ioc-4477"/>
          <p:cNvPicPr>
            <a:picLocks noChangeAspect="1"/>
          </p:cNvPicPr>
          <p:nvPr/>
        </p:nvPicPr>
        <p:blipFill>
          <a:blip r:embed="rId1"/>
          <a:stretch>
            <a:fillRect/>
          </a:stretch>
        </p:blipFill>
        <p:spPr>
          <a:xfrm>
            <a:off x="5107305" y="2426970"/>
            <a:ext cx="3579495" cy="2976880"/>
          </a:xfrm>
          <a:prstGeom prst="rect">
            <a:avLst/>
          </a:prstGeom>
        </p:spPr>
      </p:pic>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IOC</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127885"/>
            <a:ext cx="8229600" cy="4187825"/>
          </a:xfrm>
        </p:spPr>
        <p:txBody>
          <a:bodyPr/>
          <a:p>
            <a:r>
              <a:rPr lang="vi-VN" altLang="en-US"/>
              <a:t>Ứng dụng</a:t>
            </a:r>
            <a:endParaRPr lang="vi-VN" altLang="en-US"/>
          </a:p>
          <a:p>
            <a:r>
              <a:rPr lang="vi-VN" altLang="en-US"/>
              <a:t>Các design pattern sử dụng IOC</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Picture 7"/>
          <p:cNvPicPr>
            <a:picLocks noChangeAspect="1"/>
          </p:cNvPicPr>
          <p:nvPr/>
        </p:nvPicPr>
        <p:blipFill>
          <a:blip r:embed="rId1"/>
          <a:stretch>
            <a:fillRect/>
          </a:stretch>
        </p:blipFill>
        <p:spPr>
          <a:xfrm>
            <a:off x="457200" y="3511550"/>
            <a:ext cx="5056505" cy="2741295"/>
          </a:xfrm>
          <a:prstGeom prst="rect">
            <a:avLst/>
          </a:prstGeom>
        </p:spPr>
      </p:pic>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IOC</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275205"/>
            <a:ext cx="8229600" cy="3422650"/>
          </a:xfrm>
        </p:spPr>
        <p:txBody>
          <a:bodyPr/>
          <a:p>
            <a:r>
              <a:rPr lang="en-US"/>
              <a:t>Các module cấp cao không nên phụ thuộc vào các module cấp thấp. Cả 2 nên phụ thuộc vào abstraction.</a:t>
            </a:r>
            <a:endParaRPr lang="en-US"/>
          </a:p>
          <a:p>
            <a:r>
              <a:rPr lang="en-US"/>
              <a:t>Interface (abstraction) không nên phụ thuộc vào chi tiết, mà ngược lại. (Các class giao tiếp với nhau thông qua interface, không phải thông qua implementation.)</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Dependency Inversion Principle</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202180"/>
            <a:ext cx="8229600" cy="4113530"/>
          </a:xfrm>
        </p:spPr>
        <p:txBody>
          <a:bodyPr/>
          <a:p>
            <a:r>
              <a:rPr lang="vi-VN" altLang="en-US"/>
              <a:t>Là d</a:t>
            </a:r>
            <a:r>
              <a:rPr lang="en-US"/>
              <a:t>esign </a:t>
            </a:r>
            <a:r>
              <a:rPr lang="vi-VN" altLang="en-US"/>
              <a:t>p</a:t>
            </a:r>
            <a:r>
              <a:rPr lang="en-US"/>
              <a:t>attern</a:t>
            </a:r>
            <a:endParaRPr lang="en-US"/>
          </a:p>
          <a:p>
            <a:r>
              <a:rPr lang="vi-VN" altLang="en-US"/>
              <a:t>Hiện thực IoC</a:t>
            </a:r>
            <a:endParaRPr lang="vi-VN" altLang="en-US"/>
          </a:p>
          <a:p>
            <a:r>
              <a:rPr lang="vi-VN" altLang="en-US"/>
              <a:t>Cho phép tạo đối tượng phụ thuộc bên ngoài một lớp</a:t>
            </a:r>
            <a:endParaRPr lang="vi-VN" altLang="en-US"/>
          </a:p>
          <a:p>
            <a:r>
              <a:rPr lang="vi-VN" altLang="en-US"/>
              <a:t>Cho phép gửi đối tượng bên ngoài trong lớp theo các cách khác nhau (constructor, property, method)</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Dependency Injection</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561590"/>
            <a:ext cx="8229600" cy="3754120"/>
          </a:xfrm>
        </p:spPr>
        <p:txBody>
          <a:bodyPr/>
          <a:p>
            <a:r>
              <a:rPr lang="vi-VN" altLang="en-US"/>
              <a:t>Là </a:t>
            </a:r>
            <a:r>
              <a:rPr lang="en-US"/>
              <a:t>framework </a:t>
            </a:r>
            <a:r>
              <a:rPr lang="vi-VN" altLang="en-US"/>
              <a:t>quản lý tự động Dependency Injection</a:t>
            </a:r>
            <a:endParaRPr lang="en-US"/>
          </a:p>
          <a:p>
            <a:r>
              <a:rPr lang="vi-VN" altLang="en-US"/>
              <a:t>Laravel, CodeIgniter, Zend (Laminas)</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IoC Container</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1995170"/>
            <a:ext cx="8229600" cy="4320540"/>
          </a:xfrm>
        </p:spPr>
        <p:txBody>
          <a:bodyPr/>
          <a:p>
            <a:pPr marL="0" indent="0">
              <a:buFont typeface="+mj-lt"/>
              <a:buNone/>
            </a:pPr>
            <a:r>
              <a:rPr lang="en-US">
                <a:sym typeface="+mn-ea"/>
              </a:rPr>
              <a:t>Những nguyên lý thiết kế trong OOP =&gt; code dễ đọc, dễ test, rõ ràng hơn =&gt;  maintainace code sẽ dễ hơn rất nhiều =&gt; SOLID là 1 trong số các nguyên lý giúp làm điều này.</a:t>
            </a:r>
            <a:endParaRPr lang="en-US">
              <a:sym typeface="+mn-ea"/>
            </a:endParaRPr>
          </a:p>
          <a:p>
            <a:pPr marL="0" indent="0">
              <a:buFont typeface="+mj-lt"/>
              <a:buNone/>
            </a:pP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100580"/>
            <a:ext cx="8229600" cy="4215130"/>
          </a:xfrm>
        </p:spPr>
        <p:txBody>
          <a:bodyPr>
            <a:normAutofit fontScale="90000" lnSpcReduction="20000"/>
          </a:bodyPr>
          <a:p>
            <a:pPr marL="0" indent="0">
              <a:buFont typeface="+mj-lt"/>
              <a:buNone/>
            </a:pPr>
            <a:endParaRPr lang="en-US"/>
          </a:p>
          <a:p>
            <a:pPr marL="0" indent="0">
              <a:buFont typeface="+mj-lt"/>
              <a:buNone/>
            </a:pPr>
            <a:r>
              <a:rPr lang="en-US">
                <a:sym typeface="+mn-ea"/>
              </a:rPr>
              <a:t>Single responsibility principle</a:t>
            </a:r>
            <a:endParaRPr lang="en-US"/>
          </a:p>
          <a:p>
            <a:pPr marL="0" indent="0">
              <a:buFont typeface="+mj-lt"/>
              <a:buNone/>
            </a:pPr>
            <a:r>
              <a:rPr lang="en-US">
                <a:sym typeface="+mn-ea"/>
              </a:rPr>
              <a:t>- Một class chỉ nên giữ 1 trách nhiệm duy nhất</a:t>
            </a:r>
            <a:endParaRPr lang="en-US"/>
          </a:p>
          <a:p>
            <a:pPr marL="0" indent="0">
              <a:buFont typeface="+mj-lt"/>
              <a:buNone/>
            </a:pPr>
            <a:endParaRPr lang="en-US"/>
          </a:p>
          <a:p>
            <a:pPr marL="0" indent="0">
              <a:buFont typeface="+mj-lt"/>
              <a:buNone/>
            </a:pPr>
            <a:r>
              <a:rPr lang="en-US">
                <a:sym typeface="+mn-ea"/>
              </a:rPr>
              <a:t>Ví dụ: Error</a:t>
            </a:r>
            <a:endParaRPr lang="en-US"/>
          </a:p>
          <a:p>
            <a:pPr marL="0" indent="0">
              <a:buFont typeface="+mj-lt"/>
              <a:buNone/>
            </a:pPr>
            <a:r>
              <a:rPr lang="en-US">
                <a:sym typeface="+mn-ea"/>
              </a:rPr>
              <a:t>public class ReportManager()</a:t>
            </a:r>
            <a:endParaRPr lang="en-US"/>
          </a:p>
          <a:p>
            <a:pPr marL="0" indent="0">
              <a:buFont typeface="+mj-lt"/>
              <a:buNone/>
            </a:pPr>
            <a:r>
              <a:rPr lang="en-US">
                <a:sym typeface="+mn-ea"/>
              </a:rPr>
              <a:t>{</a:t>
            </a:r>
            <a:endParaRPr lang="en-US"/>
          </a:p>
          <a:p>
            <a:pPr marL="0" indent="0">
              <a:buFont typeface="+mj-lt"/>
              <a:buNone/>
            </a:pPr>
            <a:r>
              <a:rPr lang="en-US">
                <a:sym typeface="+mn-ea"/>
              </a:rPr>
              <a:t>   public void ReadDataFromDB();</a:t>
            </a:r>
            <a:endParaRPr lang="en-US"/>
          </a:p>
          <a:p>
            <a:pPr marL="0" indent="0">
              <a:buFont typeface="+mj-lt"/>
              <a:buNone/>
            </a:pPr>
            <a:r>
              <a:rPr lang="en-US">
                <a:sym typeface="+mn-ea"/>
              </a:rPr>
              <a:t>   public void ProcessData();</a:t>
            </a:r>
            <a:endParaRPr lang="en-US"/>
          </a:p>
          <a:p>
            <a:pPr marL="0" indent="0">
              <a:buFont typeface="+mj-lt"/>
              <a:buNone/>
            </a:pPr>
            <a:r>
              <a:rPr lang="en-US">
                <a:sym typeface="+mn-ea"/>
              </a:rPr>
              <a:t>   public void PrintReport();</a:t>
            </a:r>
            <a:endParaRPr lang="en-US"/>
          </a:p>
          <a:p>
            <a:pPr marL="0" indent="0">
              <a:buFont typeface="+mj-lt"/>
              <a:buNone/>
            </a:pPr>
            <a:r>
              <a:rPr lang="en-US">
                <a:sym typeface="+mn-ea"/>
              </a:rPr>
              <a:t>}</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a:t>
            </a:r>
            <a:r>
              <a:rPr lang="vi-VN" altLang="en-US" sz="2000" b="1">
                <a:solidFill>
                  <a:srgbClr val="FF0000"/>
                </a:solidFill>
              </a:rPr>
              <a:t>S</a:t>
            </a:r>
            <a:r>
              <a:rPr lang="vi-VN" altLang="en-US" sz="2000" b="1">
                <a:solidFill>
                  <a:schemeClr val="bg2">
                    <a:lumMod val="25000"/>
                  </a:schemeClr>
                </a:solidFill>
              </a:rPr>
              <a:t>OLID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413635"/>
            <a:ext cx="8229600" cy="3902075"/>
          </a:xfrm>
        </p:spPr>
        <p:txBody>
          <a:bodyPr/>
          <a:p>
            <a:pPr marL="0" indent="0">
              <a:buFont typeface="+mj-lt"/>
              <a:buNone/>
            </a:pPr>
            <a:r>
              <a:rPr lang="en-US">
                <a:sym typeface="+mn-ea"/>
              </a:rPr>
              <a:t>Open/closed principle</a:t>
            </a:r>
            <a:endParaRPr lang="en-US"/>
          </a:p>
          <a:p>
            <a:pPr marL="0" indent="0">
              <a:buFont typeface="+mj-lt"/>
              <a:buNone/>
            </a:pPr>
            <a:r>
              <a:rPr lang="en-US">
                <a:sym typeface="+mn-ea"/>
              </a:rPr>
              <a:t>- Có thể thoải mái mở rộng 1 class, nhưng không được sửa đổi bên trong class đó</a:t>
            </a:r>
            <a:endParaRPr lang="en-US"/>
          </a:p>
          <a:p>
            <a:pPr marL="0" indent="0">
              <a:buFont typeface="+mj-lt"/>
              <a:buNone/>
            </a:pPr>
            <a:r>
              <a:rPr lang="en-US">
                <a:sym typeface="+mn-ea"/>
              </a:rPr>
              <a:t>- Theo nguyên lý này, mỗi khi ta muốn thêm chức năng,.. cho chương trình, chúng ta nên viết class mới mở rộng class cũ ( bằng cách kế thừa hoặc sở hữu class cũ) không nên sửa đổi class cũ.</a:t>
            </a:r>
            <a:endParaRPr lang="en-US"/>
          </a:p>
          <a:p>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a:t>
            </a:r>
            <a:r>
              <a:rPr lang="vi-VN" altLang="en-US" sz="2000" b="1">
                <a:solidFill>
                  <a:srgbClr val="FF0000"/>
                </a:solidFill>
              </a:rPr>
              <a:t>O</a:t>
            </a:r>
            <a:r>
              <a:rPr lang="vi-VN" altLang="en-US" sz="2000" b="1">
                <a:solidFill>
                  <a:schemeClr val="bg2">
                    <a:lumMod val="25000"/>
                  </a:schemeClr>
                </a:solidFill>
              </a:rPr>
              <a:t>LID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464435"/>
            <a:ext cx="8229600" cy="3851275"/>
          </a:xfrm>
        </p:spPr>
        <p:txBody>
          <a:bodyPr/>
          <a:p>
            <a:pPr marL="0" indent="0">
              <a:buFont typeface="+mj-lt"/>
              <a:buNone/>
            </a:pPr>
            <a:r>
              <a:rPr lang="en-US">
                <a:sym typeface="+mn-ea"/>
              </a:rPr>
              <a:t>Liskov Substitution Principle</a:t>
            </a:r>
            <a:endParaRPr lang="en-US"/>
          </a:p>
          <a:p>
            <a:pPr marL="0" indent="0">
              <a:buFont typeface="+mj-lt"/>
              <a:buNone/>
            </a:pPr>
            <a:r>
              <a:rPr lang="en-US">
                <a:sym typeface="+mn-ea"/>
              </a:rPr>
              <a:t>- Trong một chương trình, các object của class con có thể thay thế class cha mà không làm thay đổi tính đúng đắn của chương trình</a:t>
            </a:r>
            <a:endParaRPr lang="en-US"/>
          </a:p>
          <a:p>
            <a:pPr marL="0" indent="0">
              <a:buFont typeface="+mj-lt"/>
              <a:buNone/>
            </a:pPr>
            <a:r>
              <a:rPr lang="en-US">
                <a:sym typeface="+mn-ea"/>
              </a:rPr>
              <a:t>- List x = new ArrayList() (???)</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SO</a:t>
            </a:r>
            <a:r>
              <a:rPr lang="vi-VN" altLang="en-US" sz="2000" b="1">
                <a:solidFill>
                  <a:srgbClr val="FF0000"/>
                </a:solidFill>
              </a:rPr>
              <a:t>L</a:t>
            </a:r>
            <a:r>
              <a:rPr lang="vi-VN" altLang="en-US" sz="2000" b="1">
                <a:solidFill>
                  <a:schemeClr val="bg2">
                    <a:lumMod val="25000"/>
                  </a:schemeClr>
                </a:solidFill>
              </a:rPr>
              <a:t>ID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vi-VN" altLang="en-US" b="1"/>
          </a:p>
        </p:txBody>
      </p:sp>
      <p:sp>
        <p:nvSpPr>
          <p:cNvPr id="3" name="Content Placeholder 2"/>
          <p:cNvSpPr>
            <a:spLocks noGrp="1"/>
          </p:cNvSpPr>
          <p:nvPr>
            <p:ph idx="1"/>
          </p:nvPr>
        </p:nvSpPr>
        <p:spPr>
          <a:xfrm>
            <a:off x="457200" y="3161665"/>
            <a:ext cx="8534400" cy="3135630"/>
          </a:xfrm>
        </p:spPr>
        <p:txBody>
          <a:bodyPr/>
          <a:p>
            <a:r>
              <a:rPr lang="vi-VN" altLang="en-US" b="1"/>
              <a:t>UI </a:t>
            </a:r>
            <a:r>
              <a:rPr lang="vi-VN" altLang="en-US"/>
              <a:t>(user interface) là giao diện tương tác với người dùng</a:t>
            </a:r>
            <a:endParaRPr lang="vi-VN" altLang="en-US"/>
          </a:p>
          <a:p>
            <a:r>
              <a:rPr lang="vi-VN" altLang="en-US" b="1"/>
              <a:t>Service </a:t>
            </a:r>
            <a:r>
              <a:rPr lang="vi-VN" altLang="en-US"/>
              <a:t>xử lý dữ liệu người dùng truy vấn</a:t>
            </a:r>
            <a:endParaRPr lang="vi-VN" altLang="en-US"/>
          </a:p>
          <a:p>
            <a:r>
              <a:rPr lang="vi-VN" altLang="en-US" b="1"/>
              <a:t>BusinessLogic </a:t>
            </a:r>
            <a:r>
              <a:rPr lang="vi-VN" altLang="en-US"/>
              <a:t>xử lý các vấn đề nghiệp vụ</a:t>
            </a:r>
            <a:endParaRPr lang="vi-VN" altLang="en-US"/>
          </a:p>
          <a:p>
            <a:r>
              <a:rPr lang="vi-VN" altLang="en-US" b="1"/>
              <a:t>DataAccess </a:t>
            </a:r>
            <a:r>
              <a:rPr lang="vi-VN" altLang="en-US"/>
              <a:t>truy vấn dữ liệu trực tiếp trên cơ sở dữ liệu</a:t>
            </a:r>
            <a:endParaRPr lang="vi-VN" altLang="en-US"/>
          </a:p>
          <a:p>
            <a:endParaRPr lang="vi-VN" altLang="en-US"/>
          </a:p>
          <a:p>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561965" cy="475615"/>
          </a:xfrm>
          <a:prstGeom prst="rect">
            <a:avLst/>
          </a:prstGeom>
          <a:noFill/>
        </p:spPr>
        <p:txBody>
          <a:bodyPr wrap="square" rtlCol="0">
            <a:spAutoFit/>
          </a:bodyPr>
          <a:p>
            <a:r>
              <a:rPr lang="vi-VN" altLang="en-US" sz="2500" b="1">
                <a:solidFill>
                  <a:srgbClr val="FF0000"/>
                </a:solidFill>
              </a:rPr>
              <a:t>Ví dụ 1:</a:t>
            </a:r>
            <a:r>
              <a:rPr lang="vi-VN" altLang="en-US" sz="2500">
                <a:solidFill>
                  <a:srgbClr val="FF0000"/>
                </a:solidFill>
              </a:rPr>
              <a:t> </a:t>
            </a:r>
            <a:r>
              <a:rPr lang="vi-VN" altLang="en-US" sz="2500" b="1">
                <a:solidFill>
                  <a:srgbClr val="C00000"/>
                </a:solidFill>
              </a:rPr>
              <a:t>N-Tier Arichitecture</a:t>
            </a:r>
            <a:endParaRPr lang="vi-VN" altLang="en-US" sz="2500" b="1">
              <a:solidFill>
                <a:srgbClr val="C00000"/>
              </a:solidFill>
            </a:endParaRPr>
          </a:p>
        </p:txBody>
      </p:sp>
      <p:pic>
        <p:nvPicPr>
          <p:cNvPr id="7" name="Picture 6"/>
          <p:cNvPicPr>
            <a:picLocks noChangeAspect="1"/>
          </p:cNvPicPr>
          <p:nvPr/>
        </p:nvPicPr>
        <p:blipFill>
          <a:blip r:embed="rId1"/>
          <a:stretch>
            <a:fillRect/>
          </a:stretch>
        </p:blipFill>
        <p:spPr>
          <a:xfrm>
            <a:off x="695325" y="2109470"/>
            <a:ext cx="7753350" cy="638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608580"/>
            <a:ext cx="8229600" cy="3707130"/>
          </a:xfrm>
        </p:spPr>
        <p:txBody>
          <a:bodyPr/>
          <a:p>
            <a:pPr marL="0" indent="0">
              <a:buFont typeface="+mj-lt"/>
              <a:buNone/>
            </a:pPr>
            <a:r>
              <a:rPr lang="en-US">
                <a:sym typeface="+mn-ea"/>
              </a:rPr>
              <a:t>Interface Segregation Principle</a:t>
            </a:r>
            <a:endParaRPr lang="en-US"/>
          </a:p>
          <a:p>
            <a:pPr marL="0" indent="0">
              <a:buFont typeface="+mj-lt"/>
              <a:buNone/>
            </a:pPr>
            <a:r>
              <a:rPr lang="en-US">
                <a:sym typeface="+mn-ea"/>
              </a:rPr>
              <a:t>- Thay vì dùng 1 interface lớn, ta nên tách thành nhiều interface nhỏ, với nhiều mục đích cụ thể</a:t>
            </a:r>
            <a:endParaRPr lang="en-US"/>
          </a:p>
          <a:p>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SOL</a:t>
            </a:r>
            <a:r>
              <a:rPr lang="vi-VN" altLang="en-US" sz="2000" b="1">
                <a:solidFill>
                  <a:srgbClr val="FF0000"/>
                </a:solidFill>
              </a:rPr>
              <a:t>I</a:t>
            </a:r>
            <a:r>
              <a:rPr lang="vi-VN" altLang="en-US" sz="2000" b="1">
                <a:solidFill>
                  <a:schemeClr val="bg2">
                    <a:lumMod val="25000"/>
                  </a:schemeClr>
                </a:solidFill>
              </a:rPr>
              <a:t>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330450"/>
            <a:ext cx="8229600" cy="3985260"/>
          </a:xfrm>
        </p:spPr>
        <p:txBody>
          <a:bodyPr/>
          <a:p>
            <a:pPr marL="0" indent="0">
              <a:buFont typeface="+mj-lt"/>
              <a:buNone/>
            </a:pPr>
            <a:r>
              <a:rPr lang="en-US">
                <a:sym typeface="+mn-ea"/>
              </a:rPr>
              <a:t>Dependency inversion principle</a:t>
            </a:r>
            <a:endParaRPr lang="en-US"/>
          </a:p>
          <a:p>
            <a:pPr marL="0" indent="0">
              <a:buFont typeface="+mj-lt"/>
              <a:buNone/>
            </a:pPr>
            <a:r>
              <a:rPr lang="en-US">
                <a:sym typeface="+mn-ea"/>
              </a:rPr>
              <a:t>- Các module cấp cao không nên phụ thuộc vào các modules cấp thấp. Cả 2 nên phụ thuộc vào abstraction.</a:t>
            </a:r>
            <a:endParaRPr lang="en-US"/>
          </a:p>
          <a:p>
            <a:pPr marL="0" indent="0">
              <a:buFont typeface="+mj-lt"/>
              <a:buNone/>
            </a:pPr>
            <a:r>
              <a:rPr lang="en-US">
                <a:sym typeface="+mn-ea"/>
              </a:rPr>
              <a:t>- Interface (abstraction) không nên phụ thuộc vào chi tiết, mà ngược lại.( Các class giao tiếp với nhau thông qua interface, </a:t>
            </a:r>
            <a:endParaRPr lang="en-US"/>
          </a:p>
          <a:p>
            <a:pPr marL="0" indent="0">
              <a:buFont typeface="+mj-lt"/>
              <a:buNone/>
            </a:pPr>
            <a:r>
              <a:rPr lang="en-US">
                <a:sym typeface="+mn-ea"/>
              </a:rPr>
              <a:t>không phải thông qua implementation.)</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SOLI</a:t>
            </a:r>
            <a:r>
              <a:rPr lang="vi-VN" altLang="en-US" sz="2000" b="1">
                <a:solidFill>
                  <a:srgbClr val="FF0000"/>
                </a:solidFill>
              </a:rPr>
              <a:t>D</a:t>
            </a:r>
            <a:endParaRPr lang="vi-VN" altLang="en-US"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330450"/>
            <a:ext cx="8229600" cy="1114425"/>
          </a:xfrm>
        </p:spPr>
        <p:txBody>
          <a:bodyPr>
            <a:normAutofit lnSpcReduction="10000"/>
          </a:bodyPr>
          <a:p>
            <a:pPr marL="0" indent="0">
              <a:buFont typeface="+mj-lt"/>
              <a:buNone/>
            </a:pPr>
            <a:r>
              <a:rPr lang="en-US" sz="2000">
                <a:sym typeface="+mn-ea"/>
              </a:rPr>
              <a:t>KISS = Keep It Simple Stupid</a:t>
            </a:r>
            <a:endParaRPr lang="en-US" sz="2000">
              <a:sym typeface="+mn-ea"/>
            </a:endParaRPr>
          </a:p>
          <a:p>
            <a:pPr>
              <a:buFont typeface="Arial" panose="020B0604020202020204" pitchFamily="34" charset="0"/>
              <a:buChar char="‒"/>
            </a:pPr>
            <a:r>
              <a:rPr lang="vi-VN" altLang="en-US" sz="2000">
                <a:sym typeface="+mn-ea"/>
              </a:rPr>
              <a:t> Hãy thiết kế một lớp trở nên đơn giản và dễ nhìn hơn</a:t>
            </a:r>
            <a:endParaRPr lang="vi-VN" altLang="en-US" sz="2000">
              <a:sym typeface="+mn-ea"/>
            </a:endParaRPr>
          </a:p>
          <a:p>
            <a:pPr>
              <a:buFont typeface="Arial" panose="020B0604020202020204" pitchFamily="34" charset="0"/>
              <a:buChar char="‒"/>
            </a:pPr>
            <a:r>
              <a:rPr lang="vi-VN" altLang="en-US" sz="2000">
                <a:sym typeface="+mn-ea"/>
              </a:rPr>
              <a:t>Tránh kiểu tổng hợp hay lẫn lộn</a:t>
            </a:r>
            <a:endParaRPr lang="en-US" sz="2000">
              <a:sym typeface="+mn-ea"/>
            </a:endParaRPr>
          </a:p>
          <a:p>
            <a:pPr marL="0" indent="0">
              <a:buFont typeface="+mj-lt"/>
              <a:buNone/>
            </a:pPr>
            <a:endParaRPr lang="en-US" sz="2000"/>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KISS, DRY, YAGNI</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KISS</a:t>
            </a:r>
            <a:endParaRPr lang="vi-VN" altLang="en-US" sz="2000" b="1">
              <a:solidFill>
                <a:srgbClr val="FF0000"/>
              </a:solidFill>
            </a:endParaRPr>
          </a:p>
        </p:txBody>
      </p:sp>
      <p:sp>
        <p:nvSpPr>
          <p:cNvPr id="7" name="Text Box 6"/>
          <p:cNvSpPr txBox="1"/>
          <p:nvPr/>
        </p:nvSpPr>
        <p:spPr>
          <a:xfrm>
            <a:off x="457200" y="3468370"/>
            <a:ext cx="3807460" cy="398780"/>
          </a:xfrm>
          <a:prstGeom prst="rect">
            <a:avLst/>
          </a:prstGeom>
          <a:noFill/>
        </p:spPr>
        <p:txBody>
          <a:bodyPr wrap="square" rtlCol="0">
            <a:spAutoFit/>
          </a:bodyPr>
          <a:p>
            <a:r>
              <a:rPr lang="vi-VN" altLang="en-US" sz="2000" b="1">
                <a:solidFill>
                  <a:schemeClr val="bg2">
                    <a:lumMod val="25000"/>
                  </a:schemeClr>
                </a:solidFill>
              </a:rPr>
              <a:t> DRY</a:t>
            </a:r>
            <a:endParaRPr lang="vi-VN" altLang="en-US" sz="2000" b="1">
              <a:solidFill>
                <a:srgbClr val="FF0000"/>
              </a:solidFill>
            </a:endParaRPr>
          </a:p>
        </p:txBody>
      </p:sp>
      <p:sp>
        <p:nvSpPr>
          <p:cNvPr id="8" name="Content Placeholder 2"/>
          <p:cNvSpPr>
            <a:spLocks noGrp="1"/>
          </p:cNvSpPr>
          <p:nvPr/>
        </p:nvSpPr>
        <p:spPr>
          <a:xfrm>
            <a:off x="528955" y="3867150"/>
            <a:ext cx="8229600" cy="11150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algn="l">
              <a:buClrTx/>
              <a:buSzTx/>
              <a:buFont typeface="+mj-lt"/>
              <a:buNone/>
            </a:pPr>
            <a:r>
              <a:rPr lang="en-US" sz="2000">
                <a:sym typeface="+mn-ea"/>
              </a:rPr>
              <a:t>Don’t Repeat Yourself</a:t>
            </a:r>
            <a:endParaRPr lang="en-US" sz="2000">
              <a:sym typeface="+mn-ea"/>
            </a:endParaRPr>
          </a:p>
          <a:p>
            <a:pPr algn="l">
              <a:buClrTx/>
              <a:buSzTx/>
              <a:buFont typeface="Arial" panose="020B0604020202020204" pitchFamily="34" charset="0"/>
              <a:buChar char="‒"/>
            </a:pPr>
            <a:r>
              <a:rPr lang="en-US" sz="2000">
                <a:sym typeface="+mn-ea"/>
              </a:rPr>
              <a:t>Tránh lặp lại hãy đóng gói thành phương thức</a:t>
            </a:r>
            <a:endParaRPr lang="en-US" sz="2000">
              <a:sym typeface="+mn-ea"/>
            </a:endParaRPr>
          </a:p>
          <a:p>
            <a:pPr algn="l">
              <a:buClrTx/>
              <a:buSzTx/>
              <a:buFont typeface="Arial" panose="020B0604020202020204" pitchFamily="34" charset="0"/>
              <a:buChar char="‒"/>
            </a:pPr>
            <a:r>
              <a:rPr lang="en-US" sz="2000">
                <a:sym typeface="+mn-ea"/>
              </a:rPr>
              <a:t>Hay sử dụng tính kế thừa</a:t>
            </a:r>
            <a:endParaRPr lang="en-US" sz="2000">
              <a:sym typeface="+mn-ea"/>
            </a:endParaRPr>
          </a:p>
          <a:p>
            <a:pPr marL="0" indent="0">
              <a:buFont typeface="+mj-lt"/>
              <a:buNone/>
            </a:pPr>
            <a:endParaRPr lang="en-US"/>
          </a:p>
        </p:txBody>
      </p:sp>
      <p:sp>
        <p:nvSpPr>
          <p:cNvPr id="11" name="Text Box 10"/>
          <p:cNvSpPr txBox="1"/>
          <p:nvPr/>
        </p:nvSpPr>
        <p:spPr>
          <a:xfrm>
            <a:off x="546735" y="4956175"/>
            <a:ext cx="3807460" cy="398780"/>
          </a:xfrm>
          <a:prstGeom prst="rect">
            <a:avLst/>
          </a:prstGeom>
          <a:noFill/>
        </p:spPr>
        <p:txBody>
          <a:bodyPr wrap="square" rtlCol="0">
            <a:spAutoFit/>
          </a:bodyPr>
          <a:p>
            <a:r>
              <a:rPr lang="vi-VN" altLang="en-US" sz="2000" b="1">
                <a:solidFill>
                  <a:schemeClr val="bg2">
                    <a:lumMod val="25000"/>
                  </a:schemeClr>
                </a:solidFill>
              </a:rPr>
              <a:t> YAGNI</a:t>
            </a:r>
            <a:endParaRPr lang="vi-VN" altLang="en-US" sz="2000" b="1">
              <a:solidFill>
                <a:srgbClr val="FF0000"/>
              </a:solidFill>
            </a:endParaRPr>
          </a:p>
        </p:txBody>
      </p:sp>
      <p:sp>
        <p:nvSpPr>
          <p:cNvPr id="12" name="Content Placeholder 2"/>
          <p:cNvSpPr>
            <a:spLocks noGrp="1"/>
          </p:cNvSpPr>
          <p:nvPr/>
        </p:nvSpPr>
        <p:spPr>
          <a:xfrm>
            <a:off x="618490" y="5354955"/>
            <a:ext cx="8229600" cy="11150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marL="0" indent="0" algn="l">
              <a:buClrTx/>
              <a:buSzTx/>
              <a:buFont typeface="Arial" panose="020B0604020202020204" pitchFamily="34" charset="0"/>
              <a:buNone/>
            </a:pPr>
            <a:r>
              <a:rPr lang="en-US" sz="2000">
                <a:sym typeface="+mn-ea"/>
              </a:rPr>
              <a:t>You Aren’t Gonna Need It</a:t>
            </a:r>
            <a:endParaRPr lang="en-US" sz="2000">
              <a:sym typeface="+mn-ea"/>
            </a:endParaRPr>
          </a:p>
          <a:p>
            <a:pPr algn="l">
              <a:buClrTx/>
              <a:buSzTx/>
              <a:buFont typeface="Arial" panose="020B0604020202020204" pitchFamily="34" charset="0"/>
              <a:buChar char="‒"/>
            </a:pPr>
            <a:r>
              <a:rPr lang="vi-VN" altLang="en-US" sz="2000">
                <a:sym typeface="+mn-ea"/>
              </a:rPr>
              <a:t>Hãy làm tốt cho chức hiện ở thời điểm hiện tại</a:t>
            </a:r>
            <a:endParaRPr lang="vi-VN" altLang="en-US" sz="2000">
              <a:sym typeface="+mn-ea"/>
            </a:endParaRPr>
          </a:p>
          <a:p>
            <a:pPr algn="l">
              <a:buClrTx/>
              <a:buSzTx/>
              <a:buFont typeface="Arial" panose="020B0604020202020204" pitchFamily="34" charset="0"/>
              <a:buChar char="‒"/>
            </a:pPr>
            <a:r>
              <a:rPr lang="vi-VN" altLang="en-US" sz="2000">
                <a:sym typeface="+mn-ea"/>
              </a:rPr>
              <a:t>Tránh lãng phí phát triển tính năng có thể sử dụng đến</a:t>
            </a:r>
            <a:endParaRPr lang="en-US" sz="2000">
              <a:sym typeface="+mn-ea"/>
            </a:endParaRPr>
          </a:p>
          <a:p>
            <a:pPr marL="0" indent="0">
              <a:buFont typeface="+mj-lt"/>
              <a:buNone/>
            </a:pP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Nội dung</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18920"/>
            <a:ext cx="3237865" cy="4565650"/>
          </a:xfrm>
        </p:spPr>
        <p:txBody>
          <a:bodyPr>
            <a:normAutofit fontScale="80000"/>
          </a:bodyPr>
          <a:lstStyle/>
          <a:p>
            <a:pPr marL="0" indent="0">
              <a:buNone/>
            </a:pPr>
            <a:r>
              <a:rPr lang="en-GB" sz="2500" b="1" dirty="0">
                <a:latin typeface="Arial" panose="020B0604020202020204" pitchFamily="34" charset="0"/>
                <a:cs typeface="Arial" panose="020B0604020202020204" pitchFamily="34" charset="0"/>
              </a:rPr>
              <a:t>1. </a:t>
            </a:r>
            <a:r>
              <a:rPr lang="en-US" altLang="en-GB" sz="2500" b="1" dirty="0">
                <a:latin typeface="Arial" panose="020B0604020202020204" pitchFamily="34" charset="0"/>
                <a:cs typeface="Arial" panose="020B0604020202020204" pitchFamily="34" charset="0"/>
              </a:rPr>
              <a:t>Factory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2. Decorator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3. Proxy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r>
              <a:rPr kumimoji="1" lang="en-US" altLang="ja-JP">
                <a:latin typeface="Times New Roman" panose="02020603050405020304" pitchFamily="18" charset="0"/>
                <a:cs typeface="Times New Roman" panose="02020603050405020304" pitchFamily="18" charset="0"/>
              </a:rPr>
              <a:t>26 November 2020</a:t>
            </a:r>
            <a:endParaRPr kumimoji="1" lang="ja-JP"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kumimoji="1" lang="en-US" altLang="ja-JP">
                <a:latin typeface="Times New Roman" panose="02020603050405020304" pitchFamily="18" charset="0"/>
                <a:cs typeface="Times New Roman" panose="02020603050405020304" pitchFamily="18" charset="0"/>
              </a:rPr>
              <a:t>LAMPART</a:t>
            </a:r>
            <a:endParaRPr kumimoji="1" lang="ja-JP" alt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461C328-E9FF-BE48-9F5C-B11C11EC60FE}" type="slidenum">
              <a:rPr kumimoji="1" lang="ja-JP" altLang="en-US" smtClean="0">
                <a:latin typeface="Times New Roman" panose="02020603050405020304" pitchFamily="18" charset="0"/>
                <a:cs typeface="Times New Roman" panose="02020603050405020304" pitchFamily="18" charset="0"/>
              </a:rPr>
            </a:fld>
            <a:endParaRPr kumimoji="1" lang="ja-JP"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nvSpPr>
        <p:spPr>
          <a:xfrm>
            <a:off x="4434840" y="1518920"/>
            <a:ext cx="3237865" cy="4565650"/>
          </a:xfrm>
          <a:prstGeom prst="rect">
            <a:avLst/>
          </a:prstGeom>
        </p:spPr>
        <p:txBody>
          <a:bodyPr vert="horz" lIns="91440" tIns="45720" rIns="91440" bIns="45720" rtlCol="0">
            <a:normAutofit fontScale="80000"/>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marL="0" indent="0">
              <a:buNone/>
            </a:pPr>
            <a:r>
              <a:rPr lang="en-US" altLang="en-GB" sz="2500" b="1" dirty="0">
                <a:latin typeface="Arial" panose="020B0604020202020204" pitchFamily="34" charset="0"/>
                <a:cs typeface="Arial" panose="020B0604020202020204" pitchFamily="34" charset="0"/>
              </a:rPr>
              <a:t>4</a:t>
            </a:r>
            <a:r>
              <a:rPr lang="en-GB" sz="2500" b="1" dirty="0">
                <a:latin typeface="Arial" panose="020B0604020202020204" pitchFamily="34" charset="0"/>
                <a:cs typeface="Arial" panose="020B0604020202020204" pitchFamily="34" charset="0"/>
              </a:rPr>
              <a:t>. </a:t>
            </a:r>
            <a:r>
              <a:rPr lang="en-US" altLang="en-GB" sz="2500" b="1" dirty="0">
                <a:latin typeface="Arial" panose="020B0604020202020204" pitchFamily="34" charset="0"/>
                <a:cs typeface="Arial" panose="020B0604020202020204" pitchFamily="34" charset="0"/>
              </a:rPr>
              <a:t>Reponsitory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5. Command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6. Bridge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Mục tiêu</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18920"/>
            <a:ext cx="8014335" cy="4796790"/>
          </a:xfrm>
        </p:spPr>
        <p:txBody>
          <a:bodyPr>
            <a:normAutofit/>
          </a:bodyPr>
          <a:lstStyle/>
          <a:p>
            <a:pPr marL="0" indent="0">
              <a:buNone/>
            </a:pPr>
            <a:r>
              <a:rPr lang="en-GB" sz="2500" dirty="0">
                <a:latin typeface="Arial" panose="020B0604020202020204" pitchFamily="34" charset="0"/>
                <a:cs typeface="Arial" panose="020B0604020202020204" pitchFamily="34" charset="0"/>
              </a:rPr>
              <a:t>1.</a:t>
            </a:r>
            <a:r>
              <a:rPr lang="en-US" altLang="en-GB" sz="2500" dirty="0">
                <a:latin typeface="Arial" panose="020B0604020202020204" pitchFamily="34" charset="0"/>
                <a:cs typeface="Arial" panose="020B0604020202020204" pitchFamily="34" charset="0"/>
              </a:rPr>
              <a:t>Tìm hiểu rõ về các Design Pattern</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dirty="0">
              <a:latin typeface="Arial" panose="020B0604020202020204" pitchFamily="34" charset="0"/>
              <a:cs typeface="Arial" panose="020B0604020202020204" pitchFamily="34" charset="0"/>
            </a:endParaRPr>
          </a:p>
          <a:p>
            <a:pPr marL="0" indent="0">
              <a:buNone/>
            </a:pPr>
            <a:r>
              <a:rPr lang="en-US" altLang="en-GB" sz="2500" dirty="0">
                <a:latin typeface="Arial" panose="020B0604020202020204" pitchFamily="34" charset="0"/>
                <a:cs typeface="Arial" panose="020B0604020202020204" pitchFamily="34" charset="0"/>
              </a:rPr>
              <a:t>2.Thiết kế được giải pháp tối ưu với các yêu cầu mở rộng, nâng cao dự án</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dirty="0">
              <a:latin typeface="Arial" panose="020B0604020202020204" pitchFamily="34" charset="0"/>
              <a:cs typeface="Arial" panose="020B0604020202020204" pitchFamily="34" charset="0"/>
            </a:endParaRPr>
          </a:p>
          <a:p>
            <a:pPr marL="0" indent="0">
              <a:buNone/>
            </a:pPr>
            <a:r>
              <a:rPr lang="en-US" altLang="en-GB" sz="2500" dirty="0">
                <a:latin typeface="Arial" panose="020B0604020202020204" pitchFamily="34" charset="0"/>
                <a:cs typeface="Arial" panose="020B0604020202020204" pitchFamily="34" charset="0"/>
              </a:rPr>
              <a:t>3.Ghi nhận đóng góp từ các anh/em trong công ty</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dirty="0">
              <a:latin typeface="Arial" panose="020B0604020202020204" pitchFamily="34" charset="0"/>
              <a:cs typeface="Arial" panose="020B0604020202020204" pitchFamily="34" charset="0"/>
            </a:endParaRPr>
          </a:p>
          <a:p>
            <a:pPr marL="0" indent="0">
              <a:buNone/>
            </a:pPr>
            <a:r>
              <a:rPr lang="en-US" altLang="en-GB" sz="2500" dirty="0">
                <a:latin typeface="Arial" panose="020B0604020202020204" pitchFamily="34" charset="0"/>
                <a:cs typeface="Arial" panose="020B0604020202020204" pitchFamily="34" charset="0"/>
              </a:rPr>
              <a:t>4.Chia sẽ, trao đổi, thảo luận trên tinh thân tích cực nhất</a:t>
            </a:r>
            <a:endParaRPr lang="en-US" altLang="en-GB" sz="25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r>
              <a:rPr kumimoji="1" lang="en-US" altLang="ja-JP">
                <a:latin typeface="Times New Roman" panose="02020603050405020304" pitchFamily="18" charset="0"/>
                <a:cs typeface="Times New Roman" panose="02020603050405020304" pitchFamily="18" charset="0"/>
              </a:rPr>
              <a:t>26 November 2020</a:t>
            </a:r>
            <a:endParaRPr kumimoji="1" lang="ja-JP"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kumimoji="1" lang="en-US" altLang="ja-JP">
                <a:latin typeface="Times New Roman" panose="02020603050405020304" pitchFamily="18" charset="0"/>
                <a:cs typeface="Times New Roman" panose="02020603050405020304" pitchFamily="18" charset="0"/>
              </a:rPr>
              <a:t>LAMPART</a:t>
            </a:r>
            <a:endParaRPr kumimoji="1" lang="ja-JP" alt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461C328-E9FF-BE48-9F5C-B11C11EC60FE}" type="slidenum">
              <a:rPr kumimoji="1" lang="ja-JP" altLang="en-US" smtClean="0">
                <a:latin typeface="Times New Roman" panose="02020603050405020304" pitchFamily="18" charset="0"/>
                <a:cs typeface="Times New Roman" panose="02020603050405020304" pitchFamily="18" charset="0"/>
              </a:rPr>
            </a:fld>
            <a:endParaRPr kumimoji="1" lang="ja-JP"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6198870"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vận tải LogicticsApp </a:t>
            </a:r>
            <a:endParaRPr lang="en-US" sz="2500" b="1">
              <a:solidFill>
                <a:schemeClr val="accent3">
                  <a:lumMod val="75000"/>
                </a:schemeClr>
              </a:solidFill>
              <a:sym typeface="+mn-ea"/>
            </a:endParaRPr>
          </a:p>
        </p:txBody>
      </p:sp>
      <p:pic>
        <p:nvPicPr>
          <p:cNvPr id="8" name="Content Placeholder 7"/>
          <p:cNvPicPr>
            <a:picLocks noChangeAspect="1"/>
          </p:cNvPicPr>
          <p:nvPr>
            <p:ph idx="1"/>
          </p:nvPr>
        </p:nvPicPr>
        <p:blipFill>
          <a:blip r:embed="rId1"/>
          <a:stretch>
            <a:fillRect/>
          </a:stretch>
        </p:blipFill>
        <p:spPr>
          <a:xfrm>
            <a:off x="1590040" y="2597785"/>
            <a:ext cx="5962650" cy="2638425"/>
          </a:xfrm>
          <a:prstGeom prst="rect">
            <a:avLst/>
          </a:prstGeom>
        </p:spPr>
      </p:pic>
      <p:sp>
        <p:nvSpPr>
          <p:cNvPr id="10" name="Text Box 9"/>
          <p:cNvSpPr txBox="1"/>
          <p:nvPr/>
        </p:nvSpPr>
        <p:spPr>
          <a:xfrm>
            <a:off x="633095" y="1972310"/>
            <a:ext cx="294449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Vận chuyển bằng Truck</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p:cNvPicPr>
            <a:picLocks noChangeAspect="1"/>
          </p:cNvPicPr>
          <p:nvPr>
            <p:ph idx="1"/>
          </p:nvPr>
        </p:nvPicPr>
        <p:blipFill>
          <a:blip r:embed="rId1"/>
          <a:stretch>
            <a:fillRect/>
          </a:stretch>
        </p:blipFill>
        <p:spPr>
          <a:xfrm>
            <a:off x="1529080" y="2536190"/>
            <a:ext cx="6086475" cy="3933825"/>
          </a:xfrm>
          <a:prstGeom prst="rect">
            <a:avLst/>
          </a:prstGeom>
        </p:spPr>
      </p:pic>
      <p:sp>
        <p:nvSpPr>
          <p:cNvPr id="7" name="Text Box 6"/>
          <p:cNvSpPr txBox="1"/>
          <p:nvPr/>
        </p:nvSpPr>
        <p:spPr>
          <a:xfrm>
            <a:off x="457200" y="1364615"/>
            <a:ext cx="512508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LogicticsApp </a:t>
            </a:r>
            <a:endParaRPr lang="en-US" sz="2500" b="1">
              <a:solidFill>
                <a:schemeClr val="accent3">
                  <a:lumMod val="75000"/>
                </a:schemeClr>
              </a:solidFill>
              <a:sym typeface="+mn-ea"/>
            </a:endParaRPr>
          </a:p>
        </p:txBody>
      </p:sp>
      <p:sp>
        <p:nvSpPr>
          <p:cNvPr id="10" name="Text Box 9"/>
          <p:cNvSpPr txBox="1"/>
          <p:nvPr/>
        </p:nvSpPr>
        <p:spPr>
          <a:xfrm>
            <a:off x="633095" y="1972310"/>
            <a:ext cx="665099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Mở rộng ứng dụng vận chuyển bằng Rail, Ship, Airline</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1.Factory Design Pattern</a:t>
            </a:r>
            <a:endParaRPr lang="en-US"/>
          </a:p>
        </p:txBody>
      </p:sp>
      <p:sp>
        <p:nvSpPr>
          <p:cNvPr id="3" name="Content Placeholder 2"/>
          <p:cNvSpPr>
            <a:spLocks noGrp="1"/>
          </p:cNvSpPr>
          <p:nvPr>
            <p:ph idx="1"/>
          </p:nvPr>
        </p:nvSpPr>
        <p:spPr/>
        <p:txBody>
          <a:bodyPr>
            <a:normAutofit fontScale="70000"/>
          </a:bodyPr>
          <a:p>
            <a:pPr>
              <a:buFont typeface="Wingdings" panose="05000000000000000000" charset="0"/>
              <a:buChar char="v"/>
            </a:pPr>
            <a:r>
              <a:rPr lang="en-US" b="1"/>
              <a:t>Vấn đề</a:t>
            </a:r>
            <a:endParaRPr lang="en-US" b="1"/>
          </a:p>
          <a:p>
            <a:pPr lvl="1">
              <a:buFont typeface="Wingdings" panose="05000000000000000000" charset="0"/>
              <a:buChar char="§"/>
            </a:pPr>
            <a:r>
              <a:rPr lang="en-US" sz="2800"/>
              <a:t>Mở rộng ứng dụng hiện có gặp khó khăn khi thay đổi codebase</a:t>
            </a:r>
            <a:endParaRPr lang="en-US" sz="2800"/>
          </a:p>
          <a:p>
            <a:pPr lvl="1">
              <a:buFont typeface="Wingdings" panose="05000000000000000000" charset="0"/>
              <a:buChar char="§"/>
            </a:pPr>
            <a:r>
              <a:rPr lang="en-US"/>
              <a:t>Thêm vào một hiện thực của một interface lại thay đổi basecode</a:t>
            </a:r>
            <a:endParaRPr lang="en-US"/>
          </a:p>
          <a:p>
            <a:pPr lvl="1">
              <a:buFont typeface="Wingdings" panose="05000000000000000000" charset="0"/>
              <a:buChar char="§"/>
            </a:pPr>
            <a:endParaRPr lang="en-US"/>
          </a:p>
          <a:p>
            <a:pPr>
              <a:buFont typeface="Wingdings" panose="05000000000000000000" charset="0"/>
              <a:buChar char="v"/>
            </a:pPr>
            <a:r>
              <a:rPr lang="en-US" b="1"/>
              <a:t>Ví dụ</a:t>
            </a:r>
            <a:endParaRPr lang="en-US" b="1"/>
          </a:p>
          <a:p>
            <a:pPr lvl="1">
              <a:buFont typeface="Wingdings" panose="05000000000000000000" charset="0"/>
              <a:buChar char="§"/>
            </a:pPr>
            <a:r>
              <a:rPr lang="en-US"/>
              <a:t>Ứng dụng vận tải </a:t>
            </a:r>
            <a:r>
              <a:rPr lang="en-US" b="1"/>
              <a:t>LogisticsApp </a:t>
            </a:r>
            <a:r>
              <a:rPr lang="en-US"/>
              <a:t>chỉ có thể quản lý vận chuyển bằng </a:t>
            </a:r>
            <a:r>
              <a:rPr lang="en-US" b="1"/>
              <a:t>Truck</a:t>
            </a:r>
            <a:endParaRPr lang="en-US"/>
          </a:p>
          <a:p>
            <a:pPr lvl="1">
              <a:buFont typeface="Wingdings" panose="05000000000000000000" charset="0"/>
              <a:buChar char="§"/>
            </a:pPr>
            <a:r>
              <a:rPr lang="en-US"/>
              <a:t>Yêu cầu mở rộng vận chuyển bằng </a:t>
            </a:r>
            <a:r>
              <a:rPr lang="en-US" b="1"/>
              <a:t>Ships</a:t>
            </a:r>
            <a:r>
              <a:rPr lang="en-US"/>
              <a:t>, </a:t>
            </a:r>
            <a:r>
              <a:rPr lang="en-US" b="1"/>
              <a:t>Rail, Aairline</a:t>
            </a:r>
            <a:endParaRPr lang="en-US" b="1"/>
          </a:p>
          <a:p>
            <a:pPr lvl="1">
              <a:buFont typeface="Wingdings" panose="05000000000000000000" charset="0"/>
              <a:buChar char="§"/>
            </a:pPr>
            <a:r>
              <a:rPr lang="en-US"/>
              <a:t>Vấn đề gặp phải khi mở rộng: mã code xử lý liên quan đến </a:t>
            </a:r>
            <a:r>
              <a:rPr lang="en-US" b="1"/>
              <a:t>Truck </a:t>
            </a:r>
            <a:r>
              <a:rPr lang="en-US"/>
              <a:t>=&gt;</a:t>
            </a:r>
            <a:r>
              <a:rPr lang="en-US" b="1"/>
              <a:t> </a:t>
            </a:r>
            <a:r>
              <a:rPr lang="en-US"/>
              <a:t>cần thay đổi code nhiều =&gt; Khi thêm hình thức vận chuyển =&gt; lại thay đổi code</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5" name="Content Placeholder 14"/>
          <p:cNvPicPr>
            <a:picLocks noChangeAspect="1"/>
          </p:cNvPicPr>
          <p:nvPr>
            <p:ph idx="1"/>
          </p:nvPr>
        </p:nvPicPr>
        <p:blipFill>
          <a:blip r:embed="rId1"/>
          <a:stretch>
            <a:fillRect/>
          </a:stretch>
        </p:blipFill>
        <p:spPr>
          <a:xfrm>
            <a:off x="2099945" y="2468880"/>
            <a:ext cx="4943475" cy="2895600"/>
          </a:xfrm>
          <a:prstGeom prst="rect">
            <a:avLst/>
          </a:prstGeom>
        </p:spPr>
      </p:pic>
      <p:sp>
        <p:nvSpPr>
          <p:cNvPr id="16" name="Text Box 15"/>
          <p:cNvSpPr txBox="1"/>
          <p:nvPr/>
        </p:nvSpPr>
        <p:spPr>
          <a:xfrm>
            <a:off x="457200" y="1364615"/>
            <a:ext cx="512508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LogicticsApp </a:t>
            </a:r>
            <a:endParaRPr lang="en-US" sz="2500" b="1">
              <a:solidFill>
                <a:schemeClr val="accent3">
                  <a:lumMod val="75000"/>
                </a:schemeClr>
              </a:solidFill>
              <a:sym typeface="+mn-ea"/>
            </a:endParaRPr>
          </a:p>
        </p:txBody>
      </p:sp>
      <p:sp>
        <p:nvSpPr>
          <p:cNvPr id="17" name="Text Box 16"/>
          <p:cNvSpPr txBox="1"/>
          <p:nvPr/>
        </p:nvSpPr>
        <p:spPr>
          <a:xfrm>
            <a:off x="633095" y="1972310"/>
            <a:ext cx="610997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Giải pháp mở rộng phương thức vận chuyển Ship</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	</a:t>
            </a:r>
            <a:endParaRPr lang="en-US" b="1"/>
          </a:p>
        </p:txBody>
      </p:sp>
      <p:sp>
        <p:nvSpPr>
          <p:cNvPr id="3" name="Content Placeholder 2"/>
          <p:cNvSpPr>
            <a:spLocks noGrp="1"/>
          </p:cNvSpPr>
          <p:nvPr>
            <p:ph idx="1"/>
          </p:nvPr>
        </p:nvSpPr>
        <p:spPr>
          <a:xfrm>
            <a:off x="457200" y="2525395"/>
            <a:ext cx="8229600" cy="3790315"/>
          </a:xfrm>
        </p:spPr>
        <p:txBody>
          <a:bodyPr/>
          <a:p>
            <a:pPr lvl="0"/>
            <a:r>
              <a:rPr lang="en-US"/>
              <a:t>Factory Pattern thuộc nhóm khởi tạo (Creational Pattern)</a:t>
            </a:r>
            <a:endParaRPr lang="en-US"/>
          </a:p>
          <a:p>
            <a:pPr lvl="0"/>
            <a:r>
              <a:rPr lang="en-US"/>
              <a:t>Nhiệm vụ chính của Factory Pattern là quản lý và trả về các đối tượng theo yêu cầu, giúp cho việc khởi tạo đổi tượng một cách linh hoạt hơn</a:t>
            </a:r>
            <a:endParaRPr lang="en-US"/>
          </a:p>
          <a:p>
            <a:pPr lvl="0"/>
            <a:r>
              <a:rPr lang="en-US"/>
              <a:t>Giải quyết vấn đề tạo một đối tượng mà không cần thiết chỉ ra một cách chính xác lớp nào sẽ được tạo</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1637030" cy="475615"/>
          </a:xfrm>
          <a:prstGeom prst="rect">
            <a:avLst/>
          </a:prstGeom>
          <a:noFill/>
        </p:spPr>
        <p:txBody>
          <a:bodyPr wrap="none" rtlCol="0" anchor="t">
            <a:spAutoFit/>
          </a:bodyPr>
          <a:p>
            <a:pPr>
              <a:buFont typeface="Wingdings" panose="05000000000000000000" charset="0"/>
              <a:buChar char="v"/>
            </a:pPr>
            <a:r>
              <a:rPr lang="en-US" sz="2500" b="1">
                <a:solidFill>
                  <a:schemeClr val="accent3">
                    <a:lumMod val="75000"/>
                  </a:schemeClr>
                </a:solidFill>
                <a:sym typeface="+mn-ea"/>
              </a:rPr>
              <a:t>Factory </a:t>
            </a:r>
            <a:endParaRPr lang="en-US" sz="2500" b="1">
              <a:solidFill>
                <a:schemeClr val="accent3">
                  <a:lumMod val="75000"/>
                </a:schemeClr>
              </a:solidFill>
              <a:sym typeface="+mn-ea"/>
            </a:endParaRPr>
          </a:p>
        </p:txBody>
      </p:sp>
      <p:sp>
        <p:nvSpPr>
          <p:cNvPr id="17" name="Text Box 16"/>
          <p:cNvSpPr txBox="1"/>
          <p:nvPr/>
        </p:nvSpPr>
        <p:spPr>
          <a:xfrm>
            <a:off x="633095" y="1972310"/>
            <a:ext cx="85344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Mô tả</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b="1">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7" name="Picture 6"/>
          <p:cNvPicPr>
            <a:picLocks noChangeAspect="1"/>
          </p:cNvPicPr>
          <p:nvPr/>
        </p:nvPicPr>
        <p:blipFill>
          <a:blip r:embed="rId1"/>
          <a:stretch>
            <a:fillRect/>
          </a:stretch>
        </p:blipFill>
        <p:spPr>
          <a:xfrm>
            <a:off x="4264660" y="1364615"/>
            <a:ext cx="4724400" cy="2065020"/>
          </a:xfrm>
          <a:prstGeom prst="rect">
            <a:avLst/>
          </a:prstGeom>
        </p:spPr>
      </p:pic>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20" name="Content Placeholder 19"/>
          <p:cNvPicPr>
            <a:picLocks noChangeAspect="1"/>
          </p:cNvPicPr>
          <p:nvPr>
            <p:ph idx="1"/>
          </p:nvPr>
        </p:nvPicPr>
        <p:blipFill>
          <a:blip r:embed="rId2"/>
          <a:stretch>
            <a:fillRect/>
          </a:stretch>
        </p:blipFill>
        <p:spPr>
          <a:xfrm>
            <a:off x="457200" y="3284855"/>
            <a:ext cx="4861560"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pPr algn="ctr">
              <a:lnSpc>
                <a:spcPct val="110000"/>
              </a:lnSpc>
            </a:pPr>
            <a:r>
              <a:rPr lang="en-US" b="1">
                <a:sym typeface="+mn-ea"/>
              </a:rPr>
              <a:t>1.Factory Design Pattern	</a:t>
            </a:r>
            <a:br>
              <a:rPr lang="en-US" b="1"/>
            </a:br>
            <a:endParaRPr lang="en-US"/>
          </a:p>
        </p:txBody>
      </p:sp>
      <p:sp>
        <p:nvSpPr>
          <p:cNvPr id="3" name="Content Placeholder 2"/>
          <p:cNvSpPr>
            <a:spLocks noGrp="1"/>
          </p:cNvSpPr>
          <p:nvPr>
            <p:ph idx="1"/>
          </p:nvPr>
        </p:nvSpPr>
        <p:spPr>
          <a:xfrm>
            <a:off x="457200" y="2526030"/>
            <a:ext cx="8229600" cy="3789680"/>
          </a:xfrm>
        </p:spPr>
        <p:txBody>
          <a:bodyPr/>
          <a:p>
            <a:pPr>
              <a:buFont typeface="Arial" panose="020B0604020202020204" pitchFamily="34" charset="0"/>
              <a:buChar char="•"/>
            </a:pPr>
            <a:r>
              <a:rPr lang="en-US"/>
              <a:t>Tạo ra một cách mới trong việc khởi tạo các object thông qua một interface chung</a:t>
            </a:r>
            <a:endParaRPr lang="en-US"/>
          </a:p>
          <a:p>
            <a:pPr lvl="0">
              <a:buFont typeface="Arial" panose="020B0604020202020204" pitchFamily="34" charset="0"/>
              <a:buChar char="•"/>
            </a:pPr>
            <a:r>
              <a:rPr lang="en-US"/>
              <a:t>Bao gói được quá trình khởi tạo object, giấu đi được xử lý logic của việc khởi tạo</a:t>
            </a:r>
            <a:endParaRPr lang="en-US"/>
          </a:p>
          <a:p>
            <a:pPr lvl="0">
              <a:buFont typeface="Arial" panose="020B0604020202020204" pitchFamily="34" charset="0"/>
              <a:buChar char="•"/>
            </a:pPr>
            <a:r>
              <a:rPr lang="en-US"/>
              <a:t>Giảm sự phụ thuộc giữa các module, logic với các class cụ thể mà chỉ phụ thuộc với interface hoặc abstract class.</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1637030" cy="475615"/>
          </a:xfrm>
          <a:prstGeom prst="rect">
            <a:avLst/>
          </a:prstGeom>
          <a:noFill/>
        </p:spPr>
        <p:txBody>
          <a:bodyPr wrap="none" rtlCol="0" anchor="t">
            <a:spAutoFit/>
          </a:bodyPr>
          <a:p>
            <a:pPr>
              <a:buFont typeface="Wingdings" panose="05000000000000000000" charset="0"/>
              <a:buChar char="v"/>
            </a:pPr>
            <a:r>
              <a:rPr lang="en-US" sz="2500" b="1">
                <a:solidFill>
                  <a:schemeClr val="accent3">
                    <a:lumMod val="75000"/>
                  </a:schemeClr>
                </a:solidFill>
                <a:sym typeface="+mn-ea"/>
              </a:rPr>
              <a:t>Factory </a:t>
            </a:r>
            <a:endParaRPr lang="en-US" sz="2500" b="1">
              <a:solidFill>
                <a:schemeClr val="accent3">
                  <a:lumMod val="75000"/>
                </a:schemeClr>
              </a:solidFill>
              <a:sym typeface="+mn-ea"/>
            </a:endParaRPr>
          </a:p>
        </p:txBody>
      </p:sp>
      <p:sp>
        <p:nvSpPr>
          <p:cNvPr id="17" name="Text Box 16"/>
          <p:cNvSpPr txBox="1"/>
          <p:nvPr/>
        </p:nvSpPr>
        <p:spPr>
          <a:xfrm>
            <a:off x="633095" y="1972310"/>
            <a:ext cx="215519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Sử dụng khi nào</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r>
              <a:rPr lang="en-US" b="1">
                <a:sym typeface="+mn-ea"/>
              </a:rPr>
              <a:t>1.Factory Design Pattern	</a:t>
            </a:r>
            <a:br>
              <a:rPr lang="en-US" b="1">
                <a:sym typeface="+mn-ea"/>
              </a:rPr>
            </a:br>
            <a:br>
              <a:rPr lang="en-US">
                <a:sym typeface="+mn-ea"/>
              </a:rPr>
            </a:br>
            <a:br>
              <a:rPr lang="en-US"/>
            </a:b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140525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Vẽ đa giác </a:t>
            </a:r>
            <a:endParaRPr lang="en-US" sz="2000" b="1">
              <a:solidFill>
                <a:schemeClr val="tx2"/>
              </a:solidFill>
              <a:sym typeface="+mn-ea"/>
            </a:endParaRPr>
          </a:p>
        </p:txBody>
      </p:sp>
      <p:pic>
        <p:nvPicPr>
          <p:cNvPr id="13" name="Content Placeholder 12"/>
          <p:cNvPicPr>
            <a:picLocks noChangeAspect="1"/>
          </p:cNvPicPr>
          <p:nvPr>
            <p:ph idx="1"/>
          </p:nvPr>
        </p:nvPicPr>
        <p:blipFill>
          <a:blip r:embed="rId1"/>
          <a:stretch>
            <a:fillRect/>
          </a:stretch>
        </p:blipFill>
        <p:spPr>
          <a:xfrm>
            <a:off x="571500" y="2273300"/>
            <a:ext cx="8001000" cy="4219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1.Factory Design Pattern	</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429133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Interface Shape và các implements</a:t>
            </a:r>
            <a:endParaRPr lang="en-US" sz="2000" b="1">
              <a:solidFill>
                <a:schemeClr val="tx2"/>
              </a:solidFill>
              <a:sym typeface="+mn-ea"/>
            </a:endParaRPr>
          </a:p>
        </p:txBody>
      </p:sp>
      <p:pic>
        <p:nvPicPr>
          <p:cNvPr id="19" name="Content Placeholder 18"/>
          <p:cNvPicPr>
            <a:picLocks noChangeAspect="1"/>
          </p:cNvPicPr>
          <p:nvPr>
            <p:ph idx="1"/>
          </p:nvPr>
        </p:nvPicPr>
        <p:blipFill>
          <a:blip r:embed="rId1"/>
          <a:stretch>
            <a:fillRect/>
          </a:stretch>
        </p:blipFill>
        <p:spPr>
          <a:xfrm>
            <a:off x="457200" y="2383155"/>
            <a:ext cx="2790825" cy="723900"/>
          </a:xfrm>
          <a:prstGeom prst="rect">
            <a:avLst/>
          </a:prstGeom>
        </p:spPr>
      </p:pic>
      <p:pic>
        <p:nvPicPr>
          <p:cNvPr id="20" name="Picture 19"/>
          <p:cNvPicPr>
            <a:picLocks noChangeAspect="1"/>
          </p:cNvPicPr>
          <p:nvPr/>
        </p:nvPicPr>
        <p:blipFill>
          <a:blip r:embed="rId2"/>
          <a:stretch>
            <a:fillRect/>
          </a:stretch>
        </p:blipFill>
        <p:spPr>
          <a:xfrm>
            <a:off x="457200" y="3469640"/>
            <a:ext cx="4029075" cy="1371600"/>
          </a:xfrm>
          <a:prstGeom prst="rect">
            <a:avLst/>
          </a:prstGeom>
        </p:spPr>
      </p:pic>
      <p:pic>
        <p:nvPicPr>
          <p:cNvPr id="23" name="Picture 22"/>
          <p:cNvPicPr>
            <a:picLocks noChangeAspect="1"/>
          </p:cNvPicPr>
          <p:nvPr/>
        </p:nvPicPr>
        <p:blipFill>
          <a:blip r:embed="rId3"/>
          <a:stretch>
            <a:fillRect/>
          </a:stretch>
        </p:blipFill>
        <p:spPr>
          <a:xfrm>
            <a:off x="4834255" y="2383155"/>
            <a:ext cx="4133850" cy="1381125"/>
          </a:xfrm>
          <a:prstGeom prst="rect">
            <a:avLst/>
          </a:prstGeom>
        </p:spPr>
      </p:pic>
      <p:pic>
        <p:nvPicPr>
          <p:cNvPr id="26" name="Picture 25"/>
          <p:cNvPicPr>
            <a:picLocks noChangeAspect="1"/>
          </p:cNvPicPr>
          <p:nvPr/>
        </p:nvPicPr>
        <p:blipFill>
          <a:blip r:embed="rId4"/>
          <a:stretch>
            <a:fillRect/>
          </a:stretch>
        </p:blipFill>
        <p:spPr>
          <a:xfrm>
            <a:off x="3990975" y="4841240"/>
            <a:ext cx="421957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1.Factory Design Pattern	</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178879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FactoryShape</a:t>
            </a:r>
            <a:endParaRPr lang="en-US" sz="2000" b="1">
              <a:solidFill>
                <a:schemeClr val="tx2"/>
              </a:solidFill>
              <a:sym typeface="+mn-ea"/>
            </a:endParaRPr>
          </a:p>
        </p:txBody>
      </p:sp>
      <p:pic>
        <p:nvPicPr>
          <p:cNvPr id="4" name="Content Placeholder 3"/>
          <p:cNvPicPr>
            <a:picLocks noChangeAspect="1"/>
          </p:cNvPicPr>
          <p:nvPr>
            <p:ph idx="1"/>
          </p:nvPr>
        </p:nvPicPr>
        <p:blipFill>
          <a:blip r:embed="rId1"/>
          <a:stretch>
            <a:fillRect/>
          </a:stretch>
        </p:blipFill>
        <p:spPr>
          <a:xfrm>
            <a:off x="457200" y="2593340"/>
            <a:ext cx="4495800" cy="3305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r>
              <a:rPr lang="en-US" b="1">
                <a:sym typeface="+mn-ea"/>
              </a:rPr>
              <a:t>1.Factory Design Pattern	</a:t>
            </a:r>
            <a:br>
              <a:rPr lang="en-US">
                <a:sym typeface="+mn-ea"/>
              </a:rPr>
            </a:br>
            <a:br>
              <a:rPr lang="en-US"/>
            </a:b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Box 9"/>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3" name="Text Box 12"/>
          <p:cNvSpPr txBox="1"/>
          <p:nvPr/>
        </p:nvSpPr>
        <p:spPr>
          <a:xfrm>
            <a:off x="633095" y="1874520"/>
            <a:ext cx="90932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Demo</a:t>
            </a:r>
            <a:endParaRPr lang="en-US" sz="2000" b="1">
              <a:solidFill>
                <a:schemeClr val="tx2"/>
              </a:solidFill>
              <a:sym typeface="+mn-ea"/>
            </a:endParaRPr>
          </a:p>
        </p:txBody>
      </p:sp>
      <p:pic>
        <p:nvPicPr>
          <p:cNvPr id="14" name="Content Placeholder 13"/>
          <p:cNvPicPr>
            <a:picLocks noChangeAspect="1"/>
          </p:cNvPicPr>
          <p:nvPr>
            <p:ph idx="1"/>
          </p:nvPr>
        </p:nvPicPr>
        <p:blipFill>
          <a:blip r:embed="rId1"/>
          <a:stretch>
            <a:fillRect/>
          </a:stretch>
        </p:blipFill>
        <p:spPr>
          <a:xfrm>
            <a:off x="457200" y="2645410"/>
            <a:ext cx="3933825" cy="22002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r>
              <a:rPr lang="en-US" b="1">
                <a:sym typeface="+mn-ea"/>
              </a:rPr>
              <a:t>1.Factory Design Pattern	</a:t>
            </a:r>
            <a:br>
              <a:rPr lang="en-US">
                <a:sym typeface="+mn-ea"/>
              </a:rPr>
            </a:br>
            <a:br>
              <a:rPr lang="en-US"/>
            </a:br>
            <a:endParaRPr lang="en-US"/>
          </a:p>
        </p:txBody>
      </p:sp>
      <p:sp>
        <p:nvSpPr>
          <p:cNvPr id="4" name="Content Placeholder 3"/>
          <p:cNvSpPr>
            <a:spLocks noGrp="1"/>
          </p:cNvSpPr>
          <p:nvPr>
            <p:ph sz="half" idx="2"/>
          </p:nvPr>
        </p:nvSpPr>
        <p:spPr>
          <a:xfrm>
            <a:off x="457200" y="2061210"/>
            <a:ext cx="8229600" cy="4065270"/>
          </a:xfrm>
        </p:spPr>
        <p:txBody>
          <a:bodyPr/>
          <a:p>
            <a:r>
              <a:rPr lang="en-US"/>
              <a:t>Khi mở rộng một chương trình mà không làm thay đổi code của nó</a:t>
            </a:r>
            <a:endParaRPr lang="en-US"/>
          </a:p>
          <a:p>
            <a:r>
              <a:rPr lang="en-US"/>
              <a:t>Factory Pattern phân tách mã nguồn với mã sử dụng đối tượng  =&gt; phát triển sản phẩm và đối tượng một cách độc lập	</a:t>
            </a:r>
            <a:endParaRPr lang="en-US"/>
          </a:p>
          <a:p>
            <a:r>
              <a:rPr lang="en-US" b="1"/>
              <a:t>Ưu điểm</a:t>
            </a:r>
            <a:endParaRPr lang="en-US" b="1"/>
          </a:p>
          <a:p>
            <a:pPr lvl="1"/>
            <a:r>
              <a:rPr lang="en-US" sz="1800">
                <a:sym typeface="+mn-ea"/>
              </a:rPr>
              <a:t>Tạo ra một cách mới trong việc khởi tạo các Object thông qua một interface chung</a:t>
            </a:r>
            <a:endParaRPr lang="en-US" sz="1800"/>
          </a:p>
          <a:p>
            <a:pPr lvl="1"/>
            <a:r>
              <a:rPr lang="en-US" sz="1800">
                <a:sym typeface="+mn-ea"/>
              </a:rPr>
              <a:t>Khởi tạo các Object mà che giấu đi xử lý logic của việc khởi tạo đó</a:t>
            </a:r>
            <a:endParaRPr lang="en-US" sz="1800"/>
          </a:p>
          <a:p>
            <a:pPr lvl="1"/>
            <a:r>
              <a:rPr lang="en-US" sz="1800">
                <a:sym typeface="+mn-ea"/>
              </a:rPr>
              <a:t>Giảm sự phụ thuộc giữa các module, các logic với các class cụ thể, mà chỉ phụ thuộc vào interface hoặc abstract class</a:t>
            </a:r>
            <a:endParaRPr lang="en-US" sz="1800" b="1"/>
          </a:p>
          <a:p>
            <a:r>
              <a:rPr lang="en-US" b="1"/>
              <a:t>Nhược điểm</a:t>
            </a:r>
            <a:endParaRPr lang="en-US" b="1"/>
          </a:p>
          <a:p>
            <a:pPr lvl="1"/>
            <a:r>
              <a:rPr lang="en-US" sz="1800">
                <a:sym typeface="+mn-ea"/>
              </a:rPr>
              <a:t>Code có thể trở nên phức tạp khi có quá nhiều lớp con</a:t>
            </a:r>
            <a:endParaRPr lang="en-US" sz="1800" b="1"/>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Box 9"/>
          <p:cNvSpPr txBox="1"/>
          <p:nvPr/>
        </p:nvSpPr>
        <p:spPr>
          <a:xfrm>
            <a:off x="457200" y="1364615"/>
            <a:ext cx="6667500"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Nhận xét:</a:t>
            </a:r>
            <a:r>
              <a:rPr lang="en-US" sz="2500" b="1">
                <a:sym typeface="+mn-ea"/>
              </a:rPr>
              <a:t> </a:t>
            </a:r>
            <a:r>
              <a:rPr lang="en-US" sz="2500" b="1">
                <a:solidFill>
                  <a:schemeClr val="accent3">
                    <a:lumMod val="75000"/>
                  </a:schemeClr>
                </a:solidFill>
                <a:sym typeface="+mn-ea"/>
              </a:rPr>
              <a:t>lợi ích khi dùng factory pattern</a:t>
            </a:r>
            <a:endParaRPr lang="en-US" sz="2500" b="1">
              <a:solidFill>
                <a:schemeClr val="accent3">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805878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Ửng dụng đang hoạt động với tính năng gửi email tới khách hàng</a:t>
            </a:r>
            <a:endParaRPr lang="en-US" sz="2000" b="1">
              <a:solidFill>
                <a:schemeClr val="tx2"/>
              </a:solidFill>
              <a:sym typeface="+mn-ea"/>
            </a:endParaRPr>
          </a:p>
        </p:txBody>
      </p:sp>
      <p:pic>
        <p:nvPicPr>
          <p:cNvPr id="14" name="Content Placeholder 13"/>
          <p:cNvPicPr>
            <a:picLocks noChangeAspect="1"/>
          </p:cNvPicPr>
          <p:nvPr>
            <p:ph idx="1"/>
          </p:nvPr>
        </p:nvPicPr>
        <p:blipFill>
          <a:blip r:embed="rId1"/>
          <a:stretch>
            <a:fillRect/>
          </a:stretch>
        </p:blipFill>
        <p:spPr>
          <a:xfrm>
            <a:off x="1390015" y="2597785"/>
            <a:ext cx="6362700" cy="2638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464566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Thông qua các hình thức gửi tin khác</a:t>
            </a:r>
            <a:endParaRPr lang="en-US" sz="2000" b="1">
              <a:solidFill>
                <a:schemeClr val="tx2"/>
              </a:solidFill>
              <a:sym typeface="+mn-ea"/>
            </a:endParaRPr>
          </a:p>
        </p:txBody>
      </p:sp>
      <p:pic>
        <p:nvPicPr>
          <p:cNvPr id="8" name="Content Placeholder 7"/>
          <p:cNvPicPr>
            <a:picLocks noChangeAspect="1"/>
          </p:cNvPicPr>
          <p:nvPr>
            <p:ph idx="1"/>
          </p:nvPr>
        </p:nvPicPr>
        <p:blipFill>
          <a:blip r:embed="rId1"/>
          <a:stretch>
            <a:fillRect/>
          </a:stretch>
        </p:blipFill>
        <p:spPr>
          <a:xfrm>
            <a:off x="2352040" y="2792730"/>
            <a:ext cx="4438650"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520001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Giải pháp mở rộng hình thức gửi tin khác</a:t>
            </a:r>
            <a:endParaRPr lang="en-US" sz="2000" b="1">
              <a:solidFill>
                <a:schemeClr val="tx2"/>
              </a:solidFill>
              <a:sym typeface="+mn-ea"/>
            </a:endParaRPr>
          </a:p>
        </p:txBody>
      </p:sp>
      <p:sp>
        <p:nvSpPr>
          <p:cNvPr id="9" name="Content Placeholder 8"/>
          <p:cNvSpPr/>
          <p:nvPr>
            <p:ph idx="1"/>
          </p:nvPr>
        </p:nvSpPr>
        <p:spPr>
          <a:xfrm>
            <a:off x="457200" y="2689860"/>
            <a:ext cx="8229600" cy="3625850"/>
          </a:xfrm>
        </p:spPr>
        <p:txBody>
          <a:bodyPr/>
          <a:p>
            <a:r>
              <a:rPr lang="en-US"/>
              <a:t>Subclass (SMS, Facebook, Slack...) extends Notifier</a:t>
            </a:r>
            <a:endParaRPr lang="en-US"/>
          </a:p>
          <a:p>
            <a:r>
              <a:rPr lang="en-US"/>
              <a:t>Hiện thực phương thức trong các subclass</a:t>
            </a:r>
            <a:endParaRPr lang="en-US"/>
          </a:p>
          <a:p>
            <a:pPr marL="0" indent="0">
              <a:buNone/>
            </a:pPr>
            <a:r>
              <a:rPr lang="en-US"/>
              <a:t>=&gt; Sẵn sàng để ứng dụng sử dụng</a:t>
            </a:r>
            <a:endParaRPr lang="en-US"/>
          </a:p>
          <a:p>
            <a:r>
              <a:rPr lang="en-US"/>
              <a:t>Phát sinh yêu cầu: dùng vài hay tất cả phương pháp gửi tin cùng 1 lúc?</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8444230" cy="398780"/>
          </a:xfrm>
          <a:prstGeom prst="rect">
            <a:avLst/>
          </a:prstGeom>
          <a:noFill/>
        </p:spPr>
        <p:txBody>
          <a:bodyPr wrap="none" rtlCol="0" anchor="t">
            <a:spAutoFit/>
          </a:bodyPr>
          <a:p>
            <a:pPr indent="0" algn="l">
              <a:buFont typeface="Wingdings" panose="05000000000000000000" charset="0"/>
              <a:buNone/>
            </a:pPr>
            <a:r>
              <a:rPr lang="en-US" sz="2000" b="1">
                <a:solidFill>
                  <a:schemeClr val="tx2"/>
                </a:solidFill>
                <a:sym typeface="+mn-ea"/>
              </a:rPr>
              <a:t>Giải pháp mở rộng hình thức gửi tin khác - Kết hợp (Combinatorial )</a:t>
            </a:r>
            <a:endParaRPr lang="en-US" sz="2000" b="1">
              <a:solidFill>
                <a:schemeClr val="tx2"/>
              </a:solidFill>
              <a:sym typeface="+mn-ea"/>
            </a:endParaRPr>
          </a:p>
        </p:txBody>
      </p:sp>
      <p:pic>
        <p:nvPicPr>
          <p:cNvPr id="8" name="Content Placeholder 7"/>
          <p:cNvPicPr>
            <a:picLocks noChangeAspect="1"/>
          </p:cNvPicPr>
          <p:nvPr>
            <p:ph idx="1"/>
          </p:nvPr>
        </p:nvPicPr>
        <p:blipFill>
          <a:blip r:embed="rId1"/>
          <a:stretch>
            <a:fillRect/>
          </a:stretch>
        </p:blipFill>
        <p:spPr>
          <a:xfrm>
            <a:off x="2876550" y="2371090"/>
            <a:ext cx="6134100" cy="3686175"/>
          </a:xfrm>
          <a:prstGeom prst="rect">
            <a:avLst/>
          </a:prstGeom>
        </p:spPr>
      </p:pic>
      <p:sp>
        <p:nvSpPr>
          <p:cNvPr id="11" name="Text Box 10"/>
          <p:cNvSpPr txBox="1"/>
          <p:nvPr/>
        </p:nvSpPr>
        <p:spPr>
          <a:xfrm>
            <a:off x="457200" y="2569210"/>
            <a:ext cx="2615565" cy="2584450"/>
          </a:xfrm>
          <a:prstGeom prst="rect">
            <a:avLst/>
          </a:prstGeom>
          <a:noFill/>
        </p:spPr>
        <p:txBody>
          <a:bodyPr wrap="square" rtlCol="0">
            <a:spAutoFit/>
          </a:bodyPr>
          <a:p>
            <a:r>
              <a:rPr lang="en-US"/>
              <a:t>Tạo ra các subclasses kết </a:t>
            </a:r>
            <a:endParaRPr lang="en-US"/>
          </a:p>
          <a:p>
            <a:r>
              <a:rPr lang="en-US"/>
              <a:t>hợp với vài phương thức notification</a:t>
            </a:r>
            <a:endParaRPr lang="en-US"/>
          </a:p>
          <a:p>
            <a:r>
              <a:rPr lang="en-US"/>
              <a:t>=&gt; nhanh chóng đáp ứng</a:t>
            </a:r>
            <a:endParaRPr lang="en-US"/>
          </a:p>
          <a:p>
            <a:endParaRPr lang="en-US"/>
          </a:p>
          <a:p>
            <a:r>
              <a:rPr lang="en-US"/>
              <a:t>!!!</a:t>
            </a:r>
            <a:endParaRPr lang="en-US"/>
          </a:p>
          <a:p>
            <a:r>
              <a:rPr lang="en-US"/>
              <a:t>Làm cho mã trở nên nhiều hơn</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Phân tích ví dụ</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Lớp BusinessLogic, DataAccess được thiết kế theo hướng </a:t>
            </a:r>
            <a:r>
              <a:rPr lang="vi-VN" altLang="en-US" sz="2000" b="1"/>
              <a:t>tightly coupled</a:t>
            </a:r>
            <a:endParaRPr lang="vi-VN" altLang="en-US" sz="2000" b="1"/>
          </a:p>
          <a:p>
            <a:pPr>
              <a:buFont typeface="Arial" panose="020B0604020202020204" pitchFamily="34" charset="0"/>
              <a:buChar char="•"/>
            </a:pPr>
            <a:r>
              <a:rPr lang="vi-VN" altLang="en-US" sz="2000">
                <a:sym typeface="+mn-ea"/>
              </a:rPr>
              <a:t>Lớp BusinessLogic phụ thuộc vào lớp DataAccess</a:t>
            </a:r>
            <a:endParaRPr lang="vi-VN" altLang="en-US" sz="2000" b="1"/>
          </a:p>
          <a:p>
            <a:pPr>
              <a:buFont typeface="Arial" panose="020B0604020202020204" pitchFamily="34" charset="0"/>
              <a:buChar char="•"/>
            </a:pPr>
            <a:r>
              <a:rPr lang="vi-VN" altLang="en-US" sz="2000"/>
              <a:t>Lớp BusinessLogic thực hiện tạo và quản lý lifetime của đối tượng từ lớp DataAccess</a:t>
            </a:r>
            <a:endParaRPr lang="vi-VN" altLang="en-US" sz="2000"/>
          </a:p>
          <a:p>
            <a:r>
              <a:rPr lang="vi-VN" altLang="en-US" sz="2000"/>
              <a:t>DataAccess có thay đổi  bên trong dẫn đến lớp BusinessLogic thay đổi (rename, remove, ...)</a:t>
            </a:r>
            <a:endParaRPr lang="vi-VN" altLang="en-US" sz="2000"/>
          </a:p>
          <a:p>
            <a:r>
              <a:rPr lang="vi-VN" altLang="en-US" sz="2000"/>
              <a:t>DataAccess thay đổi tên lớp dẫn đến các lớp phụ thuộc phải cập nhật tên</a:t>
            </a:r>
            <a:endParaRPr lang="vi-VN" altLang="en-US" sz="2000"/>
          </a:p>
          <a:p>
            <a:r>
              <a:rPr lang="vi-VN" altLang="en-US" sz="2000"/>
              <a:t>TDD (Test Driven Development) - không thể test 1 cách độc lập</a:t>
            </a:r>
            <a:endParaRPr lang="vi-VN" altLang="en-US" sz="2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797115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Giải pháp mở rộng hình thức gửi tin khác - thừa kế (inheritance)</a:t>
            </a:r>
            <a:endParaRPr lang="en-US" sz="2000" b="1">
              <a:solidFill>
                <a:schemeClr val="tx2"/>
              </a:solidFill>
              <a:sym typeface="+mn-ea"/>
            </a:endParaRPr>
          </a:p>
        </p:txBody>
      </p:sp>
      <p:sp>
        <p:nvSpPr>
          <p:cNvPr id="7" name="Content Placeholder 6"/>
          <p:cNvSpPr/>
          <p:nvPr>
            <p:ph idx="1"/>
          </p:nvPr>
        </p:nvSpPr>
        <p:spPr>
          <a:xfrm>
            <a:off x="457200" y="2524760"/>
            <a:ext cx="8229600" cy="1876425"/>
          </a:xfrm>
        </p:spPr>
        <p:txBody>
          <a:bodyPr>
            <a:normAutofit fontScale="80000"/>
          </a:bodyPr>
          <a:p>
            <a:r>
              <a:rPr lang="en-US"/>
              <a:t>Inheritance là static =&gt; không thể thay đổiành vi của đối tượng lúc runtime =&gt; thay bằng object khác từ một subclass khác</a:t>
            </a:r>
            <a:endParaRPr lang="en-US"/>
          </a:p>
          <a:p>
            <a:r>
              <a:rPr lang="en-US"/>
              <a:t>Subclass chỉ có 1 parentclass</a:t>
            </a:r>
            <a:endParaRPr lang="en-US"/>
          </a:p>
          <a:p>
            <a:endParaRPr lang="en-US"/>
          </a:p>
          <a:p>
            <a:pPr marL="0" indent="0">
              <a:buNone/>
            </a:pPr>
            <a:r>
              <a:rPr lang="en-US"/>
              <a:t>=&gt; Sử dụng giải pháp </a:t>
            </a:r>
            <a:r>
              <a:rPr lang="en-US" b="1"/>
              <a:t>Aggregation </a:t>
            </a:r>
            <a:r>
              <a:rPr lang="en-US"/>
              <a:t>hay </a:t>
            </a:r>
            <a:r>
              <a:rPr lang="en-US" b="1"/>
              <a:t>Composition</a:t>
            </a:r>
            <a:endParaRPr lang="en-US"/>
          </a:p>
        </p:txBody>
      </p:sp>
      <p:sp>
        <p:nvSpPr>
          <p:cNvPr id="9" name="Text Box 8"/>
          <p:cNvSpPr txBox="1"/>
          <p:nvPr/>
        </p:nvSpPr>
        <p:spPr>
          <a:xfrm>
            <a:off x="1507490" y="4401185"/>
            <a:ext cx="6800850" cy="1198880"/>
          </a:xfrm>
          <a:prstGeom prst="rect">
            <a:avLst/>
          </a:prstGeom>
          <a:noFill/>
        </p:spPr>
        <p:txBody>
          <a:bodyPr wrap="square" rtlCol="0">
            <a:spAutoFit/>
          </a:bodyPr>
          <a:p>
            <a:pPr marL="285750" indent="-285750">
              <a:buFont typeface="Wingdings" panose="05000000000000000000" charset="0"/>
              <a:buChar char="§"/>
            </a:pPr>
            <a:r>
              <a:rPr lang="en-US"/>
              <a:t>1 object có 1 tham khảo đến 1 đối tượng khác</a:t>
            </a:r>
            <a:endParaRPr lang="en-US"/>
          </a:p>
          <a:p>
            <a:pPr marL="285750" indent="-285750">
              <a:buFont typeface="Wingdings" panose="05000000000000000000" charset="0"/>
              <a:buChar char="§"/>
            </a:pPr>
            <a:r>
              <a:rPr lang="en-US"/>
              <a:t>Ủy quyền thực hiện 1 số hành vi</a:t>
            </a:r>
            <a:endParaRPr lang="en-US"/>
          </a:p>
          <a:p>
            <a:pPr marL="285750" indent="-285750">
              <a:buFont typeface="Wingdings" panose="05000000000000000000" charset="0"/>
              <a:buChar char="§"/>
            </a:pPr>
            <a:r>
              <a:rPr lang="en-US"/>
              <a:t>Dễ dàng thay đổi đối tượng liên kết bằng 1 đối tượng khác</a:t>
            </a:r>
            <a:endParaRPr lang="en-US"/>
          </a:p>
          <a:p>
            <a:pPr marL="285750" indent="-285750">
              <a:buFont typeface="Wingdings" panose="05000000000000000000" charset="0"/>
              <a:buChar char="§"/>
            </a:pPr>
            <a:r>
              <a:rPr lang="en-US"/>
              <a:t>Một object có thể sử dụng hành vi của nhiều lớp khác nhau</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2.Decorator Design Pattern</a:t>
            </a:r>
            <a:endParaRPr lang="en-US" b="1"/>
          </a:p>
        </p:txBody>
      </p:sp>
      <p:sp>
        <p:nvSpPr>
          <p:cNvPr id="3" name="Content Placeholder 2"/>
          <p:cNvSpPr>
            <a:spLocks noGrp="1"/>
          </p:cNvSpPr>
          <p:nvPr>
            <p:ph idx="1"/>
          </p:nvPr>
        </p:nvSpPr>
        <p:spPr>
          <a:xfrm>
            <a:off x="457200" y="1839595"/>
            <a:ext cx="8229600" cy="4476115"/>
          </a:xfrm>
        </p:spPr>
        <p:txBody>
          <a:bodyPr/>
          <a:p>
            <a:pPr lvl="0">
              <a:buFont typeface="Arial" panose="020B0604020202020204" pitchFamily="34" charset="0"/>
              <a:buChar char="•"/>
            </a:pPr>
            <a:r>
              <a:rPr lang="en-US"/>
              <a:t>structural design pattern</a:t>
            </a:r>
            <a:endParaRPr lang="en-US"/>
          </a:p>
          <a:p>
            <a:pPr lvl="0">
              <a:buFont typeface="Arial" panose="020B0604020202020204" pitchFamily="34" charset="0"/>
              <a:buChar char="•"/>
            </a:pPr>
            <a:r>
              <a:rPr lang="en-US"/>
              <a:t>Decorator là mẫu cấu trúc cho phép thêm các tính năng mới vào một đối tượng đã có mà không làm thay đổi cấu trúc lớp của nó.</a:t>
            </a:r>
            <a:endParaRPr lang="en-US"/>
          </a:p>
          <a:p>
            <a:pPr lvl="0">
              <a:buFont typeface="Arial" panose="020B0604020202020204" pitchFamily="34" charset="0"/>
              <a:buChar char="•"/>
            </a:pPr>
            <a:r>
              <a:rPr lang="en-US"/>
              <a:t>Tạo ra một object có thể linked với nhiều object khác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3580765" cy="475615"/>
          </a:xfrm>
          <a:prstGeom prst="rect">
            <a:avLst/>
          </a:prstGeom>
          <a:noFill/>
        </p:spPr>
        <p:txBody>
          <a:bodyPr wrap="none" rtlCol="0" anchor="t">
            <a:spAutoFit/>
          </a:bodyPr>
          <a:p>
            <a:pPr>
              <a:buFont typeface="Wingdings" panose="05000000000000000000" charset="0"/>
              <a:buChar char="v"/>
            </a:pPr>
            <a:r>
              <a:rPr lang="en-US" sz="2500" b="1">
                <a:solidFill>
                  <a:schemeClr val="accent3">
                    <a:lumMod val="75000"/>
                  </a:schemeClr>
                </a:solidFill>
                <a:sym typeface="+mn-ea"/>
              </a:rPr>
              <a:t>Decorator (Wrapper)</a:t>
            </a:r>
            <a:endParaRPr lang="en-US" sz="2500" b="1">
              <a:solidFill>
                <a:schemeClr val="accent3">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pPr algn="ctr">
              <a:lnSpc>
                <a:spcPct val="110000"/>
              </a:lnSpc>
            </a:pPr>
            <a:r>
              <a:rPr lang="en-US" b="1">
                <a:sym typeface="+mn-ea"/>
              </a:rPr>
              <a:t>2.Decorator Design Pattern</a:t>
            </a:r>
            <a:endParaRPr lang="en-US"/>
          </a:p>
        </p:txBody>
      </p:sp>
      <p:sp>
        <p:nvSpPr>
          <p:cNvPr id="3" name="Content Placeholder 2"/>
          <p:cNvSpPr>
            <a:spLocks noGrp="1"/>
          </p:cNvSpPr>
          <p:nvPr>
            <p:ph idx="1"/>
          </p:nvPr>
        </p:nvSpPr>
        <p:spPr>
          <a:xfrm>
            <a:off x="457200" y="2375535"/>
            <a:ext cx="8229600" cy="3940175"/>
          </a:xfrm>
        </p:spPr>
        <p:txBody>
          <a:bodyPr/>
          <a:p>
            <a:pPr marL="0" lvl="0" indent="0">
              <a:buNone/>
            </a:pPr>
            <a:r>
              <a:rPr lang="en-US"/>
              <a:t>Khi muốn thêm các tính năng cho một đối tượng đã có một cách linh động trong thời gian chạy (run-time) mà không làm thay đổi đến các đối tượng khác của cùng lớp. Khi việc thêm tính năng mới khiến ta phải tạo ra nhiều lớp kế thừa và mã nguồn trở nên đồ sộ</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3580765" cy="475615"/>
          </a:xfrm>
          <a:prstGeom prst="rect">
            <a:avLst/>
          </a:prstGeom>
          <a:noFill/>
        </p:spPr>
        <p:txBody>
          <a:bodyPr wrap="none" rtlCol="0" anchor="t">
            <a:spAutoFit/>
          </a:bodyPr>
          <a:p>
            <a:pPr algn="l">
              <a:buFont typeface="Wingdings" panose="05000000000000000000" charset="0"/>
              <a:buChar char="v"/>
            </a:pPr>
            <a:r>
              <a:rPr lang="en-US" sz="2500" b="1">
                <a:solidFill>
                  <a:schemeClr val="accent3">
                    <a:lumMod val="75000"/>
                  </a:schemeClr>
                </a:solidFill>
                <a:sym typeface="+mn-ea"/>
              </a:rPr>
              <a:t>Decorator (Wrapper)</a:t>
            </a:r>
            <a:endParaRPr lang="en-US" sz="2500" b="1">
              <a:solidFill>
                <a:schemeClr val="accent3">
                  <a:lumMod val="75000"/>
                </a:schemeClr>
              </a:solidFill>
              <a:sym typeface="+mn-ea"/>
            </a:endParaRPr>
          </a:p>
        </p:txBody>
      </p:sp>
      <p:sp>
        <p:nvSpPr>
          <p:cNvPr id="17" name="Text Box 16"/>
          <p:cNvSpPr txBox="1"/>
          <p:nvPr/>
        </p:nvSpPr>
        <p:spPr>
          <a:xfrm>
            <a:off x="633095" y="1972310"/>
            <a:ext cx="2270760" cy="398780"/>
          </a:xfrm>
          <a:prstGeom prst="rect">
            <a:avLst/>
          </a:prstGeom>
          <a:noFill/>
        </p:spPr>
        <p:txBody>
          <a:bodyPr wrap="none" rtlCol="0" anchor="t">
            <a:spAutoFit/>
          </a:bodyPr>
          <a:p>
            <a:pPr indent="0" algn="l">
              <a:buFont typeface="Wingdings" panose="05000000000000000000" charset="0"/>
              <a:buNone/>
            </a:pPr>
            <a:r>
              <a:rPr lang="en-US" sz="2000" b="1">
                <a:solidFill>
                  <a:schemeClr val="tx2"/>
                </a:solidFill>
                <a:sym typeface="+mn-ea"/>
              </a:rPr>
              <a:t>Sử dụng khi nào?</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2.Decorator Design Pattern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260921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Vẽ đa giác  và tô màu</a:t>
            </a:r>
            <a:endParaRPr lang="en-US" sz="2000" b="1">
              <a:solidFill>
                <a:schemeClr val="tx2"/>
              </a:solidFill>
              <a:sym typeface="+mn-ea"/>
            </a:endParaRPr>
          </a:p>
        </p:txBody>
      </p:sp>
      <p:pic>
        <p:nvPicPr>
          <p:cNvPr id="5" name="Content Placeholder 4"/>
          <p:cNvPicPr>
            <a:picLocks noChangeAspect="1"/>
          </p:cNvPicPr>
          <p:nvPr>
            <p:ph idx="1"/>
          </p:nvPr>
        </p:nvPicPr>
        <p:blipFill>
          <a:blip r:embed="rId1"/>
          <a:stretch>
            <a:fillRect/>
          </a:stretch>
        </p:blipFill>
        <p:spPr>
          <a:xfrm>
            <a:off x="457200" y="2308225"/>
            <a:ext cx="5528310" cy="4161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2.Decorator Design Pattern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6" name="Picture 5"/>
          <p:cNvPicPr>
            <a:picLocks noChangeAspect="1"/>
          </p:cNvPicPr>
          <p:nvPr/>
        </p:nvPicPr>
        <p:blipFill>
          <a:blip r:embed="rId1"/>
          <a:stretch>
            <a:fillRect/>
          </a:stretch>
        </p:blipFill>
        <p:spPr>
          <a:xfrm>
            <a:off x="457200" y="2261870"/>
            <a:ext cx="4695825" cy="1419225"/>
          </a:xfrm>
          <a:prstGeom prst="rect">
            <a:avLst/>
          </a:prstGeom>
        </p:spPr>
      </p:pic>
      <p:pic>
        <p:nvPicPr>
          <p:cNvPr id="10" name="Picture 9"/>
          <p:cNvPicPr>
            <a:picLocks noChangeAspect="1"/>
          </p:cNvPicPr>
          <p:nvPr/>
        </p:nvPicPr>
        <p:blipFill>
          <a:blip r:embed="rId2"/>
          <a:stretch>
            <a:fillRect/>
          </a:stretch>
        </p:blipFill>
        <p:spPr>
          <a:xfrm>
            <a:off x="457200" y="3768725"/>
            <a:ext cx="5000625" cy="2952750"/>
          </a:xfrm>
          <a:prstGeom prst="rect">
            <a:avLst/>
          </a:prstGeom>
        </p:spPr>
      </p:pic>
      <p:sp>
        <p:nvSpPr>
          <p:cNvPr id="14" name="Text Box 13"/>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5" name="Text Box 14"/>
          <p:cNvSpPr txBox="1"/>
          <p:nvPr/>
        </p:nvSpPr>
        <p:spPr>
          <a:xfrm>
            <a:off x="633095" y="1874520"/>
            <a:ext cx="661797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Abstract ShapeDecorator và  class RedShapeDecorator</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2.Decorator Design Pattern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4" name="Text Box 13"/>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5" name="Text Box 14"/>
          <p:cNvSpPr txBox="1"/>
          <p:nvPr/>
        </p:nvSpPr>
        <p:spPr>
          <a:xfrm>
            <a:off x="633095" y="1874520"/>
            <a:ext cx="90932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Demo</a:t>
            </a:r>
            <a:endParaRPr lang="en-US" sz="2000" b="1">
              <a:solidFill>
                <a:schemeClr val="tx2"/>
              </a:solidFill>
              <a:sym typeface="+mn-ea"/>
            </a:endParaRPr>
          </a:p>
        </p:txBody>
      </p:sp>
      <p:pic>
        <p:nvPicPr>
          <p:cNvPr id="3" name="Content Placeholder 2"/>
          <p:cNvPicPr>
            <a:picLocks noChangeAspect="1"/>
          </p:cNvPicPr>
          <p:nvPr>
            <p:ph idx="1"/>
          </p:nvPr>
        </p:nvPicPr>
        <p:blipFill>
          <a:blip r:embed="rId1"/>
          <a:stretch>
            <a:fillRect/>
          </a:stretch>
        </p:blipFill>
        <p:spPr>
          <a:xfrm>
            <a:off x="457200" y="2383155"/>
            <a:ext cx="5267325" cy="2495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2.Decorator Design Pattern</a:t>
            </a:r>
            <a:endParaRPr lang="en-US"/>
          </a:p>
        </p:txBody>
      </p:sp>
      <p:sp>
        <p:nvSpPr>
          <p:cNvPr id="4" name="Content Placeholder 3"/>
          <p:cNvSpPr>
            <a:spLocks noGrp="1"/>
          </p:cNvSpPr>
          <p:nvPr>
            <p:ph sz="half" idx="2"/>
          </p:nvPr>
        </p:nvSpPr>
        <p:spPr>
          <a:xfrm>
            <a:off x="457200" y="1961515"/>
            <a:ext cx="8229600" cy="4164965"/>
          </a:xfrm>
        </p:spPr>
        <p:txBody>
          <a:bodyPr/>
          <a:p>
            <a:r>
              <a:rPr lang="en-US"/>
              <a:t>Có thể thêm các hành vi bổ sung cho đối tượng mà không làm ảnh hưởng đến code</a:t>
            </a:r>
            <a:endParaRPr lang="en-US"/>
          </a:p>
          <a:p>
            <a:r>
              <a:rPr lang="en-US"/>
              <a:t>Có thể dễ dàng thay đổi trở về kiểu decorator ban đầu mà không làm ảnh hưởng đến logic code</a:t>
            </a:r>
            <a:endParaRPr lang="en-US"/>
          </a:p>
          <a:p>
            <a:endParaRPr lang="en-US"/>
          </a:p>
          <a:p>
            <a:r>
              <a:rPr lang="en-US" b="1">
                <a:sym typeface="+mn-ea"/>
              </a:rPr>
              <a:t>Ưu điểm</a:t>
            </a:r>
            <a:endParaRPr lang="en-US" b="1">
              <a:sym typeface="+mn-ea"/>
            </a:endParaRPr>
          </a:p>
          <a:p>
            <a:pPr lvl="1"/>
            <a:r>
              <a:rPr lang="en-US">
                <a:sym typeface="+mn-ea"/>
              </a:rPr>
              <a:t>Mở rộng hành vi của một đối tượng mà không cần tạo một lớp con mới.</a:t>
            </a:r>
            <a:endParaRPr lang="en-US"/>
          </a:p>
          <a:p>
            <a:pPr lvl="1"/>
            <a:r>
              <a:rPr lang="en-US">
                <a:sym typeface="+mn-ea"/>
              </a:rPr>
              <a:t>Liên kết với các object trở nên rời nhờ đó có thể dễ dàng liên kết hay tách rời</a:t>
            </a:r>
            <a:endParaRPr lang="en-US" b="1"/>
          </a:p>
          <a:p>
            <a:r>
              <a:rPr lang="en-US" b="1">
                <a:sym typeface="+mn-ea"/>
              </a:rPr>
              <a:t>Nhược điểm</a:t>
            </a:r>
            <a:endParaRPr lang="en-US" b="1">
              <a:sym typeface="+mn-ea"/>
            </a:endParaRPr>
          </a:p>
          <a:p>
            <a:pPr lvl="1" algn="l">
              <a:buClrTx/>
              <a:buSzTx/>
            </a:pPr>
            <a:r>
              <a:rPr lang="en-US" sz="1600">
                <a:sym typeface="+mn-ea"/>
              </a:rPr>
              <a:t>Code có thể trở nên ph</a:t>
            </a:r>
            <a:r>
              <a:rPr lang="en-US">
                <a:sym typeface="+mn-ea"/>
              </a:rPr>
              <a:t>ức tạp khi có quá nhiều lớp con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Box 9"/>
          <p:cNvSpPr txBox="1"/>
          <p:nvPr/>
        </p:nvSpPr>
        <p:spPr>
          <a:xfrm>
            <a:off x="457200" y="1364615"/>
            <a:ext cx="7061200" cy="475615"/>
          </a:xfrm>
          <a:prstGeom prst="rect">
            <a:avLst/>
          </a:prstGeom>
          <a:noFill/>
        </p:spPr>
        <p:txBody>
          <a:bodyPr wrap="none" rtlCol="0" anchor="t">
            <a:spAutoFit/>
          </a:bodyPr>
          <a:p>
            <a:pPr algn="l">
              <a:buFont typeface="Wingdings" panose="05000000000000000000" charset="0"/>
              <a:buChar char="v"/>
            </a:pPr>
            <a:r>
              <a:rPr lang="en-US" sz="2500" b="1">
                <a:solidFill>
                  <a:srgbClr val="FF0000"/>
                </a:solidFill>
                <a:sym typeface="+mn-ea"/>
              </a:rPr>
              <a:t>Nhận xét:</a:t>
            </a:r>
            <a:r>
              <a:rPr lang="en-US" sz="2500" b="1">
                <a:sym typeface="+mn-ea"/>
              </a:rPr>
              <a:t> </a:t>
            </a:r>
            <a:r>
              <a:rPr lang="en-US" sz="2500" b="1">
                <a:solidFill>
                  <a:schemeClr val="accent3">
                    <a:lumMod val="75000"/>
                  </a:schemeClr>
                </a:solidFill>
                <a:sym typeface="+mn-ea"/>
              </a:rPr>
              <a:t>lợi ích khi dùng decorator pattern</a:t>
            </a:r>
            <a:endParaRPr lang="en-US" sz="2500" b="1">
              <a:solidFill>
                <a:schemeClr val="accent3">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Giải pháp</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Dùng thêm lớp Factory để quản lý việc tạo và lifetime của đối tượng</a:t>
            </a:r>
            <a:endParaRPr lang="vi-VN" altLang="en-US" sz="2000"/>
          </a:p>
        </p:txBody>
      </p:sp>
      <p:pic>
        <p:nvPicPr>
          <p:cNvPr id="7" name="Picture 6"/>
          <p:cNvPicPr>
            <a:picLocks noChangeAspect="1"/>
          </p:cNvPicPr>
          <p:nvPr/>
        </p:nvPicPr>
        <p:blipFill>
          <a:blip r:embed="rId1"/>
          <a:stretch>
            <a:fillRect/>
          </a:stretch>
        </p:blipFill>
        <p:spPr>
          <a:xfrm>
            <a:off x="457200" y="2884170"/>
            <a:ext cx="5608320" cy="1272540"/>
          </a:xfrm>
          <a:prstGeom prst="rect">
            <a:avLst/>
          </a:prstGeom>
        </p:spPr>
      </p:pic>
      <p:pic>
        <p:nvPicPr>
          <p:cNvPr id="10" name="Picture 9"/>
          <p:cNvPicPr>
            <a:picLocks noChangeAspect="1"/>
          </p:cNvPicPr>
          <p:nvPr/>
        </p:nvPicPr>
        <p:blipFill>
          <a:blip r:embed="rId2"/>
          <a:stretch>
            <a:fillRect/>
          </a:stretch>
        </p:blipFill>
        <p:spPr>
          <a:xfrm>
            <a:off x="2860040" y="4168775"/>
            <a:ext cx="6080760" cy="2301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Nhận xét</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Thay vì dùng từ khóa </a:t>
            </a:r>
            <a:r>
              <a:rPr lang="vi-VN" altLang="en-US" sz="2000" b="1"/>
              <a:t>new</a:t>
            </a:r>
            <a:r>
              <a:rPr lang="vi-VN" altLang="en-US" sz="2000"/>
              <a:t>, tạo đối tượng từ </a:t>
            </a:r>
            <a:r>
              <a:rPr lang="vi-VN" altLang="en-US" sz="2000" b="1"/>
              <a:t>DataAccessFactory</a:t>
            </a:r>
            <a:endParaRPr lang="vi-VN" altLang="en-US" sz="2000" b="1"/>
          </a:p>
          <a:p>
            <a:pPr>
              <a:buFont typeface="Arial" panose="020B0604020202020204" pitchFamily="34" charset="0"/>
              <a:buChar char="•"/>
            </a:pPr>
            <a:r>
              <a:rPr lang="vi-VN" altLang="en-US" sz="2000"/>
              <a:t>Đảo ngược việc tạo đối tượng từ </a:t>
            </a:r>
            <a:r>
              <a:rPr lang="vi-VN" altLang="en-US" sz="2000" b="1"/>
              <a:t>BusinessLogic</a:t>
            </a:r>
            <a:r>
              <a:rPr lang="vi-VN" altLang="en-US" sz="2000"/>
              <a:t> sang </a:t>
            </a:r>
            <a:r>
              <a:rPr lang="vi-VN" altLang="en-US" sz="2000" b="1"/>
              <a:t>DataAccessFactory</a:t>
            </a:r>
            <a:endParaRPr lang="vi-VN" altLang="en-US" sz="2000" b="1"/>
          </a:p>
          <a:p>
            <a:pPr>
              <a:buFont typeface="Arial" panose="020B0604020202020204" pitchFamily="34" charset="0"/>
              <a:buChar char="•"/>
            </a:pPr>
            <a:r>
              <a:rPr lang="vi-VN" altLang="en-US" sz="2000">
                <a:sym typeface="+mn-ea"/>
              </a:rPr>
              <a:t>Lớp </a:t>
            </a:r>
            <a:r>
              <a:rPr lang="vi-VN" altLang="en-US" sz="2000" b="1">
                <a:sym typeface="+mn-ea"/>
              </a:rPr>
              <a:t>BusinessLogic</a:t>
            </a:r>
            <a:r>
              <a:rPr lang="vi-VN" altLang="en-US" sz="2000">
                <a:sym typeface="+mn-ea"/>
              </a:rPr>
              <a:t>  vẫn còn dùng lớp </a:t>
            </a:r>
            <a:r>
              <a:rPr lang="vi-VN" altLang="en-US" sz="2000" b="1">
                <a:sym typeface="+mn-ea"/>
              </a:rPr>
              <a:t>DataAccess</a:t>
            </a:r>
            <a:endParaRPr lang="vi-VN" altLang="en-US" sz="2000" b="1"/>
          </a:p>
          <a:p>
            <a:pPr>
              <a:buFont typeface="Arial" panose="020B0604020202020204" pitchFamily="34" charset="0"/>
              <a:buChar char="•"/>
            </a:pPr>
            <a:r>
              <a:rPr lang="vi-VN" altLang="en-US" sz="2000" b="1"/>
              <a:t>???TDD</a:t>
            </a:r>
            <a:endParaRPr lang="vi-VN" altLang="en-US" sz="20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8310245" cy="475615"/>
          </a:xfrm>
          <a:prstGeom prst="rect">
            <a:avLst/>
          </a:prstGeom>
          <a:noFill/>
        </p:spPr>
        <p:txBody>
          <a:bodyPr wrap="square" rtlCol="0">
            <a:spAutoFit/>
          </a:bodyPr>
          <a:p>
            <a:r>
              <a:rPr lang="vi-VN" altLang="en-US" sz="2500" b="1">
                <a:solidFill>
                  <a:srgbClr val="FF0000"/>
                </a:solidFill>
              </a:rPr>
              <a:t>Ví dụ 3:</a:t>
            </a:r>
            <a:r>
              <a:rPr lang="vi-VN" altLang="en-US" sz="2500">
                <a:solidFill>
                  <a:srgbClr val="FF0000"/>
                </a:solidFill>
              </a:rPr>
              <a:t> </a:t>
            </a:r>
            <a:r>
              <a:rPr lang="vi-VN" altLang="en-US" sz="2500" b="1">
                <a:solidFill>
                  <a:srgbClr val="C00000"/>
                </a:solidFill>
              </a:rPr>
              <a:t>mnh họa DIP (Dependency Inversion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12" name="Content Placeholder 11"/>
          <p:cNvPicPr>
            <a:picLocks noChangeAspect="1"/>
          </p:cNvPicPr>
          <p:nvPr>
            <p:ph idx="1"/>
          </p:nvPr>
        </p:nvPicPr>
        <p:blipFill>
          <a:blip r:embed="rId1"/>
          <a:stretch>
            <a:fillRect/>
          </a:stretch>
        </p:blipFill>
        <p:spPr>
          <a:xfrm>
            <a:off x="457200" y="2443480"/>
            <a:ext cx="4937760" cy="822960"/>
          </a:xfrm>
          <a:prstGeom prst="rect">
            <a:avLst/>
          </a:prstGeom>
        </p:spPr>
      </p:pic>
      <p:pic>
        <p:nvPicPr>
          <p:cNvPr id="13" name="Picture 12"/>
          <p:cNvPicPr>
            <a:picLocks noChangeAspect="1"/>
          </p:cNvPicPr>
          <p:nvPr/>
        </p:nvPicPr>
        <p:blipFill>
          <a:blip r:embed="rId2"/>
          <a:stretch>
            <a:fillRect/>
          </a:stretch>
        </p:blipFill>
        <p:spPr>
          <a:xfrm>
            <a:off x="401955" y="3566160"/>
            <a:ext cx="4701540" cy="2255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8230235" cy="475615"/>
          </a:xfrm>
          <a:prstGeom prst="rect">
            <a:avLst/>
          </a:prstGeom>
          <a:noFill/>
        </p:spPr>
        <p:txBody>
          <a:bodyPr wrap="square" rtlCol="0">
            <a:spAutoFit/>
          </a:bodyPr>
          <a:p>
            <a:r>
              <a:rPr lang="vi-VN" altLang="en-US" sz="2500" b="1">
                <a:solidFill>
                  <a:srgbClr val="FF0000"/>
                </a:solidFill>
                <a:sym typeface="+mn-ea"/>
              </a:rPr>
              <a:t>Ví dụ 3:</a:t>
            </a:r>
            <a:r>
              <a:rPr lang="vi-VN" altLang="en-US" sz="2500">
                <a:solidFill>
                  <a:srgbClr val="FF0000"/>
                </a:solidFill>
                <a:sym typeface="+mn-ea"/>
              </a:rPr>
              <a:t> </a:t>
            </a:r>
            <a:r>
              <a:rPr lang="vi-VN" altLang="en-US" sz="2500" b="1">
                <a:solidFill>
                  <a:srgbClr val="C00000"/>
                </a:solidFill>
                <a:sym typeface="+mn-ea"/>
              </a:rPr>
              <a:t>minh họa DIP (Dependency Inversion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16" name="Content Placeholder 15"/>
          <p:cNvPicPr>
            <a:picLocks noChangeAspect="1"/>
          </p:cNvPicPr>
          <p:nvPr>
            <p:ph idx="1"/>
          </p:nvPr>
        </p:nvPicPr>
        <p:blipFill>
          <a:blip r:embed="rId1"/>
          <a:stretch>
            <a:fillRect/>
          </a:stretch>
        </p:blipFill>
        <p:spPr>
          <a:xfrm>
            <a:off x="457200" y="2410460"/>
            <a:ext cx="5532120" cy="1333500"/>
          </a:xfrm>
          <a:prstGeom prst="rect">
            <a:avLst/>
          </a:prstGeom>
        </p:spPr>
      </p:pic>
      <p:pic>
        <p:nvPicPr>
          <p:cNvPr id="7" name="Picture 6"/>
          <p:cNvPicPr>
            <a:picLocks noChangeAspect="1"/>
          </p:cNvPicPr>
          <p:nvPr/>
        </p:nvPicPr>
        <p:blipFill>
          <a:blip r:embed="rId2"/>
          <a:stretch>
            <a:fillRect/>
          </a:stretch>
        </p:blipFill>
        <p:spPr>
          <a:xfrm>
            <a:off x="457200" y="3959860"/>
            <a:ext cx="5951220" cy="2293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12874</Words>
  <Application>WPS Presentation</Application>
  <PresentationFormat>On-screen Show (4:3)</PresentationFormat>
  <Paragraphs>879</Paragraphs>
  <Slides>56</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56</vt:i4>
      </vt:variant>
    </vt:vector>
  </HeadingPairs>
  <TitlesOfParts>
    <vt:vector size="71" baseType="lpstr">
      <vt:lpstr>Arial</vt:lpstr>
      <vt:lpstr>SimSun</vt:lpstr>
      <vt:lpstr>Wingdings</vt:lpstr>
      <vt:lpstr>ヒラギノ角ゴ Pro W3</vt:lpstr>
      <vt:lpstr>Segoe Print</vt:lpstr>
      <vt:lpstr>Arial</vt:lpstr>
      <vt:lpstr>ヒラギノ角ゴ Pro W6</vt:lpstr>
      <vt:lpstr>Times New Roman</vt:lpstr>
      <vt:lpstr>Wingdings</vt:lpstr>
      <vt:lpstr>Constantia</vt:lpstr>
      <vt:lpstr>Microsoft YaHei</vt:lpstr>
      <vt:lpstr>Arial Unicode MS</vt:lpstr>
      <vt:lpstr>Calibri</vt:lpstr>
      <vt:lpstr>MS PGothic</vt:lpstr>
      <vt:lpstr>Lampart.PowerpointTemplate</vt:lpstr>
      <vt:lpstr>Topic #2 - Design Pattern</vt:lpstr>
      <vt:lpstr>Nội dung</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Nội dung</vt:lpstr>
      <vt:lpstr>Mục tiêu</vt:lpstr>
      <vt:lpstr>1.Factory Design Pattern</vt:lpstr>
      <vt:lpstr>1.Factory Design Pattern</vt:lpstr>
      <vt:lpstr>1.Factory Design Pattern</vt:lpstr>
      <vt:lpstr>1.Factory Design Pattern</vt:lpstr>
      <vt:lpstr>1.Factory Design Pattern	</vt:lpstr>
      <vt:lpstr>1.Factory Design Pattern	 </vt:lpstr>
      <vt:lpstr>1.Factory Design Pattern	   </vt:lpstr>
      <vt:lpstr>1.Factory Design Pattern	</vt:lpstr>
      <vt:lpstr>1.Factory Design Pattern	</vt:lpstr>
      <vt:lpstr>1.Factory Design Pattern	  </vt:lpstr>
      <vt:lpstr>1.Factory Design Pattern	  </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327</cp:revision>
  <dcterms:created xsi:type="dcterms:W3CDTF">2018-12-23T03:59:00Z</dcterms:created>
  <dcterms:modified xsi:type="dcterms:W3CDTF">2020-12-03T06:37:23Z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