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8"/>
  </p:notesMasterIdLst>
  <p:handoutMasterIdLst>
    <p:handoutMasterId r:id="rId29"/>
  </p:handoutMasterIdLst>
  <p:sldIdLst>
    <p:sldId id="256" r:id="rId5"/>
    <p:sldId id="258" r:id="rId6"/>
    <p:sldId id="259" r:id="rId7"/>
    <p:sldId id="260" r:id="rId8"/>
    <p:sldId id="281" r:id="rId9"/>
    <p:sldId id="282" r:id="rId10"/>
    <p:sldId id="268" r:id="rId11"/>
    <p:sldId id="270" r:id="rId12"/>
    <p:sldId id="271" r:id="rId13"/>
    <p:sldId id="272" r:id="rId14"/>
    <p:sldId id="273" r:id="rId15"/>
    <p:sldId id="274" r:id="rId16"/>
    <p:sldId id="275" r:id="rId17"/>
    <p:sldId id="269" r:id="rId18"/>
    <p:sldId id="276" r:id="rId19"/>
    <p:sldId id="277" r:id="rId20"/>
    <p:sldId id="261" r:id="rId21"/>
    <p:sldId id="278" r:id="rId22"/>
    <p:sldId id="283" r:id="rId23"/>
    <p:sldId id="279" r:id="rId24"/>
    <p:sldId id="280" r:id="rId25"/>
    <p:sldId id="265" r:id="rId26"/>
    <p:sldId id="26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030A0"/>
    <a:srgbClr val="00B0F0"/>
    <a:srgbClr val="0070C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88415" autoAdjust="0"/>
  </p:normalViewPr>
  <p:slideViewPr>
    <p:cSldViewPr snapToGrid="0" showGuides="1">
      <p:cViewPr varScale="1">
        <p:scale>
          <a:sx n="67" d="100"/>
          <a:sy n="67" d="100"/>
        </p:scale>
        <p:origin x="48" y="138"/>
      </p:cViewPr>
      <p:guideLst>
        <p:guide orient="horz" pos="2160"/>
        <p:guide pos="3840"/>
      </p:guideLst>
    </p:cSldViewPr>
  </p:slideViewPr>
  <p:notesTextViewPr>
    <p:cViewPr>
      <p:scale>
        <a:sx n="1" d="1"/>
        <a:sy n="1" d="1"/>
      </p:scale>
      <p:origin x="0" y="0"/>
    </p:cViewPr>
  </p:notesTextViewPr>
  <p:sorterViewPr>
    <p:cViewPr>
      <p:scale>
        <a:sx n="114" d="100"/>
        <a:sy n="114" d="100"/>
      </p:scale>
      <p:origin x="0" y="-1476"/>
    </p:cViewPr>
  </p:sorterViewPr>
  <p:notesViewPr>
    <p:cSldViewPr snapToGrid="0" showGuides="1">
      <p:cViewPr>
        <p:scale>
          <a:sx n="50" d="100"/>
          <a:sy n="50" d="100"/>
        </p:scale>
        <p:origin x="2640"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US" smtClean="0"/>
              <a:t>6/14/2019</a:t>
            </a:fld>
            <a:endParaRPr lang="en-US" dirty="0"/>
          </a:p>
        </p:txBody>
      </p:sp>
      <p:sp>
        <p:nvSpPr>
          <p:cNvPr id="4" name="Footer Placeholder 3">
            <a:extLst>
              <a:ext uri="{FF2B5EF4-FFF2-40B4-BE49-F238E27FC236}">
                <a16:creationId xmlns:a16="http://schemas.microsoft.com/office/drawing/2014/main"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US" smtClean="0"/>
              <a:t>‹#›</a:t>
            </a:fld>
            <a:endParaRPr lang="en-US" dirty="0"/>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US" noProof="0" smtClean="0"/>
              <a:t>6/14/2019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US" noProof="0" smtClean="0"/>
              <a:t>‹#›</a:t>
            </a:fld>
            <a:endParaRPr lang="en-US" noProof="0" dirty="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1</a:t>
            </a:fld>
            <a:endParaRPr lang="en-US"/>
          </a:p>
        </p:txBody>
      </p:sp>
    </p:spTree>
    <p:extLst>
      <p:ext uri="{BB962C8B-B14F-4D97-AF65-F5344CB8AC3E}">
        <p14:creationId xmlns:p14="http://schemas.microsoft.com/office/powerpoint/2010/main" val="369923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Chúng tôi sử dụng 10 khung làm đầu vào để dự đoán 10 khung tiếp theo. Vì các khung có thay đổi chiếu sáng, chúng tôi sử dụng MSE thay vì entropy chéo để đào tạo và đánh giá. Chúng tôi đào tạo tất cả các mô hình bằng cách sử dụng trình tối ưu hóa Adam [14] với tỷ lệ học bằng 10−4 và động lượng bằng 0,5</a:t>
            </a:r>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14</a:t>
            </a:fld>
            <a:endParaRPr lang="en-US"/>
          </a:p>
        </p:txBody>
      </p:sp>
    </p:spTree>
    <p:extLst>
      <p:ext uri="{BB962C8B-B14F-4D97-AF65-F5344CB8AC3E}">
        <p14:creationId xmlns:p14="http://schemas.microsoft.com/office/powerpoint/2010/main" val="1567815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Các liên kết được chọn của TrajGRU-L13 ở các khung và lớp khác nhau. Chúng tôi chọn một trong 13 liên kết và vẽ một mũi tên bắt đầu từ mỗi pixel đến pixel được liên kết bởi liên kết. Từ trái sang phải chúng ta hiển thị cấu trúc đã học ở lớp thứ nhất, thứ hai và thứ ba của bộ mã hóa. Các liên kết hiển thị ở đây đã học hành vi cho các phép quay. Chúng tôi lấy mẫu phụ các liên kết được hiển thị cho lớp đầu tiên để dễ đọc hơn. Chúng tôi bao gồm hình ảnh động cho tất cả các lớp và các liên kết trong tài liệu bổ sung</a:t>
            </a:r>
            <a:endParaRPr lang="en-GB"/>
          </a:p>
        </p:txBody>
      </p:sp>
      <p:sp>
        <p:nvSpPr>
          <p:cNvPr id="4" name="Slide Number Placeholder 3"/>
          <p:cNvSpPr>
            <a:spLocks noGrp="1"/>
          </p:cNvSpPr>
          <p:nvPr>
            <p:ph type="sldNum" sz="quarter" idx="10"/>
          </p:nvPr>
        </p:nvSpPr>
        <p:spPr/>
        <p:txBody>
          <a:bodyPr/>
          <a:lstStyle/>
          <a:p>
            <a:fld id="{385ACE04-E13C-4837-B6DD-B388E7CAA05E}" type="slidenum">
              <a:rPr lang="en-US" noProof="0" smtClean="0"/>
              <a:t>16</a:t>
            </a:fld>
            <a:endParaRPr lang="en-US" noProof="0" dirty="0"/>
          </a:p>
        </p:txBody>
      </p:sp>
    </p:spTree>
    <p:extLst>
      <p:ext uri="{BB962C8B-B14F-4D97-AF65-F5344CB8AC3E}">
        <p14:creationId xmlns:p14="http://schemas.microsoft.com/office/powerpoint/2010/main" val="2329306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a:solidFill>
                  <a:schemeClr val="tx1"/>
                </a:solidFill>
                <a:effectLst/>
                <a:latin typeface="+mn-lt"/>
                <a:ea typeface="+mn-ea"/>
                <a:cs typeface="+mn-cs"/>
              </a:rPr>
              <a:t>Khi tình trạng mưa thưa thớt, chúng tôi chọn những ngày mưa dựa trên thông tin ở rain barrel để tạo thành tập dữ liệu cuối cùng, với 812 ngày để huấn luyện, 50 ngày để đánh giá và 131 ngày để kiểm tra. Cách xử lý hiện tại gần với kịch bản thực tế vì chúng tôi có thể huấn luyện một mô hình bổ sung để phân loại xem trời có mưa vào ngày hôm sau hay không và áp dụng mô hình dự báo lượng mưa của chúng tôi nếu mô hình cấp độ thô (coarser-level) này dự đoán rằng trời sẽ mưa. Các giá trị phản xạ radar được chuyển đổi thành giá trị cường độ mưa (mm / h) bằng mối quan hệ Z-R: dBZ = 10 log a + 10b log R trong đó R là mức độ tốc độ mưa(rain-rate level), a = 58,53 và b = 1,56.  Thống kê tổng thể và phân phối lượng mưa trung bình hàng tháng của bộ dữ liệu HKO-7 được nêu trong phần phụ lục.</a:t>
            </a:r>
            <a:endParaRPr lang="en-GB" sz="1200" kern="1200">
              <a:solidFill>
                <a:schemeClr val="tx1"/>
              </a:solidFill>
              <a:effectLst/>
              <a:latin typeface="+mn-lt"/>
              <a:ea typeface="+mn-ea"/>
              <a:cs typeface="+mn-cs"/>
            </a:endParaRPr>
          </a:p>
          <a:p>
            <a:r>
              <a:rPr lang="vi-VN" sz="1200" kern="1200">
                <a:solidFill>
                  <a:schemeClr val="tx1"/>
                </a:solidFill>
                <a:effectLst/>
                <a:latin typeface="+mn-lt"/>
                <a:ea typeface="+mn-ea"/>
                <a:cs typeface="+mn-cs"/>
              </a:rPr>
              <a:t> </a:t>
            </a:r>
            <a:endParaRPr lang="en-GB"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17</a:t>
            </a:fld>
            <a:endParaRPr lang="en-US"/>
          </a:p>
        </p:txBody>
      </p:sp>
    </p:spTree>
    <p:extLst>
      <p:ext uri="{BB962C8B-B14F-4D97-AF65-F5344CB8AC3E}">
        <p14:creationId xmlns:p14="http://schemas.microsoft.com/office/powerpoint/2010/main" val="1859640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a:solidFill>
                  <a:schemeClr val="tx1"/>
                </a:solidFill>
                <a:effectLst/>
                <a:latin typeface="+mn-lt"/>
                <a:ea typeface="+mn-ea"/>
                <a:cs typeface="+mn-cs"/>
              </a:rPr>
              <a:t>Môi trường thử nghiệm đảm bảo rằng cùng một tập hợp được kiểm tra trong cả cài đặt ngoại tuyến và trực tuyến để so sánh công bằng.</a:t>
            </a:r>
            <a:endParaRPr lang="en-GB" sz="1200" kern="1200">
              <a:solidFill>
                <a:schemeClr val="tx1"/>
              </a:solidFill>
              <a:effectLst/>
              <a:latin typeface="+mn-lt"/>
              <a:ea typeface="+mn-ea"/>
              <a:cs typeface="+mn-cs"/>
            </a:endParaRPr>
          </a:p>
          <a:p>
            <a:r>
              <a:rPr lang="vi-VN" sz="1200" kern="1200">
                <a:solidFill>
                  <a:schemeClr val="tx1"/>
                </a:solidFill>
                <a:effectLst/>
                <a:latin typeface="+mn-lt"/>
                <a:ea typeface="+mn-ea"/>
                <a:cs typeface="+mn-cs"/>
              </a:rPr>
              <a:t>Như trong Bảng 2, tần số của các mức mưa khác nhau rất mất cân bằng. Chúng tôi đề xuất sử dụng trọng số trong hàm mất mát để giúp giải quyết vấn đề này. Cụ thể, chúng tôi chỉ định một trọng số w (x) đến từng pixel theo cường độ mưa của nó</a:t>
            </a:r>
            <a:endParaRPr lang="en-GB"/>
          </a:p>
        </p:txBody>
      </p:sp>
      <p:sp>
        <p:nvSpPr>
          <p:cNvPr id="4" name="Slide Number Placeholder 3"/>
          <p:cNvSpPr>
            <a:spLocks noGrp="1"/>
          </p:cNvSpPr>
          <p:nvPr>
            <p:ph type="sldNum" sz="quarter" idx="10"/>
          </p:nvPr>
        </p:nvSpPr>
        <p:spPr/>
        <p:txBody>
          <a:bodyPr/>
          <a:lstStyle/>
          <a:p>
            <a:fld id="{385ACE04-E13C-4837-B6DD-B388E7CAA05E}" type="slidenum">
              <a:rPr lang="en-US" noProof="0" smtClean="0"/>
              <a:t>18</a:t>
            </a:fld>
            <a:endParaRPr lang="en-US" noProof="0" dirty="0"/>
          </a:p>
        </p:txBody>
      </p:sp>
    </p:spTree>
    <p:extLst>
      <p:ext uri="{BB962C8B-B14F-4D97-AF65-F5344CB8AC3E}">
        <p14:creationId xmlns:p14="http://schemas.microsoft.com/office/powerpoint/2010/main" val="752110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Bảng 3: Kết quả điểm chuẩn HKO-7. Chúng tôi đánh dấu kết quả tốt nhất trong một cài đặt cụ thể bằng cách in đậm nó và kết quả tốt thứ hai bằng cách gạch chân. Mỗi ô chứa điểm trung bình của 20 hình ảnh được dự đoán. Trong cài đặt trực tuyến, tất cả các thuật toán đã sử dụng chiến lược học trực tuyến được mô tả trong bài báo. ↑ có nghĩa là điểm càng cao càng tốt trong khi ↓ có nghĩa là điểm càng thấp càng tốt. r ≥ τ có nghĩa là skill score ở ngưỡng lượng mưa τmm / h. Đối với các mô hình 2D CNN, 3D CNN, ConvGRU và TrajGRU, chúng tôi huấn luyện các mô hình với ba random seed khác nhau và báo cáo điểm trung bình.</a:t>
            </a:r>
            <a:endParaRPr lang="en-GB" sz="1200" kern="1200">
              <a:solidFill>
                <a:schemeClr val="tx1"/>
              </a:solidFill>
              <a:effectLst/>
              <a:latin typeface="+mn-lt"/>
              <a:ea typeface="+mn-ea"/>
              <a:cs typeface="+mn-cs"/>
            </a:endParaRPr>
          </a:p>
          <a:p>
            <a:endParaRPr lang="en-GB"/>
          </a:p>
        </p:txBody>
      </p:sp>
      <p:sp>
        <p:nvSpPr>
          <p:cNvPr id="4" name="Slide Number Placeholder 3"/>
          <p:cNvSpPr>
            <a:spLocks noGrp="1"/>
          </p:cNvSpPr>
          <p:nvPr>
            <p:ph type="sldNum" sz="quarter" idx="10"/>
          </p:nvPr>
        </p:nvSpPr>
        <p:spPr/>
        <p:txBody>
          <a:bodyPr/>
          <a:lstStyle/>
          <a:p>
            <a:fld id="{385ACE04-E13C-4837-B6DD-B388E7CAA05E}" type="slidenum">
              <a:rPr lang="en-US" noProof="0" smtClean="0"/>
              <a:t>20</a:t>
            </a:fld>
            <a:endParaRPr lang="en-US" noProof="0" dirty="0"/>
          </a:p>
        </p:txBody>
      </p:sp>
    </p:spTree>
    <p:extLst>
      <p:ext uri="{BB962C8B-B14F-4D97-AF65-F5344CB8AC3E}">
        <p14:creationId xmlns:p14="http://schemas.microsoft.com/office/powerpoint/2010/main" val="1780870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22</a:t>
            </a:fld>
            <a:endParaRPr lang="en-US" noProof="0" dirty="0"/>
          </a:p>
        </p:txBody>
      </p:sp>
    </p:spTree>
    <p:extLst>
      <p:ext uri="{BB962C8B-B14F-4D97-AF65-F5344CB8AC3E}">
        <p14:creationId xmlns:p14="http://schemas.microsoft.com/office/powerpoint/2010/main" val="2641197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23</a:t>
            </a:fld>
            <a:endParaRPr lang="en-US" noProof="0" dirty="0"/>
          </a:p>
        </p:txBody>
      </p:sp>
    </p:spTree>
    <p:extLst>
      <p:ext uri="{BB962C8B-B14F-4D97-AF65-F5344CB8AC3E}">
        <p14:creationId xmlns:p14="http://schemas.microsoft.com/office/powerpoint/2010/main" val="2086660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2</a:t>
            </a:fld>
            <a:endParaRPr lang="en-US"/>
          </a:p>
        </p:txBody>
      </p:sp>
    </p:spTree>
    <p:extLst>
      <p:ext uri="{BB962C8B-B14F-4D97-AF65-F5344CB8AC3E}">
        <p14:creationId xmlns:p14="http://schemas.microsoft.com/office/powerpoint/2010/main" val="84242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3</a:t>
            </a:fld>
            <a:endParaRPr lang="en-US"/>
          </a:p>
        </p:txBody>
      </p:sp>
    </p:spTree>
    <p:extLst>
      <p:ext uri="{BB962C8B-B14F-4D97-AF65-F5344CB8AC3E}">
        <p14:creationId xmlns:p14="http://schemas.microsoft.com/office/powerpoint/2010/main" val="3465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4</a:t>
            </a:fld>
            <a:endParaRPr lang="en-US"/>
          </a:p>
        </p:txBody>
      </p:sp>
    </p:spTree>
    <p:extLst>
      <p:ext uri="{BB962C8B-B14F-4D97-AF65-F5344CB8AC3E}">
        <p14:creationId xmlns:p14="http://schemas.microsoft.com/office/powerpoint/2010/main" val="3604833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7</a:t>
            </a:fld>
            <a:endParaRPr lang="en-US"/>
          </a:p>
        </p:txBody>
      </p:sp>
    </p:spTree>
    <p:extLst>
      <p:ext uri="{BB962C8B-B14F-4D97-AF65-F5344CB8AC3E}">
        <p14:creationId xmlns:p14="http://schemas.microsoft.com/office/powerpoint/2010/main" val="2083417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a:latin typeface="Bookman Old Style" panose="02050604050505020204" pitchFamily="18" charset="0"/>
              </a:rPr>
              <a:t>Lý do để đảo ngược thứ tự của mạng dự báo là các states cấp cao, đã chiếm được đại diện toàn không gian, có thể hướng dẫn cập nhật các states cấp thấp. Hơn nữa, các states cấp thấp có thể ảnh hưởng đến dự đoán</a:t>
            </a:r>
          </a:p>
          <a:p>
            <a:endParaRPr lang="en-GB"/>
          </a:p>
        </p:txBody>
      </p:sp>
      <p:sp>
        <p:nvSpPr>
          <p:cNvPr id="4" name="Slide Number Placeholder 3"/>
          <p:cNvSpPr>
            <a:spLocks noGrp="1"/>
          </p:cNvSpPr>
          <p:nvPr>
            <p:ph type="sldNum" sz="quarter" idx="10"/>
          </p:nvPr>
        </p:nvSpPr>
        <p:spPr/>
        <p:txBody>
          <a:bodyPr/>
          <a:lstStyle/>
          <a:p>
            <a:fld id="{385ACE04-E13C-4837-B6DD-B388E7CAA05E}" type="slidenum">
              <a:rPr lang="en-US" noProof="0" smtClean="0"/>
              <a:t>8</a:t>
            </a:fld>
            <a:endParaRPr lang="en-US" noProof="0" dirty="0"/>
          </a:p>
        </p:txBody>
      </p:sp>
    </p:spTree>
    <p:extLst>
      <p:ext uri="{BB962C8B-B14F-4D97-AF65-F5344CB8AC3E}">
        <p14:creationId xmlns:p14="http://schemas.microsoft.com/office/powerpoint/2010/main" val="748491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hình, chúng tôi sử dụng ba RNN để dự đoán hai khung tương lai Iˆ3, Iˆ4 cho hai khung đầu vào I1, I2. Các tọa độ không gian G được nối với khung đầu vào để đảm bảo mạng biết các quan sát từ các vị trí khác nhau. Các RNN có thể là ConvGRU hoặc TrajGRU. Số không được cung cấp làm đầu vào cho RNN nếu thiếu liên kết đầu vào. </a:t>
            </a:r>
            <a:endParaRPr lang="en-GB" sz="1200" kern="1200">
              <a:solidFill>
                <a:schemeClr val="tx1"/>
              </a:solidFill>
              <a:effectLst/>
              <a:latin typeface="+mn-lt"/>
              <a:ea typeface="+mn-ea"/>
              <a:cs typeface="+mn-cs"/>
            </a:endParaRPr>
          </a:p>
          <a:p>
            <a:endParaRPr lang="en-GB"/>
          </a:p>
        </p:txBody>
      </p:sp>
      <p:sp>
        <p:nvSpPr>
          <p:cNvPr id="4" name="Slide Number Placeholder 3"/>
          <p:cNvSpPr>
            <a:spLocks noGrp="1"/>
          </p:cNvSpPr>
          <p:nvPr>
            <p:ph type="sldNum" sz="quarter" idx="10"/>
          </p:nvPr>
        </p:nvSpPr>
        <p:spPr/>
        <p:txBody>
          <a:bodyPr/>
          <a:lstStyle/>
          <a:p>
            <a:fld id="{385ACE04-E13C-4837-B6DD-B388E7CAA05E}" type="slidenum">
              <a:rPr lang="en-US" noProof="0" smtClean="0"/>
              <a:t>11</a:t>
            </a:fld>
            <a:endParaRPr lang="en-US" noProof="0" dirty="0"/>
          </a:p>
        </p:txBody>
      </p:sp>
    </p:spTree>
    <p:extLst>
      <p:ext uri="{BB962C8B-B14F-4D97-AF65-F5344CB8AC3E}">
        <p14:creationId xmlns:p14="http://schemas.microsoft.com/office/powerpoint/2010/main" val="613227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Dựa trên quan sát này, chúng tôi đề xuất TrajGRU, sử dụng đầu vào hiện tại và trạng thái trước đó để tạo vùng lân cận cục bộ được đặt cho từng vị trí tại mỗi mốc thời gian. Do các chỉ số vị trí là rời rạc và không khác biệt, chúng tôi sử dụng một tập hợp các luồng quang liên tục để thể hiện các chỉ số này. Các công thức chính của TrajGRU được đưa ra như sau: </a:t>
            </a:r>
            <a:endParaRPr lang="en-GB" sz="1200" kern="1200">
              <a:solidFill>
                <a:schemeClr val="tx1"/>
              </a:solidFill>
              <a:effectLst/>
              <a:latin typeface="+mn-lt"/>
              <a:ea typeface="+mn-ea"/>
              <a:cs typeface="+mn-cs"/>
            </a:endParaRPr>
          </a:p>
          <a:p>
            <a:endParaRPr lang="en-GB"/>
          </a:p>
        </p:txBody>
      </p:sp>
      <p:sp>
        <p:nvSpPr>
          <p:cNvPr id="4" name="Slide Number Placeholder 3"/>
          <p:cNvSpPr>
            <a:spLocks noGrp="1"/>
          </p:cNvSpPr>
          <p:nvPr>
            <p:ph type="sldNum" sz="quarter" idx="10"/>
          </p:nvPr>
        </p:nvSpPr>
        <p:spPr/>
        <p:txBody>
          <a:bodyPr/>
          <a:lstStyle/>
          <a:p>
            <a:fld id="{385ACE04-E13C-4837-B6DD-B388E7CAA05E}" type="slidenum">
              <a:rPr lang="en-US" noProof="0" smtClean="0"/>
              <a:t>12</a:t>
            </a:fld>
            <a:endParaRPr lang="en-US" noProof="0" dirty="0"/>
          </a:p>
        </p:txBody>
      </p:sp>
    </p:spTree>
    <p:extLst>
      <p:ext uri="{BB962C8B-B14F-4D97-AF65-F5344CB8AC3E}">
        <p14:creationId xmlns:p14="http://schemas.microsoft.com/office/powerpoint/2010/main" val="2165468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So sánh TrajGRU và các mô hình cơ sở trong bộ dữ liệu MoveMNIST ++. 'Conv-Kα-Dβ' dùng để chỉ ConvGRU với kích thước hạt nhân α × α và độ giãn β × β. 'Traj-Lλ' dùng để chỉ TrajGRU với λ liên kết. Chúng tôi thay thế lớp đầu ra của mô hình ConvGRU-K5-D1 để lấy DFN. </a:t>
            </a:r>
            <a:endParaRPr lang="en-GB"/>
          </a:p>
        </p:txBody>
      </p:sp>
      <p:sp>
        <p:nvSpPr>
          <p:cNvPr id="4" name="Slide Number Placeholder 3"/>
          <p:cNvSpPr>
            <a:spLocks noGrp="1"/>
          </p:cNvSpPr>
          <p:nvPr>
            <p:ph type="sldNum" sz="quarter" idx="10"/>
          </p:nvPr>
        </p:nvSpPr>
        <p:spPr/>
        <p:txBody>
          <a:bodyPr/>
          <a:lstStyle/>
          <a:p>
            <a:fld id="{385ACE04-E13C-4837-B6DD-B388E7CAA05E}" type="slidenum">
              <a:rPr lang="en-US" noProof="0" smtClean="0"/>
              <a:t>13</a:t>
            </a:fld>
            <a:endParaRPr lang="en-US" noProof="0" dirty="0"/>
          </a:p>
        </p:txBody>
      </p:sp>
    </p:spTree>
    <p:extLst>
      <p:ext uri="{BB962C8B-B14F-4D97-AF65-F5344CB8AC3E}">
        <p14:creationId xmlns:p14="http://schemas.microsoft.com/office/powerpoint/2010/main" val="4101484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6/14/2019</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994553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Text Placeholder 2">
            <a:extLst>
              <a:ext uri="{FF2B5EF4-FFF2-40B4-BE49-F238E27FC236}">
                <a16:creationId xmlns:a16="http://schemas.microsoft.com/office/drawing/2014/main"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a16="http://schemas.microsoft.com/office/drawing/2014/main" id="{FF9B990C-5D9C-4A90-AC73-5889BC9F755C}"/>
              </a:ext>
            </a:extLst>
          </p:cNvPr>
          <p:cNvSpPr>
            <a:spLocks noGrp="1"/>
          </p:cNvSpPr>
          <p:nvPr>
            <p:ph type="title" hasCustomPrompt="1"/>
          </p:nvPr>
        </p:nvSpPr>
        <p:spPr/>
        <p:txBody>
          <a:bodyPr/>
          <a:lstStyle/>
          <a:p>
            <a:r>
              <a:rPr lang="en-US" noProof="0"/>
              <a:t>CLICK TO EDIT MASTER TITLE STYLE</a:t>
            </a:r>
          </a:p>
        </p:txBody>
      </p:sp>
      <p:sp>
        <p:nvSpPr>
          <p:cNvPr id="16" name="Oval 15">
            <a:extLst>
              <a:ext uri="{FF2B5EF4-FFF2-40B4-BE49-F238E27FC236}">
                <a16:creationId xmlns:a16="http://schemas.microsoft.com/office/drawing/2014/main"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2897028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Content Placeholder 3">
            <a:extLst>
              <a:ext uri="{FF2B5EF4-FFF2-40B4-BE49-F238E27FC236}">
                <a16:creationId xmlns:a16="http://schemas.microsoft.com/office/drawing/2014/main" id="{6E22FA8C-3243-4716-A6BD-F37D6058FB43}"/>
              </a:ext>
            </a:extLst>
          </p:cNvPr>
          <p:cNvSpPr>
            <a:spLocks noGrp="1"/>
          </p:cNvSpPr>
          <p:nvPr>
            <p:ph sz="half" idx="2" hasCustomPrompt="1"/>
          </p:nvPr>
        </p:nvSpPr>
        <p:spPr>
          <a:xfrm>
            <a:off x="6347381"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a16="http://schemas.microsoft.com/office/drawing/2014/main" id="{8ABE3FD8-339C-4F75-876F-8347ADE67E94}"/>
              </a:ext>
            </a:extLst>
          </p:cNvPr>
          <p:cNvSpPr>
            <a:spLocks noGrp="1"/>
          </p:cNvSpPr>
          <p:nvPr>
            <p:ph sz="half" idx="1" hasCustomPrompt="1"/>
          </p:nvPr>
        </p:nvSpPr>
        <p:spPr>
          <a:xfrm>
            <a:off x="363416"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Oval 24">
            <a:extLst>
              <a:ext uri="{FF2B5EF4-FFF2-40B4-BE49-F238E27FC236}">
                <a16:creationId xmlns:a16="http://schemas.microsoft.com/office/drawing/2014/main"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7366146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7" name="Text Placeholder 4">
            <a:extLst>
              <a:ext uri="{FF2B5EF4-FFF2-40B4-BE49-F238E27FC236}">
                <a16:creationId xmlns:a16="http://schemas.microsoft.com/office/drawing/2014/main" id="{9F73353B-C50B-4A8A-87CF-657C1EB8940F}"/>
              </a:ext>
            </a:extLst>
          </p:cNvPr>
          <p:cNvSpPr>
            <a:spLocks noGrp="1"/>
          </p:cNvSpPr>
          <p:nvPr>
            <p:ph type="body" sz="quarter" idx="3" hasCustomPrompt="1"/>
          </p:nvPr>
        </p:nvSpPr>
        <p:spPr>
          <a:xfrm>
            <a:off x="6347380" y="1681163"/>
            <a:ext cx="548120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8" name="Content Placeholder 5">
            <a:extLst>
              <a:ext uri="{FF2B5EF4-FFF2-40B4-BE49-F238E27FC236}">
                <a16:creationId xmlns:a16="http://schemas.microsoft.com/office/drawing/2014/main" id="{5EFF7F5E-3221-4390-9B17-D1944365BF12}"/>
              </a:ext>
            </a:extLst>
          </p:cNvPr>
          <p:cNvSpPr>
            <a:spLocks noGrp="1"/>
          </p:cNvSpPr>
          <p:nvPr>
            <p:ph sz="quarter" idx="4" hasCustomPrompt="1"/>
          </p:nvPr>
        </p:nvSpPr>
        <p:spPr>
          <a:xfrm>
            <a:off x="6347379" y="2586215"/>
            <a:ext cx="5481203"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2">
            <a:extLst>
              <a:ext uri="{FF2B5EF4-FFF2-40B4-BE49-F238E27FC236}">
                <a16:creationId xmlns:a16="http://schemas.microsoft.com/office/drawing/2014/main" id="{9506B516-77C1-431B-A8A5-68FA5D4B6D7E}"/>
              </a:ext>
            </a:extLst>
          </p:cNvPr>
          <p:cNvSpPr>
            <a:spLocks noGrp="1"/>
          </p:cNvSpPr>
          <p:nvPr>
            <p:ph type="body" idx="1" hasCustomPrompt="1"/>
          </p:nvPr>
        </p:nvSpPr>
        <p:spPr>
          <a:xfrm>
            <a:off x="363416" y="1681163"/>
            <a:ext cx="54812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30" name="Content Placeholder 3">
            <a:extLst>
              <a:ext uri="{FF2B5EF4-FFF2-40B4-BE49-F238E27FC236}">
                <a16:creationId xmlns:a16="http://schemas.microsoft.com/office/drawing/2014/main" id="{860F1452-CAB9-4154-ADCC-9245E71D0D2C}"/>
              </a:ext>
            </a:extLst>
          </p:cNvPr>
          <p:cNvSpPr>
            <a:spLocks noGrp="1"/>
          </p:cNvSpPr>
          <p:nvPr>
            <p:ph sz="half" idx="2" hasCustomPrompt="1"/>
          </p:nvPr>
        </p:nvSpPr>
        <p:spPr>
          <a:xfrm>
            <a:off x="363416" y="2586215"/>
            <a:ext cx="54812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Oval 30">
            <a:extLst>
              <a:ext uri="{FF2B5EF4-FFF2-40B4-BE49-F238E27FC236}">
                <a16:creationId xmlns:a16="http://schemas.microsoft.com/office/drawing/2014/main"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527855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Text Placeholder 3">
            <a:extLst>
              <a:ext uri="{FF2B5EF4-FFF2-40B4-BE49-F238E27FC236}">
                <a16:creationId xmlns:a16="http://schemas.microsoft.com/office/drawing/2014/main"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noProof="0"/>
              <a:t>Edit Master text styles</a:t>
            </a:r>
          </a:p>
        </p:txBody>
      </p:sp>
      <p:sp>
        <p:nvSpPr>
          <p:cNvPr id="15" name="Picture Placeholder 2">
            <a:extLst>
              <a:ext uri="{FF2B5EF4-FFF2-40B4-BE49-F238E27FC236}">
                <a16:creationId xmlns:a16="http://schemas.microsoft.com/office/drawing/2014/main"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82119214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0" name="Text Placeholder 3">
            <a:extLst>
              <a:ext uri="{FF2B5EF4-FFF2-40B4-BE49-F238E27FC236}">
                <a16:creationId xmlns:a16="http://schemas.microsoft.com/office/drawing/2014/main" id="{1B247C0B-04BA-4D5C-A41D-AEA60217241B}"/>
              </a:ext>
            </a:extLst>
          </p:cNvPr>
          <p:cNvSpPr>
            <a:spLocks noGrp="1"/>
          </p:cNvSpPr>
          <p:nvPr>
            <p:ph type="body" sz="half" idx="2" hasCustomPrompt="1"/>
          </p:nvPr>
        </p:nvSpPr>
        <p:spPr>
          <a:xfrm>
            <a:off x="363416" y="2057400"/>
            <a:ext cx="3206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1" name="Content Placeholder 2">
            <a:extLst>
              <a:ext uri="{FF2B5EF4-FFF2-40B4-BE49-F238E27FC236}">
                <a16:creationId xmlns:a16="http://schemas.microsoft.com/office/drawing/2014/main" id="{194C619D-34F6-4A29-857A-D76007218728}"/>
              </a:ext>
            </a:extLst>
          </p:cNvPr>
          <p:cNvSpPr>
            <a:spLocks noGrp="1"/>
          </p:cNvSpPr>
          <p:nvPr>
            <p:ph idx="1" hasCustomPrompt="1"/>
          </p:nvPr>
        </p:nvSpPr>
        <p:spPr>
          <a:xfrm>
            <a:off x="3888084" y="246187"/>
            <a:ext cx="7467304"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9517590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Oval 12">
            <a:extLst>
              <a:ext uri="{FF2B5EF4-FFF2-40B4-BE49-F238E27FC236}">
                <a16:creationId xmlns:a16="http://schemas.microsoft.com/office/drawing/2014/main"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43651473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4" name="Group 3">
            <a:extLst>
              <a:ext uri="{FF2B5EF4-FFF2-40B4-BE49-F238E27FC236}">
                <a16:creationId xmlns:a16="http://schemas.microsoft.com/office/drawing/2014/main" id="{8DCE8039-0D05-4A75-878A-907B8D44B9E7}"/>
              </a:ext>
            </a:extLst>
          </p:cNvPr>
          <p:cNvGrpSpPr/>
          <p:nvPr userDrawn="1"/>
        </p:nvGrpSpPr>
        <p:grpSpPr>
          <a:xfrm>
            <a:off x="363416" y="421045"/>
            <a:ext cx="748798" cy="134113"/>
            <a:chOff x="4827813" y="2534636"/>
            <a:chExt cx="996651" cy="178504"/>
          </a:xfrm>
        </p:grpSpPr>
        <p:sp>
          <p:nvSpPr>
            <p:cNvPr id="5" name="Oval 4">
              <a:extLst>
                <a:ext uri="{FF2B5EF4-FFF2-40B4-BE49-F238E27FC236}">
                  <a16:creationId xmlns:a16="http://schemas.microsoft.com/office/drawing/2014/main"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Oval 7">
              <a:extLst>
                <a:ext uri="{FF2B5EF4-FFF2-40B4-BE49-F238E27FC236}">
                  <a16:creationId xmlns:a16="http://schemas.microsoft.com/office/drawing/2014/main"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87506116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5908430"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5908430" y="2506662"/>
            <a:ext cx="5445370"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765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363416"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363416" y="2506662"/>
            <a:ext cx="5445370"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36341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a16="http://schemas.microsoft.com/office/drawing/2014/main"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
        <p:nvSpPr>
          <p:cNvPr id="21" name="Picture Placeholder 9">
            <a:extLst>
              <a:ext uri="{FF2B5EF4-FFF2-40B4-BE49-F238E27FC236}">
                <a16:creationId xmlns:a16="http://schemas.microsoft.com/office/drawing/2014/main"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23405895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427806385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3" name="Text Placeholder 2">
            <a:extLst>
              <a:ext uri="{FF2B5EF4-FFF2-40B4-BE49-F238E27FC236}">
                <a16:creationId xmlns:a16="http://schemas.microsoft.com/office/drawing/2014/main" id="{712D9B6D-CE43-4FB1-87C0-D3565E730242}"/>
              </a:ext>
            </a:extLst>
          </p:cNvPr>
          <p:cNvSpPr>
            <a:spLocks noGrp="1"/>
          </p:cNvSpPr>
          <p:nvPr>
            <p:ph type="body" idx="1" hasCustomPrompt="1"/>
          </p:nvPr>
        </p:nvSpPr>
        <p:spPr>
          <a:xfrm>
            <a:off x="4080986"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249D73CD-EB11-4ED6-80CF-B68320D57E91}"/>
              </a:ext>
            </a:extLst>
          </p:cNvPr>
          <p:cNvSpPr>
            <a:spLocks noGrp="1"/>
          </p:cNvSpPr>
          <p:nvPr>
            <p:ph sz="half" idx="2" hasCustomPrompt="1"/>
          </p:nvPr>
        </p:nvSpPr>
        <p:spPr>
          <a:xfrm>
            <a:off x="4080986"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1" name="Content Placeholder 16">
            <a:extLst>
              <a:ext uri="{FF2B5EF4-FFF2-40B4-BE49-F238E27FC236}">
                <a16:creationId xmlns:a16="http://schemas.microsoft.com/office/drawing/2014/main" id="{57889B18-CC7E-47A7-B83B-45D7871D298A}"/>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A09F60F9-61AE-4464-B369-1CF86DB708DA}"/>
              </a:ext>
            </a:extLst>
          </p:cNvPr>
          <p:cNvSpPr>
            <a:spLocks noGrp="1"/>
          </p:cNvSpPr>
          <p:nvPr>
            <p:ph type="body" idx="15" hasCustomPrompt="1"/>
          </p:nvPr>
        </p:nvSpPr>
        <p:spPr>
          <a:xfrm>
            <a:off x="7870582"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a16="http://schemas.microsoft.com/office/drawing/2014/main" id="{124CEF01-2C7C-4568-8A45-5F5A058ECFC1}"/>
              </a:ext>
            </a:extLst>
          </p:cNvPr>
          <p:cNvSpPr>
            <a:spLocks noGrp="1"/>
          </p:cNvSpPr>
          <p:nvPr>
            <p:ph sz="half" idx="16" hasCustomPrompt="1"/>
          </p:nvPr>
        </p:nvSpPr>
        <p:spPr>
          <a:xfrm>
            <a:off x="7870582"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Picture Placeholder 8">
            <a:extLst>
              <a:ext uri="{FF2B5EF4-FFF2-40B4-BE49-F238E27FC236}">
                <a16:creationId xmlns:a16="http://schemas.microsoft.com/office/drawing/2014/main" id="{BAF86618-E012-4E70-91E3-A72E71C63E64}"/>
              </a:ext>
            </a:extLst>
          </p:cNvPr>
          <p:cNvSpPr>
            <a:spLocks noGrp="1"/>
          </p:cNvSpPr>
          <p:nvPr>
            <p:ph type="pic" sz="quarter" idx="18" hasCustomPrompt="1"/>
          </p:nvPr>
        </p:nvSpPr>
        <p:spPr>
          <a:xfrm>
            <a:off x="4080986"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4" name="Picture Placeholder 8">
            <a:extLst>
              <a:ext uri="{FF2B5EF4-FFF2-40B4-BE49-F238E27FC236}">
                <a16:creationId xmlns:a16="http://schemas.microsoft.com/office/drawing/2014/main" id="{4FF378B9-734E-4C43-836C-CB80566DDB15}"/>
              </a:ext>
            </a:extLst>
          </p:cNvPr>
          <p:cNvSpPr>
            <a:spLocks noGrp="1"/>
          </p:cNvSpPr>
          <p:nvPr>
            <p:ph type="pic" sz="quarter" idx="19" hasCustomPrompt="1"/>
          </p:nvPr>
        </p:nvSpPr>
        <p:spPr>
          <a:xfrm>
            <a:off x="7868008"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Text Placeholder 2">
            <a:extLst>
              <a:ext uri="{FF2B5EF4-FFF2-40B4-BE49-F238E27FC236}">
                <a16:creationId xmlns:a16="http://schemas.microsoft.com/office/drawing/2014/main" id="{76F2CCF2-293A-49CA-B2A9-134BB5DEF98E}"/>
              </a:ext>
            </a:extLst>
          </p:cNvPr>
          <p:cNvSpPr>
            <a:spLocks noGrp="1"/>
          </p:cNvSpPr>
          <p:nvPr>
            <p:ph type="body" idx="20" hasCustomPrompt="1"/>
          </p:nvPr>
        </p:nvSpPr>
        <p:spPr>
          <a:xfrm>
            <a:off x="4080985" y="480157"/>
            <a:ext cx="6944563"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1905163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4" name="Rectangle 3">
            <a:extLst>
              <a:ext uri="{FF2B5EF4-FFF2-40B4-BE49-F238E27FC236}">
                <a16:creationId xmlns:a16="http://schemas.microsoft.com/office/drawing/2014/main"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454991" y="1620451"/>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3" name="Group 12">
            <a:extLst>
              <a:ext uri="{FF2B5EF4-FFF2-40B4-BE49-F238E27FC236}">
                <a16:creationId xmlns:a16="http://schemas.microsoft.com/office/drawing/2014/main" id="{C5F2EA84-5150-479B-86D5-F4BAE1263488}"/>
              </a:ext>
            </a:extLst>
          </p:cNvPr>
          <p:cNvGrpSpPr/>
          <p:nvPr userDrawn="1"/>
        </p:nvGrpSpPr>
        <p:grpSpPr>
          <a:xfrm flipH="1">
            <a:off x="1130928" y="4803540"/>
            <a:ext cx="3616779" cy="3522776"/>
            <a:chOff x="2555621" y="3917613"/>
            <a:chExt cx="3616779" cy="3522776"/>
          </a:xfrm>
        </p:grpSpPr>
        <p:sp>
          <p:nvSpPr>
            <p:cNvPr id="15" name="Oval 14">
              <a:extLst>
                <a:ext uri="{FF2B5EF4-FFF2-40B4-BE49-F238E27FC236}">
                  <a16:creationId xmlns:a16="http://schemas.microsoft.com/office/drawing/2014/main"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94174930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ABAC-B403-4354-A27F-4C38B08C1D3F}"/>
              </a:ext>
            </a:extLst>
          </p:cNvPr>
          <p:cNvSpPr>
            <a:spLocks noGrp="1"/>
          </p:cNvSpPr>
          <p:nvPr>
            <p:ph type="title" hasCustomPrompt="1"/>
          </p:nvPr>
        </p:nvSpPr>
        <p:spPr>
          <a:xfrm>
            <a:off x="4712885" y="2704121"/>
            <a:ext cx="6556248" cy="750278"/>
          </a:xfrm>
        </p:spPr>
        <p:txBody>
          <a:bodyPr/>
          <a:lstStyle>
            <a:lvl1pPr>
              <a:defRPr lang="en-US" sz="4800" b="1" kern="1200" cap="all" baseline="0" smtClean="0">
                <a:solidFill>
                  <a:schemeClr val="tx1"/>
                </a:solidFill>
                <a:latin typeface="+mn-lt"/>
                <a:ea typeface="+mn-ea"/>
                <a:cs typeface="+mn-cs"/>
              </a:defRPr>
            </a:lvl1pPr>
          </a:lstStyle>
          <a:p>
            <a:r>
              <a:rPr lang="en-US" noProof="0"/>
              <a:t>Thank You</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6/14/2019</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3" name="Graphic 22" descr="Envelope">
            <a:extLst>
              <a:ext uri="{FF2B5EF4-FFF2-40B4-BE49-F238E27FC236}">
                <a16:creationId xmlns:a16="http://schemas.microsoft.com/office/drawing/2014/main"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834803" y="4029040"/>
            <a:ext cx="469232" cy="469232"/>
          </a:xfrm>
          <a:prstGeom prst="rect">
            <a:avLst/>
          </a:prstGeom>
        </p:spPr>
      </p:pic>
      <p:sp>
        <p:nvSpPr>
          <p:cNvPr id="34" name="Subtitle 2">
            <a:extLst>
              <a:ext uri="{FF2B5EF4-FFF2-40B4-BE49-F238E27FC236}">
                <a16:creationId xmlns:a16="http://schemas.microsoft.com/office/drawing/2014/main" id="{31AD270F-1692-4526-B979-6B5945A20D90}"/>
              </a:ext>
            </a:extLst>
          </p:cNvPr>
          <p:cNvSpPr>
            <a:spLocks noGrp="1"/>
          </p:cNvSpPr>
          <p:nvPr>
            <p:ph type="subTitle" idx="1"/>
          </p:nvPr>
        </p:nvSpPr>
        <p:spPr>
          <a:xfrm>
            <a:off x="5406809" y="4126311"/>
            <a:ext cx="3640478"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39" name="Content Placeholder 38">
            <a:extLst>
              <a:ext uri="{FF2B5EF4-FFF2-40B4-BE49-F238E27FC236}">
                <a16:creationId xmlns:a16="http://schemas.microsoft.com/office/drawing/2014/main"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noProof="0"/>
              <a:t>Edit Master text styles</a:t>
            </a:r>
          </a:p>
        </p:txBody>
      </p:sp>
      <p:grpSp>
        <p:nvGrpSpPr>
          <p:cNvPr id="20" name="Group 19">
            <a:extLst>
              <a:ext uri="{FF2B5EF4-FFF2-40B4-BE49-F238E27FC236}">
                <a16:creationId xmlns:a16="http://schemas.microsoft.com/office/drawing/2014/main" id="{1F8FC2D7-B114-3444-8684-995FC4D6D459}"/>
              </a:ext>
            </a:extLst>
          </p:cNvPr>
          <p:cNvGrpSpPr/>
          <p:nvPr userDrawn="1"/>
        </p:nvGrpSpPr>
        <p:grpSpPr>
          <a:xfrm>
            <a:off x="4793474" y="2475187"/>
            <a:ext cx="748798" cy="134113"/>
            <a:chOff x="4827813" y="2534636"/>
            <a:chExt cx="996651" cy="178504"/>
          </a:xfrm>
        </p:grpSpPr>
        <p:sp>
          <p:nvSpPr>
            <p:cNvPr id="21" name="Oval 20">
              <a:extLst>
                <a:ext uri="{FF2B5EF4-FFF2-40B4-BE49-F238E27FC236}">
                  <a16:creationId xmlns:a16="http://schemas.microsoft.com/office/drawing/2014/main"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pic>
        <p:nvPicPr>
          <p:cNvPr id="3" name="Graphic 2" descr="Link">
            <a:extLst>
              <a:ext uri="{FF2B5EF4-FFF2-40B4-BE49-F238E27FC236}">
                <a16:creationId xmlns:a16="http://schemas.microsoft.com/office/drawing/2014/main"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4843597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6/14/2019</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6177531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39D1C78-6110-4052-8455-7E7893F7FCD3}"/>
              </a:ext>
            </a:extLst>
          </p:cNvPr>
          <p:cNvSpPr>
            <a:spLocks noGrp="1"/>
          </p:cNvSpPr>
          <p:nvPr>
            <p:ph type="title"/>
          </p:nvPr>
        </p:nvSpPr>
        <p:spPr>
          <a:xfrm>
            <a:off x="915466" y="1276857"/>
            <a:ext cx="4097778" cy="1255325"/>
          </a:xfrm>
        </p:spPr>
        <p:txBody>
          <a:bodyPr/>
          <a:lstStyle>
            <a:lvl1pPr>
              <a:defRPr lang="en-US" sz="3600" b="1" kern="1200" cap="all" baseline="0" smtClean="0">
                <a:solidFill>
                  <a:schemeClr val="bg1"/>
                </a:solidFill>
                <a:latin typeface="+mj-lt"/>
                <a:ea typeface="+mj-ea"/>
                <a:cs typeface="+mj-cs"/>
              </a:defRPr>
            </a:lvl1pPr>
          </a:lstStyle>
          <a:p>
            <a:r>
              <a:rPr lang="en-US" noProof="0"/>
              <a:t>Click to edit Master title style</a:t>
            </a:r>
          </a:p>
        </p:txBody>
      </p:sp>
      <p:sp>
        <p:nvSpPr>
          <p:cNvPr id="24" name="Text Placeholder 2">
            <a:extLst>
              <a:ext uri="{FF2B5EF4-FFF2-40B4-BE49-F238E27FC236}">
                <a16:creationId xmlns:a16="http://schemas.microsoft.com/office/drawing/2014/main"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noProof="0"/>
              <a:t>Edit Master text styles</a:t>
            </a:r>
          </a:p>
        </p:txBody>
      </p:sp>
    </p:spTree>
    <p:extLst>
      <p:ext uri="{BB962C8B-B14F-4D97-AF65-F5344CB8AC3E}">
        <p14:creationId xmlns:p14="http://schemas.microsoft.com/office/powerpoint/2010/main" val="293153372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fld id="{48BB047D-A6CD-43AB-96F0-683C726B586B}" type="slidenum">
              <a:rPr lang="en-US" noProof="0" smtClean="0"/>
              <a:pPr/>
              <a:t>‹#›</a:t>
            </a:fld>
            <a:endParaRPr lang="en-US" noProof="0" dirty="0"/>
          </a:p>
        </p:txBody>
      </p:sp>
    </p:spTree>
    <p:extLst>
      <p:ext uri="{BB962C8B-B14F-4D97-AF65-F5344CB8AC3E}">
        <p14:creationId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8.jpeg"/><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go.microsoft.com/fwlink/?linkid=2006808&amp;clcid=0x409" TargetMode="External"/><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Placeholder 35" descr="aerial view bridge over water">
            <a:extLst>
              <a:ext uri="{FF2B5EF4-FFF2-40B4-BE49-F238E27FC236}">
                <a16:creationId xmlns:a16="http://schemas.microsoft.com/office/drawing/2014/main" id="{F7CD9EDC-C949-4D72-B04B-A61A034595AC}"/>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B30359CD-8DFF-4AF2-B957-630ED2A60E8D}"/>
              </a:ext>
            </a:extLst>
          </p:cNvPr>
          <p:cNvSpPr>
            <a:spLocks noGrp="1"/>
          </p:cNvSpPr>
          <p:nvPr>
            <p:ph type="ctrTitle"/>
          </p:nvPr>
        </p:nvSpPr>
        <p:spPr>
          <a:xfrm>
            <a:off x="4686300" y="2737303"/>
            <a:ext cx="7938837" cy="832077"/>
          </a:xfrm>
        </p:spPr>
        <p:txBody>
          <a:bodyPr>
            <a:noAutofit/>
          </a:bodyPr>
          <a:lstStyle/>
          <a:p>
            <a:r>
              <a:rPr lang="en-US" sz="3000">
                <a:latin typeface="Book Antiqua" panose="02040602050305030304" pitchFamily="18" charset="0"/>
              </a:rPr>
              <a:t>Deep Learning for Precipitation Nowcasting:</a:t>
            </a:r>
            <a:endParaRPr lang="en-IN" sz="3000" dirty="0">
              <a:latin typeface="Book Antiqua" panose="02040602050305030304" pitchFamily="18" charset="0"/>
            </a:endParaRPr>
          </a:p>
        </p:txBody>
      </p:sp>
      <p:sp>
        <p:nvSpPr>
          <p:cNvPr id="3" name="Subtitle 2">
            <a:extLst>
              <a:ext uri="{FF2B5EF4-FFF2-40B4-BE49-F238E27FC236}">
                <a16:creationId xmlns:a16="http://schemas.microsoft.com/office/drawing/2014/main" id="{F1DF7D53-1D50-48D8-B3B4-B9632324B2AB}"/>
              </a:ext>
            </a:extLst>
          </p:cNvPr>
          <p:cNvSpPr>
            <a:spLocks noGrp="1"/>
          </p:cNvSpPr>
          <p:nvPr>
            <p:ph type="subTitle" idx="1"/>
          </p:nvPr>
        </p:nvSpPr>
        <p:spPr/>
        <p:txBody>
          <a:bodyPr/>
          <a:lstStyle/>
          <a:p>
            <a:r>
              <a:rPr lang="en-US"/>
              <a:t>A Benchmark and A New Model</a:t>
            </a:r>
            <a:endParaRPr lang="en-US" dirty="0"/>
          </a:p>
        </p:txBody>
      </p:sp>
    </p:spTree>
    <p:extLst>
      <p:ext uri="{BB962C8B-B14F-4D97-AF65-F5344CB8AC3E}">
        <p14:creationId xmlns:p14="http://schemas.microsoft.com/office/powerpoint/2010/main" val="206440695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GB" sz="4000"/>
              <a:t>3. model</a:t>
            </a:r>
          </a:p>
        </p:txBody>
      </p:sp>
      <p:sp>
        <p:nvSpPr>
          <p:cNvPr id="3" name="Slide Number Placeholder 2"/>
          <p:cNvSpPr>
            <a:spLocks noGrp="1"/>
          </p:cNvSpPr>
          <p:nvPr>
            <p:ph type="sldNum" sz="quarter" idx="12"/>
          </p:nvPr>
        </p:nvSpPr>
        <p:spPr/>
        <p:txBody>
          <a:bodyPr/>
          <a:lstStyle/>
          <a:p>
            <a:fld id="{48BB047D-A6CD-43AB-96F0-683C726B586B}" type="slidenum">
              <a:rPr lang="en-US" noProof="0" smtClean="0"/>
              <a:pPr/>
              <a:t>10</a:t>
            </a:fld>
            <a:endParaRPr lang="en-US" noProof="0" dirty="0"/>
          </a:p>
        </p:txBody>
      </p:sp>
      <p:sp>
        <p:nvSpPr>
          <p:cNvPr id="19" name="Text Placeholder 18"/>
          <p:cNvSpPr>
            <a:spLocks noGrp="1"/>
          </p:cNvSpPr>
          <p:nvPr>
            <p:ph type="body" sz="half" idx="2"/>
          </p:nvPr>
        </p:nvSpPr>
        <p:spPr/>
        <p:txBody>
          <a:bodyPr>
            <a:normAutofit/>
          </a:bodyPr>
          <a:lstStyle/>
          <a:p>
            <a:r>
              <a:rPr lang="en-GB" sz="2400" b="1" i="1" dirty="0"/>
              <a:t>3.3. </a:t>
            </a:r>
            <a:r>
              <a:rPr lang="en-GB" sz="2400" b="1" i="1" dirty="0" err="1"/>
              <a:t>Mô</a:t>
            </a:r>
            <a:r>
              <a:rPr lang="en-GB" sz="2400" b="1" i="1" dirty="0"/>
              <a:t> </a:t>
            </a:r>
            <a:r>
              <a:rPr lang="en-GB" sz="2400" b="1" i="1" dirty="0" err="1"/>
              <a:t>hình</a:t>
            </a:r>
            <a:r>
              <a:rPr lang="en-GB" sz="2400" b="1" i="1" dirty="0"/>
              <a:t> Trajectory GRU</a:t>
            </a:r>
          </a:p>
        </p:txBody>
      </p:sp>
      <p:pic>
        <p:nvPicPr>
          <p:cNvPr id="7" name="Content Placeholder 6">
            <a:extLst>
              <a:ext uri="{FF2B5EF4-FFF2-40B4-BE49-F238E27FC236}">
                <a16:creationId xmlns:a16="http://schemas.microsoft.com/office/drawing/2014/main" id="{5CBC1FF8-3754-42C4-8A85-AD9685A48083}"/>
              </a:ext>
            </a:extLst>
          </p:cNvPr>
          <p:cNvPicPr>
            <a:picLocks noGrp="1"/>
          </p:cNvPicPr>
          <p:nvPr>
            <p:ph idx="1"/>
          </p:nvPr>
        </p:nvPicPr>
        <p:blipFill>
          <a:blip r:embed="rId2"/>
          <a:stretch>
            <a:fillRect/>
          </a:stretch>
        </p:blipFill>
        <p:spPr>
          <a:xfrm>
            <a:off x="4411662" y="1720055"/>
            <a:ext cx="7416921" cy="3706383"/>
          </a:xfrm>
          <a:prstGeom prst="rect">
            <a:avLst/>
          </a:prstGeom>
        </p:spPr>
      </p:pic>
      <p:sp>
        <p:nvSpPr>
          <p:cNvPr id="2" name="TextBox 1">
            <a:extLst>
              <a:ext uri="{FF2B5EF4-FFF2-40B4-BE49-F238E27FC236}">
                <a16:creationId xmlns:a16="http://schemas.microsoft.com/office/drawing/2014/main" id="{31AE12DF-5556-4838-9F2B-FEE7A78B98A5}"/>
              </a:ext>
            </a:extLst>
          </p:cNvPr>
          <p:cNvSpPr txBox="1"/>
          <p:nvPr/>
        </p:nvSpPr>
        <p:spPr>
          <a:xfrm>
            <a:off x="4287188" y="822013"/>
            <a:ext cx="7064178" cy="461665"/>
          </a:xfrm>
          <a:prstGeom prst="rect">
            <a:avLst/>
          </a:prstGeom>
          <a:noFill/>
        </p:spPr>
        <p:txBody>
          <a:bodyPr wrap="none" rtlCol="0">
            <a:spAutoFit/>
          </a:bodyPr>
          <a:lstStyle/>
          <a:p>
            <a:r>
              <a:rPr lang="vi-VN" sz="2400" dirty="0"/>
              <a:t>Các công thức chính của TrajGRU được đưa ra như sau:</a:t>
            </a:r>
            <a:endParaRPr lang="en-US" sz="2400" dirty="0"/>
          </a:p>
        </p:txBody>
      </p:sp>
    </p:spTree>
    <p:extLst>
      <p:ext uri="{BB962C8B-B14F-4D97-AF65-F5344CB8AC3E}">
        <p14:creationId xmlns:p14="http://schemas.microsoft.com/office/powerpoint/2010/main" val="315773981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fade">
                                      <p:cBhvr>
                                        <p:cTn id="12" dur="1000"/>
                                        <p:tgtEl>
                                          <p:spTgt spid="19">
                                            <p:txEl>
                                              <p:pRg st="0" end="0"/>
                                            </p:txEl>
                                          </p:spTgt>
                                        </p:tgtEl>
                                      </p:cBhvr>
                                    </p:animEffect>
                                    <p:anim calcmode="lin" valueType="num">
                                      <p:cBhvr>
                                        <p:cTn id="13"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363416" y="678518"/>
            <a:ext cx="5445369" cy="1114784"/>
          </a:xfrm>
        </p:spPr>
        <p:txBody>
          <a:bodyPr/>
          <a:lstStyle/>
          <a:p>
            <a:r>
              <a:rPr lang="en-GB" sz="4000"/>
              <a:t>3. model</a:t>
            </a:r>
          </a:p>
        </p:txBody>
      </p:sp>
      <p:sp>
        <p:nvSpPr>
          <p:cNvPr id="19" name="Text Placeholder 18"/>
          <p:cNvSpPr>
            <a:spLocks noGrp="1"/>
          </p:cNvSpPr>
          <p:nvPr>
            <p:ph idx="1"/>
          </p:nvPr>
        </p:nvSpPr>
        <p:spPr/>
        <p:txBody>
          <a:bodyPr/>
          <a:lstStyle/>
          <a:p>
            <a:r>
              <a:rPr lang="vi-VN" sz="2400" dirty="0"/>
              <a:t>So sánh cấu trúc kết nối của RNN tích chập và RNN quỹ đạo. Liên kết với cùng màu chia sẻ cùng trọng lượng chuyển tiếp. </a:t>
            </a:r>
            <a:endParaRPr lang="en-GB" dirty="0"/>
          </a:p>
        </p:txBody>
      </p:sp>
      <p:sp>
        <p:nvSpPr>
          <p:cNvPr id="3" name="Slide Number Placeholder 2"/>
          <p:cNvSpPr>
            <a:spLocks noGrp="1"/>
          </p:cNvSpPr>
          <p:nvPr>
            <p:ph type="sldNum" sz="quarter" idx="12"/>
          </p:nvPr>
        </p:nvSpPr>
        <p:spPr/>
        <p:txBody>
          <a:bodyPr/>
          <a:lstStyle/>
          <a:p>
            <a:fld id="{48BB047D-A6CD-43AB-96F0-683C726B586B}" type="slidenum">
              <a:rPr lang="en-US" noProof="0" smtClean="0"/>
              <a:pPr/>
              <a:t>11</a:t>
            </a:fld>
            <a:endParaRPr lang="en-US" noProof="0" dirty="0"/>
          </a:p>
        </p:txBody>
      </p:sp>
      <p:pic>
        <p:nvPicPr>
          <p:cNvPr id="11" name="Picture 10"/>
          <p:cNvPicPr/>
          <p:nvPr/>
        </p:nvPicPr>
        <p:blipFill>
          <a:blip r:embed="rId3"/>
          <a:stretch>
            <a:fillRect/>
          </a:stretch>
        </p:blipFill>
        <p:spPr>
          <a:xfrm>
            <a:off x="5919753" y="322578"/>
            <a:ext cx="5197425" cy="1989219"/>
          </a:xfrm>
          <a:prstGeom prst="rect">
            <a:avLst/>
          </a:prstGeom>
        </p:spPr>
      </p:pic>
      <p:pic>
        <p:nvPicPr>
          <p:cNvPr id="12" name="Picture 11"/>
          <p:cNvPicPr/>
          <p:nvPr/>
        </p:nvPicPr>
        <p:blipFill>
          <a:blip r:embed="rId4"/>
          <a:stretch>
            <a:fillRect/>
          </a:stretch>
        </p:blipFill>
        <p:spPr>
          <a:xfrm>
            <a:off x="5919753" y="3383615"/>
            <a:ext cx="4935655" cy="2044862"/>
          </a:xfrm>
          <a:prstGeom prst="rect">
            <a:avLst/>
          </a:prstGeom>
        </p:spPr>
      </p:pic>
      <p:sp>
        <p:nvSpPr>
          <p:cNvPr id="7" name="TextBox 6"/>
          <p:cNvSpPr txBox="1"/>
          <p:nvPr/>
        </p:nvSpPr>
        <p:spPr>
          <a:xfrm>
            <a:off x="6095998" y="2506662"/>
            <a:ext cx="5021179" cy="923330"/>
          </a:xfrm>
          <a:prstGeom prst="rect">
            <a:avLst/>
          </a:prstGeom>
          <a:noFill/>
        </p:spPr>
        <p:txBody>
          <a:bodyPr wrap="square" rtlCol="0">
            <a:spAutoFit/>
          </a:bodyPr>
          <a:lstStyle/>
          <a:p>
            <a:pPr lvl="0"/>
            <a:r>
              <a:rPr lang="en-US">
                <a:latin typeface="Bookman Old Style" panose="02050604050505020204" pitchFamily="18" charset="0"/>
              </a:rPr>
              <a:t>Đối với RNN tích chập, các kết nối định kỳ được cố định theo thời gian. </a:t>
            </a:r>
            <a:endParaRPr lang="en-GB">
              <a:latin typeface="Bookman Old Style" panose="02050604050505020204" pitchFamily="18" charset="0"/>
            </a:endParaRPr>
          </a:p>
          <a:p>
            <a:endParaRPr lang="en-GB"/>
          </a:p>
        </p:txBody>
      </p:sp>
      <p:sp>
        <p:nvSpPr>
          <p:cNvPr id="14" name="TextBox 13"/>
          <p:cNvSpPr txBox="1"/>
          <p:nvPr/>
        </p:nvSpPr>
        <p:spPr>
          <a:xfrm>
            <a:off x="6095997" y="5576965"/>
            <a:ext cx="5021179" cy="923330"/>
          </a:xfrm>
          <a:prstGeom prst="rect">
            <a:avLst/>
          </a:prstGeom>
          <a:noFill/>
        </p:spPr>
        <p:txBody>
          <a:bodyPr wrap="square" rtlCol="0">
            <a:spAutoFit/>
          </a:bodyPr>
          <a:lstStyle/>
          <a:p>
            <a:pPr lvl="0"/>
            <a:r>
              <a:rPr lang="en-US">
                <a:latin typeface="Bookman Old Style" panose="02050604050505020204" pitchFamily="18" charset="0"/>
              </a:rPr>
              <a:t>Đối với RNN tích chập, các kết nối định kỳ được cố định theo thời gian. </a:t>
            </a:r>
            <a:endParaRPr lang="en-GB">
              <a:latin typeface="Bookman Old Style" panose="02050604050505020204" pitchFamily="18" charset="0"/>
            </a:endParaRPr>
          </a:p>
          <a:p>
            <a:endParaRPr lang="en-GB"/>
          </a:p>
        </p:txBody>
      </p:sp>
    </p:spTree>
    <p:extLst>
      <p:ext uri="{BB962C8B-B14F-4D97-AF65-F5344CB8AC3E}">
        <p14:creationId xmlns:p14="http://schemas.microsoft.com/office/powerpoint/2010/main" val="421961978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fade">
                                      <p:cBhvr>
                                        <p:cTn id="12" dur="1000"/>
                                        <p:tgtEl>
                                          <p:spTgt spid="19">
                                            <p:txEl>
                                              <p:pRg st="0" end="0"/>
                                            </p:txEl>
                                          </p:spTgt>
                                        </p:tgtEl>
                                      </p:cBhvr>
                                    </p:animEffect>
                                    <p:anim calcmode="lin" valueType="num">
                                      <p:cBhvr>
                                        <p:cTn id="13"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build="p"/>
      <p:bldP spid="7"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GB" sz="4000"/>
              <a:t>3. model</a:t>
            </a:r>
          </a:p>
        </p:txBody>
      </p:sp>
      <p:sp>
        <p:nvSpPr>
          <p:cNvPr id="4" name="Slide Number Placeholder 3"/>
          <p:cNvSpPr>
            <a:spLocks noGrp="1"/>
          </p:cNvSpPr>
          <p:nvPr>
            <p:ph type="sldNum" sz="quarter" idx="12"/>
          </p:nvPr>
        </p:nvSpPr>
        <p:spPr/>
        <p:txBody>
          <a:bodyPr/>
          <a:lstStyle/>
          <a:p>
            <a:fld id="{48BB047D-A6CD-43AB-96F0-683C726B586B}" type="slidenum">
              <a:rPr lang="en-US" noProof="0" smtClean="0"/>
              <a:pPr/>
              <a:t>12</a:t>
            </a:fld>
            <a:endParaRPr lang="en-US" noProof="0" dirty="0"/>
          </a:p>
        </p:txBody>
      </p:sp>
      <p:sp>
        <p:nvSpPr>
          <p:cNvPr id="11" name="Text Placeholder 10"/>
          <p:cNvSpPr>
            <a:spLocks noGrp="1"/>
          </p:cNvSpPr>
          <p:nvPr>
            <p:ph type="body" sz="half" idx="2"/>
          </p:nvPr>
        </p:nvSpPr>
        <p:spPr/>
        <p:txBody>
          <a:bodyPr>
            <a:normAutofit/>
          </a:bodyPr>
          <a:lstStyle/>
          <a:p>
            <a:r>
              <a:rPr lang="en-GB" sz="2400" b="1"/>
              <a:t>3.3. Mô hình Trajectory GRU</a:t>
            </a:r>
          </a:p>
        </p:txBody>
      </p:sp>
      <p:sp>
        <p:nvSpPr>
          <p:cNvPr id="10" name="Content Placeholder 9"/>
          <p:cNvSpPr>
            <a:spLocks noGrp="1"/>
          </p:cNvSpPr>
          <p:nvPr>
            <p:ph idx="1"/>
          </p:nvPr>
        </p:nvSpPr>
        <p:spPr/>
        <p:txBody>
          <a:bodyPr>
            <a:normAutofit/>
          </a:bodyPr>
          <a:lstStyle/>
          <a:p>
            <a:r>
              <a:rPr lang="en-US" sz="2400">
                <a:latin typeface="Bookman Old Style" panose="02050604050505020204" pitchFamily="18" charset="0"/>
              </a:rPr>
              <a:t>Công thức chính của TrajGRU</a:t>
            </a:r>
            <a:endParaRPr lang="en-GB" sz="2400">
              <a:latin typeface="Bookman Old Style" panose="02050604050505020204" pitchFamily="18" charset="0"/>
            </a:endParaRPr>
          </a:p>
        </p:txBody>
      </p:sp>
      <p:pic>
        <p:nvPicPr>
          <p:cNvPr id="12" name="Picture 11"/>
          <p:cNvPicPr/>
          <p:nvPr/>
        </p:nvPicPr>
        <p:blipFill>
          <a:blip r:embed="rId3"/>
          <a:stretch>
            <a:fillRect/>
          </a:stretch>
        </p:blipFill>
        <p:spPr>
          <a:xfrm>
            <a:off x="4155526" y="1604912"/>
            <a:ext cx="6817274" cy="3438427"/>
          </a:xfrm>
          <a:prstGeom prst="rect">
            <a:avLst/>
          </a:prstGeom>
        </p:spPr>
      </p:pic>
    </p:spTree>
    <p:extLst>
      <p:ext uri="{BB962C8B-B14F-4D97-AF65-F5344CB8AC3E}">
        <p14:creationId xmlns:p14="http://schemas.microsoft.com/office/powerpoint/2010/main" val="334274225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1000"/>
                                        <p:tgtEl>
                                          <p:spTgt spid="11">
                                            <p:txEl>
                                              <p:pRg st="0" end="0"/>
                                            </p:txEl>
                                          </p:spTgt>
                                        </p:tgtEl>
                                      </p:cBhvr>
                                    </p:animEffect>
                                    <p:anim calcmode="lin" valueType="num">
                                      <p:cBhvr>
                                        <p:cTn id="13"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thử</a:t>
            </a:r>
            <a:r>
              <a:rPr lang="en-US" dirty="0"/>
              <a:t> </a:t>
            </a:r>
            <a:r>
              <a:rPr lang="en-US" dirty="0" err="1"/>
              <a:t>nghiệm</a:t>
            </a:r>
            <a:r>
              <a:rPr lang="en-US" dirty="0"/>
              <a:t> </a:t>
            </a:r>
            <a:r>
              <a:rPr lang="en-US" dirty="0" err="1"/>
              <a:t>movemnist</a:t>
            </a:r>
            <a:r>
              <a:rPr lang="en-US"/>
              <a:t>++</a:t>
            </a:r>
            <a:endParaRPr lang="en-GB" dirty="0"/>
          </a:p>
        </p:txBody>
      </p:sp>
      <p:sp>
        <p:nvSpPr>
          <p:cNvPr id="3" name="Slide Number Placeholder 2"/>
          <p:cNvSpPr>
            <a:spLocks noGrp="1"/>
          </p:cNvSpPr>
          <p:nvPr>
            <p:ph type="sldNum" sz="quarter" idx="12"/>
          </p:nvPr>
        </p:nvSpPr>
        <p:spPr/>
        <p:txBody>
          <a:bodyPr/>
          <a:lstStyle/>
          <a:p>
            <a:fld id="{48BB047D-A6CD-43AB-96F0-683C726B586B}" type="slidenum">
              <a:rPr lang="en-US" noProof="0" smtClean="0"/>
              <a:pPr/>
              <a:t>13</a:t>
            </a:fld>
            <a:endParaRPr lang="en-US" noProof="0" dirty="0"/>
          </a:p>
        </p:txBody>
      </p:sp>
      <p:sp>
        <p:nvSpPr>
          <p:cNvPr id="7" name="Picture Placeholder 6"/>
          <p:cNvSpPr>
            <a:spLocks noGrp="1"/>
          </p:cNvSpPr>
          <p:nvPr>
            <p:ph type="pic" idx="1"/>
          </p:nvPr>
        </p:nvSpPr>
        <p:spPr/>
      </p:sp>
      <p:pic>
        <p:nvPicPr>
          <p:cNvPr id="9" name="Picture 8"/>
          <p:cNvPicPr/>
          <p:nvPr/>
        </p:nvPicPr>
        <p:blipFill>
          <a:blip r:embed="rId3"/>
          <a:stretch>
            <a:fillRect/>
          </a:stretch>
        </p:blipFill>
        <p:spPr>
          <a:xfrm>
            <a:off x="0" y="1"/>
            <a:ext cx="12192000" cy="3713017"/>
          </a:xfrm>
          <a:prstGeom prst="rect">
            <a:avLst/>
          </a:prstGeom>
        </p:spPr>
      </p:pic>
    </p:spTree>
    <p:extLst>
      <p:ext uri="{BB962C8B-B14F-4D97-AF65-F5344CB8AC3E}">
        <p14:creationId xmlns:p14="http://schemas.microsoft.com/office/powerpoint/2010/main" val="298595977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erial view cliffside and umbrella">
            <a:extLst>
              <a:ext uri="{FF2B5EF4-FFF2-40B4-BE49-F238E27FC236}">
                <a16:creationId xmlns:a16="http://schemas.microsoft.com/office/drawing/2014/main" id="{86E11806-F302-4002-BC05-308E87F6B5B7}"/>
              </a:ext>
            </a:extLst>
          </p:cNvPr>
          <p:cNvPicPr>
            <a:picLocks noGrp="1" noChangeAspect="1"/>
          </p:cNvPicPr>
          <p:nvPr>
            <p:ph type="pic" sz="quarter" idx="15"/>
          </p:nvPr>
        </p:nvPicPr>
        <p:blipFill>
          <a:blip r:embed="rId3" cstate="screen">
            <a:extLst>
              <a:ext uri="{28A0092B-C50C-407E-A947-70E740481C1C}">
                <a14:useLocalDpi xmlns:a14="http://schemas.microsoft.com/office/drawing/2010/main"/>
              </a:ext>
            </a:extLst>
          </a:blip>
          <a:srcRect/>
          <a:stretch>
            <a:fillRect/>
          </a:stretch>
        </p:blipFill>
        <p:spPr/>
      </p:pic>
      <p:sp>
        <p:nvSpPr>
          <p:cNvPr id="4" name="Title 3">
            <a:extLst>
              <a:ext uri="{FF2B5EF4-FFF2-40B4-BE49-F238E27FC236}">
                <a16:creationId xmlns:a16="http://schemas.microsoft.com/office/drawing/2014/main" id="{402C0A42-6D1B-4B6E-959B-1609A38258E9}"/>
              </a:ext>
            </a:extLst>
          </p:cNvPr>
          <p:cNvSpPr>
            <a:spLocks noGrp="1"/>
          </p:cNvSpPr>
          <p:nvPr>
            <p:ph type="title"/>
          </p:nvPr>
        </p:nvSpPr>
        <p:spPr/>
        <p:txBody>
          <a:bodyPr/>
          <a:lstStyle/>
          <a:p>
            <a:r>
              <a:rPr lang="en-US"/>
              <a:t>4. thử nghiệm movemnist++</a:t>
            </a:r>
            <a:endParaRPr lang="en-US" dirty="0"/>
          </a:p>
        </p:txBody>
      </p:sp>
      <p:sp>
        <p:nvSpPr>
          <p:cNvPr id="5" name="Content Placeholder 4">
            <a:extLst>
              <a:ext uri="{FF2B5EF4-FFF2-40B4-BE49-F238E27FC236}">
                <a16:creationId xmlns:a16="http://schemas.microsoft.com/office/drawing/2014/main" id="{BDE42C9A-B4DC-4A46-A073-8421E387B2B7}"/>
              </a:ext>
            </a:extLst>
          </p:cNvPr>
          <p:cNvSpPr>
            <a:spLocks noGrp="1"/>
          </p:cNvSpPr>
          <p:nvPr>
            <p:ph idx="1"/>
          </p:nvPr>
        </p:nvSpPr>
        <p:spPr>
          <a:xfrm>
            <a:off x="5908430" y="2506662"/>
            <a:ext cx="6091892" cy="3454523"/>
          </a:xfrm>
        </p:spPr>
        <p:txBody>
          <a:bodyPr/>
          <a:lstStyle/>
          <a:p>
            <a:r>
              <a:rPr lang="en-US" sz="2000">
                <a:latin typeface="Bookman Old Style" panose="02050604050505020204" pitchFamily="18" charset="0"/>
              </a:rPr>
              <a:t>Bộ dữ liệu MoveMNIST ++ là sự mở rộng MoveMNIST để cho phép xoay ngẫu nhiên, thay đổi tỷ lệ và thay đổi chiếu sáng. Mỗi khung có kích thước 64 × 64 và chứa ba chữ số chuyển động.</a:t>
            </a:r>
          </a:p>
          <a:p>
            <a:endParaRPr lang="en-US" sz="2000">
              <a:latin typeface="Bookman Old Style" panose="02050604050505020204" pitchFamily="18" charset="0"/>
            </a:endParaRPr>
          </a:p>
          <a:p>
            <a:r>
              <a:rPr lang="en-US" sz="2000">
                <a:latin typeface="Bookman Old Style" panose="02050604050505020204" pitchFamily="18" charset="0"/>
              </a:rPr>
              <a:t>Đối với các mô hình RNN, chúng tôi sử dụng cấu trúc dự báo mã hóa được giới thiệu trước đây với ba lớp RNN. Tất cả các RNN đều là ConvGRU hoặc TrajGRU và tất cả đều sử dụng cùng một bộ siêu đường kính. </a:t>
            </a:r>
            <a:endParaRPr lang="en-US" sz="2000" dirty="0">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D2888EF7-DDB5-41D0-A1B0-B012ABC94D85}"/>
              </a:ext>
            </a:extLst>
          </p:cNvPr>
          <p:cNvSpPr>
            <a:spLocks noGrp="1"/>
          </p:cNvSpPr>
          <p:nvPr>
            <p:ph type="sldNum" sz="quarter" idx="12"/>
          </p:nvPr>
        </p:nvSpPr>
        <p:spPr/>
        <p:txBody>
          <a:bodyPr/>
          <a:lstStyle/>
          <a:p>
            <a:fld id="{48BB047D-A6CD-43AB-96F0-683C726B586B}" type="slidenum">
              <a:rPr lang="en-US" smtClean="0"/>
              <a:pPr/>
              <a:t>14</a:t>
            </a:fld>
            <a:endParaRPr lang="en-US" dirty="0"/>
          </a:p>
        </p:txBody>
      </p:sp>
    </p:spTree>
    <p:extLst>
      <p:ext uri="{BB962C8B-B14F-4D97-AF65-F5344CB8AC3E}">
        <p14:creationId xmlns:p14="http://schemas.microsoft.com/office/powerpoint/2010/main" val="96506285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000" dirty="0"/>
              <a:t>4. </a:t>
            </a:r>
            <a:r>
              <a:rPr lang="en-US" sz="4000" dirty="0" err="1"/>
              <a:t>thử</a:t>
            </a:r>
            <a:r>
              <a:rPr lang="en-US" sz="4000" dirty="0"/>
              <a:t> </a:t>
            </a:r>
            <a:r>
              <a:rPr lang="en-US" sz="4000" dirty="0" err="1"/>
              <a:t>nghiệm</a:t>
            </a:r>
            <a:r>
              <a:rPr lang="en-US" sz="4000" dirty="0"/>
              <a:t> </a:t>
            </a:r>
            <a:r>
              <a:rPr lang="en-US" sz="4000" dirty="0" err="1"/>
              <a:t>movemnist</a:t>
            </a:r>
            <a:r>
              <a:rPr lang="en-US" sz="4000" dirty="0"/>
              <a:t>++</a:t>
            </a:r>
            <a:endParaRPr lang="en-GB" sz="4000" dirty="0"/>
          </a:p>
        </p:txBody>
      </p:sp>
      <p:sp>
        <p:nvSpPr>
          <p:cNvPr id="4" name="Slide Number Placeholder 3"/>
          <p:cNvSpPr>
            <a:spLocks noGrp="1"/>
          </p:cNvSpPr>
          <p:nvPr>
            <p:ph type="sldNum" sz="quarter" idx="12"/>
          </p:nvPr>
        </p:nvSpPr>
        <p:spPr/>
        <p:txBody>
          <a:bodyPr/>
          <a:lstStyle/>
          <a:p>
            <a:fld id="{48BB047D-A6CD-43AB-96F0-683C726B586B}" type="slidenum">
              <a:rPr lang="en-US" noProof="0" smtClean="0"/>
              <a:pPr/>
              <a:t>15</a:t>
            </a:fld>
            <a:endParaRPr lang="en-US" noProof="0" dirty="0"/>
          </a:p>
        </p:txBody>
      </p:sp>
      <p:sp>
        <p:nvSpPr>
          <p:cNvPr id="9" name="Content Placeholder 8"/>
          <p:cNvSpPr>
            <a:spLocks noGrp="1"/>
          </p:cNvSpPr>
          <p:nvPr>
            <p:ph sz="half" idx="2"/>
          </p:nvPr>
        </p:nvSpPr>
        <p:spPr/>
        <p:txBody>
          <a:bodyPr>
            <a:normAutofit fontScale="92500"/>
          </a:bodyPr>
          <a:lstStyle/>
          <a:p>
            <a:pPr>
              <a:lnSpc>
                <a:spcPct val="100000"/>
              </a:lnSpc>
            </a:pPr>
            <a:r>
              <a:rPr lang="en-US" sz="2400">
                <a:latin typeface="Bookman Old Style" panose="02050604050505020204" pitchFamily="18" charset="0"/>
              </a:rPr>
              <a:t>Đối với các mô hình CNN, chúng tôi đào tạo cho họ 100.000 lần lặp với ngưỡng cắt định mức bằng 50 và kích thước lô bằng 32.</a:t>
            </a:r>
          </a:p>
          <a:p>
            <a:pPr>
              <a:lnSpc>
                <a:spcPct val="100000"/>
              </a:lnSpc>
            </a:pPr>
            <a:r>
              <a:rPr lang="en-US" sz="2400">
                <a:latin typeface="Bookman Old Style" panose="02050604050505020204" pitchFamily="18" charset="0"/>
              </a:rPr>
              <a:t>Đối với mô hình DFN, chúng tôi thay thế lớp đầu ra của ConvGRU bằng bộ lọc cục bộ 11 × 11 và chuyển đổi khung trước đó để có được dự đoán. Đối với các mô hình RNN, chúng tôi đào tạo cho họ 200.000 lần lặp với ngưỡng cắt định mức bằng 1 và kích thước lô bằng 4.</a:t>
            </a:r>
            <a:endParaRPr lang="en-GB" sz="2400">
              <a:latin typeface="Bookman Old Style" panose="02050604050505020204" pitchFamily="18" charset="0"/>
            </a:endParaRPr>
          </a:p>
        </p:txBody>
      </p:sp>
      <p:sp>
        <p:nvSpPr>
          <p:cNvPr id="8" name="Content Placeholder 7"/>
          <p:cNvSpPr>
            <a:spLocks noGrp="1"/>
          </p:cNvSpPr>
          <p:nvPr>
            <p:ph sz="half" idx="1"/>
          </p:nvPr>
        </p:nvSpPr>
        <p:spPr/>
        <p:txBody>
          <a:bodyPr>
            <a:normAutofit/>
          </a:bodyPr>
          <a:lstStyle/>
          <a:p>
            <a:pPr>
              <a:lnSpc>
                <a:spcPct val="100000"/>
              </a:lnSpc>
            </a:pPr>
            <a:r>
              <a:rPr lang="en-US" sz="2400">
                <a:latin typeface="Bookman Old Style" panose="02050604050505020204" pitchFamily="18" charset="0"/>
              </a:rPr>
              <a:t>Đối với TrajGRU, chúng tôi khởi tạo trọng số của lớp đầu ra của mạng tạo cấu trúc thành không. Các bước của các lớp ghép xuống và lấy mẫu ở giữa được chọn là 2. Số lượng bộ lọc cho ba RNN lần lượt là 64, 96, 96.</a:t>
            </a:r>
          </a:p>
        </p:txBody>
      </p:sp>
    </p:spTree>
    <p:extLst>
      <p:ext uri="{BB962C8B-B14F-4D97-AF65-F5344CB8AC3E}">
        <p14:creationId xmlns:p14="http://schemas.microsoft.com/office/powerpoint/2010/main" val="246147349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anim calcmode="lin" valueType="num">
                                      <p:cBhvr>
                                        <p:cTn id="1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barn(inVertical)">
                                      <p:cBhvr>
                                        <p:cTn id="19" dur="500"/>
                                        <p:tgtEl>
                                          <p:spTgt spid="9">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Effect transition="in" filter="barn(inVertical)">
                                      <p:cBhvr>
                                        <p:cTn id="24"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8BB047D-A6CD-43AB-96F0-683C726B586B}" type="slidenum">
              <a:rPr lang="en-US" noProof="0" smtClean="0"/>
              <a:pPr/>
              <a:t>16</a:t>
            </a:fld>
            <a:endParaRPr lang="en-US" noProof="0" dirty="0"/>
          </a:p>
        </p:txBody>
      </p:sp>
      <p:sp>
        <p:nvSpPr>
          <p:cNvPr id="8" name="Text Placeholder 7"/>
          <p:cNvSpPr>
            <a:spLocks noGrp="1"/>
          </p:cNvSpPr>
          <p:nvPr>
            <p:ph type="body" sz="half" idx="2"/>
          </p:nvPr>
        </p:nvSpPr>
        <p:spPr>
          <a:xfrm>
            <a:off x="974700" y="3910288"/>
            <a:ext cx="10507662" cy="1305379"/>
          </a:xfrm>
        </p:spPr>
        <p:txBody>
          <a:bodyPr/>
          <a:lstStyle/>
          <a:p>
            <a:pPr>
              <a:lnSpc>
                <a:spcPct val="100000"/>
              </a:lnSpc>
            </a:pPr>
            <a:r>
              <a:rPr lang="vi-VN" sz="2400" dirty="0"/>
              <a:t>Các liên kết được chọn của TrajGRU-L13 ở các khung và lớp khác nhau. Chúng tôi chọn một trong 13 liên kết và vẽ một mũi tên bắt đầu từ mỗi pixel đến pixel được liên kết bởi liên kết. Từ trái sang phải chúng ta hiển thị cấu trúc đã học ở lớp thứ nhất, thứ hai và thứ ba của bộ mã hóa. Các liên kết hiển thị ở đây đã học hành vi cho các phép quay. Chúng tôi lấy mẫu phụ các liên kết được hiển thị cho lớp đầu tiên để dễ đọc hơn. Chúng tôi bao gồm hình ảnh động cho tất cả các lớp và các liên kết trong tài liệu bổ sung.</a:t>
            </a:r>
            <a:endParaRPr lang="en-GB" sz="2400" dirty="0">
              <a:latin typeface="Bookman Old Style" panose="02050604050505020204" pitchFamily="18" charset="0"/>
            </a:endParaRPr>
          </a:p>
        </p:txBody>
      </p:sp>
      <p:sp>
        <p:nvSpPr>
          <p:cNvPr id="7" name="Picture Placeholder 6"/>
          <p:cNvSpPr>
            <a:spLocks noGrp="1"/>
          </p:cNvSpPr>
          <p:nvPr>
            <p:ph type="pic" idx="1"/>
          </p:nvPr>
        </p:nvSpPr>
        <p:spPr/>
      </p:sp>
      <p:pic>
        <p:nvPicPr>
          <p:cNvPr id="9" name="Picture 8"/>
          <p:cNvPicPr/>
          <p:nvPr/>
        </p:nvPicPr>
        <p:blipFill>
          <a:blip r:embed="rId3"/>
          <a:stretch>
            <a:fillRect/>
          </a:stretch>
        </p:blipFill>
        <p:spPr>
          <a:xfrm>
            <a:off x="0" y="1"/>
            <a:ext cx="12192000" cy="3713017"/>
          </a:xfrm>
          <a:prstGeom prst="rect">
            <a:avLst/>
          </a:prstGeom>
        </p:spPr>
      </p:pic>
    </p:spTree>
    <p:extLst>
      <p:ext uri="{BB962C8B-B14F-4D97-AF65-F5344CB8AC3E}">
        <p14:creationId xmlns:p14="http://schemas.microsoft.com/office/powerpoint/2010/main" val="286036867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anim calcmode="lin" valueType="num">
                                      <p:cBhvr>
                                        <p:cTn id="1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22C0-3CE1-4FA1-9604-2CFDBC95D0D2}"/>
              </a:ext>
            </a:extLst>
          </p:cNvPr>
          <p:cNvSpPr>
            <a:spLocks noGrp="1"/>
          </p:cNvSpPr>
          <p:nvPr>
            <p:ph type="title"/>
          </p:nvPr>
        </p:nvSpPr>
        <p:spPr>
          <a:xfrm>
            <a:off x="173281" y="889856"/>
            <a:ext cx="6244774" cy="1114784"/>
          </a:xfrm>
        </p:spPr>
        <p:txBody>
          <a:bodyPr/>
          <a:lstStyle/>
          <a:p>
            <a:r>
              <a:rPr lang="vi-VN" sz="3600"/>
              <a:t>5</a:t>
            </a:r>
            <a:r>
              <a:rPr lang="en-GB" sz="3600"/>
              <a:t>.</a:t>
            </a:r>
            <a:r>
              <a:rPr lang="vi-VN" sz="3600"/>
              <a:t> Benchmark for Precipitation Nowcasting</a:t>
            </a:r>
            <a:endParaRPr lang="en-GB" sz="3600"/>
          </a:p>
        </p:txBody>
      </p:sp>
      <p:sp>
        <p:nvSpPr>
          <p:cNvPr id="3" name="Content Placeholder 2">
            <a:extLst>
              <a:ext uri="{FF2B5EF4-FFF2-40B4-BE49-F238E27FC236}">
                <a16:creationId xmlns:a16="http://schemas.microsoft.com/office/drawing/2014/main" id="{3E9BC3F2-B4B0-476E-B1B8-BF10CC2FF5AD}"/>
              </a:ext>
            </a:extLst>
          </p:cNvPr>
          <p:cNvSpPr>
            <a:spLocks noGrp="1"/>
          </p:cNvSpPr>
          <p:nvPr>
            <p:ph idx="1"/>
          </p:nvPr>
        </p:nvSpPr>
        <p:spPr>
          <a:xfrm>
            <a:off x="363416" y="2506662"/>
            <a:ext cx="5193322" cy="3454523"/>
          </a:xfrm>
        </p:spPr>
        <p:txBody>
          <a:bodyPr/>
          <a:lstStyle/>
          <a:p>
            <a:pPr marL="0" indent="0">
              <a:buNone/>
            </a:pPr>
            <a:r>
              <a:rPr lang="vi-VN" sz="2200" dirty="0"/>
              <a:t>Tập dữ liệu HKO-7 sử dụng dữ liệu radar echo từ năm 2009 đến năm 2015 thu thập bởi HKO. Các hình ảnh phản xạ của radar CAPPI có độ phân giải 480 × 480, được chụp từ độ cao 2km  và bao phủ một khu vực 512x512 diện tích trung tâm ở Hồng Kông. Dữ liệu được chụp lại cứ mỗi 6 phút và do đó có 240 hình ảnh mỗi ngày. </a:t>
            </a:r>
            <a:endParaRPr lang="en-US" sz="2200" dirty="0">
              <a:latin typeface="Bookman Old Style" panose="02050604050505020204" pitchFamily="18" charset="0"/>
            </a:endParaRPr>
          </a:p>
        </p:txBody>
      </p:sp>
      <p:pic>
        <p:nvPicPr>
          <p:cNvPr id="20" name="Picture Placeholder 19" descr="aerial view boats">
            <a:extLst>
              <a:ext uri="{FF2B5EF4-FFF2-40B4-BE49-F238E27FC236}">
                <a16:creationId xmlns:a16="http://schemas.microsoft.com/office/drawing/2014/main" id="{99F9AF9C-357E-43FB-8CD3-1B9AEC3C0D72}"/>
              </a:ext>
            </a:extLst>
          </p:cNvPr>
          <p:cNvPicPr>
            <a:picLocks noGrp="1" noChangeAspect="1"/>
          </p:cNvPicPr>
          <p:nvPr>
            <p:ph type="pic" sz="quarter" idx="15"/>
          </p:nvPr>
        </p:nvPicPr>
        <p:blipFill>
          <a:blip r:embed="rId3" cstate="screen">
            <a:extLst>
              <a:ext uri="{28A0092B-C50C-407E-A947-70E740481C1C}">
                <a14:useLocalDpi xmlns:a14="http://schemas.microsoft.com/office/drawing/2010/main"/>
              </a:ext>
            </a:extLst>
          </a:blip>
          <a:srcRect/>
          <a:stretch>
            <a:fillRect/>
          </a:stretch>
        </p:blipFill>
        <p:spPr/>
      </p:pic>
      <p:pic>
        <p:nvPicPr>
          <p:cNvPr id="24" name="Picture Placeholder 23" descr="aerial view cliffside">
            <a:extLst>
              <a:ext uri="{FF2B5EF4-FFF2-40B4-BE49-F238E27FC236}">
                <a16:creationId xmlns:a16="http://schemas.microsoft.com/office/drawing/2014/main" id="{0AE63D0A-A6A4-4219-A985-AB7D53540460}"/>
              </a:ext>
            </a:extLst>
          </p:cNvPr>
          <p:cNvPicPr>
            <a:picLocks noGrp="1" noChangeAspect="1"/>
          </p:cNvPicPr>
          <p:nvPr>
            <p:ph type="pic" sz="quarter" idx="17"/>
          </p:nvPr>
        </p:nvPicPr>
        <p:blipFill>
          <a:blip r:embed="rId4" cstate="screen">
            <a:extLst>
              <a:ext uri="{28A0092B-C50C-407E-A947-70E740481C1C}">
                <a14:useLocalDpi xmlns:a14="http://schemas.microsoft.com/office/drawing/2010/main"/>
              </a:ext>
            </a:extLst>
          </a:blip>
          <a:srcRect/>
          <a:stretch>
            <a:fillRect/>
          </a:stretch>
        </p:blipFill>
        <p:spPr/>
      </p:pic>
      <p:pic>
        <p:nvPicPr>
          <p:cNvPr id="28" name="Picture Placeholder 27" descr="aerial view island">
            <a:extLst>
              <a:ext uri="{FF2B5EF4-FFF2-40B4-BE49-F238E27FC236}">
                <a16:creationId xmlns:a16="http://schemas.microsoft.com/office/drawing/2014/main" id="{CFBD44DA-9AD2-4888-B41E-788E00D723E6}"/>
              </a:ext>
            </a:extLst>
          </p:cNvPr>
          <p:cNvPicPr>
            <a:picLocks noGrp="1" noChangeAspect="1"/>
          </p:cNvPicPr>
          <p:nvPr>
            <p:ph type="pic" sz="quarter" idx="16"/>
          </p:nvPr>
        </p:nvPicPr>
        <p:blipFill>
          <a:blip r:embed="rId5" cstate="screen">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63354ADE-29EB-4797-9A6F-40ABDA20E7A6}"/>
              </a:ext>
            </a:extLst>
          </p:cNvPr>
          <p:cNvSpPr>
            <a:spLocks noGrp="1"/>
          </p:cNvSpPr>
          <p:nvPr>
            <p:ph type="sldNum" sz="quarter" idx="12"/>
          </p:nvPr>
        </p:nvSpPr>
        <p:spPr/>
        <p:txBody>
          <a:bodyPr/>
          <a:lstStyle/>
          <a:p>
            <a:fld id="{48BB047D-A6CD-43AB-96F0-683C726B586B}" type="slidenum">
              <a:rPr lang="en-US" smtClean="0"/>
              <a:pPr/>
              <a:t>17</a:t>
            </a:fld>
            <a:endParaRPr lang="en-US" dirty="0"/>
          </a:p>
        </p:txBody>
      </p:sp>
    </p:spTree>
    <p:extLst>
      <p:ext uri="{BB962C8B-B14F-4D97-AF65-F5344CB8AC3E}">
        <p14:creationId xmlns:p14="http://schemas.microsoft.com/office/powerpoint/2010/main" val="8082144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494" y="1243960"/>
            <a:ext cx="6407438" cy="779857"/>
          </a:xfrm>
        </p:spPr>
        <p:txBody>
          <a:bodyPr/>
          <a:lstStyle/>
          <a:p>
            <a:r>
              <a:rPr lang="vi-VN"/>
              <a:t>5 Benchmark for Precipitation Nowcasting</a:t>
            </a:r>
            <a:br>
              <a:rPr lang="en-GB"/>
            </a:br>
            <a:endParaRPr lang="en-GB"/>
          </a:p>
        </p:txBody>
      </p:sp>
      <p:sp>
        <p:nvSpPr>
          <p:cNvPr id="4" name="Slide Number Placeholder 3"/>
          <p:cNvSpPr>
            <a:spLocks noGrp="1"/>
          </p:cNvSpPr>
          <p:nvPr>
            <p:ph type="sldNum" sz="quarter" idx="12"/>
          </p:nvPr>
        </p:nvSpPr>
        <p:spPr/>
        <p:txBody>
          <a:bodyPr/>
          <a:lstStyle/>
          <a:p>
            <a:fld id="{48BB047D-A6CD-43AB-96F0-683C726B586B}" type="slidenum">
              <a:rPr lang="en-US" noProof="0" smtClean="0"/>
              <a:pPr/>
              <a:t>18</a:t>
            </a:fld>
            <a:endParaRPr lang="en-US" noProof="0" dirty="0"/>
          </a:p>
        </p:txBody>
      </p:sp>
      <p:sp>
        <p:nvSpPr>
          <p:cNvPr id="9" name="TextBox 8"/>
          <p:cNvSpPr txBox="1"/>
          <p:nvPr/>
        </p:nvSpPr>
        <p:spPr>
          <a:xfrm>
            <a:off x="363416" y="1636295"/>
            <a:ext cx="6117595" cy="400110"/>
          </a:xfrm>
          <a:prstGeom prst="rect">
            <a:avLst/>
          </a:prstGeom>
          <a:noFill/>
        </p:spPr>
        <p:txBody>
          <a:bodyPr wrap="square" rtlCol="0">
            <a:spAutoFit/>
          </a:bodyPr>
          <a:lstStyle/>
          <a:p>
            <a:r>
              <a:rPr lang="en-GB" sz="2000" b="1"/>
              <a:t>5.2 Đánh giá phương pháp</a:t>
            </a:r>
          </a:p>
        </p:txBody>
      </p:sp>
      <p:pic>
        <p:nvPicPr>
          <p:cNvPr id="10" name="image1.png"/>
          <p:cNvPicPr>
            <a:picLocks noGrp="1"/>
          </p:cNvPicPr>
          <p:nvPr>
            <p:ph idx="1"/>
          </p:nvPr>
        </p:nvPicPr>
        <p:blipFill>
          <a:blip r:embed="rId3"/>
          <a:srcRect/>
          <a:stretch>
            <a:fillRect/>
          </a:stretch>
        </p:blipFill>
        <p:spPr>
          <a:xfrm>
            <a:off x="7015664" y="296789"/>
            <a:ext cx="5038725" cy="2076450"/>
          </a:xfrm>
          <a:prstGeom prst="rect">
            <a:avLst/>
          </a:prstGeom>
          <a:ln/>
        </p:spPr>
      </p:pic>
      <p:sp>
        <p:nvSpPr>
          <p:cNvPr id="11" name="TextBox 10"/>
          <p:cNvSpPr txBox="1"/>
          <p:nvPr/>
        </p:nvSpPr>
        <p:spPr>
          <a:xfrm>
            <a:off x="363416" y="2791086"/>
            <a:ext cx="6262516" cy="2923877"/>
          </a:xfrm>
          <a:prstGeom prst="rect">
            <a:avLst/>
          </a:prstGeom>
          <a:noFill/>
        </p:spPr>
        <p:txBody>
          <a:bodyPr wrap="square" rtlCol="0">
            <a:spAutoFit/>
          </a:bodyPr>
          <a:lstStyle/>
          <a:p>
            <a:pPr marL="342900" indent="-342900">
              <a:buFont typeface="Arial" panose="020B0604020202020204" pitchFamily="34" charset="0"/>
              <a:buChar char="•"/>
            </a:pPr>
            <a:r>
              <a:rPr lang="en-GB" sz="2000" dirty="0"/>
              <a:t>C</a:t>
            </a:r>
            <a:r>
              <a:rPr lang="vi-VN" sz="2000" dirty="0"/>
              <a:t>ài đặt ngoại tuyến trong đó thuật toán luôn dùng 5 hình ảnh làm input và dự đoán 20 hình ảnh</a:t>
            </a:r>
            <a:r>
              <a:rPr lang="en-GB" sz="2000" dirty="0">
                <a:latin typeface="Bookman Old Style" panose="02050604050505020204" pitchFamily="18" charset="0"/>
              </a:rPr>
              <a:t>.</a:t>
            </a:r>
          </a:p>
          <a:p>
            <a:pPr marL="342900" indent="-342900">
              <a:buFont typeface="Arial" panose="020B0604020202020204" pitchFamily="34" charset="0"/>
              <a:buChar char="•"/>
            </a:pPr>
            <a:r>
              <a:rPr lang="en-GB" sz="2000" dirty="0"/>
              <a:t>C</a:t>
            </a:r>
            <a:r>
              <a:rPr lang="vi-VN" sz="2000" dirty="0"/>
              <a:t>ài đặt trực tuyến trong đó thuật toán dùng các đoạn (segment) liên tục có độ dài là 5 và dự đoán 20 hình ảnh cho mỗi phân đoạn mới nhận được</a:t>
            </a:r>
            <a:r>
              <a:rPr lang="en-GB" sz="2400" dirty="0">
                <a:latin typeface="Bookman Old Style" panose="02050604050505020204" pitchFamily="18" charset="0"/>
              </a:rPr>
              <a:t>.</a:t>
            </a:r>
          </a:p>
          <a:p>
            <a:pPr marL="342900" indent="-342900">
              <a:buFont typeface="Arial" panose="020B0604020202020204" pitchFamily="34" charset="0"/>
              <a:buChar char="•"/>
            </a:pPr>
            <a:r>
              <a:rPr lang="vi-VN" sz="2000" dirty="0"/>
              <a:t>Đối với cả hai cài đặt, chúng tôi đánh giá skill scores cho nhiều ngưỡng tương ứng với các mức mưa khác nhau để đưa ra đánh giá toàn diện về hiệu suất hiện tại của thuật toán</a:t>
            </a:r>
            <a:r>
              <a:rPr lang="en-GB" sz="2000" dirty="0">
                <a:latin typeface="Bookman Old Style" panose="02050604050505020204" pitchFamily="18" charset="0"/>
              </a:rPr>
              <a:t>.</a:t>
            </a:r>
            <a:endParaRPr lang="en-GB" sz="2400" dirty="0">
              <a:latin typeface="Bookman Old Style" panose="02050604050505020204" pitchFamily="18" charset="0"/>
            </a:endParaRPr>
          </a:p>
        </p:txBody>
      </p:sp>
      <p:sp>
        <p:nvSpPr>
          <p:cNvPr id="12" name="TextBox 11"/>
          <p:cNvSpPr txBox="1"/>
          <p:nvPr/>
        </p:nvSpPr>
        <p:spPr>
          <a:xfrm>
            <a:off x="7234989" y="2373239"/>
            <a:ext cx="4593595" cy="646331"/>
          </a:xfrm>
          <a:prstGeom prst="rect">
            <a:avLst/>
          </a:prstGeom>
          <a:noFill/>
        </p:spPr>
        <p:txBody>
          <a:bodyPr wrap="square" rtlCol="0">
            <a:spAutoFit/>
          </a:bodyPr>
          <a:lstStyle/>
          <a:p>
            <a:r>
              <a:rPr lang="vi-VN" i="1"/>
              <a:t>Bảng 2 cho thấy sự phân bố lượng mưa khác nhau trong tập dữ liệu</a:t>
            </a:r>
            <a:endParaRPr lang="en-GB" i="1">
              <a:latin typeface="Bookman Old Style" panose="02050604050505020204" pitchFamily="18" charset="0"/>
            </a:endParaRPr>
          </a:p>
        </p:txBody>
      </p:sp>
    </p:spTree>
    <p:extLst>
      <p:ext uri="{BB962C8B-B14F-4D97-AF65-F5344CB8AC3E}">
        <p14:creationId xmlns:p14="http://schemas.microsoft.com/office/powerpoint/2010/main" val="174298003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animEffect transition="in" filter="barn(inVertical)">
                                      <p:cBhvr>
                                        <p:cTn id="2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8CA0F8-47C2-493A-9618-7275007E0D17}"/>
              </a:ext>
            </a:extLst>
          </p:cNvPr>
          <p:cNvSpPr>
            <a:spLocks noGrp="1"/>
          </p:cNvSpPr>
          <p:nvPr>
            <p:ph type="title"/>
          </p:nvPr>
        </p:nvSpPr>
        <p:spPr>
          <a:xfrm>
            <a:off x="218494" y="1243960"/>
            <a:ext cx="6407438" cy="779857"/>
          </a:xfrm>
        </p:spPr>
        <p:txBody>
          <a:bodyPr/>
          <a:lstStyle/>
          <a:p>
            <a:r>
              <a:rPr lang="vi-VN" dirty="0"/>
              <a:t>5 Benchmark for Precipitation Nowcasting</a:t>
            </a:r>
            <a:br>
              <a:rPr lang="en-GB" dirty="0"/>
            </a:br>
            <a:endParaRPr lang="en-GB" dirty="0"/>
          </a:p>
        </p:txBody>
      </p:sp>
      <p:sp>
        <p:nvSpPr>
          <p:cNvPr id="11" name="Slide Number Placeholder 3">
            <a:extLst>
              <a:ext uri="{FF2B5EF4-FFF2-40B4-BE49-F238E27FC236}">
                <a16:creationId xmlns:a16="http://schemas.microsoft.com/office/drawing/2014/main" id="{2DCCB423-3B21-44B3-90F0-8539E43A9666}"/>
              </a:ext>
            </a:extLst>
          </p:cNvPr>
          <p:cNvSpPr>
            <a:spLocks noGrp="1"/>
          </p:cNvSpPr>
          <p:nvPr>
            <p:ph type="sldNum" sz="quarter" idx="12"/>
          </p:nvPr>
        </p:nvSpPr>
        <p:spPr>
          <a:xfrm>
            <a:off x="9085384" y="6463207"/>
            <a:ext cx="2743200" cy="249385"/>
          </a:xfrm>
        </p:spPr>
        <p:txBody>
          <a:bodyPr/>
          <a:lstStyle/>
          <a:p>
            <a:fld id="{48BB047D-A6CD-43AB-96F0-683C726B586B}" type="slidenum">
              <a:rPr lang="en-US" noProof="0" smtClean="0"/>
              <a:pPr/>
              <a:t>19</a:t>
            </a:fld>
            <a:endParaRPr lang="en-US" noProof="0" dirty="0"/>
          </a:p>
        </p:txBody>
      </p:sp>
      <p:sp>
        <p:nvSpPr>
          <p:cNvPr id="12" name="TextBox 11">
            <a:extLst>
              <a:ext uri="{FF2B5EF4-FFF2-40B4-BE49-F238E27FC236}">
                <a16:creationId xmlns:a16="http://schemas.microsoft.com/office/drawing/2014/main" id="{0244A7AA-2B6D-4685-8002-0308DCC7F57C}"/>
              </a:ext>
            </a:extLst>
          </p:cNvPr>
          <p:cNvSpPr txBox="1"/>
          <p:nvPr/>
        </p:nvSpPr>
        <p:spPr>
          <a:xfrm>
            <a:off x="363416" y="1636295"/>
            <a:ext cx="6117595" cy="400110"/>
          </a:xfrm>
          <a:prstGeom prst="rect">
            <a:avLst/>
          </a:prstGeom>
          <a:noFill/>
        </p:spPr>
        <p:txBody>
          <a:bodyPr wrap="square" rtlCol="0">
            <a:spAutoFit/>
          </a:bodyPr>
          <a:lstStyle/>
          <a:p>
            <a:r>
              <a:rPr lang="en-GB" sz="2000" b="1" dirty="0"/>
              <a:t>5.3 </a:t>
            </a:r>
            <a:r>
              <a:rPr lang="en-GB" sz="2000" b="1" dirty="0" err="1"/>
              <a:t>Đánh</a:t>
            </a:r>
            <a:r>
              <a:rPr lang="en-GB" sz="2000" b="1" dirty="0"/>
              <a:t> </a:t>
            </a:r>
            <a:r>
              <a:rPr lang="en-GB" sz="2000" b="1" dirty="0" err="1"/>
              <a:t>giá</a:t>
            </a:r>
            <a:r>
              <a:rPr lang="en-GB" sz="2000" b="1" dirty="0"/>
              <a:t> </a:t>
            </a:r>
            <a:r>
              <a:rPr lang="en-GB" sz="2000" b="1" dirty="0" err="1"/>
              <a:t>thuật</a:t>
            </a:r>
            <a:r>
              <a:rPr lang="en-GB" sz="2000" b="1" dirty="0"/>
              <a:t> </a:t>
            </a:r>
            <a:r>
              <a:rPr lang="en-GB" sz="2000" b="1" dirty="0" err="1"/>
              <a:t>toán</a:t>
            </a:r>
            <a:endParaRPr lang="en-GB" sz="2000" b="1" dirty="0"/>
          </a:p>
        </p:txBody>
      </p:sp>
      <p:sp>
        <p:nvSpPr>
          <p:cNvPr id="14" name="TextBox 13">
            <a:extLst>
              <a:ext uri="{FF2B5EF4-FFF2-40B4-BE49-F238E27FC236}">
                <a16:creationId xmlns:a16="http://schemas.microsoft.com/office/drawing/2014/main" id="{E969BF01-BE2A-416C-9B60-6640440C27C2}"/>
              </a:ext>
            </a:extLst>
          </p:cNvPr>
          <p:cNvSpPr txBox="1"/>
          <p:nvPr/>
        </p:nvSpPr>
        <p:spPr>
          <a:xfrm>
            <a:off x="363415" y="2791086"/>
            <a:ext cx="8351959"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Bookman Old Style" panose="02050604050505020204" pitchFamily="18" charset="0"/>
              </a:rPr>
              <a:t>M</a:t>
            </a:r>
            <a:r>
              <a:rPr lang="vi-VN" sz="2400" dirty="0">
                <a:latin typeface="Bookman Old Style" panose="02050604050505020204" pitchFamily="18" charset="0"/>
              </a:rPr>
              <a:t>ô hình đơn giản nhất luôn dự đoán hình ảnh cuối cùng</a:t>
            </a:r>
            <a:endParaRPr lang="en-US" sz="2400" dirty="0">
              <a:latin typeface="Bookman Old Style" panose="02050604050505020204" pitchFamily="18" charset="0"/>
            </a:endParaRPr>
          </a:p>
          <a:p>
            <a:pPr marL="342900" indent="-342900">
              <a:buFont typeface="Arial" panose="020B0604020202020204" pitchFamily="34" charset="0"/>
              <a:buChar char="•"/>
            </a:pPr>
            <a:r>
              <a:rPr lang="en-US" sz="2400" dirty="0">
                <a:latin typeface="Bookman Old Style" panose="02050604050505020204" pitchFamily="18" charset="0"/>
              </a:rPr>
              <a:t>H</a:t>
            </a:r>
            <a:r>
              <a:rPr lang="vi-VN" sz="2400" dirty="0">
                <a:latin typeface="Bookman Old Style" panose="02050604050505020204" pitchFamily="18" charset="0"/>
              </a:rPr>
              <a:t>ai phương pháp dựa trên dòng quang (optical flow) (ROVER và biến thể phi tuyến của nó)</a:t>
            </a:r>
            <a:endParaRPr lang="en-US" sz="2400" dirty="0">
              <a:latin typeface="Bookman Old Style" panose="02050604050505020204" pitchFamily="18" charset="0"/>
            </a:endParaRPr>
          </a:p>
          <a:p>
            <a:pPr marL="342900" indent="-342900">
              <a:buFont typeface="Arial" panose="020B0604020202020204" pitchFamily="34" charset="0"/>
              <a:buChar char="•"/>
            </a:pPr>
            <a:r>
              <a:rPr lang="en-US" sz="2400" dirty="0">
                <a:latin typeface="Bookman Old Style" panose="02050604050505020204" pitchFamily="18" charset="0"/>
              </a:rPr>
              <a:t>B</a:t>
            </a:r>
            <a:r>
              <a:rPr lang="vi-VN" sz="2400" dirty="0">
                <a:latin typeface="Bookman Old Style" panose="02050604050505020204" pitchFamily="18" charset="0"/>
              </a:rPr>
              <a:t>ốn phương pháp học sâu (TrajGRU, ConvGRU, 2D CNN và 3D CNN</a:t>
            </a:r>
            <a:endParaRPr lang="en-GB" sz="2400" dirty="0">
              <a:latin typeface="Bookman Old Style" panose="02050604050505020204" pitchFamily="18" charset="0"/>
            </a:endParaRPr>
          </a:p>
        </p:txBody>
      </p:sp>
    </p:spTree>
    <p:extLst>
      <p:ext uri="{BB962C8B-B14F-4D97-AF65-F5344CB8AC3E}">
        <p14:creationId xmlns:p14="http://schemas.microsoft.com/office/powerpoint/2010/main" val="185088856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aerial view beack town">
            <a:extLst>
              <a:ext uri="{FF2B5EF4-FFF2-40B4-BE49-F238E27FC236}">
                <a16:creationId xmlns:a16="http://schemas.microsoft.com/office/drawing/2014/main" id="{D4E7378D-0752-482D-BA2B-045B98982FED}"/>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9" name="Title 8">
            <a:extLst>
              <a:ext uri="{FF2B5EF4-FFF2-40B4-BE49-F238E27FC236}">
                <a16:creationId xmlns:a16="http://schemas.microsoft.com/office/drawing/2014/main" id="{E68E31FD-BE74-4CB3-A5A5-652148351F11}"/>
              </a:ext>
            </a:extLst>
          </p:cNvPr>
          <p:cNvSpPr>
            <a:spLocks noGrp="1"/>
          </p:cNvSpPr>
          <p:nvPr>
            <p:ph type="title"/>
          </p:nvPr>
        </p:nvSpPr>
        <p:spPr/>
        <p:txBody>
          <a:bodyPr/>
          <a:lstStyle/>
          <a:p>
            <a:r>
              <a:rPr lang="en-US"/>
              <a:t>Thành viên nhóm</a:t>
            </a:r>
            <a:endParaRPr lang="en-US" dirty="0"/>
          </a:p>
        </p:txBody>
      </p:sp>
      <p:sp>
        <p:nvSpPr>
          <p:cNvPr id="10" name="Text Placeholder 9">
            <a:extLst>
              <a:ext uri="{FF2B5EF4-FFF2-40B4-BE49-F238E27FC236}">
                <a16:creationId xmlns:a16="http://schemas.microsoft.com/office/drawing/2014/main" id="{939EAE20-443B-4528-BBD6-32BD19163C1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28341D9-3B78-467A-9828-B85D230F5398}"/>
              </a:ext>
            </a:extLst>
          </p:cNvPr>
          <p:cNvSpPr>
            <a:spLocks noGrp="1"/>
          </p:cNvSpPr>
          <p:nvPr>
            <p:ph type="sldNum" sz="quarter" idx="12"/>
          </p:nvPr>
        </p:nvSpPr>
        <p:spPr/>
        <p:txBody>
          <a:bodyPr/>
          <a:lstStyle/>
          <a:p>
            <a:fld id="{48BB047D-A6CD-43AB-96F0-683C726B586B}" type="slidenum">
              <a:rPr lang="en-US" smtClean="0"/>
              <a:pPr/>
              <a:t>2</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328491390"/>
              </p:ext>
            </p:extLst>
          </p:nvPr>
        </p:nvGraphicFramePr>
        <p:xfrm>
          <a:off x="831850" y="4839691"/>
          <a:ext cx="10515600" cy="1305378"/>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611379884"/>
                    </a:ext>
                  </a:extLst>
                </a:gridCol>
                <a:gridCol w="5257800">
                  <a:extLst>
                    <a:ext uri="{9D8B030D-6E8A-4147-A177-3AD203B41FA5}">
                      <a16:colId xmlns:a16="http://schemas.microsoft.com/office/drawing/2014/main" val="3728854163"/>
                    </a:ext>
                  </a:extLst>
                </a:gridCol>
              </a:tblGrid>
              <a:tr h="435126">
                <a:tc>
                  <a:txBody>
                    <a:bodyPr/>
                    <a:lstStyle/>
                    <a:p>
                      <a:r>
                        <a:rPr lang="en-GB"/>
                        <a:t>Nguyễn</a:t>
                      </a:r>
                      <a:r>
                        <a:rPr lang="en-GB" baseline="0"/>
                        <a:t> Bá Lê An</a:t>
                      </a:r>
                      <a:endParaRPr lang="en-GB"/>
                    </a:p>
                  </a:txBody>
                  <a:tcPr/>
                </a:tc>
                <a:tc>
                  <a:txBody>
                    <a:bodyPr/>
                    <a:lstStyle/>
                    <a:p>
                      <a:r>
                        <a:rPr lang="en-GB"/>
                        <a:t>Nguyễn</a:t>
                      </a:r>
                      <a:r>
                        <a:rPr lang="en-GB" baseline="0"/>
                        <a:t> Hữu Khang</a:t>
                      </a:r>
                      <a:endParaRPr lang="en-GB"/>
                    </a:p>
                  </a:txBody>
                  <a:tcPr/>
                </a:tc>
                <a:extLst>
                  <a:ext uri="{0D108BD9-81ED-4DB2-BD59-A6C34878D82A}">
                    <a16:rowId xmlns:a16="http://schemas.microsoft.com/office/drawing/2014/main" val="1908229320"/>
                  </a:ext>
                </a:extLst>
              </a:tr>
              <a:tr h="435126">
                <a:tc>
                  <a:txBody>
                    <a:bodyPr/>
                    <a:lstStyle/>
                    <a:p>
                      <a:r>
                        <a:rPr lang="en-GB"/>
                        <a:t>Lê</a:t>
                      </a:r>
                      <a:r>
                        <a:rPr lang="en-GB" baseline="0"/>
                        <a:t> Bảo Châu</a:t>
                      </a:r>
                      <a:endParaRPr lang="en-GB"/>
                    </a:p>
                  </a:txBody>
                  <a:tcPr/>
                </a:tc>
                <a:tc>
                  <a:txBody>
                    <a:bodyPr/>
                    <a:lstStyle/>
                    <a:p>
                      <a:r>
                        <a:rPr lang="en-GB"/>
                        <a:t>Nguyễn</a:t>
                      </a:r>
                      <a:r>
                        <a:rPr lang="en-GB" baseline="0"/>
                        <a:t> Hồng Châu</a:t>
                      </a:r>
                      <a:endParaRPr lang="en-GB"/>
                    </a:p>
                  </a:txBody>
                  <a:tcPr/>
                </a:tc>
                <a:extLst>
                  <a:ext uri="{0D108BD9-81ED-4DB2-BD59-A6C34878D82A}">
                    <a16:rowId xmlns:a16="http://schemas.microsoft.com/office/drawing/2014/main" val="2833785922"/>
                  </a:ext>
                </a:extLst>
              </a:tr>
              <a:tr h="435126">
                <a:tc>
                  <a:txBody>
                    <a:bodyPr/>
                    <a:lstStyle/>
                    <a:p>
                      <a:r>
                        <a:rPr lang="en-GB"/>
                        <a:t>Vũ</a:t>
                      </a:r>
                      <a:r>
                        <a:rPr lang="en-GB" baseline="0"/>
                        <a:t> Thị Lệ</a:t>
                      </a:r>
                      <a:endParaRPr lang="en-GB"/>
                    </a:p>
                  </a:txBody>
                  <a:tcPr/>
                </a:tc>
                <a:tc>
                  <a:txBody>
                    <a:bodyPr/>
                    <a:lstStyle/>
                    <a:p>
                      <a:endParaRPr lang="en-GB"/>
                    </a:p>
                  </a:txBody>
                  <a:tcPr/>
                </a:tc>
                <a:extLst>
                  <a:ext uri="{0D108BD9-81ED-4DB2-BD59-A6C34878D82A}">
                    <a16:rowId xmlns:a16="http://schemas.microsoft.com/office/drawing/2014/main" val="932229552"/>
                  </a:ext>
                </a:extLst>
              </a:tr>
            </a:tbl>
          </a:graphicData>
        </a:graphic>
      </p:graphicFrame>
    </p:spTree>
    <p:extLst>
      <p:ext uri="{BB962C8B-B14F-4D97-AF65-F5344CB8AC3E}">
        <p14:creationId xmlns:p14="http://schemas.microsoft.com/office/powerpoint/2010/main" val="90454525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8717" y="553844"/>
            <a:ext cx="3855658" cy="1037492"/>
          </a:xfrm>
        </p:spPr>
        <p:txBody>
          <a:bodyPr/>
          <a:lstStyle/>
          <a:p>
            <a:r>
              <a:rPr lang="vi-VN" sz="2400" dirty="0"/>
              <a:t>5 Benchmark for Precipitation Nowcasting</a:t>
            </a:r>
            <a:br>
              <a:rPr lang="en-GB" sz="2400" dirty="0"/>
            </a:br>
            <a:endParaRPr lang="en-GB" sz="2400" dirty="0"/>
          </a:p>
        </p:txBody>
      </p:sp>
      <p:sp>
        <p:nvSpPr>
          <p:cNvPr id="4" name="Slide Number Placeholder 3"/>
          <p:cNvSpPr>
            <a:spLocks noGrp="1"/>
          </p:cNvSpPr>
          <p:nvPr>
            <p:ph type="sldNum" sz="quarter" idx="12"/>
          </p:nvPr>
        </p:nvSpPr>
        <p:spPr/>
        <p:txBody>
          <a:bodyPr/>
          <a:lstStyle/>
          <a:p>
            <a:fld id="{48BB047D-A6CD-43AB-96F0-683C726B586B}" type="slidenum">
              <a:rPr lang="en-US" noProof="0" smtClean="0"/>
              <a:pPr/>
              <a:t>20</a:t>
            </a:fld>
            <a:endParaRPr lang="en-US" noProof="0" dirty="0"/>
          </a:p>
        </p:txBody>
      </p:sp>
      <p:sp>
        <p:nvSpPr>
          <p:cNvPr id="11" name="Text Placeholder 10"/>
          <p:cNvSpPr>
            <a:spLocks noGrp="1"/>
          </p:cNvSpPr>
          <p:nvPr>
            <p:ph type="body" sz="half" idx="2"/>
          </p:nvPr>
        </p:nvSpPr>
        <p:spPr>
          <a:xfrm>
            <a:off x="363416" y="2057400"/>
            <a:ext cx="3206261" cy="4655192"/>
          </a:xfrm>
        </p:spPr>
        <p:txBody>
          <a:bodyPr>
            <a:normAutofit lnSpcReduction="10000"/>
          </a:bodyPr>
          <a:lstStyle/>
          <a:p>
            <a:pPr>
              <a:lnSpc>
                <a:spcPct val="100000"/>
              </a:lnSpc>
            </a:pPr>
            <a:r>
              <a:rPr lang="en-US" dirty="0" err="1">
                <a:latin typeface="Bookman Old Style" panose="02050604050505020204" pitchFamily="18" charset="0"/>
              </a:rPr>
              <a:t>Trong</a:t>
            </a:r>
            <a:r>
              <a:rPr lang="en-US" dirty="0">
                <a:latin typeface="Bookman Old Style" panose="02050604050505020204" pitchFamily="18" charset="0"/>
              </a:rPr>
              <a:t> </a:t>
            </a:r>
            <a:r>
              <a:rPr lang="en-US" dirty="0" err="1">
                <a:latin typeface="Bookman Old Style" panose="02050604050505020204" pitchFamily="18" charset="0"/>
              </a:rPr>
              <a:t>số</a:t>
            </a:r>
            <a:r>
              <a:rPr lang="en-US" dirty="0">
                <a:latin typeface="Bookman Old Style" panose="02050604050505020204" pitchFamily="18" charset="0"/>
              </a:rPr>
              <a:t> </a:t>
            </a:r>
            <a:r>
              <a:rPr lang="en-US" dirty="0" err="1">
                <a:latin typeface="Bookman Old Style" panose="02050604050505020204" pitchFamily="18" charset="0"/>
              </a:rPr>
              <a:t>các</a:t>
            </a:r>
            <a:r>
              <a:rPr lang="en-US" dirty="0">
                <a:latin typeface="Bookman Old Style" panose="02050604050505020204" pitchFamily="18" charset="0"/>
              </a:rPr>
              <a:t> </a:t>
            </a:r>
            <a:r>
              <a:rPr lang="en-US" dirty="0" err="1">
                <a:latin typeface="Bookman Old Style" panose="02050604050505020204" pitchFamily="18" charset="0"/>
              </a:rPr>
              <a:t>mô</a:t>
            </a:r>
            <a:r>
              <a:rPr lang="en-US" dirty="0">
                <a:latin typeface="Bookman Old Style" panose="02050604050505020204" pitchFamily="18" charset="0"/>
              </a:rPr>
              <a:t> </a:t>
            </a:r>
            <a:r>
              <a:rPr lang="en-US" dirty="0" err="1">
                <a:latin typeface="Bookman Old Style" panose="02050604050505020204" pitchFamily="18" charset="0"/>
              </a:rPr>
              <a:t>hình</a:t>
            </a:r>
            <a:r>
              <a:rPr lang="en-US" dirty="0">
                <a:latin typeface="Bookman Old Style" panose="02050604050505020204" pitchFamily="18" charset="0"/>
              </a:rPr>
              <a:t> deep learning , </a:t>
            </a:r>
            <a:r>
              <a:rPr lang="en-US" dirty="0" err="1">
                <a:latin typeface="Bookman Old Style" panose="02050604050505020204" pitchFamily="18" charset="0"/>
              </a:rPr>
              <a:t>TrajGRU</a:t>
            </a:r>
            <a:r>
              <a:rPr lang="en-US" dirty="0">
                <a:latin typeface="Bookman Old Style" panose="02050604050505020204" pitchFamily="18" charset="0"/>
              </a:rPr>
              <a:t> </a:t>
            </a:r>
            <a:r>
              <a:rPr lang="en-US" dirty="0" err="1">
                <a:latin typeface="Bookman Old Style" panose="02050604050505020204" pitchFamily="18" charset="0"/>
              </a:rPr>
              <a:t>thực</a:t>
            </a:r>
            <a:r>
              <a:rPr lang="en-US" dirty="0">
                <a:latin typeface="Bookman Old Style" panose="02050604050505020204" pitchFamily="18" charset="0"/>
              </a:rPr>
              <a:t> </a:t>
            </a:r>
            <a:r>
              <a:rPr lang="en-US" dirty="0" err="1">
                <a:latin typeface="Bookman Old Style" panose="02050604050505020204" pitchFamily="18" charset="0"/>
              </a:rPr>
              <a:t>hiện</a:t>
            </a:r>
            <a:r>
              <a:rPr lang="en-US" dirty="0">
                <a:latin typeface="Bookman Old Style" panose="02050604050505020204" pitchFamily="18" charset="0"/>
              </a:rPr>
              <a:t> </a:t>
            </a:r>
            <a:r>
              <a:rPr lang="en-US" dirty="0" err="1">
                <a:latin typeface="Bookman Old Style" panose="02050604050505020204" pitchFamily="18" charset="0"/>
              </a:rPr>
              <a:t>tốt</a:t>
            </a:r>
            <a:r>
              <a:rPr lang="en-US" dirty="0">
                <a:latin typeface="Bookman Old Style" panose="02050604050505020204" pitchFamily="18" charset="0"/>
              </a:rPr>
              <a:t> </a:t>
            </a:r>
            <a:r>
              <a:rPr lang="en-US" dirty="0" err="1">
                <a:latin typeface="Bookman Old Style" panose="02050604050505020204" pitchFamily="18" charset="0"/>
              </a:rPr>
              <a:t>nhất</a:t>
            </a:r>
            <a:r>
              <a:rPr lang="en-US" dirty="0">
                <a:latin typeface="Bookman Old Style" panose="02050604050505020204" pitchFamily="18" charset="0"/>
              </a:rPr>
              <a:t> </a:t>
            </a:r>
            <a:r>
              <a:rPr lang="en-US" dirty="0" err="1">
                <a:latin typeface="Bookman Old Style" panose="02050604050505020204" pitchFamily="18" charset="0"/>
              </a:rPr>
              <a:t>và</a:t>
            </a:r>
            <a:r>
              <a:rPr lang="en-US" dirty="0">
                <a:latin typeface="Bookman Old Style" panose="02050604050505020204" pitchFamily="18" charset="0"/>
              </a:rPr>
              <a:t> </a:t>
            </a:r>
            <a:r>
              <a:rPr lang="en-US" dirty="0" err="1">
                <a:latin typeface="Bookman Old Style" panose="02050604050505020204" pitchFamily="18" charset="0"/>
              </a:rPr>
              <a:t>vượt</a:t>
            </a:r>
            <a:r>
              <a:rPr lang="en-US" dirty="0">
                <a:latin typeface="Bookman Old Style" panose="02050604050505020204" pitchFamily="18" charset="0"/>
              </a:rPr>
              <a:t> </a:t>
            </a:r>
            <a:r>
              <a:rPr lang="en-US" dirty="0" err="1">
                <a:latin typeface="Bookman Old Style" panose="02050604050505020204" pitchFamily="18" charset="0"/>
              </a:rPr>
              <a:t>trội</a:t>
            </a:r>
            <a:r>
              <a:rPr lang="en-US" dirty="0">
                <a:latin typeface="Bookman Old Style" panose="02050604050505020204" pitchFamily="18" charset="0"/>
              </a:rPr>
              <a:t> so </a:t>
            </a:r>
            <a:r>
              <a:rPr lang="en-US" dirty="0" err="1">
                <a:latin typeface="Bookman Old Style" panose="02050604050505020204" pitchFamily="18" charset="0"/>
              </a:rPr>
              <a:t>với</a:t>
            </a:r>
            <a:r>
              <a:rPr lang="en-US" dirty="0">
                <a:latin typeface="Bookman Old Style" panose="02050604050505020204" pitchFamily="18" charset="0"/>
              </a:rPr>
              <a:t> 2D CNN, CNN 3D, </a:t>
            </a:r>
            <a:r>
              <a:rPr lang="en-US" dirty="0" err="1">
                <a:latin typeface="Bookman Old Style" panose="02050604050505020204" pitchFamily="18" charset="0"/>
              </a:rPr>
              <a:t>điều</a:t>
            </a:r>
            <a:r>
              <a:rPr lang="en-US" dirty="0">
                <a:latin typeface="Bookman Old Style" panose="02050604050505020204" pitchFamily="18" charset="0"/>
              </a:rPr>
              <a:t> </a:t>
            </a:r>
            <a:r>
              <a:rPr lang="en-US" dirty="0" err="1">
                <a:latin typeface="Bookman Old Style" panose="02050604050505020204" pitchFamily="18" charset="0"/>
              </a:rPr>
              <a:t>này</a:t>
            </a:r>
            <a:r>
              <a:rPr lang="en-US" dirty="0">
                <a:latin typeface="Bookman Old Style" panose="02050604050505020204" pitchFamily="18" charset="0"/>
              </a:rPr>
              <a:t> </a:t>
            </a:r>
            <a:r>
              <a:rPr lang="en-US" dirty="0" err="1">
                <a:latin typeface="Bookman Old Style" panose="02050604050505020204" pitchFamily="18" charset="0"/>
              </a:rPr>
              <a:t>cho</a:t>
            </a:r>
            <a:r>
              <a:rPr lang="en-US" dirty="0">
                <a:latin typeface="Bookman Old Style" panose="02050604050505020204" pitchFamily="18" charset="0"/>
              </a:rPr>
              <a:t> </a:t>
            </a:r>
            <a:r>
              <a:rPr lang="en-US" dirty="0" err="1">
                <a:latin typeface="Bookman Old Style" panose="02050604050505020204" pitchFamily="18" charset="0"/>
              </a:rPr>
              <a:t>thấy</a:t>
            </a:r>
            <a:r>
              <a:rPr lang="en-US" dirty="0">
                <a:latin typeface="Bookman Old Style" panose="02050604050505020204" pitchFamily="18" charset="0"/>
              </a:rPr>
              <a:t> </a:t>
            </a:r>
            <a:r>
              <a:rPr lang="en-US" dirty="0" err="1">
                <a:latin typeface="Bookman Old Style" panose="02050604050505020204" pitchFamily="18" charset="0"/>
              </a:rPr>
              <a:t>cấu</a:t>
            </a:r>
            <a:r>
              <a:rPr lang="en-US" dirty="0">
                <a:latin typeface="Bookman Old Style" panose="02050604050505020204" pitchFamily="18" charset="0"/>
              </a:rPr>
              <a:t> </a:t>
            </a:r>
            <a:r>
              <a:rPr lang="en-US" dirty="0" err="1">
                <a:latin typeface="Bookman Old Style" panose="02050604050505020204" pitchFamily="18" charset="0"/>
              </a:rPr>
              <a:t>trúc</a:t>
            </a:r>
            <a:r>
              <a:rPr lang="en-US" dirty="0">
                <a:latin typeface="Bookman Old Style" panose="02050604050505020204" pitchFamily="18" charset="0"/>
              </a:rPr>
              <a:t> </a:t>
            </a:r>
            <a:r>
              <a:rPr lang="en-US" dirty="0" err="1">
                <a:latin typeface="Bookman Old Style" panose="02050604050505020204" pitchFamily="18" charset="0"/>
              </a:rPr>
              <a:t>mạng</a:t>
            </a:r>
            <a:r>
              <a:rPr lang="en-US" dirty="0">
                <a:latin typeface="Bookman Old Style" panose="02050604050505020204" pitchFamily="18" charset="0"/>
              </a:rPr>
              <a:t> </a:t>
            </a:r>
            <a:r>
              <a:rPr lang="en-US" dirty="0" err="1">
                <a:latin typeface="Bookman Old Style" panose="02050604050505020204" pitchFamily="18" charset="0"/>
              </a:rPr>
              <a:t>phù</a:t>
            </a:r>
            <a:r>
              <a:rPr lang="en-US" dirty="0">
                <a:latin typeface="Bookman Old Style" panose="02050604050505020204" pitchFamily="18" charset="0"/>
              </a:rPr>
              <a:t> </a:t>
            </a:r>
            <a:r>
              <a:rPr lang="en-US" dirty="0" err="1">
                <a:latin typeface="Bookman Old Style" panose="02050604050505020204" pitchFamily="18" charset="0"/>
              </a:rPr>
              <a:t>hợp</a:t>
            </a:r>
            <a:r>
              <a:rPr lang="en-US" dirty="0">
                <a:latin typeface="Bookman Old Style" panose="02050604050505020204" pitchFamily="18" charset="0"/>
              </a:rPr>
              <a:t> </a:t>
            </a:r>
            <a:r>
              <a:rPr lang="en-US" dirty="0" err="1">
                <a:latin typeface="Bookman Old Style" panose="02050604050505020204" pitchFamily="18" charset="0"/>
              </a:rPr>
              <a:t>là</a:t>
            </a:r>
            <a:r>
              <a:rPr lang="en-US" dirty="0">
                <a:latin typeface="Bookman Old Style" panose="02050604050505020204" pitchFamily="18" charset="0"/>
              </a:rPr>
              <a:t> </a:t>
            </a:r>
            <a:r>
              <a:rPr lang="en-US" dirty="0" err="1">
                <a:latin typeface="Bookman Old Style" panose="02050604050505020204" pitchFamily="18" charset="0"/>
              </a:rPr>
              <a:t>rất</a:t>
            </a:r>
            <a:r>
              <a:rPr lang="en-US" dirty="0">
                <a:latin typeface="Bookman Old Style" panose="02050604050505020204" pitchFamily="18" charset="0"/>
              </a:rPr>
              <a:t> </a:t>
            </a:r>
            <a:r>
              <a:rPr lang="en-US" dirty="0" err="1">
                <a:latin typeface="Bookman Old Style" panose="02050604050505020204" pitchFamily="18" charset="0"/>
              </a:rPr>
              <a:t>quan</a:t>
            </a:r>
            <a:r>
              <a:rPr lang="en-US" dirty="0">
                <a:latin typeface="Bookman Old Style" panose="02050604050505020204" pitchFamily="18" charset="0"/>
              </a:rPr>
              <a:t> </a:t>
            </a:r>
            <a:r>
              <a:rPr lang="en-US" dirty="0" err="1">
                <a:latin typeface="Bookman Old Style" panose="02050604050505020204" pitchFamily="18" charset="0"/>
              </a:rPr>
              <a:t>trọng</a:t>
            </a:r>
            <a:r>
              <a:rPr lang="en-US" dirty="0">
                <a:latin typeface="Bookman Old Style" panose="02050604050505020204" pitchFamily="18" charset="0"/>
              </a:rPr>
              <a:t> </a:t>
            </a:r>
            <a:r>
              <a:rPr lang="en-US" dirty="0" err="1">
                <a:latin typeface="Bookman Old Style" panose="02050604050505020204" pitchFamily="18" charset="0"/>
              </a:rPr>
              <a:t>để</a:t>
            </a:r>
            <a:r>
              <a:rPr lang="en-US" dirty="0">
                <a:latin typeface="Bookman Old Style" panose="02050604050505020204" pitchFamily="18" charset="0"/>
              </a:rPr>
              <a:t> </a:t>
            </a:r>
            <a:r>
              <a:rPr lang="en-US" dirty="0" err="1">
                <a:latin typeface="Bookman Old Style" panose="02050604050505020204" pitchFamily="18" charset="0"/>
              </a:rPr>
              <a:t>đạt</a:t>
            </a:r>
            <a:r>
              <a:rPr lang="en-US" dirty="0">
                <a:latin typeface="Bookman Old Style" panose="02050604050505020204" pitchFamily="18" charset="0"/>
              </a:rPr>
              <a:t> </a:t>
            </a:r>
            <a:r>
              <a:rPr lang="en-US" dirty="0" err="1">
                <a:latin typeface="Bookman Old Style" panose="02050604050505020204" pitchFamily="18" charset="0"/>
              </a:rPr>
              <a:t>được</a:t>
            </a:r>
            <a:r>
              <a:rPr lang="en-US" dirty="0">
                <a:latin typeface="Bookman Old Style" panose="02050604050505020204" pitchFamily="18" charset="0"/>
              </a:rPr>
              <a:t> </a:t>
            </a:r>
            <a:r>
              <a:rPr lang="en-US" dirty="0" err="1">
                <a:latin typeface="Bookman Old Style" panose="02050604050505020204" pitchFamily="18" charset="0"/>
              </a:rPr>
              <a:t>hiệu</a:t>
            </a:r>
            <a:r>
              <a:rPr lang="en-US" dirty="0">
                <a:latin typeface="Bookman Old Style" panose="02050604050505020204" pitchFamily="18" charset="0"/>
              </a:rPr>
              <a:t> </a:t>
            </a:r>
            <a:r>
              <a:rPr lang="en-US" dirty="0" err="1">
                <a:latin typeface="Bookman Old Style" panose="02050604050505020204" pitchFamily="18" charset="0"/>
              </a:rPr>
              <a:t>suất</a:t>
            </a:r>
            <a:r>
              <a:rPr lang="en-US" dirty="0">
                <a:latin typeface="Bookman Old Style" panose="02050604050505020204" pitchFamily="18" charset="0"/>
              </a:rPr>
              <a:t> </a:t>
            </a:r>
            <a:r>
              <a:rPr lang="en-US" dirty="0" err="1">
                <a:latin typeface="Bookman Old Style" panose="02050604050505020204" pitchFamily="18" charset="0"/>
              </a:rPr>
              <a:t>tốt</a:t>
            </a:r>
            <a:r>
              <a:rPr lang="en-US" dirty="0">
                <a:latin typeface="Bookman Old Style" panose="02050604050505020204" pitchFamily="18" charset="0"/>
              </a:rPr>
              <a:t>. </a:t>
            </a:r>
            <a:r>
              <a:rPr lang="en-US" dirty="0" err="1">
                <a:latin typeface="Bookman Old Style" panose="02050604050505020204" pitchFamily="18" charset="0"/>
              </a:rPr>
              <a:t>Sự</a:t>
            </a:r>
            <a:r>
              <a:rPr lang="en-US" dirty="0">
                <a:latin typeface="Bookman Old Style" panose="02050604050505020204" pitchFamily="18" charset="0"/>
              </a:rPr>
              <a:t> </a:t>
            </a:r>
            <a:r>
              <a:rPr lang="en-US" dirty="0" err="1">
                <a:latin typeface="Bookman Old Style" panose="02050604050505020204" pitchFamily="18" charset="0"/>
              </a:rPr>
              <a:t>cải</a:t>
            </a:r>
            <a:r>
              <a:rPr lang="en-US" dirty="0">
                <a:latin typeface="Bookman Old Style" panose="02050604050505020204" pitchFamily="18" charset="0"/>
              </a:rPr>
              <a:t> </a:t>
            </a:r>
            <a:r>
              <a:rPr lang="en-US" dirty="0" err="1">
                <a:latin typeface="Bookman Old Style" panose="02050604050505020204" pitchFamily="18" charset="0"/>
              </a:rPr>
              <a:t>thiện</a:t>
            </a:r>
            <a:r>
              <a:rPr lang="en-US" dirty="0">
                <a:latin typeface="Bookman Old Style" panose="02050604050505020204" pitchFamily="18" charset="0"/>
              </a:rPr>
              <a:t> </a:t>
            </a:r>
            <a:r>
              <a:rPr lang="en-US" dirty="0" err="1">
                <a:latin typeface="Bookman Old Style" panose="02050604050505020204" pitchFamily="18" charset="0"/>
              </a:rPr>
              <a:t>của</a:t>
            </a:r>
            <a:r>
              <a:rPr lang="en-US" dirty="0">
                <a:latin typeface="Bookman Old Style" panose="02050604050505020204" pitchFamily="18" charset="0"/>
              </a:rPr>
              <a:t> </a:t>
            </a:r>
            <a:r>
              <a:rPr lang="en-US" dirty="0" err="1">
                <a:latin typeface="Bookman Old Style" panose="02050604050505020204" pitchFamily="18" charset="0"/>
              </a:rPr>
              <a:t>TrajGRU</a:t>
            </a:r>
            <a:r>
              <a:rPr lang="en-US" dirty="0">
                <a:latin typeface="Bookman Old Style" panose="02050604050505020204" pitchFamily="18" charset="0"/>
              </a:rPr>
              <a:t> so </a:t>
            </a:r>
            <a:r>
              <a:rPr lang="en-US" dirty="0" err="1">
                <a:latin typeface="Bookman Old Style" panose="02050604050505020204" pitchFamily="18" charset="0"/>
              </a:rPr>
              <a:t>với</a:t>
            </a:r>
            <a:r>
              <a:rPr lang="en-US" dirty="0">
                <a:latin typeface="Bookman Old Style" panose="02050604050505020204" pitchFamily="18" charset="0"/>
              </a:rPr>
              <a:t> </a:t>
            </a:r>
            <a:r>
              <a:rPr lang="en-US" dirty="0" err="1">
                <a:latin typeface="Bookman Old Style" panose="02050604050505020204" pitchFamily="18" charset="0"/>
              </a:rPr>
              <a:t>các</a:t>
            </a:r>
            <a:r>
              <a:rPr lang="en-US" dirty="0">
                <a:latin typeface="Bookman Old Style" panose="02050604050505020204" pitchFamily="18" charset="0"/>
              </a:rPr>
              <a:t> </a:t>
            </a:r>
            <a:r>
              <a:rPr lang="en-US" dirty="0" err="1">
                <a:latin typeface="Bookman Old Style" panose="02050604050505020204" pitchFamily="18" charset="0"/>
              </a:rPr>
              <a:t>mô</a:t>
            </a:r>
            <a:r>
              <a:rPr lang="en-US" dirty="0">
                <a:latin typeface="Bookman Old Style" panose="02050604050505020204" pitchFamily="18" charset="0"/>
              </a:rPr>
              <a:t> </a:t>
            </a:r>
            <a:r>
              <a:rPr lang="en-US" dirty="0" err="1">
                <a:latin typeface="Bookman Old Style" panose="02050604050505020204" pitchFamily="18" charset="0"/>
              </a:rPr>
              <a:t>hình</a:t>
            </a:r>
            <a:r>
              <a:rPr lang="en-US" dirty="0">
                <a:latin typeface="Bookman Old Style" panose="02050604050505020204" pitchFamily="18" charset="0"/>
              </a:rPr>
              <a:t> </a:t>
            </a:r>
            <a:r>
              <a:rPr lang="en-US" dirty="0" err="1">
                <a:latin typeface="Bookman Old Style" panose="02050604050505020204" pitchFamily="18" charset="0"/>
              </a:rPr>
              <a:t>khác</a:t>
            </a:r>
            <a:r>
              <a:rPr lang="en-US" dirty="0">
                <a:latin typeface="Bookman Old Style" panose="02050604050505020204" pitchFamily="18" charset="0"/>
              </a:rPr>
              <a:t> </a:t>
            </a:r>
            <a:r>
              <a:rPr lang="en-US" dirty="0" err="1">
                <a:latin typeface="Bookman Old Style" panose="02050604050505020204" pitchFamily="18" charset="0"/>
              </a:rPr>
              <a:t>có</a:t>
            </a:r>
            <a:r>
              <a:rPr lang="en-US" dirty="0">
                <a:latin typeface="Bookman Old Style" panose="02050604050505020204" pitchFamily="18" charset="0"/>
              </a:rPr>
              <a:t> ý </a:t>
            </a:r>
            <a:r>
              <a:rPr lang="en-US" dirty="0" err="1">
                <a:latin typeface="Bookman Old Style" panose="02050604050505020204" pitchFamily="18" charset="0"/>
              </a:rPr>
              <a:t>nghĩa</a:t>
            </a:r>
            <a:r>
              <a:rPr lang="en-US" dirty="0">
                <a:latin typeface="Bookman Old Style" panose="02050604050505020204" pitchFamily="18" charset="0"/>
              </a:rPr>
              <a:t> </a:t>
            </a:r>
            <a:r>
              <a:rPr lang="en-US" dirty="0" err="1">
                <a:latin typeface="Bookman Old Style" panose="02050604050505020204" pitchFamily="18" charset="0"/>
              </a:rPr>
              <a:t>thống</a:t>
            </a:r>
            <a:r>
              <a:rPr lang="en-US" dirty="0">
                <a:latin typeface="Bookman Old Style" panose="02050604050505020204" pitchFamily="18" charset="0"/>
              </a:rPr>
              <a:t> </a:t>
            </a:r>
            <a:r>
              <a:rPr lang="en-US" dirty="0" err="1">
                <a:latin typeface="Bookman Old Style" panose="02050604050505020204" pitchFamily="18" charset="0"/>
              </a:rPr>
              <a:t>kê</a:t>
            </a:r>
            <a:r>
              <a:rPr lang="en-US" dirty="0">
                <a:latin typeface="Bookman Old Style" panose="02050604050505020204" pitchFamily="18" charset="0"/>
              </a:rPr>
              <a:t> </a:t>
            </a:r>
            <a:r>
              <a:rPr lang="en-US" dirty="0" err="1">
                <a:latin typeface="Bookman Old Style" panose="02050604050505020204" pitchFamily="18" charset="0"/>
              </a:rPr>
              <a:t>vì</a:t>
            </a:r>
            <a:r>
              <a:rPr lang="en-US" dirty="0">
                <a:latin typeface="Bookman Old Style" panose="02050604050505020204" pitchFamily="18" charset="0"/>
              </a:rPr>
              <a:t> </a:t>
            </a:r>
            <a:r>
              <a:rPr lang="en-US" dirty="0" err="1">
                <a:latin typeface="Bookman Old Style" panose="02050604050505020204" pitchFamily="18" charset="0"/>
              </a:rPr>
              <a:t>sự</a:t>
            </a:r>
            <a:r>
              <a:rPr lang="en-US" dirty="0">
                <a:latin typeface="Bookman Old Style" panose="02050604050505020204" pitchFamily="18" charset="0"/>
              </a:rPr>
              <a:t> </a:t>
            </a:r>
            <a:r>
              <a:rPr lang="en-US" dirty="0" err="1">
                <a:latin typeface="Bookman Old Style" panose="02050604050505020204" pitchFamily="18" charset="0"/>
              </a:rPr>
              <a:t>khác</a:t>
            </a:r>
            <a:r>
              <a:rPr lang="en-US" dirty="0">
                <a:latin typeface="Bookman Old Style" panose="02050604050505020204" pitchFamily="18" charset="0"/>
              </a:rPr>
              <a:t> </a:t>
            </a:r>
            <a:r>
              <a:rPr lang="en-US" dirty="0" err="1">
                <a:latin typeface="Bookman Old Style" panose="02050604050505020204" pitchFamily="18" charset="0"/>
              </a:rPr>
              <a:t>biệt</a:t>
            </a:r>
            <a:r>
              <a:rPr lang="en-US" dirty="0">
                <a:latin typeface="Bookman Old Style" panose="02050604050505020204" pitchFamily="18" charset="0"/>
              </a:rPr>
              <a:t> </a:t>
            </a:r>
            <a:r>
              <a:rPr lang="en-US" dirty="0" err="1">
                <a:latin typeface="Bookman Old Style" panose="02050604050505020204" pitchFamily="18" charset="0"/>
              </a:rPr>
              <a:t>về</a:t>
            </a:r>
            <a:r>
              <a:rPr lang="en-US" dirty="0">
                <a:latin typeface="Bookman Old Style" panose="02050604050505020204" pitchFamily="18" charset="0"/>
              </a:rPr>
              <a:t> B-MSE </a:t>
            </a:r>
            <a:r>
              <a:rPr lang="en-US" dirty="0" err="1">
                <a:latin typeface="Bookman Old Style" panose="02050604050505020204" pitchFamily="18" charset="0"/>
              </a:rPr>
              <a:t>và</a:t>
            </a:r>
            <a:r>
              <a:rPr lang="en-US" dirty="0">
                <a:latin typeface="Bookman Old Style" panose="02050604050505020204" pitchFamily="18" charset="0"/>
              </a:rPr>
              <a:t> B-MAE </a:t>
            </a:r>
            <a:r>
              <a:rPr lang="en-US" dirty="0" err="1">
                <a:latin typeface="Bookman Old Style" panose="02050604050505020204" pitchFamily="18" charset="0"/>
              </a:rPr>
              <a:t>lớn</a:t>
            </a:r>
            <a:r>
              <a:rPr lang="en-US" dirty="0">
                <a:latin typeface="Bookman Old Style" panose="02050604050505020204" pitchFamily="18" charset="0"/>
              </a:rPr>
              <a:t> </a:t>
            </a:r>
            <a:r>
              <a:rPr lang="en-US" dirty="0" err="1">
                <a:latin typeface="Bookman Old Style" panose="02050604050505020204" pitchFamily="18" charset="0"/>
              </a:rPr>
              <a:t>hơn</a:t>
            </a:r>
            <a:r>
              <a:rPr lang="en-US" dirty="0">
                <a:latin typeface="Bookman Old Style" panose="02050604050505020204" pitchFamily="18" charset="0"/>
              </a:rPr>
              <a:t> </a:t>
            </a:r>
            <a:r>
              <a:rPr lang="en-US" dirty="0" err="1">
                <a:latin typeface="Bookman Old Style" panose="02050604050505020204" pitchFamily="18" charset="0"/>
              </a:rPr>
              <a:t>ba</a:t>
            </a:r>
            <a:r>
              <a:rPr lang="en-US" dirty="0">
                <a:latin typeface="Bookman Old Style" panose="02050604050505020204" pitchFamily="18" charset="0"/>
              </a:rPr>
              <a:t> </a:t>
            </a:r>
            <a:r>
              <a:rPr lang="en-US" dirty="0" err="1">
                <a:latin typeface="Bookman Old Style" panose="02050604050505020204" pitchFamily="18" charset="0"/>
              </a:rPr>
              <a:t>lần</a:t>
            </a:r>
            <a:r>
              <a:rPr lang="en-US" dirty="0">
                <a:latin typeface="Bookman Old Style" panose="02050604050505020204" pitchFamily="18" charset="0"/>
              </a:rPr>
              <a:t> </a:t>
            </a:r>
            <a:r>
              <a:rPr lang="en-US" dirty="0" err="1">
                <a:latin typeface="Bookman Old Style" panose="02050604050505020204" pitchFamily="18" charset="0"/>
              </a:rPr>
              <a:t>độ</a:t>
            </a:r>
            <a:r>
              <a:rPr lang="en-US" dirty="0">
                <a:latin typeface="Bookman Old Style" panose="02050604050505020204" pitchFamily="18" charset="0"/>
              </a:rPr>
              <a:t> </a:t>
            </a:r>
            <a:r>
              <a:rPr lang="en-US" dirty="0" err="1">
                <a:latin typeface="Bookman Old Style" panose="02050604050505020204" pitchFamily="18" charset="0"/>
              </a:rPr>
              <a:t>lệch</a:t>
            </a:r>
            <a:r>
              <a:rPr lang="en-US" dirty="0">
                <a:latin typeface="Bookman Old Style" panose="02050604050505020204" pitchFamily="18" charset="0"/>
              </a:rPr>
              <a:t> </a:t>
            </a:r>
            <a:r>
              <a:rPr lang="en-US" dirty="0" err="1">
                <a:latin typeface="Bookman Old Style" panose="02050604050505020204" pitchFamily="18" charset="0"/>
              </a:rPr>
              <a:t>chuẩn</a:t>
            </a:r>
            <a:r>
              <a:rPr lang="en-US" dirty="0">
                <a:latin typeface="Bookman Old Style" panose="02050604050505020204" pitchFamily="18" charset="0"/>
              </a:rPr>
              <a:t> </a:t>
            </a:r>
            <a:r>
              <a:rPr lang="en-US" dirty="0" err="1">
                <a:latin typeface="Bookman Old Style" panose="02050604050505020204" pitchFamily="18" charset="0"/>
              </a:rPr>
              <a:t>của</a:t>
            </a:r>
            <a:r>
              <a:rPr lang="en-US" dirty="0">
                <a:latin typeface="Bookman Old Style" panose="02050604050505020204" pitchFamily="18" charset="0"/>
              </a:rPr>
              <a:t> </a:t>
            </a:r>
            <a:r>
              <a:rPr lang="en-US" dirty="0" err="1">
                <a:latin typeface="Bookman Old Style" panose="02050604050505020204" pitchFamily="18" charset="0"/>
              </a:rPr>
              <a:t>chúng</a:t>
            </a:r>
            <a:r>
              <a:rPr lang="en-US" dirty="0">
                <a:latin typeface="Bookman Old Style" panose="02050604050505020204" pitchFamily="18" charset="0"/>
              </a:rPr>
              <a:t>. </a:t>
            </a:r>
            <a:r>
              <a:rPr lang="en-US" dirty="0" err="1">
                <a:latin typeface="Bookman Old Style" panose="02050604050505020204" pitchFamily="18" charset="0"/>
              </a:rPr>
              <a:t>Hơn</a:t>
            </a:r>
            <a:r>
              <a:rPr lang="en-US" dirty="0">
                <a:latin typeface="Bookman Old Style" panose="02050604050505020204" pitchFamily="18" charset="0"/>
              </a:rPr>
              <a:t> </a:t>
            </a:r>
            <a:r>
              <a:rPr lang="en-US" dirty="0" err="1">
                <a:latin typeface="Bookman Old Style" panose="02050604050505020204" pitchFamily="18" charset="0"/>
              </a:rPr>
              <a:t>nữa</a:t>
            </a:r>
            <a:r>
              <a:rPr lang="en-US" dirty="0">
                <a:latin typeface="Bookman Old Style" panose="02050604050505020204" pitchFamily="18" charset="0"/>
              </a:rPr>
              <a:t>, </a:t>
            </a:r>
            <a:r>
              <a:rPr lang="en-US" dirty="0" err="1">
                <a:latin typeface="Bookman Old Style" panose="02050604050505020204" pitchFamily="18" charset="0"/>
              </a:rPr>
              <a:t>hiệu</a:t>
            </a:r>
            <a:r>
              <a:rPr lang="en-US" dirty="0">
                <a:latin typeface="Bookman Old Style" panose="02050604050505020204" pitchFamily="18" charset="0"/>
              </a:rPr>
              <a:t> </a:t>
            </a:r>
            <a:r>
              <a:rPr lang="en-US" dirty="0" err="1">
                <a:latin typeface="Bookman Old Style" panose="02050604050505020204" pitchFamily="18" charset="0"/>
              </a:rPr>
              <a:t>suất</a:t>
            </a:r>
            <a:r>
              <a:rPr lang="en-US" dirty="0">
                <a:latin typeface="Bookman Old Style" panose="02050604050505020204" pitchFamily="18" charset="0"/>
              </a:rPr>
              <a:t> </a:t>
            </a:r>
            <a:r>
              <a:rPr lang="en-US" dirty="0" err="1">
                <a:latin typeface="Bookman Old Style" panose="02050604050505020204" pitchFamily="18" charset="0"/>
              </a:rPr>
              <a:t>với</a:t>
            </a:r>
            <a:r>
              <a:rPr lang="en-US" dirty="0">
                <a:latin typeface="Bookman Old Style" panose="02050604050505020204" pitchFamily="18" charset="0"/>
              </a:rPr>
              <a:t> </a:t>
            </a:r>
            <a:r>
              <a:rPr lang="en-US" dirty="0" err="1">
                <a:latin typeface="Bookman Old Style" panose="02050604050505020204" pitchFamily="18" charset="0"/>
              </a:rPr>
              <a:t>tinh</a:t>
            </a:r>
            <a:r>
              <a:rPr lang="en-US" dirty="0">
                <a:latin typeface="Bookman Old Style" panose="02050604050505020204" pitchFamily="18" charset="0"/>
              </a:rPr>
              <a:t> </a:t>
            </a:r>
            <a:r>
              <a:rPr lang="en-US" dirty="0" err="1">
                <a:latin typeface="Bookman Old Style" panose="02050604050505020204" pitchFamily="18" charset="0"/>
              </a:rPr>
              <a:t>chỉnh</a:t>
            </a:r>
            <a:r>
              <a:rPr lang="en-US" dirty="0">
                <a:latin typeface="Bookman Old Style" panose="02050604050505020204" pitchFamily="18" charset="0"/>
              </a:rPr>
              <a:t> </a:t>
            </a:r>
            <a:r>
              <a:rPr lang="en-US" dirty="0" err="1">
                <a:latin typeface="Bookman Old Style" panose="02050604050505020204" pitchFamily="18" charset="0"/>
              </a:rPr>
              <a:t>trực</a:t>
            </a:r>
            <a:r>
              <a:rPr lang="en-US" dirty="0">
                <a:latin typeface="Bookman Old Style" panose="02050604050505020204" pitchFamily="18" charset="0"/>
              </a:rPr>
              <a:t> </a:t>
            </a:r>
            <a:r>
              <a:rPr lang="en-US" dirty="0" err="1">
                <a:latin typeface="Bookman Old Style" panose="02050604050505020204" pitchFamily="18" charset="0"/>
              </a:rPr>
              <a:t>tuyến</a:t>
            </a:r>
            <a:r>
              <a:rPr lang="en-US" dirty="0">
                <a:latin typeface="Bookman Old Style" panose="02050604050505020204" pitchFamily="18" charset="0"/>
              </a:rPr>
              <a:t> </a:t>
            </a:r>
            <a:r>
              <a:rPr lang="en-US" dirty="0" err="1">
                <a:latin typeface="Bookman Old Style" panose="02050604050505020204" pitchFamily="18" charset="0"/>
              </a:rPr>
              <a:t>được</a:t>
            </a:r>
            <a:r>
              <a:rPr lang="en-US" dirty="0">
                <a:latin typeface="Bookman Old Style" panose="02050604050505020204" pitchFamily="18" charset="0"/>
              </a:rPr>
              <a:t> </a:t>
            </a:r>
            <a:r>
              <a:rPr lang="en-US" dirty="0" err="1">
                <a:latin typeface="Bookman Old Style" panose="02050604050505020204" pitchFamily="18" charset="0"/>
              </a:rPr>
              <a:t>kích</a:t>
            </a:r>
            <a:r>
              <a:rPr lang="en-US" dirty="0">
                <a:latin typeface="Bookman Old Style" panose="02050604050505020204" pitchFamily="18" charset="0"/>
              </a:rPr>
              <a:t> </a:t>
            </a:r>
            <a:r>
              <a:rPr lang="en-US" dirty="0" err="1">
                <a:latin typeface="Bookman Old Style" panose="02050604050505020204" pitchFamily="18" charset="0"/>
              </a:rPr>
              <a:t>hoạt</a:t>
            </a:r>
            <a:r>
              <a:rPr lang="en-US" dirty="0">
                <a:latin typeface="Bookman Old Style" panose="02050604050505020204" pitchFamily="18" charset="0"/>
              </a:rPr>
              <a:t> </a:t>
            </a:r>
            <a:r>
              <a:rPr lang="en-US" dirty="0" err="1">
                <a:latin typeface="Bookman Old Style" panose="02050604050505020204" pitchFamily="18" charset="0"/>
              </a:rPr>
              <a:t>luôn</a:t>
            </a:r>
            <a:r>
              <a:rPr lang="en-US" dirty="0">
                <a:latin typeface="Bookman Old Style" panose="02050604050505020204" pitchFamily="18" charset="0"/>
              </a:rPr>
              <a:t> </a:t>
            </a:r>
            <a:r>
              <a:rPr lang="en-US" dirty="0" err="1">
                <a:latin typeface="Bookman Old Style" panose="02050604050505020204" pitchFamily="18" charset="0"/>
              </a:rPr>
              <a:t>tốt</a:t>
            </a:r>
            <a:r>
              <a:rPr lang="en-US" dirty="0">
                <a:latin typeface="Bookman Old Style" panose="02050604050505020204" pitchFamily="18" charset="0"/>
              </a:rPr>
              <a:t> </a:t>
            </a:r>
            <a:r>
              <a:rPr lang="en-US" dirty="0" err="1">
                <a:latin typeface="Bookman Old Style" panose="02050604050505020204" pitchFamily="18" charset="0"/>
              </a:rPr>
              <a:t>hơn</a:t>
            </a:r>
            <a:r>
              <a:rPr lang="en-US" dirty="0">
                <a:latin typeface="Bookman Old Style" panose="02050604050505020204" pitchFamily="18" charset="0"/>
              </a:rPr>
              <a:t> so </a:t>
            </a:r>
            <a:r>
              <a:rPr lang="en-US" dirty="0" err="1">
                <a:latin typeface="Bookman Old Style" panose="02050604050505020204" pitchFamily="18" charset="0"/>
              </a:rPr>
              <a:t>với</a:t>
            </a:r>
            <a:r>
              <a:rPr lang="en-US" dirty="0">
                <a:latin typeface="Bookman Old Style" panose="02050604050505020204" pitchFamily="18" charset="0"/>
              </a:rPr>
              <a:t> </a:t>
            </a:r>
            <a:r>
              <a:rPr lang="en-US" dirty="0" err="1">
                <a:latin typeface="Bookman Old Style" panose="02050604050505020204" pitchFamily="18" charset="0"/>
              </a:rPr>
              <a:t>hiệu</a:t>
            </a:r>
            <a:r>
              <a:rPr lang="en-US" dirty="0">
                <a:latin typeface="Bookman Old Style" panose="02050604050505020204" pitchFamily="18" charset="0"/>
              </a:rPr>
              <a:t> </a:t>
            </a:r>
            <a:r>
              <a:rPr lang="en-US" dirty="0" err="1">
                <a:latin typeface="Bookman Old Style" panose="02050604050505020204" pitchFamily="18" charset="0"/>
              </a:rPr>
              <a:t>suất</a:t>
            </a:r>
            <a:r>
              <a:rPr lang="en-US" dirty="0">
                <a:latin typeface="Bookman Old Style" panose="02050604050505020204" pitchFamily="18" charset="0"/>
              </a:rPr>
              <a:t> </a:t>
            </a:r>
            <a:r>
              <a:rPr lang="en-US" dirty="0" err="1">
                <a:latin typeface="Bookman Old Style" panose="02050604050505020204" pitchFamily="18" charset="0"/>
              </a:rPr>
              <a:t>không</a:t>
            </a:r>
            <a:r>
              <a:rPr lang="en-US" dirty="0">
                <a:latin typeface="Bookman Old Style" panose="02050604050505020204" pitchFamily="18" charset="0"/>
              </a:rPr>
              <a:t> </a:t>
            </a:r>
            <a:r>
              <a:rPr lang="en-US" dirty="0" err="1">
                <a:latin typeface="Bookman Old Style" panose="02050604050505020204" pitchFamily="18" charset="0"/>
              </a:rPr>
              <a:t>tinh</a:t>
            </a:r>
            <a:r>
              <a:rPr lang="en-US" dirty="0">
                <a:latin typeface="Bookman Old Style" panose="02050604050505020204" pitchFamily="18" charset="0"/>
              </a:rPr>
              <a:t> </a:t>
            </a:r>
            <a:r>
              <a:rPr lang="en-US" dirty="0" err="1">
                <a:latin typeface="Bookman Old Style" panose="02050604050505020204" pitchFamily="18" charset="0"/>
              </a:rPr>
              <a:t>chỉnh</a:t>
            </a:r>
            <a:r>
              <a:rPr lang="en-US" dirty="0">
                <a:latin typeface="Bookman Old Style" panose="02050604050505020204" pitchFamily="18" charset="0"/>
              </a:rPr>
              <a:t> </a:t>
            </a:r>
            <a:r>
              <a:rPr lang="en-US" dirty="0" err="1">
                <a:latin typeface="Bookman Old Style" panose="02050604050505020204" pitchFamily="18" charset="0"/>
              </a:rPr>
              <a:t>trực</a:t>
            </a:r>
            <a:r>
              <a:rPr lang="en-US" dirty="0">
                <a:latin typeface="Bookman Old Style" panose="02050604050505020204" pitchFamily="18" charset="0"/>
              </a:rPr>
              <a:t> </a:t>
            </a:r>
            <a:r>
              <a:rPr lang="en-US" dirty="0" err="1">
                <a:latin typeface="Bookman Old Style" panose="02050604050505020204" pitchFamily="18" charset="0"/>
              </a:rPr>
              <a:t>tuyến</a:t>
            </a:r>
            <a:r>
              <a:rPr lang="en-US" dirty="0">
                <a:latin typeface="Bookman Old Style" panose="02050604050505020204" pitchFamily="18" charset="0"/>
              </a:rPr>
              <a:t>, </a:t>
            </a:r>
            <a:r>
              <a:rPr lang="en-US" dirty="0" err="1">
                <a:latin typeface="Bookman Old Style" panose="02050604050505020204" pitchFamily="18" charset="0"/>
              </a:rPr>
              <a:t>điều</a:t>
            </a:r>
            <a:r>
              <a:rPr lang="en-US" dirty="0">
                <a:latin typeface="Bookman Old Style" panose="02050604050505020204" pitchFamily="18" charset="0"/>
              </a:rPr>
              <a:t> </a:t>
            </a:r>
            <a:r>
              <a:rPr lang="en-US" dirty="0" err="1">
                <a:latin typeface="Bookman Old Style" panose="02050604050505020204" pitchFamily="18" charset="0"/>
              </a:rPr>
              <a:t>này</a:t>
            </a:r>
            <a:r>
              <a:rPr lang="en-US" dirty="0">
                <a:latin typeface="Bookman Old Style" panose="02050604050505020204" pitchFamily="18" charset="0"/>
              </a:rPr>
              <a:t> </a:t>
            </a:r>
            <a:r>
              <a:rPr lang="en-US" dirty="0" err="1">
                <a:latin typeface="Bookman Old Style" panose="02050604050505020204" pitchFamily="18" charset="0"/>
              </a:rPr>
              <a:t>xác</a:t>
            </a:r>
            <a:r>
              <a:rPr lang="en-US" dirty="0">
                <a:latin typeface="Bookman Old Style" panose="02050604050505020204" pitchFamily="18" charset="0"/>
              </a:rPr>
              <a:t> </a:t>
            </a:r>
            <a:r>
              <a:rPr lang="en-US" dirty="0" err="1">
                <a:latin typeface="Bookman Old Style" panose="02050604050505020204" pitchFamily="18" charset="0"/>
              </a:rPr>
              <a:t>minh</a:t>
            </a:r>
            <a:r>
              <a:rPr lang="en-US" dirty="0">
                <a:latin typeface="Bookman Old Style" panose="02050604050505020204" pitchFamily="18" charset="0"/>
              </a:rPr>
              <a:t> </a:t>
            </a:r>
            <a:r>
              <a:rPr lang="en-US" dirty="0" err="1">
                <a:latin typeface="Bookman Old Style" panose="02050604050505020204" pitchFamily="18" charset="0"/>
              </a:rPr>
              <a:t>tính</a:t>
            </a:r>
            <a:r>
              <a:rPr lang="en-US" dirty="0">
                <a:latin typeface="Bookman Old Style" panose="02050604050505020204" pitchFamily="18" charset="0"/>
              </a:rPr>
              <a:t> </a:t>
            </a:r>
            <a:r>
              <a:rPr lang="en-US" dirty="0" err="1">
                <a:latin typeface="Bookman Old Style" panose="02050604050505020204" pitchFamily="18" charset="0"/>
              </a:rPr>
              <a:t>hiệu</a:t>
            </a:r>
            <a:r>
              <a:rPr lang="en-US" dirty="0">
                <a:latin typeface="Bookman Old Style" panose="02050604050505020204" pitchFamily="18" charset="0"/>
              </a:rPr>
              <a:t> </a:t>
            </a:r>
            <a:r>
              <a:rPr lang="en-US" dirty="0" err="1">
                <a:latin typeface="Bookman Old Style" panose="02050604050505020204" pitchFamily="18" charset="0"/>
              </a:rPr>
              <a:t>quả</a:t>
            </a:r>
            <a:r>
              <a:rPr lang="en-US" dirty="0">
                <a:latin typeface="Bookman Old Style" panose="02050604050505020204" pitchFamily="18" charset="0"/>
              </a:rPr>
              <a:t> </a:t>
            </a:r>
            <a:r>
              <a:rPr lang="en-US" dirty="0" err="1">
                <a:latin typeface="Bookman Old Style" panose="02050604050505020204" pitchFamily="18" charset="0"/>
              </a:rPr>
              <a:t>của</a:t>
            </a:r>
            <a:r>
              <a:rPr lang="en-US" dirty="0">
                <a:latin typeface="Bookman Old Style" panose="02050604050505020204" pitchFamily="18" charset="0"/>
              </a:rPr>
              <a:t> </a:t>
            </a:r>
            <a:r>
              <a:rPr lang="en-US" dirty="0" err="1">
                <a:latin typeface="Bookman Old Style" panose="02050604050505020204" pitchFamily="18" charset="0"/>
              </a:rPr>
              <a:t>việc</a:t>
            </a:r>
            <a:r>
              <a:rPr lang="en-US" dirty="0">
                <a:latin typeface="Bookman Old Style" panose="02050604050505020204" pitchFamily="18" charset="0"/>
              </a:rPr>
              <a:t> </a:t>
            </a:r>
            <a:r>
              <a:rPr lang="en-US" dirty="0" err="1">
                <a:latin typeface="Bookman Old Style" panose="02050604050505020204" pitchFamily="18" charset="0"/>
              </a:rPr>
              <a:t>học</a:t>
            </a:r>
            <a:r>
              <a:rPr lang="en-US" dirty="0">
                <a:latin typeface="Bookman Old Style" panose="02050604050505020204" pitchFamily="18" charset="0"/>
              </a:rPr>
              <a:t> </a:t>
            </a:r>
            <a:r>
              <a:rPr lang="en-US" dirty="0" err="1">
                <a:latin typeface="Bookman Old Style" panose="02050604050505020204" pitchFamily="18" charset="0"/>
              </a:rPr>
              <a:t>trực</a:t>
            </a:r>
            <a:r>
              <a:rPr lang="en-US" dirty="0">
                <a:latin typeface="Bookman Old Style" panose="02050604050505020204" pitchFamily="18" charset="0"/>
              </a:rPr>
              <a:t> </a:t>
            </a:r>
            <a:r>
              <a:rPr lang="en-US" dirty="0" err="1">
                <a:latin typeface="Bookman Old Style" panose="02050604050505020204" pitchFamily="18" charset="0"/>
              </a:rPr>
              <a:t>tuyến</a:t>
            </a:r>
            <a:r>
              <a:rPr lang="en-US" dirty="0">
                <a:latin typeface="Bookman Old Style" panose="02050604050505020204" pitchFamily="18" charset="0"/>
              </a:rPr>
              <a:t> </a:t>
            </a:r>
            <a:r>
              <a:rPr lang="en-US" dirty="0" err="1">
                <a:latin typeface="Bookman Old Style" panose="02050604050505020204" pitchFamily="18" charset="0"/>
              </a:rPr>
              <a:t>ít</a:t>
            </a:r>
            <a:r>
              <a:rPr lang="en-US" dirty="0">
                <a:latin typeface="Bookman Old Style" panose="02050604050505020204" pitchFamily="18" charset="0"/>
              </a:rPr>
              <a:t> </a:t>
            </a:r>
            <a:r>
              <a:rPr lang="en-US" dirty="0" err="1">
                <a:latin typeface="Bookman Old Style" panose="02050604050505020204" pitchFamily="18" charset="0"/>
              </a:rPr>
              <a:t>nhất</a:t>
            </a:r>
            <a:r>
              <a:rPr lang="en-US" dirty="0">
                <a:latin typeface="Bookman Old Style" panose="02050604050505020204" pitchFamily="18" charset="0"/>
              </a:rPr>
              <a:t> </a:t>
            </a:r>
            <a:r>
              <a:rPr lang="en-US" dirty="0" err="1">
                <a:latin typeface="Bookman Old Style" panose="02050604050505020204" pitchFamily="18" charset="0"/>
              </a:rPr>
              <a:t>là</a:t>
            </a:r>
            <a:r>
              <a:rPr lang="en-US" dirty="0">
                <a:latin typeface="Bookman Old Style" panose="02050604050505020204" pitchFamily="18" charset="0"/>
              </a:rPr>
              <a:t> </a:t>
            </a:r>
            <a:r>
              <a:rPr lang="en-US" dirty="0" err="1">
                <a:latin typeface="Bookman Old Style" panose="02050604050505020204" pitchFamily="18" charset="0"/>
              </a:rPr>
              <a:t>cho</a:t>
            </a:r>
            <a:r>
              <a:rPr lang="en-US" dirty="0">
                <a:latin typeface="Bookman Old Style" panose="02050604050505020204" pitchFamily="18" charset="0"/>
              </a:rPr>
              <a:t> </a:t>
            </a:r>
            <a:r>
              <a:rPr lang="en-US" dirty="0" err="1">
                <a:latin typeface="Bookman Old Style" panose="02050604050505020204" pitchFamily="18" charset="0"/>
              </a:rPr>
              <a:t>nhiệm</a:t>
            </a:r>
            <a:r>
              <a:rPr lang="en-US" dirty="0">
                <a:latin typeface="Bookman Old Style" panose="02050604050505020204" pitchFamily="18" charset="0"/>
              </a:rPr>
              <a:t> </a:t>
            </a:r>
            <a:r>
              <a:rPr lang="en-US" dirty="0" err="1">
                <a:latin typeface="Bookman Old Style" panose="02050604050505020204" pitchFamily="18" charset="0"/>
              </a:rPr>
              <a:t>vụ</a:t>
            </a:r>
            <a:r>
              <a:rPr lang="en-US" dirty="0">
                <a:latin typeface="Bookman Old Style" panose="02050604050505020204" pitchFamily="18" charset="0"/>
              </a:rPr>
              <a:t> </a:t>
            </a:r>
            <a:r>
              <a:rPr lang="en-US" dirty="0" err="1">
                <a:latin typeface="Bookman Old Style" panose="02050604050505020204" pitchFamily="18" charset="0"/>
              </a:rPr>
              <a:t>này</a:t>
            </a:r>
            <a:r>
              <a:rPr lang="en-US" dirty="0">
                <a:latin typeface="Bookman Old Style" panose="02050604050505020204" pitchFamily="18" charset="0"/>
              </a:rPr>
              <a:t>.</a:t>
            </a:r>
            <a:endParaRPr lang="en-GB" dirty="0">
              <a:latin typeface="Bookman Old Style" panose="02050604050505020204" pitchFamily="18" charset="0"/>
            </a:endParaRPr>
          </a:p>
        </p:txBody>
      </p:sp>
      <p:sp>
        <p:nvSpPr>
          <p:cNvPr id="10" name="Content Placeholder 9"/>
          <p:cNvSpPr>
            <a:spLocks noGrp="1"/>
          </p:cNvSpPr>
          <p:nvPr>
            <p:ph idx="1"/>
          </p:nvPr>
        </p:nvSpPr>
        <p:spPr/>
        <p:txBody>
          <a:bodyPr/>
          <a:lstStyle/>
          <a:p>
            <a:endParaRPr lang="en-GB"/>
          </a:p>
        </p:txBody>
      </p:sp>
      <p:pic>
        <p:nvPicPr>
          <p:cNvPr id="12" name="Picture 11"/>
          <p:cNvPicPr/>
          <p:nvPr/>
        </p:nvPicPr>
        <p:blipFill>
          <a:blip r:embed="rId3">
            <a:extLst>
              <a:ext uri="{28A0092B-C50C-407E-A947-70E740481C1C}">
                <a14:useLocalDpi xmlns:a14="http://schemas.microsoft.com/office/drawing/2010/main" val="0"/>
              </a:ext>
            </a:extLst>
          </a:blip>
          <a:stretch>
            <a:fillRect/>
          </a:stretch>
        </p:blipFill>
        <p:spPr>
          <a:xfrm>
            <a:off x="3888084" y="246185"/>
            <a:ext cx="7940500" cy="5737519"/>
          </a:xfrm>
          <a:prstGeom prst="rect">
            <a:avLst/>
          </a:prstGeom>
        </p:spPr>
      </p:pic>
      <p:sp>
        <p:nvSpPr>
          <p:cNvPr id="14" name="TextBox 13"/>
          <p:cNvSpPr txBox="1"/>
          <p:nvPr/>
        </p:nvSpPr>
        <p:spPr>
          <a:xfrm>
            <a:off x="363416" y="1556084"/>
            <a:ext cx="3206261" cy="461665"/>
          </a:xfrm>
          <a:prstGeom prst="rect">
            <a:avLst/>
          </a:prstGeom>
          <a:noFill/>
        </p:spPr>
        <p:txBody>
          <a:bodyPr wrap="square" rtlCol="0">
            <a:spAutoFit/>
          </a:bodyPr>
          <a:lstStyle/>
          <a:p>
            <a:r>
              <a:rPr lang="en-GB" sz="2400" b="1"/>
              <a:t>5.4. đánh giá kết quả</a:t>
            </a:r>
          </a:p>
        </p:txBody>
      </p:sp>
    </p:spTree>
    <p:extLst>
      <p:ext uri="{BB962C8B-B14F-4D97-AF65-F5344CB8AC3E}">
        <p14:creationId xmlns:p14="http://schemas.microsoft.com/office/powerpoint/2010/main" val="342311776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1000"/>
                                        <p:tgtEl>
                                          <p:spTgt spid="11">
                                            <p:txEl>
                                              <p:pRg st="0" end="0"/>
                                            </p:txEl>
                                          </p:spTgt>
                                        </p:tgtEl>
                                      </p:cBhvr>
                                    </p:animEffect>
                                    <p:anim calcmode="lin" valueType="num">
                                      <p:cBhvr>
                                        <p:cTn id="20"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build="p"/>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8BB047D-A6CD-43AB-96F0-683C726B586B}" type="slidenum">
              <a:rPr lang="en-US" noProof="0" smtClean="0"/>
              <a:pPr/>
              <a:t>21</a:t>
            </a:fld>
            <a:endParaRPr lang="en-US" noProof="0" dirty="0"/>
          </a:p>
        </p:txBody>
      </p:sp>
      <p:sp>
        <p:nvSpPr>
          <p:cNvPr id="6" name="Title 5"/>
          <p:cNvSpPr>
            <a:spLocks noGrp="1"/>
          </p:cNvSpPr>
          <p:nvPr>
            <p:ph type="title"/>
          </p:nvPr>
        </p:nvSpPr>
        <p:spPr/>
        <p:txBody>
          <a:bodyPr>
            <a:normAutofit fontScale="90000"/>
          </a:bodyPr>
          <a:lstStyle/>
          <a:p>
            <a:r>
              <a:rPr lang="en-US" sz="4000"/>
              <a:t>6. Conclusion and Future Work </a:t>
            </a:r>
            <a:endParaRPr lang="en-GB" sz="4000"/>
          </a:p>
        </p:txBody>
      </p:sp>
      <p:sp>
        <p:nvSpPr>
          <p:cNvPr id="8" name="TextBox 7"/>
          <p:cNvSpPr txBox="1"/>
          <p:nvPr/>
        </p:nvSpPr>
        <p:spPr>
          <a:xfrm>
            <a:off x="5693790" y="2369779"/>
            <a:ext cx="6498210" cy="4093428"/>
          </a:xfrm>
          <a:prstGeom prst="rect">
            <a:avLst/>
          </a:prstGeom>
          <a:noFill/>
        </p:spPr>
        <p:txBody>
          <a:bodyPr wrap="square" rtlCol="0">
            <a:spAutoFit/>
          </a:bodyPr>
          <a:lstStyle/>
          <a:p>
            <a:r>
              <a:rPr lang="en-US" sz="2000">
                <a:latin typeface="Bookman Old Style" panose="02050604050505020204" pitchFamily="18" charset="0"/>
              </a:rPr>
              <a:t>Bài báo cung cấp điểm chuẩn quy mô lớn đầu tiên cho dự báo lượng mưa và đã đề xuất một mô hình TrajGRU mới với khả năng học recurrent connection structure. Chúng tôi đã chỉ ra TrajGRU hiệu quả hơn trong việc nắm bắt các mối tương quan về không gian so với ConvGRU. Đối với công việc trong tương lai, chúng tôi có kế hoạch kiểm tra xem TrajGRU có giúp cải thiện các nhiệm vụ học tập không gian khác như visual object tracking và video segmentation. Chúng tôi cũng sẽ cố gắng xây dựng một hệ thống dự đoán hoạt động bằng thuật toán đề xuất.</a:t>
            </a:r>
            <a:endParaRPr lang="en-GB" sz="2000">
              <a:latin typeface="Bookman Old Style" panose="02050604050505020204" pitchFamily="18" charset="0"/>
            </a:endParaRPr>
          </a:p>
          <a:p>
            <a:endParaRPr lang="en-GB" sz="2000">
              <a:latin typeface="Bookman Old Style" panose="02050604050505020204" pitchFamily="18" charset="0"/>
            </a:endParaRPr>
          </a:p>
        </p:txBody>
      </p:sp>
    </p:spTree>
    <p:extLst>
      <p:ext uri="{BB962C8B-B14F-4D97-AF65-F5344CB8AC3E}">
        <p14:creationId xmlns:p14="http://schemas.microsoft.com/office/powerpoint/2010/main" val="255267149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erial view bridge over water">
            <a:extLst>
              <a:ext uri="{FF2B5EF4-FFF2-40B4-BE49-F238E27FC236}">
                <a16:creationId xmlns:a16="http://schemas.microsoft.com/office/drawing/2014/main" id="{A02A293F-91B7-40E6-B378-A5EED474FFBA}"/>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6" name="Title 5">
            <a:extLst>
              <a:ext uri="{FF2B5EF4-FFF2-40B4-BE49-F238E27FC236}">
                <a16:creationId xmlns:a16="http://schemas.microsoft.com/office/drawing/2014/main" id="{9DD519AC-7392-4C53-9E3F-08F1208BC2CB}"/>
              </a:ext>
            </a:extLst>
          </p:cNvPr>
          <p:cNvSpPr>
            <a:spLocks noGrp="1"/>
          </p:cNvSpPr>
          <p:nvPr>
            <p:ph type="title"/>
          </p:nvPr>
        </p:nvSpPr>
        <p:spPr/>
        <p:txBody>
          <a:bodyPr/>
          <a:lstStyle/>
          <a:p>
            <a:r>
              <a:rPr lang="en-US" dirty="0"/>
              <a:t>Thank You</a:t>
            </a:r>
          </a:p>
        </p:txBody>
      </p:sp>
      <p:sp>
        <p:nvSpPr>
          <p:cNvPr id="8" name="Subtitle 7">
            <a:extLst>
              <a:ext uri="{FF2B5EF4-FFF2-40B4-BE49-F238E27FC236}">
                <a16:creationId xmlns:a16="http://schemas.microsoft.com/office/drawing/2014/main" id="{9A294210-0A3A-40B7-8019-FDFD9DA7592B}"/>
              </a:ext>
            </a:extLst>
          </p:cNvPr>
          <p:cNvSpPr>
            <a:spLocks noGrp="1"/>
          </p:cNvSpPr>
          <p:nvPr>
            <p:ph type="subTitle" idx="1"/>
          </p:nvPr>
        </p:nvSpPr>
        <p:spPr/>
        <p:txBody>
          <a:bodyPr/>
          <a:lstStyle/>
          <a:p>
            <a:r>
              <a:rPr lang="en-US" dirty="0"/>
              <a:t>Email Address here</a:t>
            </a:r>
          </a:p>
        </p:txBody>
      </p:sp>
      <p:sp>
        <p:nvSpPr>
          <p:cNvPr id="9" name="Content Placeholder 8">
            <a:extLst>
              <a:ext uri="{FF2B5EF4-FFF2-40B4-BE49-F238E27FC236}">
                <a16:creationId xmlns:a16="http://schemas.microsoft.com/office/drawing/2014/main" id="{6ABAD79F-DC94-4F5D-8A43-C69B1B426660}"/>
              </a:ext>
            </a:extLst>
          </p:cNvPr>
          <p:cNvSpPr>
            <a:spLocks noGrp="1"/>
          </p:cNvSpPr>
          <p:nvPr>
            <p:ph sz="quarter" idx="15"/>
          </p:nvPr>
        </p:nvSpPr>
        <p:spPr/>
        <p:txBody>
          <a:bodyPr/>
          <a:lstStyle/>
          <a:p>
            <a:r>
              <a:rPr lang="en-US" dirty="0"/>
              <a:t>Website here</a:t>
            </a:r>
          </a:p>
        </p:txBody>
      </p:sp>
    </p:spTree>
    <p:extLst>
      <p:ext uri="{BB962C8B-B14F-4D97-AF65-F5344CB8AC3E}">
        <p14:creationId xmlns:p14="http://schemas.microsoft.com/office/powerpoint/2010/main" val="104404344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3"/>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
        <p:nvSpPr>
          <p:cNvPr id="2" name="Slide Number Placeholder 1">
            <a:extLst>
              <a:ext uri="{FF2B5EF4-FFF2-40B4-BE49-F238E27FC236}">
                <a16:creationId xmlns:a16="http://schemas.microsoft.com/office/drawing/2014/main" id="{614914FD-1129-41D2-815F-A7DEDF0D82AC}"/>
              </a:ext>
            </a:extLst>
          </p:cNvPr>
          <p:cNvSpPr>
            <a:spLocks noGrp="1"/>
          </p:cNvSpPr>
          <p:nvPr>
            <p:ph type="sldNum" sz="quarter" idx="12"/>
          </p:nvPr>
        </p:nvSpPr>
        <p:spPr/>
        <p:txBody>
          <a:bodyPr/>
          <a:lstStyle/>
          <a:p>
            <a:fld id="{48BB047D-A6CD-43AB-96F0-683C726B586B}" type="slidenum">
              <a:rPr lang="en-US" smtClean="0"/>
              <a:pPr/>
              <a:t>23</a:t>
            </a:fld>
            <a:endParaRPr lang="en-US" dirty="0"/>
          </a:p>
        </p:txBody>
      </p:sp>
    </p:spTree>
    <p:extLst>
      <p:ext uri="{BB962C8B-B14F-4D97-AF65-F5344CB8AC3E}">
        <p14:creationId xmlns:p14="http://schemas.microsoft.com/office/powerpoint/2010/main" val="5958238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607DA8-6843-427B-8234-C58238E1E53D}"/>
              </a:ext>
            </a:extLst>
          </p:cNvPr>
          <p:cNvSpPr>
            <a:spLocks noGrp="1"/>
          </p:cNvSpPr>
          <p:nvPr>
            <p:ph type="title"/>
          </p:nvPr>
        </p:nvSpPr>
        <p:spPr>
          <a:xfrm>
            <a:off x="422791" y="-269823"/>
            <a:ext cx="4468698" cy="1444275"/>
          </a:xfrm>
        </p:spPr>
        <p:txBody>
          <a:bodyPr/>
          <a:lstStyle/>
          <a:p>
            <a:r>
              <a:rPr lang="en-US" dirty="0"/>
              <a:t>Precipitation nowcasting</a:t>
            </a:r>
          </a:p>
        </p:txBody>
      </p:sp>
      <p:sp>
        <p:nvSpPr>
          <p:cNvPr id="8" name="Text Placeholder 7">
            <a:extLst>
              <a:ext uri="{FF2B5EF4-FFF2-40B4-BE49-F238E27FC236}">
                <a16:creationId xmlns:a16="http://schemas.microsoft.com/office/drawing/2014/main" id="{59A41760-72CD-4C84-9570-EE30C5126442}"/>
              </a:ext>
            </a:extLst>
          </p:cNvPr>
          <p:cNvSpPr>
            <a:spLocks noGrp="1"/>
          </p:cNvSpPr>
          <p:nvPr>
            <p:ph type="body" idx="1"/>
          </p:nvPr>
        </p:nvSpPr>
        <p:spPr>
          <a:xfrm>
            <a:off x="0" y="1873771"/>
            <a:ext cx="5023739" cy="2563318"/>
          </a:xfrm>
        </p:spPr>
        <p:txBody>
          <a:bodyPr/>
          <a:lstStyle/>
          <a:p>
            <a:pPr marL="285750" indent="-285750">
              <a:buFont typeface="Courier New" panose="02070309020205020404" pitchFamily="49" charset="0"/>
              <a:buChar char="o"/>
            </a:pPr>
            <a:r>
              <a:rPr lang="en-US" sz="2400" dirty="0" err="1"/>
              <a:t>Mục</a:t>
            </a:r>
            <a:r>
              <a:rPr lang="en-US" sz="2400" dirty="0"/>
              <a:t> </a:t>
            </a:r>
            <a:r>
              <a:rPr lang="en-US" sz="2400" dirty="0" err="1"/>
              <a:t>đích</a:t>
            </a:r>
            <a:r>
              <a:rPr lang="en-US" sz="2400" dirty="0"/>
              <a:t>: </a:t>
            </a:r>
            <a:r>
              <a:rPr lang="en-US" sz="2400" dirty="0" err="1"/>
              <a:t>Cung</a:t>
            </a:r>
            <a:r>
              <a:rPr lang="en-US" sz="2400" dirty="0"/>
              <a:t> </a:t>
            </a:r>
            <a:r>
              <a:rPr lang="en-US" sz="2400" dirty="0" err="1"/>
              <a:t>cấp</a:t>
            </a:r>
            <a:r>
              <a:rPr lang="en-US" sz="2400" dirty="0"/>
              <a:t> </a:t>
            </a:r>
            <a:r>
              <a:rPr lang="en-US" sz="2400" dirty="0" err="1"/>
              <a:t>các</a:t>
            </a:r>
            <a:r>
              <a:rPr lang="en-US" sz="2400" dirty="0"/>
              <a:t> </a:t>
            </a:r>
            <a:r>
              <a:rPr lang="en-US" sz="2400" dirty="0" err="1"/>
              <a:t>dự</a:t>
            </a:r>
            <a:r>
              <a:rPr lang="en-US" sz="2400" dirty="0"/>
              <a:t> </a:t>
            </a:r>
            <a:r>
              <a:rPr lang="en-US" sz="2400" dirty="0" err="1"/>
              <a:t>báo</a:t>
            </a:r>
            <a:r>
              <a:rPr lang="en-US" sz="2400" dirty="0"/>
              <a:t> </a:t>
            </a:r>
            <a:r>
              <a:rPr lang="en-US" sz="2400" dirty="0" err="1"/>
              <a:t>có</a:t>
            </a:r>
            <a:r>
              <a:rPr lang="en-US" sz="2400" dirty="0"/>
              <a:t> </a:t>
            </a:r>
            <a:r>
              <a:rPr lang="en-US" sz="2400" dirty="0" err="1"/>
              <a:t>độ</a:t>
            </a:r>
            <a:r>
              <a:rPr lang="en-US" sz="2400" dirty="0"/>
              <a:t> </a:t>
            </a:r>
            <a:r>
              <a:rPr lang="en-US" sz="2400" dirty="0" err="1"/>
              <a:t>chính</a:t>
            </a:r>
            <a:r>
              <a:rPr lang="en-US" sz="2400" dirty="0"/>
              <a:t> </a:t>
            </a:r>
            <a:r>
              <a:rPr lang="en-US" sz="2400" dirty="0" err="1"/>
              <a:t>xác</a:t>
            </a:r>
            <a:r>
              <a:rPr lang="en-US" sz="2400" dirty="0"/>
              <a:t> </a:t>
            </a:r>
            <a:r>
              <a:rPr lang="en-US" sz="2400" dirty="0" err="1"/>
              <a:t>cao</a:t>
            </a:r>
            <a:r>
              <a:rPr lang="en-US" sz="2400" dirty="0"/>
              <a:t> </a:t>
            </a:r>
            <a:r>
              <a:rPr lang="en-US" sz="2400" dirty="0" err="1"/>
              <a:t>về</a:t>
            </a:r>
            <a:r>
              <a:rPr lang="en-US" sz="2400" dirty="0"/>
              <a:t> l</a:t>
            </a:r>
            <a:r>
              <a:rPr lang="vi-VN" sz="2400" dirty="0"/>
              <a:t>ư</a:t>
            </a:r>
            <a:r>
              <a:rPr lang="en-US" sz="2400" dirty="0" err="1"/>
              <a:t>ợng</a:t>
            </a:r>
            <a:r>
              <a:rPr lang="en-US" sz="2400" dirty="0"/>
              <a:t> m</a:t>
            </a:r>
            <a:r>
              <a:rPr lang="vi-VN" sz="2400" dirty="0"/>
              <a:t>ư</a:t>
            </a:r>
            <a:r>
              <a:rPr lang="en-US" sz="2400" dirty="0"/>
              <a:t>a </a:t>
            </a:r>
            <a:r>
              <a:rPr lang="en-US" sz="2400" dirty="0" err="1"/>
              <a:t>tại</a:t>
            </a:r>
            <a:r>
              <a:rPr lang="en-US" sz="2400" dirty="0"/>
              <a:t> </a:t>
            </a:r>
            <a:r>
              <a:rPr lang="en-US" sz="2400"/>
              <a:t>một </a:t>
            </a:r>
            <a:r>
              <a:rPr lang="en-US" sz="2400" dirty="0" err="1"/>
              <a:t>khu</a:t>
            </a:r>
            <a:r>
              <a:rPr lang="en-US" sz="2400" dirty="0"/>
              <a:t> </a:t>
            </a:r>
            <a:r>
              <a:rPr lang="en-US" sz="2400" dirty="0" err="1"/>
              <a:t>vực</a:t>
            </a:r>
            <a:r>
              <a:rPr lang="en-US" sz="2400" dirty="0"/>
              <a:t> </a:t>
            </a:r>
            <a:r>
              <a:rPr lang="en-US" sz="2400" dirty="0" err="1"/>
              <a:t>trong</a:t>
            </a:r>
            <a:r>
              <a:rPr lang="en-US" sz="2400" dirty="0"/>
              <a:t> </a:t>
            </a:r>
            <a:r>
              <a:rPr lang="en-US" sz="2400" dirty="0" err="1"/>
              <a:t>phạm</a:t>
            </a:r>
            <a:r>
              <a:rPr lang="en-US" sz="2400" dirty="0"/>
              <a:t> vi t</a:t>
            </a:r>
            <a:r>
              <a:rPr lang="vi-VN" sz="2400" dirty="0"/>
              <a:t>ư</a:t>
            </a:r>
            <a:r>
              <a:rPr lang="en-US" sz="2400" dirty="0" err="1"/>
              <a:t>ơng</a:t>
            </a:r>
            <a:r>
              <a:rPr lang="en-US" sz="2400" dirty="0"/>
              <a:t> </a:t>
            </a:r>
            <a:r>
              <a:rPr lang="en-US" sz="2400" dirty="0" err="1"/>
              <a:t>lai</a:t>
            </a:r>
            <a:r>
              <a:rPr lang="en-US" sz="2400" dirty="0"/>
              <a:t> </a:t>
            </a:r>
            <a:r>
              <a:rPr lang="en-US" sz="2400" dirty="0" err="1"/>
              <a:t>gần</a:t>
            </a:r>
            <a:r>
              <a:rPr lang="en-US" sz="2400" dirty="0"/>
              <a:t> (</a:t>
            </a:r>
            <a:r>
              <a:rPr lang="en-US" sz="2400" dirty="0" err="1"/>
              <a:t>vd</a:t>
            </a:r>
            <a:r>
              <a:rPr lang="en-US" sz="2400" dirty="0"/>
              <a:t>: 0-6h)</a:t>
            </a:r>
          </a:p>
          <a:p>
            <a:pPr marL="285750" indent="-285750">
              <a:buFont typeface="Courier New" panose="02070309020205020404" pitchFamily="49" charset="0"/>
              <a:buChar char="o"/>
            </a:pPr>
            <a:r>
              <a:rPr lang="en-US" sz="2400" dirty="0"/>
              <a:t>Nó tác động đáng kể đến cuộc sống hàng ngày của nhiều người và đóng một vai trò quan trọng trong nhiều ứng dụng trong hiện thực</a:t>
            </a:r>
          </a:p>
        </p:txBody>
      </p:sp>
      <p:sp>
        <p:nvSpPr>
          <p:cNvPr id="10" name="Content Placeholder 9">
            <a:extLst>
              <a:ext uri="{FF2B5EF4-FFF2-40B4-BE49-F238E27FC236}">
                <a16:creationId xmlns:a16="http://schemas.microsoft.com/office/drawing/2014/main" id="{7A487B60-F261-45EC-9627-5E612430FDA4}"/>
              </a:ext>
            </a:extLst>
          </p:cNvPr>
          <p:cNvSpPr>
            <a:spLocks noGrp="1"/>
          </p:cNvSpPr>
          <p:nvPr>
            <p:ph sz="quarter" idx="14"/>
          </p:nvPr>
        </p:nvSpPr>
        <p:spPr/>
        <p:txBody>
          <a:bodyPr/>
          <a:lstStyle/>
          <a:p>
            <a:r>
              <a:rPr lang="en-US" dirty="0"/>
              <a:t>Your company name</a:t>
            </a:r>
          </a:p>
        </p:txBody>
      </p:sp>
      <p:sp>
        <p:nvSpPr>
          <p:cNvPr id="5" name="Slide Number Placeholder 4">
            <a:extLst>
              <a:ext uri="{FF2B5EF4-FFF2-40B4-BE49-F238E27FC236}">
                <a16:creationId xmlns:a16="http://schemas.microsoft.com/office/drawing/2014/main" id="{C2BA88AF-DB8A-4271-84BF-A8EFA98F9D37}"/>
              </a:ext>
            </a:extLst>
          </p:cNvPr>
          <p:cNvSpPr>
            <a:spLocks noGrp="1"/>
          </p:cNvSpPr>
          <p:nvPr>
            <p:ph type="sldNum" sz="quarter" idx="12"/>
          </p:nvPr>
        </p:nvSpPr>
        <p:spPr/>
        <p:txBody>
          <a:bodyPr/>
          <a:lstStyle/>
          <a:p>
            <a:fld id="{48BB047D-A6CD-43AB-96F0-683C726B586B}" type="slidenum">
              <a:rPr lang="en-US" smtClean="0"/>
              <a:pPr/>
              <a:t>3</a:t>
            </a:fld>
            <a:endParaRPr lang="en-US" dirty="0"/>
          </a:p>
        </p:txBody>
      </p:sp>
      <p:pic>
        <p:nvPicPr>
          <p:cNvPr id="1028" name="Picture 4" descr="HÃ¬nh áº£nh cÃ³ liÃªn quan">
            <a:extLst>
              <a:ext uri="{FF2B5EF4-FFF2-40B4-BE49-F238E27FC236}">
                <a16:creationId xmlns:a16="http://schemas.microsoft.com/office/drawing/2014/main" id="{E4D4C609-18BF-4388-BA4B-BFF61CE66768}"/>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3678" r="367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15203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2C0A42-6D1B-4B6E-959B-1609A38258E9}"/>
              </a:ext>
            </a:extLst>
          </p:cNvPr>
          <p:cNvSpPr>
            <a:spLocks noGrp="1"/>
          </p:cNvSpPr>
          <p:nvPr>
            <p:ph type="title"/>
          </p:nvPr>
        </p:nvSpPr>
        <p:spPr>
          <a:xfrm>
            <a:off x="5533676" y="1099045"/>
            <a:ext cx="5445369" cy="1156606"/>
          </a:xfrm>
        </p:spPr>
        <p:txBody>
          <a:bodyPr/>
          <a:lstStyle/>
          <a:p>
            <a:r>
              <a:rPr lang="en-US" dirty="0"/>
              <a:t>Ph</a:t>
            </a:r>
            <a:r>
              <a:rPr lang="vi-VN" dirty="0"/>
              <a:t>ư</a:t>
            </a:r>
            <a:r>
              <a:rPr lang="en-US" dirty="0" err="1"/>
              <a:t>ơng</a:t>
            </a:r>
            <a:r>
              <a:rPr lang="en-US" dirty="0"/>
              <a:t> </a:t>
            </a:r>
            <a:r>
              <a:rPr lang="en-US" dirty="0" err="1"/>
              <a:t>pháp</a:t>
            </a:r>
            <a:endParaRPr lang="en-US" dirty="0"/>
          </a:p>
        </p:txBody>
      </p:sp>
      <p:sp>
        <p:nvSpPr>
          <p:cNvPr id="5" name="Content Placeholder 4">
            <a:extLst>
              <a:ext uri="{FF2B5EF4-FFF2-40B4-BE49-F238E27FC236}">
                <a16:creationId xmlns:a16="http://schemas.microsoft.com/office/drawing/2014/main" id="{BDE42C9A-B4DC-4A46-A073-8421E387B2B7}"/>
              </a:ext>
            </a:extLst>
          </p:cNvPr>
          <p:cNvSpPr>
            <a:spLocks noGrp="1"/>
          </p:cNvSpPr>
          <p:nvPr>
            <p:ph idx="1"/>
          </p:nvPr>
        </p:nvSpPr>
        <p:spPr>
          <a:xfrm>
            <a:off x="2197115" y="2875088"/>
            <a:ext cx="8259869" cy="3454523"/>
          </a:xfrm>
        </p:spPr>
        <p:txBody>
          <a:bodyPr/>
          <a:lstStyle/>
          <a:p>
            <a:pPr marL="0" indent="0">
              <a:buNone/>
            </a:pPr>
            <a:r>
              <a:rPr lang="en-US" sz="2400" dirty="0" err="1"/>
              <a:t>Mô</a:t>
            </a:r>
            <a:r>
              <a:rPr lang="en-US" sz="2400" dirty="0"/>
              <a:t> </a:t>
            </a:r>
            <a:r>
              <a:rPr lang="en-US" sz="2400" dirty="0" err="1"/>
              <a:t>hình</a:t>
            </a:r>
            <a:r>
              <a:rPr lang="en-US" sz="2400" dirty="0"/>
              <a:t> Convolutional LSTM</a:t>
            </a:r>
          </a:p>
          <a:p>
            <a:pPr marL="0" indent="0">
              <a:buNone/>
            </a:pPr>
            <a:r>
              <a:rPr lang="en-US" sz="2400" i="1" dirty="0"/>
              <a:t>Nh</a:t>
            </a:r>
            <a:r>
              <a:rPr lang="vi-VN" sz="2400" i="1" dirty="0"/>
              <a:t>ư</a:t>
            </a:r>
            <a:r>
              <a:rPr lang="en-US" sz="2400" i="1" dirty="0" err="1"/>
              <a:t>ợc</a:t>
            </a:r>
            <a:r>
              <a:rPr lang="en-US" sz="2400" i="1" dirty="0"/>
              <a:t> </a:t>
            </a:r>
            <a:r>
              <a:rPr lang="en-US" sz="2400" i="1" dirty="0" err="1"/>
              <a:t>điểm</a:t>
            </a:r>
            <a:r>
              <a:rPr lang="en-US" sz="2400" dirty="0"/>
              <a:t>: </a:t>
            </a:r>
            <a:r>
              <a:rPr lang="en-US" sz="2400" dirty="0" err="1"/>
              <a:t>bất</a:t>
            </a:r>
            <a:r>
              <a:rPr lang="en-US" sz="2400" dirty="0"/>
              <a:t> </a:t>
            </a:r>
            <a:r>
              <a:rPr lang="en-US" sz="2400" dirty="0" err="1"/>
              <a:t>biến</a:t>
            </a:r>
            <a:r>
              <a:rPr lang="en-US" sz="2400" dirty="0"/>
              <a:t> </a:t>
            </a:r>
            <a:r>
              <a:rPr lang="en-US" sz="2400" dirty="0" err="1"/>
              <a:t>vị</a:t>
            </a:r>
            <a:r>
              <a:rPr lang="en-US" sz="2400" dirty="0"/>
              <a:t> </a:t>
            </a:r>
            <a:r>
              <a:rPr lang="en-US" sz="2400" dirty="0" err="1"/>
              <a:t>trí</a:t>
            </a:r>
            <a:endParaRPr lang="en-US" sz="2400" dirty="0"/>
          </a:p>
          <a:p>
            <a:pPr marL="0" indent="0">
              <a:buNone/>
            </a:pPr>
            <a:r>
              <a:rPr lang="en-US" sz="2400" dirty="0"/>
              <a:t>=&gt; </a:t>
            </a:r>
            <a:r>
              <a:rPr lang="en-US" sz="2400" dirty="0" err="1"/>
              <a:t>đề</a:t>
            </a:r>
            <a:r>
              <a:rPr lang="en-US" sz="2400" dirty="0"/>
              <a:t> </a:t>
            </a:r>
            <a:r>
              <a:rPr lang="en-US" sz="2400" dirty="0" err="1"/>
              <a:t>xuất</a:t>
            </a:r>
            <a:r>
              <a:rPr lang="en-US" sz="2400" dirty="0"/>
              <a:t> </a:t>
            </a:r>
            <a:r>
              <a:rPr lang="en-US" sz="2400" dirty="0" err="1"/>
              <a:t>cả</a:t>
            </a:r>
            <a:r>
              <a:rPr lang="en-US" sz="2400" dirty="0"/>
              <a:t> </a:t>
            </a:r>
            <a:r>
              <a:rPr lang="en-US" sz="2400" dirty="0" err="1"/>
              <a:t>một</a:t>
            </a:r>
            <a:r>
              <a:rPr lang="en-US" sz="2400" dirty="0"/>
              <a:t> </a:t>
            </a:r>
            <a:r>
              <a:rPr lang="en-US" sz="2400" dirty="0" err="1"/>
              <a:t>mô</a:t>
            </a:r>
            <a:r>
              <a:rPr lang="en-US" sz="2400" dirty="0"/>
              <a:t> </a:t>
            </a:r>
            <a:r>
              <a:rPr lang="en-US" sz="2400" dirty="0" err="1"/>
              <a:t>hình</a:t>
            </a:r>
            <a:r>
              <a:rPr lang="en-US" sz="2400" dirty="0"/>
              <a:t> </a:t>
            </a:r>
            <a:r>
              <a:rPr lang="en-US" sz="2400" dirty="0" err="1"/>
              <a:t>mới</a:t>
            </a:r>
            <a:r>
              <a:rPr lang="en-US" sz="2400" dirty="0"/>
              <a:t> </a:t>
            </a:r>
            <a:r>
              <a:rPr lang="en-US" sz="2400" dirty="0" err="1"/>
              <a:t>và</a:t>
            </a:r>
            <a:r>
              <a:rPr lang="en-US" sz="2400" dirty="0"/>
              <a:t> </a:t>
            </a:r>
            <a:r>
              <a:rPr lang="en-US" sz="2400" dirty="0" err="1"/>
              <a:t>một</a:t>
            </a:r>
            <a:r>
              <a:rPr lang="en-US" sz="2400" dirty="0"/>
              <a:t> </a:t>
            </a:r>
            <a:r>
              <a:rPr lang="en-US" sz="2400" dirty="0" err="1"/>
              <a:t>chuẩn</a:t>
            </a:r>
            <a:r>
              <a:rPr lang="en-US" sz="2400" dirty="0"/>
              <a:t> </a:t>
            </a:r>
            <a:r>
              <a:rPr lang="en-US" sz="2400" dirty="0" err="1"/>
              <a:t>mực</a:t>
            </a:r>
            <a:r>
              <a:rPr lang="en-US" sz="2400" dirty="0"/>
              <a:t> </a:t>
            </a:r>
            <a:r>
              <a:rPr lang="en-US" sz="2400" dirty="0" err="1"/>
              <a:t>cho</a:t>
            </a:r>
            <a:r>
              <a:rPr lang="en-US" sz="2400" dirty="0"/>
              <a:t> precipitation nowcasting: </a:t>
            </a:r>
            <a:r>
              <a:rPr lang="en-US" sz="2400" dirty="0" err="1">
                <a:solidFill>
                  <a:srgbClr val="FF0000"/>
                </a:solidFill>
              </a:rPr>
              <a:t>mô</a:t>
            </a:r>
            <a:r>
              <a:rPr lang="en-US" sz="2400" dirty="0">
                <a:solidFill>
                  <a:srgbClr val="FF0000"/>
                </a:solidFill>
              </a:rPr>
              <a:t> </a:t>
            </a:r>
            <a:r>
              <a:rPr lang="en-US" sz="2400" dirty="0" err="1">
                <a:solidFill>
                  <a:srgbClr val="FF0000"/>
                </a:solidFill>
              </a:rPr>
              <a:t>hình</a:t>
            </a:r>
            <a:r>
              <a:rPr lang="en-US" sz="2400" dirty="0">
                <a:solidFill>
                  <a:srgbClr val="FF0000"/>
                </a:solidFill>
              </a:rPr>
              <a:t> </a:t>
            </a:r>
            <a:r>
              <a:rPr lang="en-US" sz="2400" dirty="0" err="1">
                <a:solidFill>
                  <a:srgbClr val="FF0000"/>
                </a:solidFill>
              </a:rPr>
              <a:t>quỹ</a:t>
            </a:r>
            <a:r>
              <a:rPr lang="en-US" sz="2400" dirty="0">
                <a:solidFill>
                  <a:srgbClr val="FF0000"/>
                </a:solidFill>
              </a:rPr>
              <a:t> </a:t>
            </a:r>
            <a:r>
              <a:rPr lang="en-US" sz="2400" dirty="0" err="1">
                <a:solidFill>
                  <a:srgbClr val="FF0000"/>
                </a:solidFill>
              </a:rPr>
              <a:t>đạo</a:t>
            </a:r>
            <a:r>
              <a:rPr lang="en-US" sz="2400" dirty="0">
                <a:solidFill>
                  <a:srgbClr val="FF0000"/>
                </a:solidFill>
              </a:rPr>
              <a:t> GRU (</a:t>
            </a:r>
            <a:r>
              <a:rPr lang="en-US" sz="2400" dirty="0" err="1">
                <a:solidFill>
                  <a:srgbClr val="FF0000"/>
                </a:solidFill>
              </a:rPr>
              <a:t>TrajGRU</a:t>
            </a:r>
            <a:r>
              <a:rPr lang="en-US" sz="2400" dirty="0">
                <a:solidFill>
                  <a:srgbClr val="FF0000"/>
                </a:solidFill>
              </a:rPr>
              <a:t>)</a:t>
            </a:r>
          </a:p>
        </p:txBody>
      </p:sp>
      <p:sp>
        <p:nvSpPr>
          <p:cNvPr id="6" name="Content Placeholder 5">
            <a:extLst>
              <a:ext uri="{FF2B5EF4-FFF2-40B4-BE49-F238E27FC236}">
                <a16:creationId xmlns:a16="http://schemas.microsoft.com/office/drawing/2014/main" id="{388E3AC1-D7A5-40C2-92D8-C386497C9010}"/>
              </a:ext>
            </a:extLst>
          </p:cNvPr>
          <p:cNvSpPr>
            <a:spLocks noGrp="1"/>
          </p:cNvSpPr>
          <p:nvPr>
            <p:ph sz="quarter" idx="14"/>
          </p:nvPr>
        </p:nvSpPr>
        <p:spPr/>
        <p:txBody>
          <a:bodyPr/>
          <a:lstStyle/>
          <a:p>
            <a:r>
              <a:rPr lang="en-US" dirty="0"/>
              <a:t>Your company name</a:t>
            </a:r>
          </a:p>
        </p:txBody>
      </p:sp>
      <p:sp>
        <p:nvSpPr>
          <p:cNvPr id="8" name="Slide Number Placeholder 7">
            <a:extLst>
              <a:ext uri="{FF2B5EF4-FFF2-40B4-BE49-F238E27FC236}">
                <a16:creationId xmlns:a16="http://schemas.microsoft.com/office/drawing/2014/main" id="{D2888EF7-DDB5-41D0-A1B0-B012ABC94D85}"/>
              </a:ext>
            </a:extLst>
          </p:cNvPr>
          <p:cNvSpPr>
            <a:spLocks noGrp="1"/>
          </p:cNvSpPr>
          <p:nvPr>
            <p:ph type="sldNum" sz="quarter" idx="12"/>
          </p:nvPr>
        </p:nvSpPr>
        <p:spPr/>
        <p:txBody>
          <a:bodyPr/>
          <a:lstStyle/>
          <a:p>
            <a:fld id="{48BB047D-A6CD-43AB-96F0-683C726B586B}" type="slidenum">
              <a:rPr lang="en-US" smtClean="0"/>
              <a:pPr/>
              <a:t>4</a:t>
            </a:fld>
            <a:endParaRPr lang="en-US" dirty="0"/>
          </a:p>
        </p:txBody>
      </p:sp>
    </p:spTree>
    <p:extLst>
      <p:ext uri="{BB962C8B-B14F-4D97-AF65-F5344CB8AC3E}">
        <p14:creationId xmlns:p14="http://schemas.microsoft.com/office/powerpoint/2010/main" val="216696342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032E2-A15A-451E-81F5-CD981AD56CF3}"/>
              </a:ext>
            </a:extLst>
          </p:cNvPr>
          <p:cNvSpPr>
            <a:spLocks noGrp="1"/>
          </p:cNvSpPr>
          <p:nvPr>
            <p:ph type="title"/>
          </p:nvPr>
        </p:nvSpPr>
        <p:spPr>
          <a:xfrm>
            <a:off x="538829" y="146050"/>
            <a:ext cx="5445369" cy="1114784"/>
          </a:xfrm>
        </p:spPr>
        <p:txBody>
          <a:bodyPr/>
          <a:lstStyle/>
          <a:p>
            <a:r>
              <a:rPr lang="en-US" dirty="0"/>
              <a:t>MỤC ĐÍCH</a:t>
            </a:r>
          </a:p>
        </p:txBody>
      </p:sp>
      <p:sp>
        <p:nvSpPr>
          <p:cNvPr id="3" name="Content Placeholder 2">
            <a:extLst>
              <a:ext uri="{FF2B5EF4-FFF2-40B4-BE49-F238E27FC236}">
                <a16:creationId xmlns:a16="http://schemas.microsoft.com/office/drawing/2014/main" id="{9FE63AF9-F1FB-4ACA-8AC5-CFED183F7A45}"/>
              </a:ext>
            </a:extLst>
          </p:cNvPr>
          <p:cNvSpPr>
            <a:spLocks noGrp="1"/>
          </p:cNvSpPr>
          <p:nvPr>
            <p:ph idx="1"/>
          </p:nvPr>
        </p:nvSpPr>
        <p:spPr>
          <a:xfrm>
            <a:off x="538829" y="1532302"/>
            <a:ext cx="10739203" cy="3454523"/>
          </a:xfrm>
        </p:spPr>
        <p:txBody>
          <a:bodyPr/>
          <a:lstStyle/>
          <a:p>
            <a:r>
              <a:rPr lang="vi-VN" dirty="0"/>
              <a:t>1. Chúng tôi đề xuất điểm chuẩn quy mô lớn đầu tiên cho lượng mưa hiện tại được gọi là HKO-7. Điểm chuẩn bao gồm:</a:t>
            </a:r>
          </a:p>
          <a:p>
            <a:r>
              <a:rPr lang="vi-VN" dirty="0"/>
              <a:t>• Dữ liệu lượng mưa 7 năm từ Đài thiên văn Hồng Kông.</a:t>
            </a:r>
          </a:p>
          <a:p>
            <a:r>
              <a:rPr lang="vi-VN" dirty="0"/>
              <a:t>• Các biện pháp thực hiện mới nhấn mạnh nhiều hơn vào các sự kiện mưa lớn hơn.</a:t>
            </a:r>
          </a:p>
          <a:p>
            <a:r>
              <a:rPr lang="vi-VN" dirty="0"/>
              <a:t>• Một giao thức đánh giá rõ ràng không chỉ bao gồm cài đặt gốc mà còn cả cài đặt trực tuyến của vấn đề phát sóng.</a:t>
            </a:r>
          </a:p>
          <a:p>
            <a:r>
              <a:rPr lang="vi-VN" dirty="0"/>
              <a:t>2. Chúng tôi đề xuất một cấu trúc RNN mới gọi là Đơn vị lặp lại quỹ đạo quỹ đạo (TrajGRU). Trái ngược với Đơn vị tái phát Gated Convolutional (ConvGRU),</a:t>
            </a:r>
          </a:p>
          <a:p>
            <a:r>
              <a:rPr lang="vi-VN" dirty="0"/>
              <a:t>TrajGRU sử dụng một mạng con để tạo cấu trúc lặp lại biến thể vị trí.</a:t>
            </a:r>
          </a:p>
          <a:p>
            <a:r>
              <a:rPr lang="vi-VN" dirty="0"/>
              <a:t>3. Xác thực thử nghiệm của chúng tôi cho thấy:</a:t>
            </a:r>
          </a:p>
          <a:p>
            <a:r>
              <a:rPr lang="vi-VN" dirty="0"/>
              <a:t>• Tất cả các mô hình học sâu đều vượt trội so với các mô hình dựa trên dòng quang.</a:t>
            </a:r>
          </a:p>
          <a:p>
            <a:r>
              <a:rPr lang="vi-VN" dirty="0"/>
              <a:t>• TrajGRU đạt được hiệu suất tổng thể tốt nhất trong số tất cả các mô hình học tập sâu.</a:t>
            </a:r>
          </a:p>
          <a:p>
            <a:r>
              <a:rPr lang="vi-VN" dirty="0"/>
              <a:t>• Sau khi áp dụng tinh chỉnh trực tuyến, các mô hình được thử nghiệm trong cài đặt trực tuyến luôn vượt trội so với các mô hình trong cài đặt gốc</a:t>
            </a:r>
            <a:endParaRPr lang="en-US" dirty="0"/>
          </a:p>
          <a:p>
            <a:endParaRPr lang="en-US" dirty="0"/>
          </a:p>
        </p:txBody>
      </p:sp>
      <p:sp>
        <p:nvSpPr>
          <p:cNvPr id="4" name="Slide Number Placeholder 3">
            <a:extLst>
              <a:ext uri="{FF2B5EF4-FFF2-40B4-BE49-F238E27FC236}">
                <a16:creationId xmlns:a16="http://schemas.microsoft.com/office/drawing/2014/main" id="{6FA87300-D37E-4B7A-ABD8-56FEF0A0C89F}"/>
              </a:ext>
            </a:extLst>
          </p:cNvPr>
          <p:cNvSpPr>
            <a:spLocks noGrp="1"/>
          </p:cNvSpPr>
          <p:nvPr>
            <p:ph type="sldNum" sz="quarter" idx="12"/>
          </p:nvPr>
        </p:nvSpPr>
        <p:spPr/>
        <p:txBody>
          <a:bodyPr/>
          <a:lstStyle/>
          <a:p>
            <a:fld id="{48BB047D-A6CD-43AB-96F0-683C726B586B}" type="slidenum">
              <a:rPr lang="en-US" noProof="0" smtClean="0"/>
              <a:pPr/>
              <a:t>5</a:t>
            </a:fld>
            <a:endParaRPr lang="en-US" noProof="0" dirty="0"/>
          </a:p>
        </p:txBody>
      </p:sp>
    </p:spTree>
    <p:extLst>
      <p:ext uri="{BB962C8B-B14F-4D97-AF65-F5344CB8AC3E}">
        <p14:creationId xmlns:p14="http://schemas.microsoft.com/office/powerpoint/2010/main" val="390539383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032E2-A15A-451E-81F5-CD981AD56CF3}"/>
              </a:ext>
            </a:extLst>
          </p:cNvPr>
          <p:cNvSpPr>
            <a:spLocks noGrp="1"/>
          </p:cNvSpPr>
          <p:nvPr>
            <p:ph type="title"/>
          </p:nvPr>
        </p:nvSpPr>
        <p:spPr>
          <a:xfrm>
            <a:off x="538829" y="146050"/>
            <a:ext cx="5445369" cy="1114784"/>
          </a:xfrm>
        </p:spPr>
        <p:txBody>
          <a:bodyPr/>
          <a:lstStyle/>
          <a:p>
            <a:r>
              <a:rPr lang="en-US" dirty="0"/>
              <a:t>Related work</a:t>
            </a:r>
          </a:p>
        </p:txBody>
      </p:sp>
      <p:sp>
        <p:nvSpPr>
          <p:cNvPr id="3" name="Content Placeholder 2">
            <a:extLst>
              <a:ext uri="{FF2B5EF4-FFF2-40B4-BE49-F238E27FC236}">
                <a16:creationId xmlns:a16="http://schemas.microsoft.com/office/drawing/2014/main" id="{9FE63AF9-F1FB-4ACA-8AC5-CFED183F7A45}"/>
              </a:ext>
            </a:extLst>
          </p:cNvPr>
          <p:cNvSpPr>
            <a:spLocks noGrp="1"/>
          </p:cNvSpPr>
          <p:nvPr>
            <p:ph idx="1"/>
          </p:nvPr>
        </p:nvSpPr>
        <p:spPr>
          <a:xfrm>
            <a:off x="726398" y="2671554"/>
            <a:ext cx="10739203" cy="3454523"/>
          </a:xfrm>
        </p:spPr>
        <p:txBody>
          <a:bodyPr/>
          <a:lstStyle/>
          <a:p>
            <a:r>
              <a:rPr lang="en-US" sz="2400" dirty="0" err="1"/>
              <a:t>Học</a:t>
            </a:r>
            <a:r>
              <a:rPr lang="en-US" sz="2400" dirty="0"/>
              <a:t> </a:t>
            </a:r>
            <a:r>
              <a:rPr lang="en-US" sz="2400" dirty="0" err="1"/>
              <a:t>sâu</a:t>
            </a:r>
            <a:r>
              <a:rPr lang="en-US" sz="2400" dirty="0"/>
              <a:t> </a:t>
            </a:r>
            <a:r>
              <a:rPr lang="en-US" sz="2400" dirty="0" err="1"/>
              <a:t>về</a:t>
            </a:r>
            <a:r>
              <a:rPr lang="en-US" sz="2400" dirty="0"/>
              <a:t> Precipitation Nowcasting </a:t>
            </a:r>
            <a:r>
              <a:rPr lang="en-US" sz="2400" dirty="0" err="1"/>
              <a:t>và</a:t>
            </a:r>
            <a:r>
              <a:rPr lang="en-US" sz="2400" dirty="0"/>
              <a:t> </a:t>
            </a:r>
            <a:r>
              <a:rPr lang="en-US" sz="2400" dirty="0" err="1"/>
              <a:t>dự</a:t>
            </a:r>
            <a:r>
              <a:rPr lang="en-US" sz="2400" dirty="0"/>
              <a:t> </a:t>
            </a:r>
            <a:r>
              <a:rPr lang="en-US" sz="2400" dirty="0" err="1"/>
              <a:t>đoán</a:t>
            </a:r>
            <a:r>
              <a:rPr lang="en-US" sz="2400" dirty="0"/>
              <a:t> video.</a:t>
            </a:r>
          </a:p>
          <a:p>
            <a:r>
              <a:rPr lang="en-US" sz="2400" dirty="0" err="1"/>
              <a:t>Kết</a:t>
            </a:r>
            <a:r>
              <a:rPr lang="en-US" sz="2400" dirty="0"/>
              <a:t> </a:t>
            </a:r>
            <a:r>
              <a:rPr lang="en-US" sz="2400" dirty="0" err="1"/>
              <a:t>nối</a:t>
            </a:r>
            <a:r>
              <a:rPr lang="en-US" sz="2400" dirty="0"/>
              <a:t> </a:t>
            </a:r>
            <a:r>
              <a:rPr lang="en-US" sz="2400" dirty="0" err="1"/>
              <a:t>có</a:t>
            </a:r>
            <a:r>
              <a:rPr lang="en-US" sz="2400" dirty="0"/>
              <a:t> </a:t>
            </a:r>
            <a:r>
              <a:rPr lang="en-US" sz="2400" dirty="0" err="1"/>
              <a:t>cấu</a:t>
            </a:r>
            <a:r>
              <a:rPr lang="en-US" sz="2400" dirty="0"/>
              <a:t> </a:t>
            </a:r>
            <a:r>
              <a:rPr lang="en-US" sz="2400" dirty="0" err="1"/>
              <a:t>trúc</a:t>
            </a:r>
            <a:r>
              <a:rPr lang="en-US" sz="2400" dirty="0"/>
              <a:t> </a:t>
            </a:r>
            <a:r>
              <a:rPr lang="en-US" sz="2400" dirty="0" err="1"/>
              <a:t>cho</a:t>
            </a:r>
            <a:r>
              <a:rPr lang="en-US" sz="2400" dirty="0"/>
              <a:t> </a:t>
            </a:r>
            <a:r>
              <a:rPr lang="en-US" sz="2400" dirty="0" err="1"/>
              <a:t>mô</a:t>
            </a:r>
            <a:r>
              <a:rPr lang="en-US" sz="2400" dirty="0"/>
              <a:t> </a:t>
            </a:r>
            <a:r>
              <a:rPr lang="en-US" sz="2400" dirty="0" err="1"/>
              <a:t>hình</a:t>
            </a:r>
            <a:r>
              <a:rPr lang="en-US" sz="2400" dirty="0"/>
              <a:t> </a:t>
            </a:r>
            <a:r>
              <a:rPr lang="en-US" sz="2400" dirty="0" err="1"/>
              <a:t>không</a:t>
            </a:r>
            <a:r>
              <a:rPr lang="en-US" sz="2400" dirty="0"/>
              <a:t> </a:t>
            </a:r>
            <a:r>
              <a:rPr lang="en-US" sz="2400" dirty="0" err="1"/>
              <a:t>gian</a:t>
            </a:r>
            <a:r>
              <a:rPr lang="en-US" sz="2400" dirty="0"/>
              <a:t> </a:t>
            </a:r>
            <a:r>
              <a:rPr lang="en-US" sz="2400" dirty="0" err="1"/>
              <a:t>vũ</a:t>
            </a:r>
            <a:r>
              <a:rPr lang="en-US" sz="2400" dirty="0"/>
              <a:t> </a:t>
            </a:r>
            <a:r>
              <a:rPr lang="en-US" sz="2400" dirty="0" err="1"/>
              <a:t>trụ</a:t>
            </a:r>
            <a:r>
              <a:rPr lang="en-US" sz="2400" dirty="0"/>
              <a:t>.</a:t>
            </a:r>
          </a:p>
          <a:p>
            <a:r>
              <a:rPr lang="en-US" sz="2400" dirty="0" err="1"/>
              <a:t>Điểm</a:t>
            </a:r>
            <a:r>
              <a:rPr lang="en-US" sz="2400" dirty="0"/>
              <a:t> </a:t>
            </a:r>
            <a:r>
              <a:rPr lang="en-US" sz="2400" dirty="0" err="1"/>
              <a:t>chuẩn</a:t>
            </a:r>
            <a:r>
              <a:rPr lang="en-US" sz="2400" dirty="0"/>
              <a:t> </a:t>
            </a:r>
            <a:r>
              <a:rPr lang="en-US" sz="2400" dirty="0" err="1"/>
              <a:t>cho</a:t>
            </a:r>
            <a:r>
              <a:rPr lang="en-US" sz="2400" dirty="0"/>
              <a:t> </a:t>
            </a:r>
            <a:r>
              <a:rPr lang="en-US" sz="2400" dirty="0" err="1"/>
              <a:t>các</a:t>
            </a:r>
            <a:r>
              <a:rPr lang="en-US" sz="2400" dirty="0"/>
              <a:t> </a:t>
            </a:r>
            <a:r>
              <a:rPr lang="en-US" sz="2400" dirty="0" err="1"/>
              <a:t>tác</a:t>
            </a:r>
            <a:r>
              <a:rPr lang="en-US" sz="2400" dirty="0"/>
              <a:t> </a:t>
            </a:r>
            <a:r>
              <a:rPr lang="en-US" sz="2400" dirty="0" err="1"/>
              <a:t>vụ</a:t>
            </a:r>
            <a:r>
              <a:rPr lang="en-US" sz="2400" dirty="0"/>
              <a:t> video.</a:t>
            </a:r>
          </a:p>
        </p:txBody>
      </p:sp>
      <p:sp>
        <p:nvSpPr>
          <p:cNvPr id="4" name="Slide Number Placeholder 3">
            <a:extLst>
              <a:ext uri="{FF2B5EF4-FFF2-40B4-BE49-F238E27FC236}">
                <a16:creationId xmlns:a16="http://schemas.microsoft.com/office/drawing/2014/main" id="{6FA87300-D37E-4B7A-ABD8-56FEF0A0C89F}"/>
              </a:ext>
            </a:extLst>
          </p:cNvPr>
          <p:cNvSpPr>
            <a:spLocks noGrp="1"/>
          </p:cNvSpPr>
          <p:nvPr>
            <p:ph type="sldNum" sz="quarter" idx="12"/>
          </p:nvPr>
        </p:nvSpPr>
        <p:spPr/>
        <p:txBody>
          <a:bodyPr/>
          <a:lstStyle/>
          <a:p>
            <a:fld id="{48BB047D-A6CD-43AB-96F0-683C726B586B}" type="slidenum">
              <a:rPr lang="en-US" noProof="0" smtClean="0"/>
              <a:pPr/>
              <a:t>6</a:t>
            </a:fld>
            <a:endParaRPr lang="en-US" noProof="0" dirty="0"/>
          </a:p>
        </p:txBody>
      </p:sp>
    </p:spTree>
    <p:extLst>
      <p:ext uri="{BB962C8B-B14F-4D97-AF65-F5344CB8AC3E}">
        <p14:creationId xmlns:p14="http://schemas.microsoft.com/office/powerpoint/2010/main" val="220300428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erial view cliffside and umbrella">
            <a:extLst>
              <a:ext uri="{FF2B5EF4-FFF2-40B4-BE49-F238E27FC236}">
                <a16:creationId xmlns:a16="http://schemas.microsoft.com/office/drawing/2014/main" id="{86E11806-F302-4002-BC05-308E87F6B5B7}"/>
              </a:ext>
            </a:extLst>
          </p:cNvPr>
          <p:cNvPicPr>
            <a:picLocks noGrp="1" noChangeAspect="1"/>
          </p:cNvPicPr>
          <p:nvPr>
            <p:ph type="pic" sz="quarter" idx="15"/>
          </p:nvPr>
        </p:nvPicPr>
        <p:blipFill>
          <a:blip r:embed="rId3" cstate="screen">
            <a:extLst>
              <a:ext uri="{28A0092B-C50C-407E-A947-70E740481C1C}">
                <a14:useLocalDpi xmlns:a14="http://schemas.microsoft.com/office/drawing/2010/main"/>
              </a:ext>
            </a:extLst>
          </a:blip>
          <a:srcRect/>
          <a:stretch>
            <a:fillRect/>
          </a:stretch>
        </p:blipFill>
        <p:spPr/>
      </p:pic>
      <p:sp>
        <p:nvSpPr>
          <p:cNvPr id="4" name="Title 3">
            <a:extLst>
              <a:ext uri="{FF2B5EF4-FFF2-40B4-BE49-F238E27FC236}">
                <a16:creationId xmlns:a16="http://schemas.microsoft.com/office/drawing/2014/main" id="{402C0A42-6D1B-4B6E-959B-1609A38258E9}"/>
              </a:ext>
            </a:extLst>
          </p:cNvPr>
          <p:cNvSpPr>
            <a:spLocks noGrp="1"/>
          </p:cNvSpPr>
          <p:nvPr>
            <p:ph type="title"/>
          </p:nvPr>
        </p:nvSpPr>
        <p:spPr/>
        <p:txBody>
          <a:bodyPr/>
          <a:lstStyle/>
          <a:p>
            <a:r>
              <a:rPr lang="en-US"/>
              <a:t>3. Model</a:t>
            </a:r>
            <a:endParaRPr lang="en-US" dirty="0"/>
          </a:p>
        </p:txBody>
      </p:sp>
      <p:sp>
        <p:nvSpPr>
          <p:cNvPr id="5" name="Content Placeholder 4">
            <a:extLst>
              <a:ext uri="{FF2B5EF4-FFF2-40B4-BE49-F238E27FC236}">
                <a16:creationId xmlns:a16="http://schemas.microsoft.com/office/drawing/2014/main" id="{BDE42C9A-B4DC-4A46-A073-8421E387B2B7}"/>
              </a:ext>
            </a:extLst>
          </p:cNvPr>
          <p:cNvSpPr>
            <a:spLocks noGrp="1"/>
          </p:cNvSpPr>
          <p:nvPr>
            <p:ph idx="1"/>
          </p:nvPr>
        </p:nvSpPr>
        <p:spPr>
          <a:xfrm>
            <a:off x="5908430" y="2506662"/>
            <a:ext cx="4659924" cy="3454523"/>
          </a:xfrm>
        </p:spPr>
        <p:txBody>
          <a:bodyPr/>
          <a:lstStyle/>
          <a:p>
            <a:r>
              <a:rPr lang="en-US" sz="2400">
                <a:latin typeface="Bookman Old Style" panose="02050604050505020204" pitchFamily="18" charset="0"/>
              </a:rPr>
              <a:t>Giới thiệu cấu trúc dự báo mã hóa chung được sử dụng trong bài viết này.</a:t>
            </a:r>
          </a:p>
          <a:p>
            <a:r>
              <a:rPr lang="en-US" sz="2400">
                <a:latin typeface="Bookman Old Style" panose="02050604050505020204" pitchFamily="18" charset="0"/>
              </a:rPr>
              <a:t>Xem xét mô hình ConvolutionalGRU.</a:t>
            </a:r>
          </a:p>
          <a:p>
            <a:r>
              <a:rPr lang="en-US" sz="2400">
                <a:latin typeface="Bookman Old Style" panose="02050604050505020204" pitchFamily="18" charset="0"/>
              </a:rPr>
              <a:t>Trình bày mô hình mới TrajectoryGRU</a:t>
            </a:r>
            <a:endParaRPr lang="en-US" sz="2400" dirty="0">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D2888EF7-DDB5-41D0-A1B0-B012ABC94D85}"/>
              </a:ext>
            </a:extLst>
          </p:cNvPr>
          <p:cNvSpPr>
            <a:spLocks noGrp="1"/>
          </p:cNvSpPr>
          <p:nvPr>
            <p:ph type="sldNum" sz="quarter" idx="12"/>
          </p:nvPr>
        </p:nvSpPr>
        <p:spPr/>
        <p:txBody>
          <a:bodyPr/>
          <a:lstStyle/>
          <a:p>
            <a:fld id="{48BB047D-A6CD-43AB-96F0-683C726B586B}" type="slidenum">
              <a:rPr lang="en-US" smtClean="0"/>
              <a:pPr/>
              <a:t>7</a:t>
            </a:fld>
            <a:endParaRPr lang="en-US" dirty="0"/>
          </a:p>
        </p:txBody>
      </p:sp>
    </p:spTree>
    <p:extLst>
      <p:ext uri="{BB962C8B-B14F-4D97-AF65-F5344CB8AC3E}">
        <p14:creationId xmlns:p14="http://schemas.microsoft.com/office/powerpoint/2010/main" val="345486367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anim calcmode="lin" valueType="num">
                                      <p:cBhvr>
                                        <p:cTn id="2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1000"/>
                                        <p:tgtEl>
                                          <p:spTgt spid="5">
                                            <p:txEl>
                                              <p:pRg st="2" end="2"/>
                                            </p:txEl>
                                          </p:spTgt>
                                        </p:tgtEl>
                                      </p:cBhvr>
                                    </p:animEffect>
                                    <p:anim calcmode="lin" valueType="num">
                                      <p:cBhvr>
                                        <p:cTn id="2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sz="4000"/>
              <a:t>3. model</a:t>
            </a:r>
          </a:p>
        </p:txBody>
      </p:sp>
      <p:sp>
        <p:nvSpPr>
          <p:cNvPr id="4" name="Slide Number Placeholder 3"/>
          <p:cNvSpPr>
            <a:spLocks noGrp="1"/>
          </p:cNvSpPr>
          <p:nvPr>
            <p:ph type="sldNum" sz="quarter" idx="12"/>
          </p:nvPr>
        </p:nvSpPr>
        <p:spPr/>
        <p:txBody>
          <a:bodyPr/>
          <a:lstStyle/>
          <a:p>
            <a:fld id="{48BB047D-A6CD-43AB-96F0-683C726B586B}" type="slidenum">
              <a:rPr lang="en-US" noProof="0" smtClean="0"/>
              <a:pPr/>
              <a:t>8</a:t>
            </a:fld>
            <a:endParaRPr lang="en-US" noProof="0" dirty="0"/>
          </a:p>
        </p:txBody>
      </p:sp>
      <p:sp>
        <p:nvSpPr>
          <p:cNvPr id="11" name="Text Placeholder 10"/>
          <p:cNvSpPr>
            <a:spLocks noGrp="1"/>
          </p:cNvSpPr>
          <p:nvPr>
            <p:ph type="body" sz="half" idx="2"/>
          </p:nvPr>
        </p:nvSpPr>
        <p:spPr/>
        <p:txBody>
          <a:bodyPr>
            <a:normAutofit/>
          </a:bodyPr>
          <a:lstStyle/>
          <a:p>
            <a:r>
              <a:rPr lang="en-GB" sz="2800" b="1" i="1"/>
              <a:t>3.1 Cấu trúc dự báo mã hóa</a:t>
            </a:r>
          </a:p>
          <a:p>
            <a:endParaRPr lang="en-GB" sz="2800" b="1" i="1"/>
          </a:p>
        </p:txBody>
      </p:sp>
      <p:pic>
        <p:nvPicPr>
          <p:cNvPr id="2" name="Picture 1">
            <a:extLst>
              <a:ext uri="{FF2B5EF4-FFF2-40B4-BE49-F238E27FC236}">
                <a16:creationId xmlns:a16="http://schemas.microsoft.com/office/drawing/2014/main" id="{02E79F0F-8ECC-4BCF-8C7D-4AF65ACACF1D}"/>
              </a:ext>
            </a:extLst>
          </p:cNvPr>
          <p:cNvPicPr>
            <a:picLocks noChangeAspect="1"/>
          </p:cNvPicPr>
          <p:nvPr/>
        </p:nvPicPr>
        <p:blipFill>
          <a:blip r:embed="rId3"/>
          <a:stretch>
            <a:fillRect/>
          </a:stretch>
        </p:blipFill>
        <p:spPr>
          <a:xfrm>
            <a:off x="3911417" y="494675"/>
            <a:ext cx="7421147" cy="5509224"/>
          </a:xfrm>
          <a:prstGeom prst="rect">
            <a:avLst/>
          </a:prstGeom>
        </p:spPr>
      </p:pic>
    </p:spTree>
    <p:extLst>
      <p:ext uri="{BB962C8B-B14F-4D97-AF65-F5344CB8AC3E}">
        <p14:creationId xmlns:p14="http://schemas.microsoft.com/office/powerpoint/2010/main" val="299219353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1000"/>
                                        <p:tgtEl>
                                          <p:spTgt spid="11">
                                            <p:txEl>
                                              <p:pRg st="0" end="0"/>
                                            </p:txEl>
                                          </p:spTgt>
                                        </p:tgtEl>
                                      </p:cBhvr>
                                    </p:animEffect>
                                    <p:anim calcmode="lin" valueType="num">
                                      <p:cBhvr>
                                        <p:cTn id="13"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sz="4000"/>
              <a:t>3. model</a:t>
            </a:r>
          </a:p>
        </p:txBody>
      </p:sp>
      <p:sp>
        <p:nvSpPr>
          <p:cNvPr id="4" name="Slide Number Placeholder 3"/>
          <p:cNvSpPr>
            <a:spLocks noGrp="1"/>
          </p:cNvSpPr>
          <p:nvPr>
            <p:ph type="sldNum" sz="quarter" idx="12"/>
          </p:nvPr>
        </p:nvSpPr>
        <p:spPr/>
        <p:txBody>
          <a:bodyPr/>
          <a:lstStyle/>
          <a:p>
            <a:fld id="{48BB047D-A6CD-43AB-96F0-683C726B586B}" type="slidenum">
              <a:rPr lang="en-US" noProof="0" smtClean="0"/>
              <a:pPr/>
              <a:t>9</a:t>
            </a:fld>
            <a:endParaRPr lang="en-US" noProof="0" dirty="0"/>
          </a:p>
        </p:txBody>
      </p:sp>
      <p:sp>
        <p:nvSpPr>
          <p:cNvPr id="11" name="Text Placeholder 10"/>
          <p:cNvSpPr>
            <a:spLocks noGrp="1"/>
          </p:cNvSpPr>
          <p:nvPr>
            <p:ph type="body" sz="half" idx="2"/>
          </p:nvPr>
        </p:nvSpPr>
        <p:spPr/>
        <p:txBody>
          <a:bodyPr>
            <a:normAutofit/>
          </a:bodyPr>
          <a:lstStyle/>
          <a:p>
            <a:r>
              <a:rPr lang="en-US" sz="2400" b="1" i="1"/>
              <a:t>3.2. Mô hình convolutional GRU </a:t>
            </a:r>
            <a:endParaRPr lang="en-GB" sz="2400" i="1"/>
          </a:p>
        </p:txBody>
      </p:sp>
      <p:sp>
        <p:nvSpPr>
          <p:cNvPr id="8" name="Content Placeholder 7"/>
          <p:cNvSpPr>
            <a:spLocks noGrp="1"/>
          </p:cNvSpPr>
          <p:nvPr>
            <p:ph idx="1"/>
          </p:nvPr>
        </p:nvSpPr>
        <p:spPr/>
        <p:txBody>
          <a:bodyPr>
            <a:normAutofit/>
          </a:bodyPr>
          <a:lstStyle/>
          <a:p>
            <a:pPr lvl="1"/>
            <a:endParaRPr lang="en-US" sz="2000" dirty="0">
              <a:latin typeface="Bookman Old Style" panose="02050604050505020204" pitchFamily="18" charset="0"/>
            </a:endParaRPr>
          </a:p>
          <a:p>
            <a:pPr lvl="1"/>
            <a:endParaRPr lang="en-US" sz="2000" dirty="0">
              <a:latin typeface="Bookman Old Style" panose="02050604050505020204" pitchFamily="18" charset="0"/>
            </a:endParaRPr>
          </a:p>
          <a:p>
            <a:pPr lvl="1"/>
            <a:r>
              <a:rPr lang="en-US" sz="2000" dirty="0" err="1">
                <a:latin typeface="Bookman Old Style" panose="02050604050505020204" pitchFamily="18" charset="0"/>
              </a:rPr>
              <a:t>Các</a:t>
            </a:r>
            <a:r>
              <a:rPr lang="en-US" sz="2000" dirty="0">
                <a:latin typeface="Bookman Old Style" panose="02050604050505020204" pitchFamily="18" charset="0"/>
              </a:rPr>
              <a:t> </a:t>
            </a:r>
            <a:r>
              <a:rPr lang="en-US" sz="2000" dirty="0" err="1">
                <a:latin typeface="Bookman Old Style" panose="02050604050505020204" pitchFamily="18" charset="0"/>
              </a:rPr>
              <a:t>công</a:t>
            </a:r>
            <a:r>
              <a:rPr lang="en-US" sz="2000" dirty="0">
                <a:latin typeface="Bookman Old Style" panose="02050604050505020204" pitchFamily="18" charset="0"/>
              </a:rPr>
              <a:t> </a:t>
            </a:r>
            <a:r>
              <a:rPr lang="en-US" sz="2000" dirty="0" err="1">
                <a:latin typeface="Bookman Old Style" panose="02050604050505020204" pitchFamily="18" charset="0"/>
              </a:rPr>
              <a:t>thức</a:t>
            </a:r>
            <a:r>
              <a:rPr lang="en-US" sz="2000" dirty="0">
                <a:latin typeface="Bookman Old Style" panose="02050604050505020204" pitchFamily="18" charset="0"/>
              </a:rPr>
              <a:t> </a:t>
            </a:r>
            <a:r>
              <a:rPr lang="en-US" sz="2000" dirty="0" err="1">
                <a:latin typeface="Bookman Old Style" panose="02050604050505020204" pitchFamily="18" charset="0"/>
              </a:rPr>
              <a:t>chính</a:t>
            </a:r>
            <a:r>
              <a:rPr lang="en-US" sz="2000" dirty="0">
                <a:latin typeface="Bookman Old Style" panose="02050604050505020204" pitchFamily="18" charset="0"/>
              </a:rPr>
              <a:t> </a:t>
            </a:r>
            <a:r>
              <a:rPr lang="en-US" sz="2000" dirty="0" err="1">
                <a:latin typeface="Bookman Old Style" panose="02050604050505020204" pitchFamily="18" charset="0"/>
              </a:rPr>
              <a:t>của</a:t>
            </a:r>
            <a:r>
              <a:rPr lang="en-US" sz="2000" dirty="0">
                <a:latin typeface="Bookman Old Style" panose="02050604050505020204" pitchFamily="18" charset="0"/>
              </a:rPr>
              <a:t> </a:t>
            </a:r>
            <a:r>
              <a:rPr lang="en-US" sz="2000" dirty="0" err="1">
                <a:latin typeface="Bookman Old Style" panose="02050604050505020204" pitchFamily="18" charset="0"/>
              </a:rPr>
              <a:t>ConvGRU</a:t>
            </a:r>
            <a:r>
              <a:rPr lang="en-US" sz="2000" dirty="0">
                <a:latin typeface="Bookman Old Style" panose="02050604050505020204" pitchFamily="18" charset="0"/>
              </a:rPr>
              <a:t> </a:t>
            </a:r>
            <a:r>
              <a:rPr lang="en-US" sz="2000" dirty="0" err="1">
                <a:latin typeface="Bookman Old Style" panose="02050604050505020204" pitchFamily="18" charset="0"/>
              </a:rPr>
              <a:t>được</a:t>
            </a:r>
            <a:r>
              <a:rPr lang="en-US" sz="2000" dirty="0">
                <a:latin typeface="Bookman Old Style" panose="02050604050505020204" pitchFamily="18" charset="0"/>
              </a:rPr>
              <a:t> </a:t>
            </a:r>
            <a:r>
              <a:rPr lang="en-US" sz="2000" dirty="0" err="1">
                <a:latin typeface="Bookman Old Style" panose="02050604050505020204" pitchFamily="18" charset="0"/>
              </a:rPr>
              <a:t>sử</a:t>
            </a:r>
            <a:r>
              <a:rPr lang="en-US" sz="2000" dirty="0">
                <a:latin typeface="Bookman Old Style" panose="02050604050505020204" pitchFamily="18" charset="0"/>
              </a:rPr>
              <a:t> </a:t>
            </a:r>
            <a:r>
              <a:rPr lang="en-US" sz="2000" dirty="0" err="1">
                <a:latin typeface="Bookman Old Style" panose="02050604050505020204" pitchFamily="18" charset="0"/>
              </a:rPr>
              <a:t>dụng</a:t>
            </a:r>
            <a:r>
              <a:rPr lang="en-US" sz="2000" dirty="0">
                <a:latin typeface="Bookman Old Style" panose="02050604050505020204" pitchFamily="18" charset="0"/>
              </a:rPr>
              <a:t> </a:t>
            </a:r>
            <a:r>
              <a:rPr lang="en-US" sz="2000" dirty="0" err="1">
                <a:latin typeface="Bookman Old Style" panose="02050604050505020204" pitchFamily="18" charset="0"/>
              </a:rPr>
              <a:t>trong</a:t>
            </a:r>
            <a:r>
              <a:rPr lang="en-US" sz="2000" dirty="0">
                <a:latin typeface="Bookman Old Style" panose="02050604050505020204" pitchFamily="18" charset="0"/>
              </a:rPr>
              <a:t> </a:t>
            </a:r>
            <a:r>
              <a:rPr lang="en-US" sz="2000" dirty="0" err="1">
                <a:latin typeface="Bookman Old Style" panose="02050604050505020204" pitchFamily="18" charset="0"/>
              </a:rPr>
              <a:t>bài</a:t>
            </a:r>
            <a:r>
              <a:rPr lang="en-US" sz="2000" dirty="0">
                <a:latin typeface="Bookman Old Style" panose="02050604050505020204" pitchFamily="18" charset="0"/>
              </a:rPr>
              <a:t> </a:t>
            </a:r>
            <a:r>
              <a:rPr lang="en-US" sz="2000" dirty="0" err="1">
                <a:latin typeface="Bookman Old Style" panose="02050604050505020204" pitchFamily="18" charset="0"/>
              </a:rPr>
              <a:t>viết</a:t>
            </a:r>
            <a:r>
              <a:rPr lang="en-US" sz="2000" dirty="0">
                <a:latin typeface="Bookman Old Style" panose="02050604050505020204" pitchFamily="18" charset="0"/>
              </a:rPr>
              <a:t> </a:t>
            </a:r>
            <a:r>
              <a:rPr lang="en-US" sz="2000" dirty="0" err="1">
                <a:latin typeface="Bookman Old Style" panose="02050604050505020204" pitchFamily="18" charset="0"/>
              </a:rPr>
              <a:t>này</a:t>
            </a:r>
            <a:endParaRPr lang="en-US" sz="2000" dirty="0">
              <a:latin typeface="Bookman Old Style" panose="02050604050505020204" pitchFamily="18" charset="0"/>
            </a:endParaRPr>
          </a:p>
          <a:p>
            <a:pPr marL="457200" lvl="1" indent="0">
              <a:buNone/>
            </a:pPr>
            <a:r>
              <a:rPr lang="en-US" sz="2000" dirty="0">
                <a:latin typeface="Bookman Old Style" panose="02050604050505020204" pitchFamily="18" charset="0"/>
              </a:rPr>
              <a:t> </a:t>
            </a:r>
            <a:br>
              <a:rPr lang="en-US" sz="2000" dirty="0">
                <a:latin typeface="Bookman Old Style" panose="02050604050505020204" pitchFamily="18" charset="0"/>
              </a:rPr>
            </a:br>
            <a:br>
              <a:rPr lang="en-US" sz="2000" dirty="0">
                <a:latin typeface="Bookman Old Style" panose="02050604050505020204" pitchFamily="18" charset="0"/>
              </a:rPr>
            </a:br>
            <a:br>
              <a:rPr lang="en-US" sz="2000" dirty="0">
                <a:latin typeface="Bookman Old Style" panose="02050604050505020204" pitchFamily="18" charset="0"/>
              </a:rPr>
            </a:br>
            <a:endParaRPr lang="en-US" sz="2000" dirty="0">
              <a:latin typeface="Bookman Old Style" panose="02050604050505020204" pitchFamily="18" charset="0"/>
            </a:endParaRPr>
          </a:p>
          <a:p>
            <a:pPr lvl="1"/>
            <a:r>
              <a:rPr lang="en-US" sz="2000" dirty="0">
                <a:latin typeface="Bookman Old Style" panose="02050604050505020204" pitchFamily="18" charset="0"/>
              </a:rPr>
              <a:t>                              </a:t>
            </a:r>
          </a:p>
        </p:txBody>
      </p:sp>
      <p:pic>
        <p:nvPicPr>
          <p:cNvPr id="10" name="Picture 9"/>
          <p:cNvPicPr/>
          <p:nvPr/>
        </p:nvPicPr>
        <p:blipFill>
          <a:blip r:embed="rId2"/>
          <a:stretch>
            <a:fillRect/>
          </a:stretch>
        </p:blipFill>
        <p:spPr>
          <a:xfrm>
            <a:off x="5019996" y="2116636"/>
            <a:ext cx="6653799" cy="2624728"/>
          </a:xfrm>
          <a:prstGeom prst="rect">
            <a:avLst/>
          </a:prstGeom>
        </p:spPr>
      </p:pic>
    </p:spTree>
    <p:extLst>
      <p:ext uri="{BB962C8B-B14F-4D97-AF65-F5344CB8AC3E}">
        <p14:creationId xmlns:p14="http://schemas.microsoft.com/office/powerpoint/2010/main" val="14361082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1000"/>
                                        <p:tgtEl>
                                          <p:spTgt spid="11">
                                            <p:txEl>
                                              <p:pRg st="0" end="0"/>
                                            </p:txEl>
                                          </p:spTgt>
                                        </p:tgtEl>
                                      </p:cBhvr>
                                    </p:animEffect>
                                    <p:anim calcmode="lin" valueType="num">
                                      <p:cBhvr>
                                        <p:cTn id="13"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500"/>
                                        <p:tgtEl>
                                          <p:spTgt spid="8">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fade">
                                      <p:cBhvr>
                                        <p:cTn id="25" dur="500"/>
                                        <p:tgtEl>
                                          <p:spTgt spid="8">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build="p"/>
    </p:bldLst>
  </p:timing>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468121_Coastal presentation_RVA_v5" id="{5B652A6C-03CB-4457-ADFC-1C5BB6605FEF}" vid="{F00112C4-F9F0-4BD0-BC95-5242C8B0F7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D46D58D-B27D-4B23-AEA1-AE974AB62218}">
  <ds:schemaRefs>
    <ds:schemaRef ds:uri="http://schemas.microsoft.com/sharepoint/v3/contenttype/forms"/>
  </ds:schemaRefs>
</ds:datastoreItem>
</file>

<file path=customXml/itemProps3.xml><?xml version="1.0" encoding="utf-8"?>
<ds:datastoreItem xmlns:ds="http://schemas.openxmlformats.org/officeDocument/2006/customXml" ds:itemID="{330CE401-796E-4493-905E-4DDA5AF62AB4}">
  <ds:schemaRefs>
    <ds:schemaRef ds:uri="http://purl.org/dc/terms/"/>
    <ds:schemaRef ds:uri="http://purl.org/dc/elements/1.1/"/>
    <ds:schemaRef ds:uri="71af3243-3dd4-4a8d-8c0d-dd76da1f02a5"/>
    <ds:schemaRef ds:uri="http://schemas.microsoft.com/office/2006/documentManagement/types"/>
    <ds:schemaRef ds:uri="http://purl.org/dc/dcmitype/"/>
    <ds:schemaRef ds:uri="http://schemas.microsoft.com/office/2006/metadata/properties"/>
    <ds:schemaRef ds:uri="http://schemas.microsoft.com/office/infopath/2007/PartnerControls"/>
    <ds:schemaRef ds:uri="http://schemas.openxmlformats.org/package/2006/metadata/core-properties"/>
    <ds:schemaRef ds:uri="16c05727-aa75-4e4a-9b5f-8a80a116589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Coastal presentation</Template>
  <TotalTime>0</TotalTime>
  <Words>2459</Words>
  <Application>Microsoft Office PowerPoint</Application>
  <PresentationFormat>Widescreen</PresentationFormat>
  <Paragraphs>136</Paragraphs>
  <Slides>23</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Book Antiqua</vt:lpstr>
      <vt:lpstr>Bookman Old Style</vt:lpstr>
      <vt:lpstr>Calibri</vt:lpstr>
      <vt:lpstr>Courier New</vt:lpstr>
      <vt:lpstr>Office Theme</vt:lpstr>
      <vt:lpstr>Deep Learning for Precipitation Nowcasting:</vt:lpstr>
      <vt:lpstr>Thành viên nhóm</vt:lpstr>
      <vt:lpstr>Precipitation nowcasting</vt:lpstr>
      <vt:lpstr>Phương pháp</vt:lpstr>
      <vt:lpstr>MỤC ĐÍCH</vt:lpstr>
      <vt:lpstr>Related work</vt:lpstr>
      <vt:lpstr>3. Model</vt:lpstr>
      <vt:lpstr>3. model</vt:lpstr>
      <vt:lpstr>3. model</vt:lpstr>
      <vt:lpstr>3. model</vt:lpstr>
      <vt:lpstr>3. model</vt:lpstr>
      <vt:lpstr>3. model</vt:lpstr>
      <vt:lpstr>thử nghiệm movemnist++</vt:lpstr>
      <vt:lpstr>4. thử nghiệm movemnist++</vt:lpstr>
      <vt:lpstr>4. thử nghiệm movemnist++</vt:lpstr>
      <vt:lpstr>PowerPoint Presentation</vt:lpstr>
      <vt:lpstr>5. Benchmark for Precipitation Nowcasting</vt:lpstr>
      <vt:lpstr>5 Benchmark for Precipitation Nowcasting </vt:lpstr>
      <vt:lpstr>5 Benchmark for Precipitation Nowcasting </vt:lpstr>
      <vt:lpstr>5 Benchmark for Precipitation Nowcasting </vt:lpstr>
      <vt:lpstr>6. Conclusion and Future Work </vt:lpstr>
      <vt:lpstr>Thank You</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2019-06-13T08:36:51Z</dcterms:created>
  <dcterms:modified xsi:type="dcterms:W3CDTF">2019-06-14T07:16:00Z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