
<file path=[Content_Types].xml><?xml version="1.0" encoding="utf-8"?>
<Types xmlns="http://schemas.openxmlformats.org/package/2006/content-types">
  <Default Extension="bin"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8" r:id="rId2"/>
    <p:sldId id="259" r:id="rId3"/>
    <p:sldId id="260" r:id="rId4"/>
    <p:sldId id="277" r:id="rId5"/>
    <p:sldId id="266" r:id="rId6"/>
    <p:sldId id="279" r:id="rId7"/>
    <p:sldId id="334" r:id="rId8"/>
    <p:sldId id="333" r:id="rId9"/>
    <p:sldId id="292" r:id="rId10"/>
    <p:sldId id="267" r:id="rId11"/>
    <p:sldId id="283" r:id="rId12"/>
    <p:sldId id="284" r:id="rId13"/>
    <p:sldId id="286" r:id="rId14"/>
    <p:sldId id="287" r:id="rId15"/>
    <p:sldId id="288" r:id="rId16"/>
    <p:sldId id="289" r:id="rId17"/>
    <p:sldId id="272" r:id="rId18"/>
    <p:sldId id="280" r:id="rId19"/>
    <p:sldId id="315" r:id="rId20"/>
    <p:sldId id="317" r:id="rId21"/>
    <p:sldId id="269" r:id="rId22"/>
    <p:sldId id="328" r:id="rId23"/>
    <p:sldId id="270" r:id="rId24"/>
    <p:sldId id="320" r:id="rId25"/>
    <p:sldId id="321" r:id="rId26"/>
    <p:sldId id="271" r:id="rId27"/>
    <p:sldId id="290" r:id="rId28"/>
    <p:sldId id="291" r:id="rId29"/>
    <p:sldId id="299" r:id="rId30"/>
    <p:sldId id="293" r:id="rId31"/>
    <p:sldId id="294" r:id="rId32"/>
    <p:sldId id="295" r:id="rId33"/>
    <p:sldId id="296" r:id="rId34"/>
    <p:sldId id="332" r:id="rId35"/>
    <p:sldId id="297" r:id="rId36"/>
    <p:sldId id="298" r:id="rId37"/>
    <p:sldId id="300" r:id="rId38"/>
    <p:sldId id="301" r:id="rId39"/>
    <p:sldId id="305" r:id="rId40"/>
    <p:sldId id="302" r:id="rId41"/>
    <p:sldId id="308" r:id="rId42"/>
    <p:sldId id="313" r:id="rId43"/>
    <p:sldId id="306" r:id="rId44"/>
    <p:sldId id="307" r:id="rId45"/>
    <p:sldId id="309" r:id="rId46"/>
    <p:sldId id="311" r:id="rId47"/>
    <p:sldId id="312" r:id="rId48"/>
    <p:sldId id="310" r:id="rId49"/>
    <p:sldId id="314" r:id="rId50"/>
    <p:sldId id="322" r:id="rId51"/>
    <p:sldId id="323" r:id="rId52"/>
    <p:sldId id="324" r:id="rId53"/>
    <p:sldId id="325" r:id="rId54"/>
    <p:sldId id="327" r:id="rId55"/>
    <p:sldId id="329" r:id="rId56"/>
    <p:sldId id="318" r:id="rId57"/>
    <p:sldId id="319" r:id="rId58"/>
    <p:sldId id="330" r:id="rId59"/>
    <p:sldId id="331" r:id="rId60"/>
    <p:sldId id="31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84360" autoAdjust="0"/>
  </p:normalViewPr>
  <p:slideViewPr>
    <p:cSldViewPr snapToGrid="0">
      <p:cViewPr varScale="1">
        <p:scale>
          <a:sx n="114" d="100"/>
          <a:sy n="114" d="100"/>
        </p:scale>
        <p:origin x="54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ata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svg"/><Relationship Id="rId1"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svg"/><Relationship Id="rId1" Type="http://schemas.openxmlformats.org/officeDocument/2006/relationships/image" Target="../media/image13.png"/><Relationship Id="rId6" Type="http://schemas.openxmlformats.org/officeDocument/2006/relationships/image" Target="../media/image27.svg"/><Relationship Id="rId5" Type="http://schemas.openxmlformats.org/officeDocument/2006/relationships/image" Target="../media/image29.png"/><Relationship Id="rId4" Type="http://schemas.openxmlformats.org/officeDocument/2006/relationships/image" Target="../media/image2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92BE4-FE06-4758-B987-B447DC57EF61}"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en-US"/>
        </a:p>
      </dgm:t>
    </dgm:pt>
    <dgm:pt modelId="{D5F9D74C-83F1-4D0B-8266-2343E656918C}">
      <dgm:prSet/>
      <dgm:spPr/>
      <dgm:t>
        <a:bodyPr/>
        <a:lstStyle/>
        <a:p>
          <a:r>
            <a:rPr lang="en-US" b="0" i="0" dirty="0"/>
            <a:t>Definitions</a:t>
          </a:r>
          <a:endParaRPr lang="en-US" dirty="0"/>
        </a:p>
      </dgm:t>
    </dgm:pt>
    <dgm:pt modelId="{9859438C-D21D-4D38-9223-925266A29251}" type="parTrans" cxnId="{74D76F2E-56DE-4685-9B11-6D2401E7AE99}">
      <dgm:prSet/>
      <dgm:spPr/>
      <dgm:t>
        <a:bodyPr/>
        <a:lstStyle/>
        <a:p>
          <a:endParaRPr lang="en-US"/>
        </a:p>
      </dgm:t>
    </dgm:pt>
    <dgm:pt modelId="{BECCE694-17CF-434B-8603-C3D2A37F5030}" type="sibTrans" cxnId="{74D76F2E-56DE-4685-9B11-6D2401E7AE99}">
      <dgm:prSet/>
      <dgm:spPr/>
      <dgm:t>
        <a:bodyPr/>
        <a:lstStyle/>
        <a:p>
          <a:endParaRPr lang="en-US"/>
        </a:p>
      </dgm:t>
    </dgm:pt>
    <dgm:pt modelId="{78A8F0BD-4B87-48AF-B1EA-320EE931F746}">
      <dgm:prSet/>
      <dgm:spPr/>
      <dgm:t>
        <a:bodyPr/>
        <a:lstStyle/>
        <a:p>
          <a:pPr>
            <a:lnSpc>
              <a:spcPct val="100000"/>
            </a:lnSpc>
          </a:pPr>
          <a:r>
            <a:rPr lang="en-US" b="0" i="0" dirty="0"/>
            <a:t>“an agreement between private parties creating mutual obligations enforceable by law”</a:t>
          </a:r>
          <a:endParaRPr lang="en-US" dirty="0"/>
        </a:p>
      </dgm:t>
    </dgm:pt>
    <dgm:pt modelId="{6F8CB912-A05B-4E39-A233-3088DD6DF42F}" type="parTrans" cxnId="{C00683AD-7DA5-4C02-8459-E698A6ADA397}">
      <dgm:prSet/>
      <dgm:spPr/>
      <dgm:t>
        <a:bodyPr/>
        <a:lstStyle/>
        <a:p>
          <a:endParaRPr lang="en-US"/>
        </a:p>
      </dgm:t>
    </dgm:pt>
    <dgm:pt modelId="{D7D265B3-28A1-4980-A453-F12EFA64B2EE}" type="sibTrans" cxnId="{C00683AD-7DA5-4C02-8459-E698A6ADA397}">
      <dgm:prSet/>
      <dgm:spPr/>
      <dgm:t>
        <a:bodyPr/>
        <a:lstStyle/>
        <a:p>
          <a:endParaRPr lang="en-US"/>
        </a:p>
      </dgm:t>
    </dgm:pt>
    <dgm:pt modelId="{C64C891D-AAD8-4D8C-92C9-6B67BFDE22B2}">
      <dgm:prSet/>
      <dgm:spPr/>
      <dgm:t>
        <a:bodyPr/>
        <a:lstStyle/>
        <a:p>
          <a:r>
            <a:rPr lang="en-US" b="0" i="0" dirty="0"/>
            <a:t>Required Elements</a:t>
          </a:r>
          <a:endParaRPr lang="en-US" dirty="0"/>
        </a:p>
      </dgm:t>
    </dgm:pt>
    <dgm:pt modelId="{6CEA4BF2-9ED7-43D9-9750-4C95E5713B96}" type="parTrans" cxnId="{23721ABB-EB3B-49C4-90F5-89060A948F64}">
      <dgm:prSet/>
      <dgm:spPr/>
      <dgm:t>
        <a:bodyPr/>
        <a:lstStyle/>
        <a:p>
          <a:endParaRPr lang="en-US"/>
        </a:p>
      </dgm:t>
    </dgm:pt>
    <dgm:pt modelId="{AD749E2A-02DE-4859-83DB-7980D3435503}" type="sibTrans" cxnId="{23721ABB-EB3B-49C4-90F5-89060A948F64}">
      <dgm:prSet/>
      <dgm:spPr/>
      <dgm:t>
        <a:bodyPr/>
        <a:lstStyle/>
        <a:p>
          <a:endParaRPr lang="en-US"/>
        </a:p>
      </dgm:t>
    </dgm:pt>
    <dgm:pt modelId="{B3A93F22-AAA7-461C-973A-5B219DC9FE34}">
      <dgm:prSet/>
      <dgm:spPr/>
      <dgm:t>
        <a:bodyPr/>
        <a:lstStyle/>
        <a:p>
          <a:pPr>
            <a:lnSpc>
              <a:spcPct val="100000"/>
            </a:lnSpc>
          </a:pPr>
          <a:r>
            <a:rPr lang="en-US" b="0" i="0" dirty="0"/>
            <a:t>mutual assent (expressed by valid offer &amp; acceptance)</a:t>
          </a:r>
          <a:endParaRPr lang="en-US" dirty="0"/>
        </a:p>
      </dgm:t>
    </dgm:pt>
    <dgm:pt modelId="{89B2FDBB-5B60-488A-8FE2-85F5E5B9843E}" type="parTrans" cxnId="{989F0357-5D05-46C9-929B-D51B632B4413}">
      <dgm:prSet/>
      <dgm:spPr/>
      <dgm:t>
        <a:bodyPr/>
        <a:lstStyle/>
        <a:p>
          <a:endParaRPr lang="en-US"/>
        </a:p>
      </dgm:t>
    </dgm:pt>
    <dgm:pt modelId="{274D9DB7-90ED-40F2-BC62-FD77AB64C06E}" type="sibTrans" cxnId="{989F0357-5D05-46C9-929B-D51B632B4413}">
      <dgm:prSet/>
      <dgm:spPr/>
      <dgm:t>
        <a:bodyPr/>
        <a:lstStyle/>
        <a:p>
          <a:endParaRPr lang="en-US"/>
        </a:p>
      </dgm:t>
    </dgm:pt>
    <dgm:pt modelId="{BB76DFD5-A875-449E-999C-A1983E2CC253}">
      <dgm:prSet/>
      <dgm:spPr/>
      <dgm:t>
        <a:bodyPr/>
        <a:lstStyle/>
        <a:p>
          <a:pPr>
            <a:lnSpc>
              <a:spcPct val="100000"/>
            </a:lnSpc>
          </a:pPr>
          <a:r>
            <a:rPr lang="en-US" b="0" i="0" dirty="0"/>
            <a:t>adequate consideration</a:t>
          </a:r>
          <a:endParaRPr lang="en-US" dirty="0"/>
        </a:p>
      </dgm:t>
    </dgm:pt>
    <dgm:pt modelId="{4D50DFB1-D6AB-47AF-A9F9-F96A8B281B08}" type="parTrans" cxnId="{149CF7CA-AE13-4220-9CA9-DC4375173AFA}">
      <dgm:prSet/>
      <dgm:spPr/>
      <dgm:t>
        <a:bodyPr/>
        <a:lstStyle/>
        <a:p>
          <a:endParaRPr lang="en-US"/>
        </a:p>
      </dgm:t>
    </dgm:pt>
    <dgm:pt modelId="{E7D60C76-AF67-4280-A703-968E24E45DBF}" type="sibTrans" cxnId="{149CF7CA-AE13-4220-9CA9-DC4375173AFA}">
      <dgm:prSet/>
      <dgm:spPr/>
      <dgm:t>
        <a:bodyPr/>
        <a:lstStyle/>
        <a:p>
          <a:endParaRPr lang="en-US"/>
        </a:p>
      </dgm:t>
    </dgm:pt>
    <dgm:pt modelId="{0E808A6C-89FD-43AC-9580-CF158B4BCCA1}">
      <dgm:prSet/>
      <dgm:spPr/>
      <dgm:t>
        <a:bodyPr/>
        <a:lstStyle/>
        <a:p>
          <a:pPr>
            <a:lnSpc>
              <a:spcPct val="100000"/>
            </a:lnSpc>
          </a:pPr>
          <a:r>
            <a:rPr lang="en-US" b="0" i="0" dirty="0"/>
            <a:t>capacity</a:t>
          </a:r>
          <a:endParaRPr lang="en-US" dirty="0"/>
        </a:p>
      </dgm:t>
    </dgm:pt>
    <dgm:pt modelId="{83455492-4B07-4DC2-8CB7-B53CB20321A2}" type="parTrans" cxnId="{7E29B426-FAB8-4C0D-84A6-52DC0FEF905B}">
      <dgm:prSet/>
      <dgm:spPr/>
      <dgm:t>
        <a:bodyPr/>
        <a:lstStyle/>
        <a:p>
          <a:endParaRPr lang="en-US"/>
        </a:p>
      </dgm:t>
    </dgm:pt>
    <dgm:pt modelId="{379A18A9-B3DB-4918-B7FA-7ABA18D2167F}" type="sibTrans" cxnId="{7E29B426-FAB8-4C0D-84A6-52DC0FEF905B}">
      <dgm:prSet/>
      <dgm:spPr/>
      <dgm:t>
        <a:bodyPr/>
        <a:lstStyle/>
        <a:p>
          <a:endParaRPr lang="en-US"/>
        </a:p>
      </dgm:t>
    </dgm:pt>
    <dgm:pt modelId="{3623A26E-B6C8-4BC7-8CCE-4EB9A76D635E}">
      <dgm:prSet/>
      <dgm:spPr/>
      <dgm:t>
        <a:bodyPr/>
        <a:lstStyle/>
        <a:p>
          <a:pPr>
            <a:lnSpc>
              <a:spcPct val="100000"/>
            </a:lnSpc>
          </a:pPr>
          <a:r>
            <a:rPr lang="en-US" b="0" i="0" dirty="0"/>
            <a:t>legality</a:t>
          </a:r>
          <a:endParaRPr lang="en-US" dirty="0"/>
        </a:p>
      </dgm:t>
    </dgm:pt>
    <dgm:pt modelId="{94079062-2621-4FB6-9D49-DDA3E73F9E69}" type="parTrans" cxnId="{494E940B-157C-4397-ADA8-A4BE922EF326}">
      <dgm:prSet/>
      <dgm:spPr/>
      <dgm:t>
        <a:bodyPr/>
        <a:lstStyle/>
        <a:p>
          <a:endParaRPr lang="en-US"/>
        </a:p>
      </dgm:t>
    </dgm:pt>
    <dgm:pt modelId="{79011EB8-3655-48D2-BBE8-2C58A87FB542}" type="sibTrans" cxnId="{494E940B-157C-4397-ADA8-A4BE922EF326}">
      <dgm:prSet/>
      <dgm:spPr/>
      <dgm:t>
        <a:bodyPr/>
        <a:lstStyle/>
        <a:p>
          <a:endParaRPr lang="en-US"/>
        </a:p>
      </dgm:t>
    </dgm:pt>
    <dgm:pt modelId="{78A397D7-9F8A-4C8A-A2F6-64EAA004E26B}">
      <dgm:prSet/>
      <dgm:spPr/>
      <dgm:t>
        <a:bodyPr/>
        <a:lstStyle/>
        <a:p>
          <a:r>
            <a:rPr lang="en-US" b="0" i="0" dirty="0"/>
            <a:t>Enforcement</a:t>
          </a:r>
          <a:endParaRPr lang="en-US" dirty="0"/>
        </a:p>
      </dgm:t>
    </dgm:pt>
    <dgm:pt modelId="{2668F81F-97AF-4E74-8A81-F64F22FD03D3}" type="parTrans" cxnId="{0A7D22E4-08E1-410F-A875-65C7CA92FD51}">
      <dgm:prSet/>
      <dgm:spPr/>
      <dgm:t>
        <a:bodyPr/>
        <a:lstStyle/>
        <a:p>
          <a:endParaRPr lang="en-US"/>
        </a:p>
      </dgm:t>
    </dgm:pt>
    <dgm:pt modelId="{383CD82A-FA3F-45DE-9489-C3AEA424ABB0}" type="sibTrans" cxnId="{0A7D22E4-08E1-410F-A875-65C7CA92FD51}">
      <dgm:prSet/>
      <dgm:spPr/>
      <dgm:t>
        <a:bodyPr/>
        <a:lstStyle/>
        <a:p>
          <a:endParaRPr lang="en-US"/>
        </a:p>
      </dgm:t>
    </dgm:pt>
    <dgm:pt modelId="{2BFA1749-D4F9-4615-89E0-3F3202EF5A40}">
      <dgm:prSet/>
      <dgm:spPr/>
      <dgm:t>
        <a:bodyPr/>
        <a:lstStyle/>
        <a:p>
          <a:pPr>
            <a:lnSpc>
              <a:spcPct val="100000"/>
            </a:lnSpc>
          </a:pPr>
          <a:r>
            <a:rPr lang="en-US" b="0" i="0" dirty="0"/>
            <a:t>traditional legal process backed by (threat of) State coercion</a:t>
          </a:r>
          <a:endParaRPr lang="en-US" dirty="0"/>
        </a:p>
      </dgm:t>
    </dgm:pt>
    <dgm:pt modelId="{9786FF41-4FEE-408B-B298-39E53722EAD6}" type="parTrans" cxnId="{CD12B440-DDBD-47FC-873C-331EFA458A61}">
      <dgm:prSet/>
      <dgm:spPr/>
      <dgm:t>
        <a:bodyPr/>
        <a:lstStyle/>
        <a:p>
          <a:endParaRPr lang="en-US"/>
        </a:p>
      </dgm:t>
    </dgm:pt>
    <dgm:pt modelId="{9CB9672F-F8FD-4CB8-ABDF-AFE3C7610EED}" type="sibTrans" cxnId="{CD12B440-DDBD-47FC-873C-331EFA458A61}">
      <dgm:prSet/>
      <dgm:spPr/>
      <dgm:t>
        <a:bodyPr/>
        <a:lstStyle/>
        <a:p>
          <a:endParaRPr lang="en-US"/>
        </a:p>
      </dgm:t>
    </dgm:pt>
    <dgm:pt modelId="{199EFF79-503B-47B3-9416-5EB4CF8D245B}">
      <dgm:prSet/>
      <dgm:spPr/>
      <dgm:t>
        <a:bodyPr/>
        <a:lstStyle/>
        <a:p>
          <a:pPr>
            <a:lnSpc>
              <a:spcPct val="100000"/>
            </a:lnSpc>
          </a:pPr>
          <a:r>
            <a:rPr lang="en-US" b="0" i="0" dirty="0"/>
            <a:t>breaching party pays expectation damages</a:t>
          </a:r>
          <a:endParaRPr lang="en-US" dirty="0"/>
        </a:p>
      </dgm:t>
    </dgm:pt>
    <dgm:pt modelId="{3486456C-A7FB-4DF1-9DC6-E1D701FD249B}" type="parTrans" cxnId="{E700BE17-D73B-4AD3-B2F3-118E6B50F845}">
      <dgm:prSet/>
      <dgm:spPr/>
      <dgm:t>
        <a:bodyPr/>
        <a:lstStyle/>
        <a:p>
          <a:endParaRPr lang="en-US"/>
        </a:p>
      </dgm:t>
    </dgm:pt>
    <dgm:pt modelId="{A17D7188-08A6-41FC-AA1C-9E8E778069F5}" type="sibTrans" cxnId="{E700BE17-D73B-4AD3-B2F3-118E6B50F845}">
      <dgm:prSet/>
      <dgm:spPr/>
      <dgm:t>
        <a:bodyPr/>
        <a:lstStyle/>
        <a:p>
          <a:endParaRPr lang="en-US"/>
        </a:p>
      </dgm:t>
    </dgm:pt>
    <dgm:pt modelId="{D69BCD13-3AE0-482C-B7D3-420FE13D94AD}">
      <dgm:prSet/>
      <dgm:spPr/>
      <dgm:t>
        <a:bodyPr/>
        <a:lstStyle/>
        <a:p>
          <a:pPr>
            <a:lnSpc>
              <a:spcPct val="100000"/>
            </a:lnSpc>
          </a:pPr>
          <a:r>
            <a:rPr lang="en-US" b="0" i="0" dirty="0"/>
            <a:t>sometimes, specific performance is ordered</a:t>
          </a:r>
          <a:endParaRPr lang="en-US" dirty="0"/>
        </a:p>
      </dgm:t>
    </dgm:pt>
    <dgm:pt modelId="{3C4B3C4B-5606-46A2-975F-2CB40B838398}" type="parTrans" cxnId="{B0519435-DE0C-4D5F-BC16-3A8E8DB745D9}">
      <dgm:prSet/>
      <dgm:spPr/>
      <dgm:t>
        <a:bodyPr/>
        <a:lstStyle/>
        <a:p>
          <a:endParaRPr lang="en-US"/>
        </a:p>
      </dgm:t>
    </dgm:pt>
    <dgm:pt modelId="{5BF8D891-DA6C-4AC2-A0C9-E64223404B08}" type="sibTrans" cxnId="{B0519435-DE0C-4D5F-BC16-3A8E8DB745D9}">
      <dgm:prSet/>
      <dgm:spPr/>
      <dgm:t>
        <a:bodyPr/>
        <a:lstStyle/>
        <a:p>
          <a:endParaRPr lang="en-US"/>
        </a:p>
      </dgm:t>
    </dgm:pt>
    <dgm:pt modelId="{0AF7585D-2DB2-4D57-9EA6-457032A51F93}">
      <dgm:prSet/>
      <dgm:spPr/>
      <dgm:t>
        <a:bodyPr/>
        <a:lstStyle/>
        <a:p>
          <a:pPr>
            <a:lnSpc>
              <a:spcPct val="100000"/>
            </a:lnSpc>
          </a:pPr>
          <a:r>
            <a:rPr lang="en-US" b="0" i="0" dirty="0"/>
            <a:t>limitations (no enforcement of illegal subject matter, or legal subject matter done in an illegal way (unconscionability, etc.)) </a:t>
          </a:r>
          <a:endParaRPr lang="en-US" dirty="0"/>
        </a:p>
      </dgm:t>
    </dgm:pt>
    <dgm:pt modelId="{E9BB0B1D-EF30-4AA7-896C-D2B6E850944E}" type="parTrans" cxnId="{2EB0DA20-C784-4392-AB32-E3783F157962}">
      <dgm:prSet/>
      <dgm:spPr/>
      <dgm:t>
        <a:bodyPr/>
        <a:lstStyle/>
        <a:p>
          <a:endParaRPr lang="en-US"/>
        </a:p>
      </dgm:t>
    </dgm:pt>
    <dgm:pt modelId="{16371C5B-57B3-42E2-B6E5-FE2F126B8940}" type="sibTrans" cxnId="{2EB0DA20-C784-4392-AB32-E3783F157962}">
      <dgm:prSet/>
      <dgm:spPr/>
      <dgm:t>
        <a:bodyPr/>
        <a:lstStyle/>
        <a:p>
          <a:endParaRPr lang="en-US"/>
        </a:p>
      </dgm:t>
    </dgm:pt>
    <dgm:pt modelId="{45615252-CD03-41C3-986F-71826B3A8544}">
      <dgm:prSet/>
      <dgm:spPr/>
      <dgm:t>
        <a:bodyPr/>
        <a:lstStyle/>
        <a:p>
          <a:pPr>
            <a:lnSpc>
              <a:spcPct val="100000"/>
            </a:lnSpc>
          </a:pPr>
          <a:r>
            <a:rPr lang="en-US" b="0" i="0" dirty="0"/>
            <a:t>“promises that the law will enforce” </a:t>
          </a:r>
          <a:endParaRPr lang="en-US" dirty="0"/>
        </a:p>
      </dgm:t>
    </dgm:pt>
    <dgm:pt modelId="{37BCA63E-EAAB-4141-AB85-AD8482C84325}" type="parTrans" cxnId="{F29E52AC-11B9-4C6E-A291-1EF15E268F71}">
      <dgm:prSet/>
      <dgm:spPr/>
      <dgm:t>
        <a:bodyPr/>
        <a:lstStyle/>
        <a:p>
          <a:endParaRPr lang="en-US"/>
        </a:p>
      </dgm:t>
    </dgm:pt>
    <dgm:pt modelId="{346A64EC-D85B-4302-952D-47A26029D830}" type="sibTrans" cxnId="{F29E52AC-11B9-4C6E-A291-1EF15E268F71}">
      <dgm:prSet/>
      <dgm:spPr/>
      <dgm:t>
        <a:bodyPr/>
        <a:lstStyle/>
        <a:p>
          <a:endParaRPr lang="en-US"/>
        </a:p>
      </dgm:t>
    </dgm:pt>
    <dgm:pt modelId="{20D42BFB-42DB-4043-9484-6DAEB9BEA256}" type="pres">
      <dgm:prSet presAssocID="{51A92BE4-FE06-4758-B987-B447DC57EF61}" presName="Name0" presStyleCnt="0">
        <dgm:presLayoutVars>
          <dgm:dir/>
          <dgm:animLvl val="lvl"/>
          <dgm:resizeHandles val="exact"/>
        </dgm:presLayoutVars>
      </dgm:prSet>
      <dgm:spPr/>
    </dgm:pt>
    <dgm:pt modelId="{05CF8981-E077-40E2-B306-B45664E75C67}" type="pres">
      <dgm:prSet presAssocID="{D5F9D74C-83F1-4D0B-8266-2343E656918C}" presName="composite" presStyleCnt="0"/>
      <dgm:spPr/>
    </dgm:pt>
    <dgm:pt modelId="{23F9C9AD-1B67-41CF-9B56-5EDD4013B51D}" type="pres">
      <dgm:prSet presAssocID="{D5F9D74C-83F1-4D0B-8266-2343E656918C}" presName="parTx" presStyleLbl="alignNode1" presStyleIdx="0" presStyleCnt="3">
        <dgm:presLayoutVars>
          <dgm:chMax val="0"/>
          <dgm:chPref val="0"/>
          <dgm:bulletEnabled val="1"/>
        </dgm:presLayoutVars>
      </dgm:prSet>
      <dgm:spPr/>
    </dgm:pt>
    <dgm:pt modelId="{D59C08A6-9638-4BD1-BD50-D7A633F3C66C}" type="pres">
      <dgm:prSet presAssocID="{D5F9D74C-83F1-4D0B-8266-2343E656918C}" presName="desTx" presStyleLbl="alignAccFollowNode1" presStyleIdx="0" presStyleCnt="3">
        <dgm:presLayoutVars>
          <dgm:bulletEnabled val="1"/>
        </dgm:presLayoutVars>
      </dgm:prSet>
      <dgm:spPr/>
    </dgm:pt>
    <dgm:pt modelId="{194DE55C-145B-48EE-9AA5-7015D002238F}" type="pres">
      <dgm:prSet presAssocID="{BECCE694-17CF-434B-8603-C3D2A37F5030}" presName="space" presStyleCnt="0"/>
      <dgm:spPr/>
    </dgm:pt>
    <dgm:pt modelId="{DADB715A-3FEA-43C8-8936-DE0E159C8D16}" type="pres">
      <dgm:prSet presAssocID="{C64C891D-AAD8-4D8C-92C9-6B67BFDE22B2}" presName="composite" presStyleCnt="0"/>
      <dgm:spPr/>
    </dgm:pt>
    <dgm:pt modelId="{E131DC7A-BED1-4B39-B669-3E11DE2D4311}" type="pres">
      <dgm:prSet presAssocID="{C64C891D-AAD8-4D8C-92C9-6B67BFDE22B2}" presName="parTx" presStyleLbl="alignNode1" presStyleIdx="1" presStyleCnt="3">
        <dgm:presLayoutVars>
          <dgm:chMax val="0"/>
          <dgm:chPref val="0"/>
          <dgm:bulletEnabled val="1"/>
        </dgm:presLayoutVars>
      </dgm:prSet>
      <dgm:spPr/>
    </dgm:pt>
    <dgm:pt modelId="{B5384A82-90C0-41FA-863B-745D212F2179}" type="pres">
      <dgm:prSet presAssocID="{C64C891D-AAD8-4D8C-92C9-6B67BFDE22B2}" presName="desTx" presStyleLbl="alignAccFollowNode1" presStyleIdx="1" presStyleCnt="3">
        <dgm:presLayoutVars>
          <dgm:bulletEnabled val="1"/>
        </dgm:presLayoutVars>
      </dgm:prSet>
      <dgm:spPr/>
    </dgm:pt>
    <dgm:pt modelId="{8F64E2AA-C6CC-48B3-B39B-C3052EE801B7}" type="pres">
      <dgm:prSet presAssocID="{AD749E2A-02DE-4859-83DB-7980D3435503}" presName="space" presStyleCnt="0"/>
      <dgm:spPr/>
    </dgm:pt>
    <dgm:pt modelId="{70A369D7-B268-42F4-980A-F77BEC4C07BF}" type="pres">
      <dgm:prSet presAssocID="{78A397D7-9F8A-4C8A-A2F6-64EAA004E26B}" presName="composite" presStyleCnt="0"/>
      <dgm:spPr/>
    </dgm:pt>
    <dgm:pt modelId="{B5A5714E-9768-4A6D-B0DF-C59EE9802FD6}" type="pres">
      <dgm:prSet presAssocID="{78A397D7-9F8A-4C8A-A2F6-64EAA004E26B}" presName="parTx" presStyleLbl="alignNode1" presStyleIdx="2" presStyleCnt="3">
        <dgm:presLayoutVars>
          <dgm:chMax val="0"/>
          <dgm:chPref val="0"/>
          <dgm:bulletEnabled val="1"/>
        </dgm:presLayoutVars>
      </dgm:prSet>
      <dgm:spPr/>
    </dgm:pt>
    <dgm:pt modelId="{90538978-7E3D-4E26-B9FE-148426FD7EFA}" type="pres">
      <dgm:prSet presAssocID="{78A397D7-9F8A-4C8A-A2F6-64EAA004E26B}" presName="desTx" presStyleLbl="alignAccFollowNode1" presStyleIdx="2" presStyleCnt="3">
        <dgm:presLayoutVars>
          <dgm:bulletEnabled val="1"/>
        </dgm:presLayoutVars>
      </dgm:prSet>
      <dgm:spPr/>
    </dgm:pt>
  </dgm:ptLst>
  <dgm:cxnLst>
    <dgm:cxn modelId="{494E940B-157C-4397-ADA8-A4BE922EF326}" srcId="{C64C891D-AAD8-4D8C-92C9-6B67BFDE22B2}" destId="{3623A26E-B6C8-4BC7-8CCE-4EB9A76D635E}" srcOrd="3" destOrd="0" parTransId="{94079062-2621-4FB6-9D49-DDA3E73F9E69}" sibTransId="{79011EB8-3655-48D2-BBE8-2C58A87FB542}"/>
    <dgm:cxn modelId="{E700BE17-D73B-4AD3-B2F3-118E6B50F845}" srcId="{78A397D7-9F8A-4C8A-A2F6-64EAA004E26B}" destId="{199EFF79-503B-47B3-9416-5EB4CF8D245B}" srcOrd="1" destOrd="0" parTransId="{3486456C-A7FB-4DF1-9DC6-E1D701FD249B}" sibTransId="{A17D7188-08A6-41FC-AA1C-9E8E778069F5}"/>
    <dgm:cxn modelId="{2EB0DA20-C784-4392-AB32-E3783F157962}" srcId="{78A397D7-9F8A-4C8A-A2F6-64EAA004E26B}" destId="{0AF7585D-2DB2-4D57-9EA6-457032A51F93}" srcOrd="3" destOrd="0" parTransId="{E9BB0B1D-EF30-4AA7-896C-D2B6E850944E}" sibTransId="{16371C5B-57B3-42E2-B6E5-FE2F126B8940}"/>
    <dgm:cxn modelId="{7E29B426-FAB8-4C0D-84A6-52DC0FEF905B}" srcId="{C64C891D-AAD8-4D8C-92C9-6B67BFDE22B2}" destId="{0E808A6C-89FD-43AC-9580-CF158B4BCCA1}" srcOrd="2" destOrd="0" parTransId="{83455492-4B07-4DC2-8CB7-B53CB20321A2}" sibTransId="{379A18A9-B3DB-4918-B7FA-7ABA18D2167F}"/>
    <dgm:cxn modelId="{74D76F2E-56DE-4685-9B11-6D2401E7AE99}" srcId="{51A92BE4-FE06-4758-B987-B447DC57EF61}" destId="{D5F9D74C-83F1-4D0B-8266-2343E656918C}" srcOrd="0" destOrd="0" parTransId="{9859438C-D21D-4D38-9223-925266A29251}" sibTransId="{BECCE694-17CF-434B-8603-C3D2A37F5030}"/>
    <dgm:cxn modelId="{02D92535-54E9-4DBB-B038-5E1ACA68E62E}" type="presOf" srcId="{C64C891D-AAD8-4D8C-92C9-6B67BFDE22B2}" destId="{E131DC7A-BED1-4B39-B669-3E11DE2D4311}" srcOrd="0" destOrd="0" presId="urn:microsoft.com/office/officeart/2005/8/layout/hList1"/>
    <dgm:cxn modelId="{08138435-83A6-43E6-ACD6-18E89A03017C}" type="presOf" srcId="{45615252-CD03-41C3-986F-71826B3A8544}" destId="{D59C08A6-9638-4BD1-BD50-D7A633F3C66C}" srcOrd="0" destOrd="1" presId="urn:microsoft.com/office/officeart/2005/8/layout/hList1"/>
    <dgm:cxn modelId="{B0519435-DE0C-4D5F-BC16-3A8E8DB745D9}" srcId="{78A397D7-9F8A-4C8A-A2F6-64EAA004E26B}" destId="{D69BCD13-3AE0-482C-B7D3-420FE13D94AD}" srcOrd="2" destOrd="0" parTransId="{3C4B3C4B-5606-46A2-975F-2CB40B838398}" sibTransId="{5BF8D891-DA6C-4AC2-A0C9-E64223404B08}"/>
    <dgm:cxn modelId="{CD12B440-DDBD-47FC-873C-331EFA458A61}" srcId="{78A397D7-9F8A-4C8A-A2F6-64EAA004E26B}" destId="{2BFA1749-D4F9-4615-89E0-3F3202EF5A40}" srcOrd="0" destOrd="0" parTransId="{9786FF41-4FEE-408B-B298-39E53722EAD6}" sibTransId="{9CB9672F-F8FD-4CB8-ABDF-AFE3C7610EED}"/>
    <dgm:cxn modelId="{FAF4DC60-1535-466E-91A5-8D62D88AB687}" type="presOf" srcId="{0AF7585D-2DB2-4D57-9EA6-457032A51F93}" destId="{90538978-7E3D-4E26-B9FE-148426FD7EFA}" srcOrd="0" destOrd="3" presId="urn:microsoft.com/office/officeart/2005/8/layout/hList1"/>
    <dgm:cxn modelId="{4C751164-E8D1-4D1B-A8A2-3910B29D13DF}" type="presOf" srcId="{78A8F0BD-4B87-48AF-B1EA-320EE931F746}" destId="{D59C08A6-9638-4BD1-BD50-D7A633F3C66C}" srcOrd="0" destOrd="0" presId="urn:microsoft.com/office/officeart/2005/8/layout/hList1"/>
    <dgm:cxn modelId="{787C8445-6067-4C89-8780-8E03B2E0B04C}" type="presOf" srcId="{B3A93F22-AAA7-461C-973A-5B219DC9FE34}" destId="{B5384A82-90C0-41FA-863B-745D212F2179}" srcOrd="0" destOrd="0" presId="urn:microsoft.com/office/officeart/2005/8/layout/hList1"/>
    <dgm:cxn modelId="{1BE42071-C7C9-4119-AC72-9A22C2D8BF98}" type="presOf" srcId="{2BFA1749-D4F9-4615-89E0-3F3202EF5A40}" destId="{90538978-7E3D-4E26-B9FE-148426FD7EFA}" srcOrd="0" destOrd="0" presId="urn:microsoft.com/office/officeart/2005/8/layout/hList1"/>
    <dgm:cxn modelId="{695C7553-B11D-41F3-AE50-10079B877A7A}" type="presOf" srcId="{D69BCD13-3AE0-482C-B7D3-420FE13D94AD}" destId="{90538978-7E3D-4E26-B9FE-148426FD7EFA}" srcOrd="0" destOrd="2" presId="urn:microsoft.com/office/officeart/2005/8/layout/hList1"/>
    <dgm:cxn modelId="{7580B974-B83C-49A1-9BAB-398184624303}" type="presOf" srcId="{78A397D7-9F8A-4C8A-A2F6-64EAA004E26B}" destId="{B5A5714E-9768-4A6D-B0DF-C59EE9802FD6}" srcOrd="0" destOrd="0" presId="urn:microsoft.com/office/officeart/2005/8/layout/hList1"/>
    <dgm:cxn modelId="{989F0357-5D05-46C9-929B-D51B632B4413}" srcId="{C64C891D-AAD8-4D8C-92C9-6B67BFDE22B2}" destId="{B3A93F22-AAA7-461C-973A-5B219DC9FE34}" srcOrd="0" destOrd="0" parTransId="{89B2FDBB-5B60-488A-8FE2-85F5E5B9843E}" sibTransId="{274D9DB7-90ED-40F2-BC62-FD77AB64C06E}"/>
    <dgm:cxn modelId="{F29E52AC-11B9-4C6E-A291-1EF15E268F71}" srcId="{D5F9D74C-83F1-4D0B-8266-2343E656918C}" destId="{45615252-CD03-41C3-986F-71826B3A8544}" srcOrd="1" destOrd="0" parTransId="{37BCA63E-EAAB-4141-AB85-AD8482C84325}" sibTransId="{346A64EC-D85B-4302-952D-47A26029D830}"/>
    <dgm:cxn modelId="{C00683AD-7DA5-4C02-8459-E698A6ADA397}" srcId="{D5F9D74C-83F1-4D0B-8266-2343E656918C}" destId="{78A8F0BD-4B87-48AF-B1EA-320EE931F746}" srcOrd="0" destOrd="0" parTransId="{6F8CB912-A05B-4E39-A233-3088DD6DF42F}" sibTransId="{D7D265B3-28A1-4980-A453-F12EFA64B2EE}"/>
    <dgm:cxn modelId="{A2B1C6B0-6DD9-47D5-868C-914C6459616E}" type="presOf" srcId="{0E808A6C-89FD-43AC-9580-CF158B4BCCA1}" destId="{B5384A82-90C0-41FA-863B-745D212F2179}" srcOrd="0" destOrd="2" presId="urn:microsoft.com/office/officeart/2005/8/layout/hList1"/>
    <dgm:cxn modelId="{23721ABB-EB3B-49C4-90F5-89060A948F64}" srcId="{51A92BE4-FE06-4758-B987-B447DC57EF61}" destId="{C64C891D-AAD8-4D8C-92C9-6B67BFDE22B2}" srcOrd="1" destOrd="0" parTransId="{6CEA4BF2-9ED7-43D9-9750-4C95E5713B96}" sibTransId="{AD749E2A-02DE-4859-83DB-7980D3435503}"/>
    <dgm:cxn modelId="{0E63F2C6-F03A-46A3-A358-152A4463C5C9}" type="presOf" srcId="{3623A26E-B6C8-4BC7-8CCE-4EB9A76D635E}" destId="{B5384A82-90C0-41FA-863B-745D212F2179}" srcOrd="0" destOrd="3" presId="urn:microsoft.com/office/officeart/2005/8/layout/hList1"/>
    <dgm:cxn modelId="{149CF7CA-AE13-4220-9CA9-DC4375173AFA}" srcId="{C64C891D-AAD8-4D8C-92C9-6B67BFDE22B2}" destId="{BB76DFD5-A875-449E-999C-A1983E2CC253}" srcOrd="1" destOrd="0" parTransId="{4D50DFB1-D6AB-47AF-A9F9-F96A8B281B08}" sibTransId="{E7D60C76-AF67-4280-A703-968E24E45DBF}"/>
    <dgm:cxn modelId="{B662A5DC-96C6-40CA-B677-6E4805B956F7}" type="presOf" srcId="{BB76DFD5-A875-449E-999C-A1983E2CC253}" destId="{B5384A82-90C0-41FA-863B-745D212F2179}" srcOrd="0" destOrd="1" presId="urn:microsoft.com/office/officeart/2005/8/layout/hList1"/>
    <dgm:cxn modelId="{34BFEBDC-FA26-4BB5-BDD8-9E773D4774E8}" type="presOf" srcId="{51A92BE4-FE06-4758-B987-B447DC57EF61}" destId="{20D42BFB-42DB-4043-9484-6DAEB9BEA256}" srcOrd="0" destOrd="0" presId="urn:microsoft.com/office/officeart/2005/8/layout/hList1"/>
    <dgm:cxn modelId="{0A7D22E4-08E1-410F-A875-65C7CA92FD51}" srcId="{51A92BE4-FE06-4758-B987-B447DC57EF61}" destId="{78A397D7-9F8A-4C8A-A2F6-64EAA004E26B}" srcOrd="2" destOrd="0" parTransId="{2668F81F-97AF-4E74-8A81-F64F22FD03D3}" sibTransId="{383CD82A-FA3F-45DE-9489-C3AEA424ABB0}"/>
    <dgm:cxn modelId="{31A9AFE8-6181-46F4-A44B-73C92855F5D4}" type="presOf" srcId="{199EFF79-503B-47B3-9416-5EB4CF8D245B}" destId="{90538978-7E3D-4E26-B9FE-148426FD7EFA}" srcOrd="0" destOrd="1" presId="urn:microsoft.com/office/officeart/2005/8/layout/hList1"/>
    <dgm:cxn modelId="{D71479FA-8D17-4719-9548-6E26DBA4A602}" type="presOf" srcId="{D5F9D74C-83F1-4D0B-8266-2343E656918C}" destId="{23F9C9AD-1B67-41CF-9B56-5EDD4013B51D}" srcOrd="0" destOrd="0" presId="urn:microsoft.com/office/officeart/2005/8/layout/hList1"/>
    <dgm:cxn modelId="{33D38483-F9C7-4D33-A44C-69B642B7B46E}" type="presParOf" srcId="{20D42BFB-42DB-4043-9484-6DAEB9BEA256}" destId="{05CF8981-E077-40E2-B306-B45664E75C67}" srcOrd="0" destOrd="0" presId="urn:microsoft.com/office/officeart/2005/8/layout/hList1"/>
    <dgm:cxn modelId="{36503AA3-3CCE-4694-B643-ECCBD86E5776}" type="presParOf" srcId="{05CF8981-E077-40E2-B306-B45664E75C67}" destId="{23F9C9AD-1B67-41CF-9B56-5EDD4013B51D}" srcOrd="0" destOrd="0" presId="urn:microsoft.com/office/officeart/2005/8/layout/hList1"/>
    <dgm:cxn modelId="{C07E1F90-A4EC-47D2-B477-A07F73E7EFB2}" type="presParOf" srcId="{05CF8981-E077-40E2-B306-B45664E75C67}" destId="{D59C08A6-9638-4BD1-BD50-D7A633F3C66C}" srcOrd="1" destOrd="0" presId="urn:microsoft.com/office/officeart/2005/8/layout/hList1"/>
    <dgm:cxn modelId="{D31397C5-E792-4251-95DB-101A9303F1D4}" type="presParOf" srcId="{20D42BFB-42DB-4043-9484-6DAEB9BEA256}" destId="{194DE55C-145B-48EE-9AA5-7015D002238F}" srcOrd="1" destOrd="0" presId="urn:microsoft.com/office/officeart/2005/8/layout/hList1"/>
    <dgm:cxn modelId="{AA083587-84BF-4A49-9EE2-E1BBC5119DA3}" type="presParOf" srcId="{20D42BFB-42DB-4043-9484-6DAEB9BEA256}" destId="{DADB715A-3FEA-43C8-8936-DE0E159C8D16}" srcOrd="2" destOrd="0" presId="urn:microsoft.com/office/officeart/2005/8/layout/hList1"/>
    <dgm:cxn modelId="{F80446BE-F3D7-420E-8C24-B2525914C3B9}" type="presParOf" srcId="{DADB715A-3FEA-43C8-8936-DE0E159C8D16}" destId="{E131DC7A-BED1-4B39-B669-3E11DE2D4311}" srcOrd="0" destOrd="0" presId="urn:microsoft.com/office/officeart/2005/8/layout/hList1"/>
    <dgm:cxn modelId="{55AA31A9-D139-4C5D-BF10-D82DF1C73651}" type="presParOf" srcId="{DADB715A-3FEA-43C8-8936-DE0E159C8D16}" destId="{B5384A82-90C0-41FA-863B-745D212F2179}" srcOrd="1" destOrd="0" presId="urn:microsoft.com/office/officeart/2005/8/layout/hList1"/>
    <dgm:cxn modelId="{CFD1654C-AE30-426C-9CC1-1CD8119FABEB}" type="presParOf" srcId="{20D42BFB-42DB-4043-9484-6DAEB9BEA256}" destId="{8F64E2AA-C6CC-48B3-B39B-C3052EE801B7}" srcOrd="3" destOrd="0" presId="urn:microsoft.com/office/officeart/2005/8/layout/hList1"/>
    <dgm:cxn modelId="{94F930B0-BBBB-4637-8E9A-05C3FCF0B2B7}" type="presParOf" srcId="{20D42BFB-42DB-4043-9484-6DAEB9BEA256}" destId="{70A369D7-B268-42F4-980A-F77BEC4C07BF}" srcOrd="4" destOrd="0" presId="urn:microsoft.com/office/officeart/2005/8/layout/hList1"/>
    <dgm:cxn modelId="{4FE8A40D-30A1-4FB3-BCE9-4CB734F5A55C}" type="presParOf" srcId="{70A369D7-B268-42F4-980A-F77BEC4C07BF}" destId="{B5A5714E-9768-4A6D-B0DF-C59EE9802FD6}" srcOrd="0" destOrd="0" presId="urn:microsoft.com/office/officeart/2005/8/layout/hList1"/>
    <dgm:cxn modelId="{60F32933-DA90-416C-B54C-3B6B64EF8223}" type="presParOf" srcId="{70A369D7-B268-42F4-980A-F77BEC4C07BF}" destId="{90538978-7E3D-4E26-B9FE-148426FD7EFA}"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BBF521-8AF6-403C-B664-E8EFF82C4AF4}"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F31C270-9C6A-457D-BDBD-A5276FA24858}">
      <dgm:prSet/>
      <dgm:spPr/>
      <dgm:t>
        <a:bodyPr/>
        <a:lstStyle/>
        <a:p>
          <a:pPr>
            <a:defRPr cap="all"/>
          </a:pPr>
          <a:r>
            <a:rPr lang="en-US" dirty="0"/>
            <a:t>SOLUTION :</a:t>
          </a:r>
        </a:p>
      </dgm:t>
    </dgm:pt>
    <dgm:pt modelId="{0846C549-8CF2-46D5-B971-492EAE33B632}" type="parTrans" cxnId="{FACEBCBA-321D-4B54-99FE-F5AEBC6676F1}">
      <dgm:prSet/>
      <dgm:spPr/>
      <dgm:t>
        <a:bodyPr/>
        <a:lstStyle/>
        <a:p>
          <a:endParaRPr lang="en-US"/>
        </a:p>
      </dgm:t>
    </dgm:pt>
    <dgm:pt modelId="{EB09DA43-FF22-45DF-9BE3-574CAD8AB2A2}" type="sibTrans" cxnId="{FACEBCBA-321D-4B54-99FE-F5AEBC6676F1}">
      <dgm:prSet/>
      <dgm:spPr/>
      <dgm:t>
        <a:bodyPr/>
        <a:lstStyle/>
        <a:p>
          <a:endParaRPr lang="en-US"/>
        </a:p>
      </dgm:t>
    </dgm:pt>
    <dgm:pt modelId="{C6596C01-7C5A-406B-8D48-9964846D01CA}">
      <dgm:prSet/>
      <dgm:spPr/>
      <dgm:t>
        <a:bodyPr/>
        <a:lstStyle/>
        <a:p>
          <a:pPr>
            <a:defRPr cap="all"/>
          </a:pPr>
          <a:r>
            <a:rPr lang="en-US" dirty="0"/>
            <a:t>ANTI-SUE CLAUSE</a:t>
          </a:r>
        </a:p>
      </dgm:t>
    </dgm:pt>
    <dgm:pt modelId="{1247987D-DC44-4C54-9EB6-62B93073E49F}" type="parTrans" cxnId="{5C7F3465-1D16-4892-B171-0321039C9DD7}">
      <dgm:prSet/>
      <dgm:spPr/>
      <dgm:t>
        <a:bodyPr/>
        <a:lstStyle/>
        <a:p>
          <a:endParaRPr lang="en-US"/>
        </a:p>
      </dgm:t>
    </dgm:pt>
    <dgm:pt modelId="{E2470AAD-2C4B-4430-B558-D0BBB5F6AB87}" type="sibTrans" cxnId="{5C7F3465-1D16-4892-B171-0321039C9DD7}">
      <dgm:prSet/>
      <dgm:spPr/>
      <dgm:t>
        <a:bodyPr/>
        <a:lstStyle/>
        <a:p>
          <a:endParaRPr lang="en-US"/>
        </a:p>
      </dgm:t>
    </dgm:pt>
    <dgm:pt modelId="{331B0016-C4E6-4CC9-B3A6-23071008836A}" type="pres">
      <dgm:prSet presAssocID="{70BBF521-8AF6-403C-B664-E8EFF82C4AF4}" presName="root" presStyleCnt="0">
        <dgm:presLayoutVars>
          <dgm:dir/>
          <dgm:resizeHandles val="exact"/>
        </dgm:presLayoutVars>
      </dgm:prSet>
      <dgm:spPr/>
    </dgm:pt>
    <dgm:pt modelId="{8EED0C48-440F-4926-AC9C-963C8AE7D32A}" type="pres">
      <dgm:prSet presAssocID="{DF31C270-9C6A-457D-BDBD-A5276FA24858}" presName="compNode" presStyleCnt="0"/>
      <dgm:spPr/>
    </dgm:pt>
    <dgm:pt modelId="{3EE7008C-519A-491E-834F-BA1065A98ED8}" type="pres">
      <dgm:prSet presAssocID="{DF31C270-9C6A-457D-BDBD-A5276FA24858}" presName="iconBgRect" presStyleLbl="bgShp" presStyleIdx="0" presStyleCnt="2"/>
      <dgm:spPr/>
    </dgm:pt>
    <dgm:pt modelId="{2ECF3111-8665-4BD7-9BAB-6374467DFB1E}" type="pres">
      <dgm:prSet presAssocID="{DF31C270-9C6A-457D-BDBD-A5276FA248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309D8383-8496-462E-AC9E-9F737FF9F043}" type="pres">
      <dgm:prSet presAssocID="{DF31C270-9C6A-457D-BDBD-A5276FA24858}" presName="spaceRect" presStyleCnt="0"/>
      <dgm:spPr/>
    </dgm:pt>
    <dgm:pt modelId="{F6F6EF31-B0A9-4994-A81A-C66A9F1A1F76}" type="pres">
      <dgm:prSet presAssocID="{DF31C270-9C6A-457D-BDBD-A5276FA24858}" presName="textRect" presStyleLbl="revTx" presStyleIdx="0" presStyleCnt="2">
        <dgm:presLayoutVars>
          <dgm:chMax val="1"/>
          <dgm:chPref val="1"/>
        </dgm:presLayoutVars>
      </dgm:prSet>
      <dgm:spPr/>
    </dgm:pt>
    <dgm:pt modelId="{99EA59B8-E029-4936-8240-4B2BFF3D333D}" type="pres">
      <dgm:prSet presAssocID="{EB09DA43-FF22-45DF-9BE3-574CAD8AB2A2}" presName="sibTrans" presStyleCnt="0"/>
      <dgm:spPr/>
    </dgm:pt>
    <dgm:pt modelId="{F8E0EB62-AB24-44AD-AAD3-900D79514E89}" type="pres">
      <dgm:prSet presAssocID="{C6596C01-7C5A-406B-8D48-9964846D01CA}" presName="compNode" presStyleCnt="0"/>
      <dgm:spPr/>
    </dgm:pt>
    <dgm:pt modelId="{2FB01A28-18E0-4865-B1F7-751822C02C12}" type="pres">
      <dgm:prSet presAssocID="{C6596C01-7C5A-406B-8D48-9964846D01CA}" presName="iconBgRect" presStyleLbl="bgShp" presStyleIdx="1" presStyleCnt="2"/>
      <dgm:spPr/>
    </dgm:pt>
    <dgm:pt modelId="{1CAB6E0D-A1DD-4A2F-B172-BAABB62D4BCF}" type="pres">
      <dgm:prSet presAssocID="{C6596C01-7C5A-406B-8D48-9964846D01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CC2352A4-31BF-4DB3-AD78-5D795D403D29}" type="pres">
      <dgm:prSet presAssocID="{C6596C01-7C5A-406B-8D48-9964846D01CA}" presName="spaceRect" presStyleCnt="0"/>
      <dgm:spPr/>
    </dgm:pt>
    <dgm:pt modelId="{0113EBDB-BCE6-4C70-A0D2-6D1E57B054F3}" type="pres">
      <dgm:prSet presAssocID="{C6596C01-7C5A-406B-8D48-9964846D01CA}" presName="textRect" presStyleLbl="revTx" presStyleIdx="1" presStyleCnt="2">
        <dgm:presLayoutVars>
          <dgm:chMax val="1"/>
          <dgm:chPref val="1"/>
        </dgm:presLayoutVars>
      </dgm:prSet>
      <dgm:spPr/>
    </dgm:pt>
  </dgm:ptLst>
  <dgm:cxnLst>
    <dgm:cxn modelId="{5C7F3465-1D16-4892-B171-0321039C9DD7}" srcId="{70BBF521-8AF6-403C-B664-E8EFF82C4AF4}" destId="{C6596C01-7C5A-406B-8D48-9964846D01CA}" srcOrd="1" destOrd="0" parTransId="{1247987D-DC44-4C54-9EB6-62B93073E49F}" sibTransId="{E2470AAD-2C4B-4430-B558-D0BBB5F6AB87}"/>
    <dgm:cxn modelId="{4A676A67-5FA1-45C5-B87B-47EC5FB4D5F7}" type="presOf" srcId="{C6596C01-7C5A-406B-8D48-9964846D01CA}" destId="{0113EBDB-BCE6-4C70-A0D2-6D1E57B054F3}" srcOrd="0" destOrd="0" presId="urn:microsoft.com/office/officeart/2018/5/layout/IconCircleLabelList"/>
    <dgm:cxn modelId="{2408CD50-2CBC-40EA-827C-75A4F7FB02B8}" type="presOf" srcId="{70BBF521-8AF6-403C-B664-E8EFF82C4AF4}" destId="{331B0016-C4E6-4CC9-B3A6-23071008836A}" srcOrd="0" destOrd="0" presId="urn:microsoft.com/office/officeart/2018/5/layout/IconCircleLabelList"/>
    <dgm:cxn modelId="{95976054-9351-44F4-94AE-AB235361FF28}" type="presOf" srcId="{DF31C270-9C6A-457D-BDBD-A5276FA24858}" destId="{F6F6EF31-B0A9-4994-A81A-C66A9F1A1F76}" srcOrd="0" destOrd="0" presId="urn:microsoft.com/office/officeart/2018/5/layout/IconCircleLabelList"/>
    <dgm:cxn modelId="{FACEBCBA-321D-4B54-99FE-F5AEBC6676F1}" srcId="{70BBF521-8AF6-403C-B664-E8EFF82C4AF4}" destId="{DF31C270-9C6A-457D-BDBD-A5276FA24858}" srcOrd="0" destOrd="0" parTransId="{0846C549-8CF2-46D5-B971-492EAE33B632}" sibTransId="{EB09DA43-FF22-45DF-9BE3-574CAD8AB2A2}"/>
    <dgm:cxn modelId="{6ABC00FC-38C8-4314-8848-4C79761696C0}" type="presParOf" srcId="{331B0016-C4E6-4CC9-B3A6-23071008836A}" destId="{8EED0C48-440F-4926-AC9C-963C8AE7D32A}" srcOrd="0" destOrd="0" presId="urn:microsoft.com/office/officeart/2018/5/layout/IconCircleLabelList"/>
    <dgm:cxn modelId="{99987BCF-C95E-4A96-A3C4-C620EF7FF6A2}" type="presParOf" srcId="{8EED0C48-440F-4926-AC9C-963C8AE7D32A}" destId="{3EE7008C-519A-491E-834F-BA1065A98ED8}" srcOrd="0" destOrd="0" presId="urn:microsoft.com/office/officeart/2018/5/layout/IconCircleLabelList"/>
    <dgm:cxn modelId="{8FB36C24-3018-42D3-8BCA-44AB48EB1893}" type="presParOf" srcId="{8EED0C48-440F-4926-AC9C-963C8AE7D32A}" destId="{2ECF3111-8665-4BD7-9BAB-6374467DFB1E}" srcOrd="1" destOrd="0" presId="urn:microsoft.com/office/officeart/2018/5/layout/IconCircleLabelList"/>
    <dgm:cxn modelId="{146E10CF-4262-4142-968E-3A38CB33F818}" type="presParOf" srcId="{8EED0C48-440F-4926-AC9C-963C8AE7D32A}" destId="{309D8383-8496-462E-AC9E-9F737FF9F043}" srcOrd="2" destOrd="0" presId="urn:microsoft.com/office/officeart/2018/5/layout/IconCircleLabelList"/>
    <dgm:cxn modelId="{AB26E6A6-9631-4515-BC70-2A81656D3F21}" type="presParOf" srcId="{8EED0C48-440F-4926-AC9C-963C8AE7D32A}" destId="{F6F6EF31-B0A9-4994-A81A-C66A9F1A1F76}" srcOrd="3" destOrd="0" presId="urn:microsoft.com/office/officeart/2018/5/layout/IconCircleLabelList"/>
    <dgm:cxn modelId="{EC18E4FA-8C16-4257-A595-012BF960FE1A}" type="presParOf" srcId="{331B0016-C4E6-4CC9-B3A6-23071008836A}" destId="{99EA59B8-E029-4936-8240-4B2BFF3D333D}" srcOrd="1" destOrd="0" presId="urn:microsoft.com/office/officeart/2018/5/layout/IconCircleLabelList"/>
    <dgm:cxn modelId="{3486C8BE-2516-42F0-8DE5-760189704F81}" type="presParOf" srcId="{331B0016-C4E6-4CC9-B3A6-23071008836A}" destId="{F8E0EB62-AB24-44AD-AAD3-900D79514E89}" srcOrd="2" destOrd="0" presId="urn:microsoft.com/office/officeart/2018/5/layout/IconCircleLabelList"/>
    <dgm:cxn modelId="{AA996D3A-3E7E-42F7-A0E1-BFB9245BCB82}" type="presParOf" srcId="{F8E0EB62-AB24-44AD-AAD3-900D79514E89}" destId="{2FB01A28-18E0-4865-B1F7-751822C02C12}" srcOrd="0" destOrd="0" presId="urn:microsoft.com/office/officeart/2018/5/layout/IconCircleLabelList"/>
    <dgm:cxn modelId="{1B773025-2E02-4058-B220-AADAE24E0BB6}" type="presParOf" srcId="{F8E0EB62-AB24-44AD-AAD3-900D79514E89}" destId="{1CAB6E0D-A1DD-4A2F-B172-BAABB62D4BCF}" srcOrd="1" destOrd="0" presId="urn:microsoft.com/office/officeart/2018/5/layout/IconCircleLabelList"/>
    <dgm:cxn modelId="{A2EF3D65-21CE-47B9-8777-318699353EF4}" type="presParOf" srcId="{F8E0EB62-AB24-44AD-AAD3-900D79514E89}" destId="{CC2352A4-31BF-4DB3-AD78-5D795D403D29}" srcOrd="2" destOrd="0" presId="urn:microsoft.com/office/officeart/2018/5/layout/IconCircleLabelList"/>
    <dgm:cxn modelId="{05223FF2-30E1-4A9F-946D-DD1000C6D50F}" type="presParOf" srcId="{F8E0EB62-AB24-44AD-AAD3-900D79514E89}" destId="{0113EBDB-BCE6-4C70-A0D2-6D1E57B054F3}"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0BBF521-8AF6-403C-B664-E8EFF82C4AF4}"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F31C270-9C6A-457D-BDBD-A5276FA24858}">
      <dgm:prSet/>
      <dgm:spPr/>
      <dgm:t>
        <a:bodyPr/>
        <a:lstStyle/>
        <a:p>
          <a:pPr>
            <a:defRPr cap="all"/>
          </a:pPr>
          <a:r>
            <a:rPr lang="en-US" dirty="0"/>
            <a:t>PROBLEM :</a:t>
          </a:r>
        </a:p>
      </dgm:t>
    </dgm:pt>
    <dgm:pt modelId="{0846C549-8CF2-46D5-B971-492EAE33B632}" type="parTrans" cxnId="{FACEBCBA-321D-4B54-99FE-F5AEBC6676F1}">
      <dgm:prSet/>
      <dgm:spPr/>
      <dgm:t>
        <a:bodyPr/>
        <a:lstStyle/>
        <a:p>
          <a:endParaRPr lang="en-US"/>
        </a:p>
      </dgm:t>
    </dgm:pt>
    <dgm:pt modelId="{EB09DA43-FF22-45DF-9BE3-574CAD8AB2A2}" type="sibTrans" cxnId="{FACEBCBA-321D-4B54-99FE-F5AEBC6676F1}">
      <dgm:prSet/>
      <dgm:spPr/>
      <dgm:t>
        <a:bodyPr/>
        <a:lstStyle/>
        <a:p>
          <a:endParaRPr lang="en-US"/>
        </a:p>
      </dgm:t>
    </dgm:pt>
    <dgm:pt modelId="{C6596C01-7C5A-406B-8D48-9964846D01CA}">
      <dgm:prSet/>
      <dgm:spPr/>
      <dgm:t>
        <a:bodyPr/>
        <a:lstStyle/>
        <a:p>
          <a:pPr>
            <a:defRPr cap="all"/>
          </a:pPr>
          <a:r>
            <a:rPr lang="en-US" dirty="0"/>
            <a:t>WHAT happens if the smart contract has bugs, is hacked, etc.?</a:t>
          </a:r>
        </a:p>
      </dgm:t>
    </dgm:pt>
    <dgm:pt modelId="{1247987D-DC44-4C54-9EB6-62B93073E49F}" type="parTrans" cxnId="{5C7F3465-1D16-4892-B171-0321039C9DD7}">
      <dgm:prSet/>
      <dgm:spPr/>
      <dgm:t>
        <a:bodyPr/>
        <a:lstStyle/>
        <a:p>
          <a:endParaRPr lang="en-US"/>
        </a:p>
      </dgm:t>
    </dgm:pt>
    <dgm:pt modelId="{E2470AAD-2C4B-4430-B558-D0BBB5F6AB87}" type="sibTrans" cxnId="{5C7F3465-1D16-4892-B171-0321039C9DD7}">
      <dgm:prSet/>
      <dgm:spPr/>
      <dgm:t>
        <a:bodyPr/>
        <a:lstStyle/>
        <a:p>
          <a:endParaRPr lang="en-US"/>
        </a:p>
      </dgm:t>
    </dgm:pt>
    <dgm:pt modelId="{331B0016-C4E6-4CC9-B3A6-23071008836A}" type="pres">
      <dgm:prSet presAssocID="{70BBF521-8AF6-403C-B664-E8EFF82C4AF4}" presName="root" presStyleCnt="0">
        <dgm:presLayoutVars>
          <dgm:dir/>
          <dgm:resizeHandles val="exact"/>
        </dgm:presLayoutVars>
      </dgm:prSet>
      <dgm:spPr/>
    </dgm:pt>
    <dgm:pt modelId="{8EED0C48-440F-4926-AC9C-963C8AE7D32A}" type="pres">
      <dgm:prSet presAssocID="{DF31C270-9C6A-457D-BDBD-A5276FA24858}" presName="compNode" presStyleCnt="0"/>
      <dgm:spPr/>
    </dgm:pt>
    <dgm:pt modelId="{3EE7008C-519A-491E-834F-BA1065A98ED8}" type="pres">
      <dgm:prSet presAssocID="{DF31C270-9C6A-457D-BDBD-A5276FA24858}" presName="iconBgRect" presStyleLbl="bgShp" presStyleIdx="0" presStyleCnt="2"/>
      <dgm:spPr/>
    </dgm:pt>
    <dgm:pt modelId="{2ECF3111-8665-4BD7-9BAB-6374467DFB1E}" type="pres">
      <dgm:prSet presAssocID="{DF31C270-9C6A-457D-BDBD-A5276FA248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309D8383-8496-462E-AC9E-9F737FF9F043}" type="pres">
      <dgm:prSet presAssocID="{DF31C270-9C6A-457D-BDBD-A5276FA24858}" presName="spaceRect" presStyleCnt="0"/>
      <dgm:spPr/>
    </dgm:pt>
    <dgm:pt modelId="{F6F6EF31-B0A9-4994-A81A-C66A9F1A1F76}" type="pres">
      <dgm:prSet presAssocID="{DF31C270-9C6A-457D-BDBD-A5276FA24858}" presName="textRect" presStyleLbl="revTx" presStyleIdx="0" presStyleCnt="2">
        <dgm:presLayoutVars>
          <dgm:chMax val="1"/>
          <dgm:chPref val="1"/>
        </dgm:presLayoutVars>
      </dgm:prSet>
      <dgm:spPr/>
    </dgm:pt>
    <dgm:pt modelId="{99EA59B8-E029-4936-8240-4B2BFF3D333D}" type="pres">
      <dgm:prSet presAssocID="{EB09DA43-FF22-45DF-9BE3-574CAD8AB2A2}" presName="sibTrans" presStyleCnt="0"/>
      <dgm:spPr/>
    </dgm:pt>
    <dgm:pt modelId="{F8E0EB62-AB24-44AD-AAD3-900D79514E89}" type="pres">
      <dgm:prSet presAssocID="{C6596C01-7C5A-406B-8D48-9964846D01CA}" presName="compNode" presStyleCnt="0"/>
      <dgm:spPr/>
    </dgm:pt>
    <dgm:pt modelId="{2FB01A28-18E0-4865-B1F7-751822C02C12}" type="pres">
      <dgm:prSet presAssocID="{C6596C01-7C5A-406B-8D48-9964846D01CA}" presName="iconBgRect" presStyleLbl="bgShp" presStyleIdx="1" presStyleCnt="2"/>
      <dgm:spPr/>
    </dgm:pt>
    <dgm:pt modelId="{1CAB6E0D-A1DD-4A2F-B172-BAABB62D4BCF}" type="pres">
      <dgm:prSet presAssocID="{C6596C01-7C5A-406B-8D48-9964846D01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C2352A4-31BF-4DB3-AD78-5D795D403D29}" type="pres">
      <dgm:prSet presAssocID="{C6596C01-7C5A-406B-8D48-9964846D01CA}" presName="spaceRect" presStyleCnt="0"/>
      <dgm:spPr/>
    </dgm:pt>
    <dgm:pt modelId="{0113EBDB-BCE6-4C70-A0D2-6D1E57B054F3}" type="pres">
      <dgm:prSet presAssocID="{C6596C01-7C5A-406B-8D48-9964846D01CA}" presName="textRect" presStyleLbl="revTx" presStyleIdx="1" presStyleCnt="2">
        <dgm:presLayoutVars>
          <dgm:chMax val="1"/>
          <dgm:chPref val="1"/>
        </dgm:presLayoutVars>
      </dgm:prSet>
      <dgm:spPr/>
    </dgm:pt>
  </dgm:ptLst>
  <dgm:cxnLst>
    <dgm:cxn modelId="{5C7F3465-1D16-4892-B171-0321039C9DD7}" srcId="{70BBF521-8AF6-403C-B664-E8EFF82C4AF4}" destId="{C6596C01-7C5A-406B-8D48-9964846D01CA}" srcOrd="1" destOrd="0" parTransId="{1247987D-DC44-4C54-9EB6-62B93073E49F}" sibTransId="{E2470AAD-2C4B-4430-B558-D0BBB5F6AB87}"/>
    <dgm:cxn modelId="{4A676A67-5FA1-45C5-B87B-47EC5FB4D5F7}" type="presOf" srcId="{C6596C01-7C5A-406B-8D48-9964846D01CA}" destId="{0113EBDB-BCE6-4C70-A0D2-6D1E57B054F3}" srcOrd="0" destOrd="0" presId="urn:microsoft.com/office/officeart/2018/5/layout/IconCircleLabelList"/>
    <dgm:cxn modelId="{2408CD50-2CBC-40EA-827C-75A4F7FB02B8}" type="presOf" srcId="{70BBF521-8AF6-403C-B664-E8EFF82C4AF4}" destId="{331B0016-C4E6-4CC9-B3A6-23071008836A}" srcOrd="0" destOrd="0" presId="urn:microsoft.com/office/officeart/2018/5/layout/IconCircleLabelList"/>
    <dgm:cxn modelId="{95976054-9351-44F4-94AE-AB235361FF28}" type="presOf" srcId="{DF31C270-9C6A-457D-BDBD-A5276FA24858}" destId="{F6F6EF31-B0A9-4994-A81A-C66A9F1A1F76}" srcOrd="0" destOrd="0" presId="urn:microsoft.com/office/officeart/2018/5/layout/IconCircleLabelList"/>
    <dgm:cxn modelId="{FACEBCBA-321D-4B54-99FE-F5AEBC6676F1}" srcId="{70BBF521-8AF6-403C-B664-E8EFF82C4AF4}" destId="{DF31C270-9C6A-457D-BDBD-A5276FA24858}" srcOrd="0" destOrd="0" parTransId="{0846C549-8CF2-46D5-B971-492EAE33B632}" sibTransId="{EB09DA43-FF22-45DF-9BE3-574CAD8AB2A2}"/>
    <dgm:cxn modelId="{6ABC00FC-38C8-4314-8848-4C79761696C0}" type="presParOf" srcId="{331B0016-C4E6-4CC9-B3A6-23071008836A}" destId="{8EED0C48-440F-4926-AC9C-963C8AE7D32A}" srcOrd="0" destOrd="0" presId="urn:microsoft.com/office/officeart/2018/5/layout/IconCircleLabelList"/>
    <dgm:cxn modelId="{99987BCF-C95E-4A96-A3C4-C620EF7FF6A2}" type="presParOf" srcId="{8EED0C48-440F-4926-AC9C-963C8AE7D32A}" destId="{3EE7008C-519A-491E-834F-BA1065A98ED8}" srcOrd="0" destOrd="0" presId="urn:microsoft.com/office/officeart/2018/5/layout/IconCircleLabelList"/>
    <dgm:cxn modelId="{8FB36C24-3018-42D3-8BCA-44AB48EB1893}" type="presParOf" srcId="{8EED0C48-440F-4926-AC9C-963C8AE7D32A}" destId="{2ECF3111-8665-4BD7-9BAB-6374467DFB1E}" srcOrd="1" destOrd="0" presId="urn:microsoft.com/office/officeart/2018/5/layout/IconCircleLabelList"/>
    <dgm:cxn modelId="{146E10CF-4262-4142-968E-3A38CB33F818}" type="presParOf" srcId="{8EED0C48-440F-4926-AC9C-963C8AE7D32A}" destId="{309D8383-8496-462E-AC9E-9F737FF9F043}" srcOrd="2" destOrd="0" presId="urn:microsoft.com/office/officeart/2018/5/layout/IconCircleLabelList"/>
    <dgm:cxn modelId="{AB26E6A6-9631-4515-BC70-2A81656D3F21}" type="presParOf" srcId="{8EED0C48-440F-4926-AC9C-963C8AE7D32A}" destId="{F6F6EF31-B0A9-4994-A81A-C66A9F1A1F76}" srcOrd="3" destOrd="0" presId="urn:microsoft.com/office/officeart/2018/5/layout/IconCircleLabelList"/>
    <dgm:cxn modelId="{EC18E4FA-8C16-4257-A595-012BF960FE1A}" type="presParOf" srcId="{331B0016-C4E6-4CC9-B3A6-23071008836A}" destId="{99EA59B8-E029-4936-8240-4B2BFF3D333D}" srcOrd="1" destOrd="0" presId="urn:microsoft.com/office/officeart/2018/5/layout/IconCircleLabelList"/>
    <dgm:cxn modelId="{3486C8BE-2516-42F0-8DE5-760189704F81}" type="presParOf" srcId="{331B0016-C4E6-4CC9-B3A6-23071008836A}" destId="{F8E0EB62-AB24-44AD-AAD3-900D79514E89}" srcOrd="2" destOrd="0" presId="urn:microsoft.com/office/officeart/2018/5/layout/IconCircleLabelList"/>
    <dgm:cxn modelId="{AA996D3A-3E7E-42F7-A0E1-BFB9245BCB82}" type="presParOf" srcId="{F8E0EB62-AB24-44AD-AAD3-900D79514E89}" destId="{2FB01A28-18E0-4865-B1F7-751822C02C12}" srcOrd="0" destOrd="0" presId="urn:microsoft.com/office/officeart/2018/5/layout/IconCircleLabelList"/>
    <dgm:cxn modelId="{1B773025-2E02-4058-B220-AADAE24E0BB6}" type="presParOf" srcId="{F8E0EB62-AB24-44AD-AAD3-900D79514E89}" destId="{1CAB6E0D-A1DD-4A2F-B172-BAABB62D4BCF}" srcOrd="1" destOrd="0" presId="urn:microsoft.com/office/officeart/2018/5/layout/IconCircleLabelList"/>
    <dgm:cxn modelId="{A2EF3D65-21CE-47B9-8777-318699353EF4}" type="presParOf" srcId="{F8E0EB62-AB24-44AD-AAD3-900D79514E89}" destId="{CC2352A4-31BF-4DB3-AD78-5D795D403D29}" srcOrd="2" destOrd="0" presId="urn:microsoft.com/office/officeart/2018/5/layout/IconCircleLabelList"/>
    <dgm:cxn modelId="{05223FF2-30E1-4A9F-946D-DD1000C6D50F}" type="presParOf" srcId="{F8E0EB62-AB24-44AD-AAD3-900D79514E89}" destId="{0113EBDB-BCE6-4C70-A0D2-6D1E57B054F3}"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0BBF521-8AF6-403C-B664-E8EFF82C4AF4}"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F31C270-9C6A-457D-BDBD-A5276FA24858}">
      <dgm:prSet/>
      <dgm:spPr/>
      <dgm:t>
        <a:bodyPr/>
        <a:lstStyle/>
        <a:p>
          <a:pPr>
            <a:defRPr cap="all"/>
          </a:pPr>
          <a:r>
            <a:rPr lang="en-US" dirty="0"/>
            <a:t>SOLUTION :</a:t>
          </a:r>
        </a:p>
      </dgm:t>
    </dgm:pt>
    <dgm:pt modelId="{0846C549-8CF2-46D5-B971-492EAE33B632}" type="parTrans" cxnId="{FACEBCBA-321D-4B54-99FE-F5AEBC6676F1}">
      <dgm:prSet/>
      <dgm:spPr/>
      <dgm:t>
        <a:bodyPr/>
        <a:lstStyle/>
        <a:p>
          <a:endParaRPr lang="en-US"/>
        </a:p>
      </dgm:t>
    </dgm:pt>
    <dgm:pt modelId="{EB09DA43-FF22-45DF-9BE3-574CAD8AB2A2}" type="sibTrans" cxnId="{FACEBCBA-321D-4B54-99FE-F5AEBC6676F1}">
      <dgm:prSet/>
      <dgm:spPr/>
      <dgm:t>
        <a:bodyPr/>
        <a:lstStyle/>
        <a:p>
          <a:endParaRPr lang="en-US"/>
        </a:p>
      </dgm:t>
    </dgm:pt>
    <dgm:pt modelId="{C6596C01-7C5A-406B-8D48-9964846D01CA}">
      <dgm:prSet/>
      <dgm:spPr/>
      <dgm:t>
        <a:bodyPr/>
        <a:lstStyle/>
        <a:p>
          <a:pPr>
            <a:defRPr cap="all"/>
          </a:pPr>
          <a:r>
            <a:rPr lang="en-US" dirty="0"/>
            <a:t>ARBITRATION</a:t>
          </a:r>
        </a:p>
      </dgm:t>
    </dgm:pt>
    <dgm:pt modelId="{1247987D-DC44-4C54-9EB6-62B93073E49F}" type="parTrans" cxnId="{5C7F3465-1D16-4892-B171-0321039C9DD7}">
      <dgm:prSet/>
      <dgm:spPr/>
      <dgm:t>
        <a:bodyPr/>
        <a:lstStyle/>
        <a:p>
          <a:endParaRPr lang="en-US"/>
        </a:p>
      </dgm:t>
    </dgm:pt>
    <dgm:pt modelId="{E2470AAD-2C4B-4430-B558-D0BBB5F6AB87}" type="sibTrans" cxnId="{5C7F3465-1D16-4892-B171-0321039C9DD7}">
      <dgm:prSet/>
      <dgm:spPr/>
      <dgm:t>
        <a:bodyPr/>
        <a:lstStyle/>
        <a:p>
          <a:endParaRPr lang="en-US"/>
        </a:p>
      </dgm:t>
    </dgm:pt>
    <dgm:pt modelId="{331B0016-C4E6-4CC9-B3A6-23071008836A}" type="pres">
      <dgm:prSet presAssocID="{70BBF521-8AF6-403C-B664-E8EFF82C4AF4}" presName="root" presStyleCnt="0">
        <dgm:presLayoutVars>
          <dgm:dir/>
          <dgm:resizeHandles val="exact"/>
        </dgm:presLayoutVars>
      </dgm:prSet>
      <dgm:spPr/>
    </dgm:pt>
    <dgm:pt modelId="{8EED0C48-440F-4926-AC9C-963C8AE7D32A}" type="pres">
      <dgm:prSet presAssocID="{DF31C270-9C6A-457D-BDBD-A5276FA24858}" presName="compNode" presStyleCnt="0"/>
      <dgm:spPr/>
    </dgm:pt>
    <dgm:pt modelId="{3EE7008C-519A-491E-834F-BA1065A98ED8}" type="pres">
      <dgm:prSet presAssocID="{DF31C270-9C6A-457D-BDBD-A5276FA24858}" presName="iconBgRect" presStyleLbl="bgShp" presStyleIdx="0" presStyleCnt="2"/>
      <dgm:spPr/>
    </dgm:pt>
    <dgm:pt modelId="{2ECF3111-8665-4BD7-9BAB-6374467DFB1E}" type="pres">
      <dgm:prSet presAssocID="{DF31C270-9C6A-457D-BDBD-A5276FA248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309D8383-8496-462E-AC9E-9F737FF9F043}" type="pres">
      <dgm:prSet presAssocID="{DF31C270-9C6A-457D-BDBD-A5276FA24858}" presName="spaceRect" presStyleCnt="0"/>
      <dgm:spPr/>
    </dgm:pt>
    <dgm:pt modelId="{F6F6EF31-B0A9-4994-A81A-C66A9F1A1F76}" type="pres">
      <dgm:prSet presAssocID="{DF31C270-9C6A-457D-BDBD-A5276FA24858}" presName="textRect" presStyleLbl="revTx" presStyleIdx="0" presStyleCnt="2">
        <dgm:presLayoutVars>
          <dgm:chMax val="1"/>
          <dgm:chPref val="1"/>
        </dgm:presLayoutVars>
      </dgm:prSet>
      <dgm:spPr/>
    </dgm:pt>
    <dgm:pt modelId="{99EA59B8-E029-4936-8240-4B2BFF3D333D}" type="pres">
      <dgm:prSet presAssocID="{EB09DA43-FF22-45DF-9BE3-574CAD8AB2A2}" presName="sibTrans" presStyleCnt="0"/>
      <dgm:spPr/>
    </dgm:pt>
    <dgm:pt modelId="{F8E0EB62-AB24-44AD-AAD3-900D79514E89}" type="pres">
      <dgm:prSet presAssocID="{C6596C01-7C5A-406B-8D48-9964846D01CA}" presName="compNode" presStyleCnt="0"/>
      <dgm:spPr/>
    </dgm:pt>
    <dgm:pt modelId="{2FB01A28-18E0-4865-B1F7-751822C02C12}" type="pres">
      <dgm:prSet presAssocID="{C6596C01-7C5A-406B-8D48-9964846D01CA}" presName="iconBgRect" presStyleLbl="bgShp" presStyleIdx="1" presStyleCnt="2"/>
      <dgm:spPr/>
    </dgm:pt>
    <dgm:pt modelId="{1CAB6E0D-A1DD-4A2F-B172-BAABB62D4BCF}" type="pres">
      <dgm:prSet presAssocID="{C6596C01-7C5A-406B-8D48-9964846D01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CC2352A4-31BF-4DB3-AD78-5D795D403D29}" type="pres">
      <dgm:prSet presAssocID="{C6596C01-7C5A-406B-8D48-9964846D01CA}" presName="spaceRect" presStyleCnt="0"/>
      <dgm:spPr/>
    </dgm:pt>
    <dgm:pt modelId="{0113EBDB-BCE6-4C70-A0D2-6D1E57B054F3}" type="pres">
      <dgm:prSet presAssocID="{C6596C01-7C5A-406B-8D48-9964846D01CA}" presName="textRect" presStyleLbl="revTx" presStyleIdx="1" presStyleCnt="2">
        <dgm:presLayoutVars>
          <dgm:chMax val="1"/>
          <dgm:chPref val="1"/>
        </dgm:presLayoutVars>
      </dgm:prSet>
      <dgm:spPr/>
    </dgm:pt>
  </dgm:ptLst>
  <dgm:cxnLst>
    <dgm:cxn modelId="{5C7F3465-1D16-4892-B171-0321039C9DD7}" srcId="{70BBF521-8AF6-403C-B664-E8EFF82C4AF4}" destId="{C6596C01-7C5A-406B-8D48-9964846D01CA}" srcOrd="1" destOrd="0" parTransId="{1247987D-DC44-4C54-9EB6-62B93073E49F}" sibTransId="{E2470AAD-2C4B-4430-B558-D0BBB5F6AB87}"/>
    <dgm:cxn modelId="{4A676A67-5FA1-45C5-B87B-47EC5FB4D5F7}" type="presOf" srcId="{C6596C01-7C5A-406B-8D48-9964846D01CA}" destId="{0113EBDB-BCE6-4C70-A0D2-6D1E57B054F3}" srcOrd="0" destOrd="0" presId="urn:microsoft.com/office/officeart/2018/5/layout/IconCircleLabelList"/>
    <dgm:cxn modelId="{2408CD50-2CBC-40EA-827C-75A4F7FB02B8}" type="presOf" srcId="{70BBF521-8AF6-403C-B664-E8EFF82C4AF4}" destId="{331B0016-C4E6-4CC9-B3A6-23071008836A}" srcOrd="0" destOrd="0" presId="urn:microsoft.com/office/officeart/2018/5/layout/IconCircleLabelList"/>
    <dgm:cxn modelId="{95976054-9351-44F4-94AE-AB235361FF28}" type="presOf" srcId="{DF31C270-9C6A-457D-BDBD-A5276FA24858}" destId="{F6F6EF31-B0A9-4994-A81A-C66A9F1A1F76}" srcOrd="0" destOrd="0" presId="urn:microsoft.com/office/officeart/2018/5/layout/IconCircleLabelList"/>
    <dgm:cxn modelId="{FACEBCBA-321D-4B54-99FE-F5AEBC6676F1}" srcId="{70BBF521-8AF6-403C-B664-E8EFF82C4AF4}" destId="{DF31C270-9C6A-457D-BDBD-A5276FA24858}" srcOrd="0" destOrd="0" parTransId="{0846C549-8CF2-46D5-B971-492EAE33B632}" sibTransId="{EB09DA43-FF22-45DF-9BE3-574CAD8AB2A2}"/>
    <dgm:cxn modelId="{6ABC00FC-38C8-4314-8848-4C79761696C0}" type="presParOf" srcId="{331B0016-C4E6-4CC9-B3A6-23071008836A}" destId="{8EED0C48-440F-4926-AC9C-963C8AE7D32A}" srcOrd="0" destOrd="0" presId="urn:microsoft.com/office/officeart/2018/5/layout/IconCircleLabelList"/>
    <dgm:cxn modelId="{99987BCF-C95E-4A96-A3C4-C620EF7FF6A2}" type="presParOf" srcId="{8EED0C48-440F-4926-AC9C-963C8AE7D32A}" destId="{3EE7008C-519A-491E-834F-BA1065A98ED8}" srcOrd="0" destOrd="0" presId="urn:microsoft.com/office/officeart/2018/5/layout/IconCircleLabelList"/>
    <dgm:cxn modelId="{8FB36C24-3018-42D3-8BCA-44AB48EB1893}" type="presParOf" srcId="{8EED0C48-440F-4926-AC9C-963C8AE7D32A}" destId="{2ECF3111-8665-4BD7-9BAB-6374467DFB1E}" srcOrd="1" destOrd="0" presId="urn:microsoft.com/office/officeart/2018/5/layout/IconCircleLabelList"/>
    <dgm:cxn modelId="{146E10CF-4262-4142-968E-3A38CB33F818}" type="presParOf" srcId="{8EED0C48-440F-4926-AC9C-963C8AE7D32A}" destId="{309D8383-8496-462E-AC9E-9F737FF9F043}" srcOrd="2" destOrd="0" presId="urn:microsoft.com/office/officeart/2018/5/layout/IconCircleLabelList"/>
    <dgm:cxn modelId="{AB26E6A6-9631-4515-BC70-2A81656D3F21}" type="presParOf" srcId="{8EED0C48-440F-4926-AC9C-963C8AE7D32A}" destId="{F6F6EF31-B0A9-4994-A81A-C66A9F1A1F76}" srcOrd="3" destOrd="0" presId="urn:microsoft.com/office/officeart/2018/5/layout/IconCircleLabelList"/>
    <dgm:cxn modelId="{EC18E4FA-8C16-4257-A595-012BF960FE1A}" type="presParOf" srcId="{331B0016-C4E6-4CC9-B3A6-23071008836A}" destId="{99EA59B8-E029-4936-8240-4B2BFF3D333D}" srcOrd="1" destOrd="0" presId="urn:microsoft.com/office/officeart/2018/5/layout/IconCircleLabelList"/>
    <dgm:cxn modelId="{3486C8BE-2516-42F0-8DE5-760189704F81}" type="presParOf" srcId="{331B0016-C4E6-4CC9-B3A6-23071008836A}" destId="{F8E0EB62-AB24-44AD-AAD3-900D79514E89}" srcOrd="2" destOrd="0" presId="urn:microsoft.com/office/officeart/2018/5/layout/IconCircleLabelList"/>
    <dgm:cxn modelId="{AA996D3A-3E7E-42F7-A0E1-BFB9245BCB82}" type="presParOf" srcId="{F8E0EB62-AB24-44AD-AAD3-900D79514E89}" destId="{2FB01A28-18E0-4865-B1F7-751822C02C12}" srcOrd="0" destOrd="0" presId="urn:microsoft.com/office/officeart/2018/5/layout/IconCircleLabelList"/>
    <dgm:cxn modelId="{1B773025-2E02-4058-B220-AADAE24E0BB6}" type="presParOf" srcId="{F8E0EB62-AB24-44AD-AAD3-900D79514E89}" destId="{1CAB6E0D-A1DD-4A2F-B172-BAABB62D4BCF}" srcOrd="1" destOrd="0" presId="urn:microsoft.com/office/officeart/2018/5/layout/IconCircleLabelList"/>
    <dgm:cxn modelId="{A2EF3D65-21CE-47B9-8777-318699353EF4}" type="presParOf" srcId="{F8E0EB62-AB24-44AD-AAD3-900D79514E89}" destId="{CC2352A4-31BF-4DB3-AD78-5D795D403D29}" srcOrd="2" destOrd="0" presId="urn:microsoft.com/office/officeart/2018/5/layout/IconCircleLabelList"/>
    <dgm:cxn modelId="{05223FF2-30E1-4A9F-946D-DD1000C6D50F}" type="presParOf" srcId="{F8E0EB62-AB24-44AD-AAD3-900D79514E89}" destId="{0113EBDB-BCE6-4C70-A0D2-6D1E57B054F3}"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3B0796-67CE-41EB-B9C7-3DFC93D2437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A1F522-3842-48BE-A24F-062062A77731}">
      <dgm:prSet/>
      <dgm:spPr/>
      <dgm:t>
        <a:bodyPr/>
        <a:lstStyle/>
        <a:p>
          <a:pPr>
            <a:defRPr b="1"/>
          </a:pPr>
          <a:r>
            <a:rPr lang="en-US" dirty="0"/>
            <a:t>No binding natural language description; outcome of running code is (intended to be) legally determinative, final and binding</a:t>
          </a:r>
        </a:p>
      </dgm:t>
    </dgm:pt>
    <dgm:pt modelId="{0161CDB4-7D60-409E-A598-AF04B7867AC9}" type="parTrans" cxnId="{57B2F56F-3D98-4448-BD20-7A334EFA2FBD}">
      <dgm:prSet/>
      <dgm:spPr/>
      <dgm:t>
        <a:bodyPr/>
        <a:lstStyle/>
        <a:p>
          <a:endParaRPr lang="en-US"/>
        </a:p>
      </dgm:t>
    </dgm:pt>
    <dgm:pt modelId="{F0D71583-3D49-499E-A84D-9E70C0921E45}" type="sibTrans" cxnId="{57B2F56F-3D98-4448-BD20-7A334EFA2FBD}">
      <dgm:prSet/>
      <dgm:spPr/>
      <dgm:t>
        <a:bodyPr/>
        <a:lstStyle/>
        <a:p>
          <a:endParaRPr lang="en-US"/>
        </a:p>
      </dgm:t>
    </dgm:pt>
    <dgm:pt modelId="{D466C833-B46E-4923-9685-63168E57436A}">
      <dgm:prSet/>
      <dgm:spPr/>
      <dgm:t>
        <a:bodyPr/>
        <a:lstStyle/>
        <a:p>
          <a:pPr>
            <a:defRPr b="1"/>
          </a:pPr>
          <a:r>
            <a:rPr lang="en-US" dirty="0"/>
            <a:t>If you can’t read code, you don’t know what you’re agreeing to</a:t>
          </a:r>
        </a:p>
      </dgm:t>
    </dgm:pt>
    <dgm:pt modelId="{7D27FCE6-8559-4F1B-8850-760A134B44B3}" type="parTrans" cxnId="{6846D961-8BA1-4E0A-85C1-E4774959A2A8}">
      <dgm:prSet/>
      <dgm:spPr/>
      <dgm:t>
        <a:bodyPr/>
        <a:lstStyle/>
        <a:p>
          <a:endParaRPr lang="en-US"/>
        </a:p>
      </dgm:t>
    </dgm:pt>
    <dgm:pt modelId="{9052319E-D1EB-4CCA-BBC9-82003E39FC97}" type="sibTrans" cxnId="{6846D961-8BA1-4E0A-85C1-E4774959A2A8}">
      <dgm:prSet/>
      <dgm:spPr/>
      <dgm:t>
        <a:bodyPr/>
        <a:lstStyle/>
        <a:p>
          <a:endParaRPr lang="en-US"/>
        </a:p>
      </dgm:t>
    </dgm:pt>
    <dgm:pt modelId="{1DDAC88A-1668-4B4A-B9A2-1047FD7D76EF}">
      <dgm:prSet/>
      <dgm:spPr/>
      <dgm:t>
        <a:bodyPr/>
        <a:lstStyle/>
        <a:p>
          <a:pPr>
            <a:defRPr b="1"/>
          </a:pPr>
          <a:r>
            <a:rPr lang="en-US" dirty="0"/>
            <a:t>Example - TheDAO “terms of service”: </a:t>
          </a:r>
        </a:p>
      </dgm:t>
    </dgm:pt>
    <dgm:pt modelId="{68162399-BCF0-4988-9C5A-74147923C41E}" type="parTrans" cxnId="{CA261A8D-EBEE-42F5-88F1-1B3FFE6FFEDC}">
      <dgm:prSet/>
      <dgm:spPr/>
      <dgm:t>
        <a:bodyPr/>
        <a:lstStyle/>
        <a:p>
          <a:endParaRPr lang="en-US"/>
        </a:p>
      </dgm:t>
    </dgm:pt>
    <dgm:pt modelId="{F5D3C96F-F200-47BE-AD3A-4B80D853055D}" type="sibTrans" cxnId="{CA261A8D-EBEE-42F5-88F1-1B3FFE6FFEDC}">
      <dgm:prSet/>
      <dgm:spPr/>
      <dgm:t>
        <a:bodyPr/>
        <a:lstStyle/>
        <a:p>
          <a:endParaRPr lang="en-US"/>
        </a:p>
      </dgm:t>
    </dgm:pt>
    <dgm:pt modelId="{4CB16137-BF8E-4B4E-9AB0-0D39CBC87FA2}">
      <dgm:prSet custT="1"/>
      <dgm:spPr/>
      <dgm:t>
        <a:bodyPr/>
        <a:lstStyle/>
        <a:p>
          <a:r>
            <a:rPr lang="en-US" sz="1100" dirty="0"/>
            <a:t>“The terms of The DAO Creation are set forth in the smart contract code existing on the Ethereum blockchain at 0xbb9bc244d798123fde783fcc1c72d3bb8c189413. Nothing in this explanation of terms or in any other document or communication may modify or add any additional obligations or guarantees beyond those set forth in The DAO’s code. Any and all explanatory terms or descriptions are merely offered for educational purposes…”</a:t>
          </a:r>
        </a:p>
      </dgm:t>
    </dgm:pt>
    <dgm:pt modelId="{2D3257A2-D02B-4EAD-B762-A380B1A963C5}" type="parTrans" cxnId="{34570C9F-60DA-4FFD-B185-E12020A4B8F4}">
      <dgm:prSet/>
      <dgm:spPr/>
      <dgm:t>
        <a:bodyPr/>
        <a:lstStyle/>
        <a:p>
          <a:endParaRPr lang="en-US"/>
        </a:p>
      </dgm:t>
    </dgm:pt>
    <dgm:pt modelId="{936D34E7-4586-46F8-A77D-3EA5FC362763}" type="sibTrans" cxnId="{34570C9F-60DA-4FFD-B185-E12020A4B8F4}">
      <dgm:prSet/>
      <dgm:spPr/>
      <dgm:t>
        <a:bodyPr/>
        <a:lstStyle/>
        <a:p>
          <a:endParaRPr lang="en-US"/>
        </a:p>
      </dgm:t>
    </dgm:pt>
    <dgm:pt modelId="{76F72518-717E-48E6-B6BA-0CA9B84E2F2C}" type="pres">
      <dgm:prSet presAssocID="{E03B0796-67CE-41EB-B9C7-3DFC93D24377}" presName="root" presStyleCnt="0">
        <dgm:presLayoutVars>
          <dgm:dir/>
          <dgm:resizeHandles val="exact"/>
        </dgm:presLayoutVars>
      </dgm:prSet>
      <dgm:spPr/>
    </dgm:pt>
    <dgm:pt modelId="{6AD5E3ED-4A5E-43C6-B486-D2464B1DDF1C}" type="pres">
      <dgm:prSet presAssocID="{4DA1F522-3842-48BE-A24F-062062A77731}" presName="compNode" presStyleCnt="0"/>
      <dgm:spPr/>
    </dgm:pt>
    <dgm:pt modelId="{0192DD32-4272-4EE1-8B01-4CA9EFAE8FB7}" type="pres">
      <dgm:prSet presAssocID="{4DA1F522-3842-48BE-A24F-062062A7773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3D381227-645B-4849-B300-D3038A5C6EB2}" type="pres">
      <dgm:prSet presAssocID="{4DA1F522-3842-48BE-A24F-062062A77731}" presName="iconSpace" presStyleCnt="0"/>
      <dgm:spPr/>
    </dgm:pt>
    <dgm:pt modelId="{2C82ADFD-FE7E-43F6-8A27-A4B6C48F064F}" type="pres">
      <dgm:prSet presAssocID="{4DA1F522-3842-48BE-A24F-062062A77731}" presName="parTx" presStyleLbl="revTx" presStyleIdx="0" presStyleCnt="6">
        <dgm:presLayoutVars>
          <dgm:chMax val="0"/>
          <dgm:chPref val="0"/>
        </dgm:presLayoutVars>
      </dgm:prSet>
      <dgm:spPr/>
    </dgm:pt>
    <dgm:pt modelId="{89D60A49-8C78-44A7-9D2A-397ED92E7FAB}" type="pres">
      <dgm:prSet presAssocID="{4DA1F522-3842-48BE-A24F-062062A77731}" presName="txSpace" presStyleCnt="0"/>
      <dgm:spPr/>
    </dgm:pt>
    <dgm:pt modelId="{4CFAE730-5097-4B2C-ABD7-5F4FC35E894C}" type="pres">
      <dgm:prSet presAssocID="{4DA1F522-3842-48BE-A24F-062062A77731}" presName="desTx" presStyleLbl="revTx" presStyleIdx="1" presStyleCnt="6">
        <dgm:presLayoutVars/>
      </dgm:prSet>
      <dgm:spPr/>
    </dgm:pt>
    <dgm:pt modelId="{7D11397F-1C0F-4995-9A69-22E50033B58E}" type="pres">
      <dgm:prSet presAssocID="{F0D71583-3D49-499E-A84D-9E70C0921E45}" presName="sibTrans" presStyleCnt="0"/>
      <dgm:spPr/>
    </dgm:pt>
    <dgm:pt modelId="{F4153D66-4544-44C6-86AA-7BE0A18C4D04}" type="pres">
      <dgm:prSet presAssocID="{D466C833-B46E-4923-9685-63168E57436A}" presName="compNode" presStyleCnt="0"/>
      <dgm:spPr/>
    </dgm:pt>
    <dgm:pt modelId="{1D61B596-2450-4766-9B31-CD2703777E4D}" type="pres">
      <dgm:prSet presAssocID="{D466C833-B46E-4923-9685-63168E5743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22665E96-FD41-4F70-9965-0B2E3ECE43B4}" type="pres">
      <dgm:prSet presAssocID="{D466C833-B46E-4923-9685-63168E57436A}" presName="iconSpace" presStyleCnt="0"/>
      <dgm:spPr/>
    </dgm:pt>
    <dgm:pt modelId="{5F3FC6D2-3974-46C9-86D2-40163C982357}" type="pres">
      <dgm:prSet presAssocID="{D466C833-B46E-4923-9685-63168E57436A}" presName="parTx" presStyleLbl="revTx" presStyleIdx="2" presStyleCnt="6">
        <dgm:presLayoutVars>
          <dgm:chMax val="0"/>
          <dgm:chPref val="0"/>
        </dgm:presLayoutVars>
      </dgm:prSet>
      <dgm:spPr/>
    </dgm:pt>
    <dgm:pt modelId="{54FB0544-3149-47EC-A871-30EF7B46A1C2}" type="pres">
      <dgm:prSet presAssocID="{D466C833-B46E-4923-9685-63168E57436A}" presName="txSpace" presStyleCnt="0"/>
      <dgm:spPr/>
    </dgm:pt>
    <dgm:pt modelId="{9CF86353-67C9-4EB1-9DD6-279598709A62}" type="pres">
      <dgm:prSet presAssocID="{D466C833-B46E-4923-9685-63168E57436A}" presName="desTx" presStyleLbl="revTx" presStyleIdx="3" presStyleCnt="6">
        <dgm:presLayoutVars/>
      </dgm:prSet>
      <dgm:spPr/>
    </dgm:pt>
    <dgm:pt modelId="{FB4AD963-DB92-446B-BBDB-B53CCC9CF4EB}" type="pres">
      <dgm:prSet presAssocID="{9052319E-D1EB-4CCA-BBC9-82003E39FC97}" presName="sibTrans" presStyleCnt="0"/>
      <dgm:spPr/>
    </dgm:pt>
    <dgm:pt modelId="{196C4013-7721-4D1D-9778-5C83AA9DC040}" type="pres">
      <dgm:prSet presAssocID="{1DDAC88A-1668-4B4A-B9A2-1047FD7D76EF}" presName="compNode" presStyleCnt="0"/>
      <dgm:spPr/>
    </dgm:pt>
    <dgm:pt modelId="{511A7FDF-63AC-4F2A-8005-D8A0F1F14328}" type="pres">
      <dgm:prSet presAssocID="{1DDAC88A-1668-4B4A-B9A2-1047FD7D76E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EE034141-28C6-44A0-8719-210177785043}" type="pres">
      <dgm:prSet presAssocID="{1DDAC88A-1668-4B4A-B9A2-1047FD7D76EF}" presName="iconSpace" presStyleCnt="0"/>
      <dgm:spPr/>
    </dgm:pt>
    <dgm:pt modelId="{0DFF041B-5E1B-4E08-BC61-58AF58862555}" type="pres">
      <dgm:prSet presAssocID="{1DDAC88A-1668-4B4A-B9A2-1047FD7D76EF}" presName="parTx" presStyleLbl="revTx" presStyleIdx="4" presStyleCnt="6">
        <dgm:presLayoutVars>
          <dgm:chMax val="0"/>
          <dgm:chPref val="0"/>
        </dgm:presLayoutVars>
      </dgm:prSet>
      <dgm:spPr/>
    </dgm:pt>
    <dgm:pt modelId="{72298B36-81C8-4B6F-A059-D8579A9EA688}" type="pres">
      <dgm:prSet presAssocID="{1DDAC88A-1668-4B4A-B9A2-1047FD7D76EF}" presName="txSpace" presStyleCnt="0"/>
      <dgm:spPr/>
    </dgm:pt>
    <dgm:pt modelId="{DB08D146-82DD-41A7-92DB-93CB2CBAD30D}" type="pres">
      <dgm:prSet presAssocID="{1DDAC88A-1668-4B4A-B9A2-1047FD7D76EF}" presName="desTx" presStyleLbl="revTx" presStyleIdx="5" presStyleCnt="6">
        <dgm:presLayoutVars/>
      </dgm:prSet>
      <dgm:spPr/>
    </dgm:pt>
  </dgm:ptLst>
  <dgm:cxnLst>
    <dgm:cxn modelId="{707D0A1B-A48B-4ED3-BD94-C0807C6483BA}" type="presOf" srcId="{4CB16137-BF8E-4B4E-9AB0-0D39CBC87FA2}" destId="{DB08D146-82DD-41A7-92DB-93CB2CBAD30D}" srcOrd="0" destOrd="0" presId="urn:microsoft.com/office/officeart/2018/2/layout/IconLabelDescriptionList"/>
    <dgm:cxn modelId="{6846D961-8BA1-4E0A-85C1-E4774959A2A8}" srcId="{E03B0796-67CE-41EB-B9C7-3DFC93D24377}" destId="{D466C833-B46E-4923-9685-63168E57436A}" srcOrd="1" destOrd="0" parTransId="{7D27FCE6-8559-4F1B-8850-760A134B44B3}" sibTransId="{9052319E-D1EB-4CCA-BBC9-82003E39FC97}"/>
    <dgm:cxn modelId="{57B2F56F-3D98-4448-BD20-7A334EFA2FBD}" srcId="{E03B0796-67CE-41EB-B9C7-3DFC93D24377}" destId="{4DA1F522-3842-48BE-A24F-062062A77731}" srcOrd="0" destOrd="0" parTransId="{0161CDB4-7D60-409E-A598-AF04B7867AC9}" sibTransId="{F0D71583-3D49-499E-A84D-9E70C0921E45}"/>
    <dgm:cxn modelId="{31E1E581-B906-4CE3-A9C0-ADE81D554997}" type="presOf" srcId="{D466C833-B46E-4923-9685-63168E57436A}" destId="{5F3FC6D2-3974-46C9-86D2-40163C982357}" srcOrd="0" destOrd="0" presId="urn:microsoft.com/office/officeart/2018/2/layout/IconLabelDescriptionList"/>
    <dgm:cxn modelId="{CA261A8D-EBEE-42F5-88F1-1B3FFE6FFEDC}" srcId="{E03B0796-67CE-41EB-B9C7-3DFC93D24377}" destId="{1DDAC88A-1668-4B4A-B9A2-1047FD7D76EF}" srcOrd="2" destOrd="0" parTransId="{68162399-BCF0-4988-9C5A-74147923C41E}" sibTransId="{F5D3C96F-F200-47BE-AD3A-4B80D853055D}"/>
    <dgm:cxn modelId="{958DEB96-8E9E-4D1F-8201-20367BFF63C1}" type="presOf" srcId="{4DA1F522-3842-48BE-A24F-062062A77731}" destId="{2C82ADFD-FE7E-43F6-8A27-A4B6C48F064F}" srcOrd="0" destOrd="0" presId="urn:microsoft.com/office/officeart/2018/2/layout/IconLabelDescriptionList"/>
    <dgm:cxn modelId="{34570C9F-60DA-4FFD-B185-E12020A4B8F4}" srcId="{1DDAC88A-1668-4B4A-B9A2-1047FD7D76EF}" destId="{4CB16137-BF8E-4B4E-9AB0-0D39CBC87FA2}" srcOrd="0" destOrd="0" parTransId="{2D3257A2-D02B-4EAD-B762-A380B1A963C5}" sibTransId="{936D34E7-4586-46F8-A77D-3EA5FC362763}"/>
    <dgm:cxn modelId="{DFF8AFC3-C418-4A87-85E3-CE9E61BC96B9}" type="presOf" srcId="{1DDAC88A-1668-4B4A-B9A2-1047FD7D76EF}" destId="{0DFF041B-5E1B-4E08-BC61-58AF58862555}" srcOrd="0" destOrd="0" presId="urn:microsoft.com/office/officeart/2018/2/layout/IconLabelDescriptionList"/>
    <dgm:cxn modelId="{4CA116FA-B629-40CB-9C5A-990AE9E936C4}" type="presOf" srcId="{E03B0796-67CE-41EB-B9C7-3DFC93D24377}" destId="{76F72518-717E-48E6-B6BA-0CA9B84E2F2C}" srcOrd="0" destOrd="0" presId="urn:microsoft.com/office/officeart/2018/2/layout/IconLabelDescriptionList"/>
    <dgm:cxn modelId="{546A1501-24D7-4B06-AFA5-56921BE0CBD1}" type="presParOf" srcId="{76F72518-717E-48E6-B6BA-0CA9B84E2F2C}" destId="{6AD5E3ED-4A5E-43C6-B486-D2464B1DDF1C}" srcOrd="0" destOrd="0" presId="urn:microsoft.com/office/officeart/2018/2/layout/IconLabelDescriptionList"/>
    <dgm:cxn modelId="{A991DDD0-8658-4E0C-AB5E-9642B9328707}" type="presParOf" srcId="{6AD5E3ED-4A5E-43C6-B486-D2464B1DDF1C}" destId="{0192DD32-4272-4EE1-8B01-4CA9EFAE8FB7}" srcOrd="0" destOrd="0" presId="urn:microsoft.com/office/officeart/2018/2/layout/IconLabelDescriptionList"/>
    <dgm:cxn modelId="{440F31D8-F2AA-4F3E-AF51-83E92460802B}" type="presParOf" srcId="{6AD5E3ED-4A5E-43C6-B486-D2464B1DDF1C}" destId="{3D381227-645B-4849-B300-D3038A5C6EB2}" srcOrd="1" destOrd="0" presId="urn:microsoft.com/office/officeart/2018/2/layout/IconLabelDescriptionList"/>
    <dgm:cxn modelId="{4B82BDFD-9BF5-498E-9954-34425F7DEE70}" type="presParOf" srcId="{6AD5E3ED-4A5E-43C6-B486-D2464B1DDF1C}" destId="{2C82ADFD-FE7E-43F6-8A27-A4B6C48F064F}" srcOrd="2" destOrd="0" presId="urn:microsoft.com/office/officeart/2018/2/layout/IconLabelDescriptionList"/>
    <dgm:cxn modelId="{3680BB22-DC49-4491-8BB7-4AAAA432F00D}" type="presParOf" srcId="{6AD5E3ED-4A5E-43C6-B486-D2464B1DDF1C}" destId="{89D60A49-8C78-44A7-9D2A-397ED92E7FAB}" srcOrd="3" destOrd="0" presId="urn:microsoft.com/office/officeart/2018/2/layout/IconLabelDescriptionList"/>
    <dgm:cxn modelId="{CD7D2D55-FFE9-4781-9508-F5ABD4E45941}" type="presParOf" srcId="{6AD5E3ED-4A5E-43C6-B486-D2464B1DDF1C}" destId="{4CFAE730-5097-4B2C-ABD7-5F4FC35E894C}" srcOrd="4" destOrd="0" presId="urn:microsoft.com/office/officeart/2018/2/layout/IconLabelDescriptionList"/>
    <dgm:cxn modelId="{87324419-DAE9-4A65-A3C4-50D6B8E64BE7}" type="presParOf" srcId="{76F72518-717E-48E6-B6BA-0CA9B84E2F2C}" destId="{7D11397F-1C0F-4995-9A69-22E50033B58E}" srcOrd="1" destOrd="0" presId="urn:microsoft.com/office/officeart/2018/2/layout/IconLabelDescriptionList"/>
    <dgm:cxn modelId="{E7FC6EAD-7771-4179-9B18-60DB766B46F0}" type="presParOf" srcId="{76F72518-717E-48E6-B6BA-0CA9B84E2F2C}" destId="{F4153D66-4544-44C6-86AA-7BE0A18C4D04}" srcOrd="2" destOrd="0" presId="urn:microsoft.com/office/officeart/2018/2/layout/IconLabelDescriptionList"/>
    <dgm:cxn modelId="{8E1B767E-7FB7-4772-92A2-3D0C6F5CDDB8}" type="presParOf" srcId="{F4153D66-4544-44C6-86AA-7BE0A18C4D04}" destId="{1D61B596-2450-4766-9B31-CD2703777E4D}" srcOrd="0" destOrd="0" presId="urn:microsoft.com/office/officeart/2018/2/layout/IconLabelDescriptionList"/>
    <dgm:cxn modelId="{A2097A09-962B-412E-89EA-A6FA13B782D9}" type="presParOf" srcId="{F4153D66-4544-44C6-86AA-7BE0A18C4D04}" destId="{22665E96-FD41-4F70-9965-0B2E3ECE43B4}" srcOrd="1" destOrd="0" presId="urn:microsoft.com/office/officeart/2018/2/layout/IconLabelDescriptionList"/>
    <dgm:cxn modelId="{A608B4E2-9E03-48B1-AD42-F1D454C6E7D8}" type="presParOf" srcId="{F4153D66-4544-44C6-86AA-7BE0A18C4D04}" destId="{5F3FC6D2-3974-46C9-86D2-40163C982357}" srcOrd="2" destOrd="0" presId="urn:microsoft.com/office/officeart/2018/2/layout/IconLabelDescriptionList"/>
    <dgm:cxn modelId="{01CDAB09-0720-40F7-A875-3860B3FBD872}" type="presParOf" srcId="{F4153D66-4544-44C6-86AA-7BE0A18C4D04}" destId="{54FB0544-3149-47EC-A871-30EF7B46A1C2}" srcOrd="3" destOrd="0" presId="urn:microsoft.com/office/officeart/2018/2/layout/IconLabelDescriptionList"/>
    <dgm:cxn modelId="{CEC4B4E1-B5B5-4956-A02A-84E92773E160}" type="presParOf" srcId="{F4153D66-4544-44C6-86AA-7BE0A18C4D04}" destId="{9CF86353-67C9-4EB1-9DD6-279598709A62}" srcOrd="4" destOrd="0" presId="urn:microsoft.com/office/officeart/2018/2/layout/IconLabelDescriptionList"/>
    <dgm:cxn modelId="{A802D645-E90D-4933-A703-A5813DEF90A2}" type="presParOf" srcId="{76F72518-717E-48E6-B6BA-0CA9B84E2F2C}" destId="{FB4AD963-DB92-446B-BBDB-B53CCC9CF4EB}" srcOrd="3" destOrd="0" presId="urn:microsoft.com/office/officeart/2018/2/layout/IconLabelDescriptionList"/>
    <dgm:cxn modelId="{30E8BA41-F1BD-44C0-BCAA-0324A132F62A}" type="presParOf" srcId="{76F72518-717E-48E6-B6BA-0CA9B84E2F2C}" destId="{196C4013-7721-4D1D-9778-5C83AA9DC040}" srcOrd="4" destOrd="0" presId="urn:microsoft.com/office/officeart/2018/2/layout/IconLabelDescriptionList"/>
    <dgm:cxn modelId="{0C7D8C8D-25EB-4A81-905B-8267579A2175}" type="presParOf" srcId="{196C4013-7721-4D1D-9778-5C83AA9DC040}" destId="{511A7FDF-63AC-4F2A-8005-D8A0F1F14328}" srcOrd="0" destOrd="0" presId="urn:microsoft.com/office/officeart/2018/2/layout/IconLabelDescriptionList"/>
    <dgm:cxn modelId="{E4753C10-1500-4C78-BCA2-D34C059969A0}" type="presParOf" srcId="{196C4013-7721-4D1D-9778-5C83AA9DC040}" destId="{EE034141-28C6-44A0-8719-210177785043}" srcOrd="1" destOrd="0" presId="urn:microsoft.com/office/officeart/2018/2/layout/IconLabelDescriptionList"/>
    <dgm:cxn modelId="{D6AACD9D-7DA3-44A8-A631-744560EDA955}" type="presParOf" srcId="{196C4013-7721-4D1D-9778-5C83AA9DC040}" destId="{0DFF041B-5E1B-4E08-BC61-58AF58862555}" srcOrd="2" destOrd="0" presId="urn:microsoft.com/office/officeart/2018/2/layout/IconLabelDescriptionList"/>
    <dgm:cxn modelId="{F01FA53F-6CD8-4F25-9E01-A0960882C642}" type="presParOf" srcId="{196C4013-7721-4D1D-9778-5C83AA9DC040}" destId="{72298B36-81C8-4B6F-A059-D8579A9EA688}" srcOrd="3" destOrd="0" presId="urn:microsoft.com/office/officeart/2018/2/layout/IconLabelDescriptionList"/>
    <dgm:cxn modelId="{A7585492-681B-4BF3-AF23-B7ECA97C9D2D}" type="presParOf" srcId="{196C4013-7721-4D1D-9778-5C83AA9DC040}" destId="{DB08D146-82DD-41A7-92DB-93CB2CBAD30D}"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FE13BC-748B-425F-A9EC-403EB5656C43}" type="doc">
      <dgm:prSet loTypeId="urn:microsoft.com/office/officeart/2005/8/layout/hList1" loCatId="list" qsTypeId="urn:microsoft.com/office/officeart/2005/8/quickstyle/simple4" qsCatId="simple" csTypeId="urn:microsoft.com/office/officeart/2005/8/colors/ColorSchemeForSuggestions" csCatId="other" phldr="1"/>
      <dgm:spPr/>
      <dgm:t>
        <a:bodyPr/>
        <a:lstStyle/>
        <a:p>
          <a:endParaRPr lang="en-US"/>
        </a:p>
      </dgm:t>
    </dgm:pt>
    <dgm:pt modelId="{A9EB5E51-C88C-49C4-BD14-9282F84FAC10}">
      <dgm:prSet/>
      <dgm:spPr/>
      <dgm:t>
        <a:bodyPr/>
        <a:lstStyle/>
        <a:p>
          <a:r>
            <a:rPr lang="en-US" b="0" i="0" dirty="0"/>
            <a:t>Pros</a:t>
          </a:r>
          <a:endParaRPr lang="en-US" dirty="0"/>
        </a:p>
      </dgm:t>
    </dgm:pt>
    <dgm:pt modelId="{360E6FDB-2787-4738-8E75-15B228390084}" type="parTrans" cxnId="{2B7A8A18-B67C-4834-9883-F604519D87B4}">
      <dgm:prSet/>
      <dgm:spPr/>
      <dgm:t>
        <a:bodyPr/>
        <a:lstStyle/>
        <a:p>
          <a:endParaRPr lang="en-US"/>
        </a:p>
      </dgm:t>
    </dgm:pt>
    <dgm:pt modelId="{7FF93005-1324-4D9F-913B-5A43DC947547}" type="sibTrans" cxnId="{2B7A8A18-B67C-4834-9883-F604519D87B4}">
      <dgm:prSet/>
      <dgm:spPr/>
      <dgm:t>
        <a:bodyPr/>
        <a:lstStyle/>
        <a:p>
          <a:endParaRPr lang="en-US"/>
        </a:p>
      </dgm:t>
    </dgm:pt>
    <dgm:pt modelId="{A875FF47-FE02-4E78-8808-633039B8C017}">
      <dgm:prSet/>
      <dgm:spPr/>
      <dgm:t>
        <a:bodyPr/>
        <a:lstStyle/>
        <a:p>
          <a:r>
            <a:rPr lang="en-US" dirty="0"/>
            <a:t>Eliminating natural language can reduce transaction costs associated with lawyers negotiating/drafting legalese</a:t>
          </a:r>
        </a:p>
      </dgm:t>
    </dgm:pt>
    <dgm:pt modelId="{89D93381-8E79-49A5-85A1-43EF5E1E5204}" type="parTrans" cxnId="{60BBF1AC-4BEF-494F-B680-C5888C83FF29}">
      <dgm:prSet/>
      <dgm:spPr/>
      <dgm:t>
        <a:bodyPr/>
        <a:lstStyle/>
        <a:p>
          <a:endParaRPr lang="en-US"/>
        </a:p>
      </dgm:t>
    </dgm:pt>
    <dgm:pt modelId="{C455718B-0B5A-4CD0-83AF-48CF85ECB482}" type="sibTrans" cxnId="{60BBF1AC-4BEF-494F-B680-C5888C83FF29}">
      <dgm:prSet/>
      <dgm:spPr/>
      <dgm:t>
        <a:bodyPr/>
        <a:lstStyle/>
        <a:p>
          <a:endParaRPr lang="en-US"/>
        </a:p>
      </dgm:t>
    </dgm:pt>
    <dgm:pt modelId="{26E9CB83-E4D4-41C9-AD1F-D6999A70B18D}">
      <dgm:prSet/>
      <dgm:spPr/>
      <dgm:t>
        <a:bodyPr/>
        <a:lstStyle/>
        <a:p>
          <a:r>
            <a:rPr lang="en-US" b="0" i="0" dirty="0"/>
            <a:t>Cons</a:t>
          </a:r>
          <a:endParaRPr lang="en-US" dirty="0"/>
        </a:p>
      </dgm:t>
    </dgm:pt>
    <dgm:pt modelId="{8F0228C4-E57A-4D4D-BCDB-5841E2A21E7B}" type="parTrans" cxnId="{2E30DD60-21A6-43E9-A4E4-C2CE0D15A6E6}">
      <dgm:prSet/>
      <dgm:spPr/>
      <dgm:t>
        <a:bodyPr/>
        <a:lstStyle/>
        <a:p>
          <a:endParaRPr lang="en-US"/>
        </a:p>
      </dgm:t>
    </dgm:pt>
    <dgm:pt modelId="{FB1729F9-AEA8-47EA-8F30-D6AB87B78903}" type="sibTrans" cxnId="{2E30DD60-21A6-43E9-A4E4-C2CE0D15A6E6}">
      <dgm:prSet/>
      <dgm:spPr/>
      <dgm:t>
        <a:bodyPr/>
        <a:lstStyle/>
        <a:p>
          <a:endParaRPr lang="en-US"/>
        </a:p>
      </dgm:t>
    </dgm:pt>
    <dgm:pt modelId="{37A0AD06-C28C-4088-A453-32680D0482BD}">
      <dgm:prSet/>
      <dgm:spPr/>
      <dgm:t>
        <a:bodyPr/>
        <a:lstStyle/>
        <a:p>
          <a:r>
            <a:rPr lang="en-US" dirty="0"/>
            <a:t>Ambiguous—code is better at doing things than representing things. Courts may imply terms. </a:t>
          </a:r>
        </a:p>
      </dgm:t>
    </dgm:pt>
    <dgm:pt modelId="{144DCD75-B1D7-42E2-8C85-17EE03578277}" type="parTrans" cxnId="{0FF11CE1-3008-4788-8CC5-7F1835238FEB}">
      <dgm:prSet/>
      <dgm:spPr/>
      <dgm:t>
        <a:bodyPr/>
        <a:lstStyle/>
        <a:p>
          <a:endParaRPr lang="en-US"/>
        </a:p>
      </dgm:t>
    </dgm:pt>
    <dgm:pt modelId="{635946F7-D5AF-47FF-9C92-8BFF1F3036C0}" type="sibTrans" cxnId="{0FF11CE1-3008-4788-8CC5-7F1835238FEB}">
      <dgm:prSet/>
      <dgm:spPr/>
      <dgm:t>
        <a:bodyPr/>
        <a:lstStyle/>
        <a:p>
          <a:endParaRPr lang="en-US"/>
        </a:p>
      </dgm:t>
    </dgm:pt>
    <dgm:pt modelId="{BBD76BE0-AD54-4D1E-90D2-FEBCA84C7A52}">
      <dgm:prSet/>
      <dgm:spPr/>
      <dgm:t>
        <a:bodyPr/>
        <a:lstStyle/>
        <a:p>
          <a:r>
            <a:rPr lang="en-US" dirty="0"/>
            <a:t>Unreasonably pressures pre-deal due diligence—smart contract’s code must be perfect. </a:t>
          </a:r>
        </a:p>
      </dgm:t>
    </dgm:pt>
    <dgm:pt modelId="{E6F1CE48-C388-43A0-B957-AF1864C2B720}" type="parTrans" cxnId="{D7BAB4F1-FC35-4D6D-99F3-410D2E873232}">
      <dgm:prSet/>
      <dgm:spPr/>
      <dgm:t>
        <a:bodyPr/>
        <a:lstStyle/>
        <a:p>
          <a:endParaRPr lang="en-US"/>
        </a:p>
      </dgm:t>
    </dgm:pt>
    <dgm:pt modelId="{DD5957F6-1B5C-4C85-89D7-6F01907B02D3}" type="sibTrans" cxnId="{D7BAB4F1-FC35-4D6D-99F3-410D2E873232}">
      <dgm:prSet/>
      <dgm:spPr/>
      <dgm:t>
        <a:bodyPr/>
        <a:lstStyle/>
        <a:p>
          <a:endParaRPr lang="en-US"/>
        </a:p>
      </dgm:t>
    </dgm:pt>
    <dgm:pt modelId="{8B894C00-EC62-4787-8992-38D18EA5FD38}">
      <dgm:prSet/>
      <dgm:spPr/>
      <dgm:t>
        <a:bodyPr/>
        <a:lstStyle/>
        <a:p>
          <a:r>
            <a:rPr lang="en-US" dirty="0"/>
            <a:t>Can produce draconian results—e.g., The DAO hack if it had not been reversed.</a:t>
          </a:r>
        </a:p>
      </dgm:t>
    </dgm:pt>
    <dgm:pt modelId="{9B00F865-CE5E-40B9-8B01-F63932F9FF8A}" type="parTrans" cxnId="{8D2F175B-E60E-433F-B541-E0F3A3557E03}">
      <dgm:prSet/>
      <dgm:spPr/>
    </dgm:pt>
    <dgm:pt modelId="{C63291BD-C6BB-4BF0-8459-B2B596F3E1F8}" type="sibTrans" cxnId="{8D2F175B-E60E-433F-B541-E0F3A3557E03}">
      <dgm:prSet/>
      <dgm:spPr/>
    </dgm:pt>
    <dgm:pt modelId="{7B33CC2C-4168-4BC6-AD25-D290DAB956A7}">
      <dgm:prSet/>
      <dgm:spPr/>
      <dgm:t>
        <a:bodyPr/>
        <a:lstStyle/>
        <a:p>
          <a:r>
            <a:rPr lang="en-US" dirty="0"/>
            <a:t>Automating performance can reduce monitoring and enforcement costs</a:t>
          </a:r>
        </a:p>
      </dgm:t>
    </dgm:pt>
    <dgm:pt modelId="{20ADC754-316C-4C89-B58F-B53051B5CD44}" type="parTrans" cxnId="{2C4A8C61-259A-4E0E-A6C5-21E9A04F1236}">
      <dgm:prSet/>
      <dgm:spPr/>
    </dgm:pt>
    <dgm:pt modelId="{5A163D35-59F0-4CF7-8FAC-66CDA5703CCE}" type="sibTrans" cxnId="{2C4A8C61-259A-4E0E-A6C5-21E9A04F1236}">
      <dgm:prSet/>
      <dgm:spPr/>
    </dgm:pt>
    <dgm:pt modelId="{2896BBE5-0C97-4294-810F-565705D791F9}" type="pres">
      <dgm:prSet presAssocID="{99FE13BC-748B-425F-A9EC-403EB5656C43}" presName="Name0" presStyleCnt="0">
        <dgm:presLayoutVars>
          <dgm:dir/>
          <dgm:animLvl val="lvl"/>
          <dgm:resizeHandles val="exact"/>
        </dgm:presLayoutVars>
      </dgm:prSet>
      <dgm:spPr/>
    </dgm:pt>
    <dgm:pt modelId="{77083C28-FA21-43B0-BFF1-7021D4C9EA7B}" type="pres">
      <dgm:prSet presAssocID="{A9EB5E51-C88C-49C4-BD14-9282F84FAC10}" presName="composite" presStyleCnt="0"/>
      <dgm:spPr/>
    </dgm:pt>
    <dgm:pt modelId="{641EBFF7-49DD-470F-83C2-F29D55D9B9D1}" type="pres">
      <dgm:prSet presAssocID="{A9EB5E51-C88C-49C4-BD14-9282F84FAC10}" presName="parTx" presStyleLbl="alignNode1" presStyleIdx="0" presStyleCnt="2">
        <dgm:presLayoutVars>
          <dgm:chMax val="0"/>
          <dgm:chPref val="0"/>
          <dgm:bulletEnabled val="1"/>
        </dgm:presLayoutVars>
      </dgm:prSet>
      <dgm:spPr/>
    </dgm:pt>
    <dgm:pt modelId="{0EF59254-FB53-4C64-9FED-2074F6D1847F}" type="pres">
      <dgm:prSet presAssocID="{A9EB5E51-C88C-49C4-BD14-9282F84FAC10}" presName="desTx" presStyleLbl="alignAccFollowNode1" presStyleIdx="0" presStyleCnt="2">
        <dgm:presLayoutVars>
          <dgm:bulletEnabled val="1"/>
        </dgm:presLayoutVars>
      </dgm:prSet>
      <dgm:spPr/>
    </dgm:pt>
    <dgm:pt modelId="{24B5AB5D-3DC3-4C9E-81BE-864977BB29FA}" type="pres">
      <dgm:prSet presAssocID="{7FF93005-1324-4D9F-913B-5A43DC947547}" presName="space" presStyleCnt="0"/>
      <dgm:spPr/>
    </dgm:pt>
    <dgm:pt modelId="{0EC87324-539A-405F-9FE3-E22A11ED2AD1}" type="pres">
      <dgm:prSet presAssocID="{26E9CB83-E4D4-41C9-AD1F-D6999A70B18D}" presName="composite" presStyleCnt="0"/>
      <dgm:spPr/>
    </dgm:pt>
    <dgm:pt modelId="{6743E7A5-8D66-4F64-A8D4-958980ABA6A0}" type="pres">
      <dgm:prSet presAssocID="{26E9CB83-E4D4-41C9-AD1F-D6999A70B18D}" presName="parTx" presStyleLbl="alignNode1" presStyleIdx="1" presStyleCnt="2">
        <dgm:presLayoutVars>
          <dgm:chMax val="0"/>
          <dgm:chPref val="0"/>
          <dgm:bulletEnabled val="1"/>
        </dgm:presLayoutVars>
      </dgm:prSet>
      <dgm:spPr/>
    </dgm:pt>
    <dgm:pt modelId="{47FFA44E-7FA6-4056-8D37-4BAF5064770A}" type="pres">
      <dgm:prSet presAssocID="{26E9CB83-E4D4-41C9-AD1F-D6999A70B18D}" presName="desTx" presStyleLbl="alignAccFollowNode1" presStyleIdx="1" presStyleCnt="2">
        <dgm:presLayoutVars>
          <dgm:bulletEnabled val="1"/>
        </dgm:presLayoutVars>
      </dgm:prSet>
      <dgm:spPr/>
    </dgm:pt>
  </dgm:ptLst>
  <dgm:cxnLst>
    <dgm:cxn modelId="{2B7A8A18-B67C-4834-9883-F604519D87B4}" srcId="{99FE13BC-748B-425F-A9EC-403EB5656C43}" destId="{A9EB5E51-C88C-49C4-BD14-9282F84FAC10}" srcOrd="0" destOrd="0" parTransId="{360E6FDB-2787-4738-8E75-15B228390084}" sibTransId="{7FF93005-1324-4D9F-913B-5A43DC947547}"/>
    <dgm:cxn modelId="{8D2F175B-E60E-433F-B541-E0F3A3557E03}" srcId="{26E9CB83-E4D4-41C9-AD1F-D6999A70B18D}" destId="{8B894C00-EC62-4787-8992-38D18EA5FD38}" srcOrd="1" destOrd="0" parTransId="{9B00F865-CE5E-40B9-8B01-F63932F9FF8A}" sibTransId="{C63291BD-C6BB-4BF0-8459-B2B596F3E1F8}"/>
    <dgm:cxn modelId="{F8E8B25F-7279-45FB-A52E-5B3CAC08E100}" type="presOf" srcId="{7B33CC2C-4168-4BC6-AD25-D290DAB956A7}" destId="{0EF59254-FB53-4C64-9FED-2074F6D1847F}" srcOrd="0" destOrd="1" presId="urn:microsoft.com/office/officeart/2005/8/layout/hList1"/>
    <dgm:cxn modelId="{2E30DD60-21A6-43E9-A4E4-C2CE0D15A6E6}" srcId="{99FE13BC-748B-425F-A9EC-403EB5656C43}" destId="{26E9CB83-E4D4-41C9-AD1F-D6999A70B18D}" srcOrd="1" destOrd="0" parTransId="{8F0228C4-E57A-4D4D-BCDB-5841E2A21E7B}" sibTransId="{FB1729F9-AEA8-47EA-8F30-D6AB87B78903}"/>
    <dgm:cxn modelId="{2C4A8C61-259A-4E0E-A6C5-21E9A04F1236}" srcId="{A9EB5E51-C88C-49C4-BD14-9282F84FAC10}" destId="{7B33CC2C-4168-4BC6-AD25-D290DAB956A7}" srcOrd="1" destOrd="0" parTransId="{20ADC754-316C-4C89-B58F-B53051B5CD44}" sibTransId="{5A163D35-59F0-4CF7-8FAC-66CDA5703CCE}"/>
    <dgm:cxn modelId="{2FBDAB58-8763-4682-97EA-D34F4C193C79}" type="presOf" srcId="{A9EB5E51-C88C-49C4-BD14-9282F84FAC10}" destId="{641EBFF7-49DD-470F-83C2-F29D55D9B9D1}" srcOrd="0" destOrd="0" presId="urn:microsoft.com/office/officeart/2005/8/layout/hList1"/>
    <dgm:cxn modelId="{A901118A-3787-44FF-B1CD-E95D94FBF880}" type="presOf" srcId="{37A0AD06-C28C-4088-A453-32680D0482BD}" destId="{47FFA44E-7FA6-4056-8D37-4BAF5064770A}" srcOrd="0" destOrd="0" presId="urn:microsoft.com/office/officeart/2005/8/layout/hList1"/>
    <dgm:cxn modelId="{E2016592-1FDC-4D65-880F-DC1CDCD1751E}" type="presOf" srcId="{8B894C00-EC62-4787-8992-38D18EA5FD38}" destId="{47FFA44E-7FA6-4056-8D37-4BAF5064770A}" srcOrd="0" destOrd="1" presId="urn:microsoft.com/office/officeart/2005/8/layout/hList1"/>
    <dgm:cxn modelId="{60C29492-BC83-46A7-B4D4-DB08258EF722}" type="presOf" srcId="{26E9CB83-E4D4-41C9-AD1F-D6999A70B18D}" destId="{6743E7A5-8D66-4F64-A8D4-958980ABA6A0}" srcOrd="0" destOrd="0" presId="urn:microsoft.com/office/officeart/2005/8/layout/hList1"/>
    <dgm:cxn modelId="{E66FF193-F466-497B-99D9-AD9676637E51}" type="presOf" srcId="{BBD76BE0-AD54-4D1E-90D2-FEBCA84C7A52}" destId="{47FFA44E-7FA6-4056-8D37-4BAF5064770A}" srcOrd="0" destOrd="2" presId="urn:microsoft.com/office/officeart/2005/8/layout/hList1"/>
    <dgm:cxn modelId="{5D9683A4-F353-4B21-BAA3-C25085E9F9D4}" type="presOf" srcId="{99FE13BC-748B-425F-A9EC-403EB5656C43}" destId="{2896BBE5-0C97-4294-810F-565705D791F9}" srcOrd="0" destOrd="0" presId="urn:microsoft.com/office/officeart/2005/8/layout/hList1"/>
    <dgm:cxn modelId="{60BBF1AC-4BEF-494F-B680-C5888C83FF29}" srcId="{A9EB5E51-C88C-49C4-BD14-9282F84FAC10}" destId="{A875FF47-FE02-4E78-8808-633039B8C017}" srcOrd="0" destOrd="0" parTransId="{89D93381-8E79-49A5-85A1-43EF5E1E5204}" sibTransId="{C455718B-0B5A-4CD0-83AF-48CF85ECB482}"/>
    <dgm:cxn modelId="{0FF11CE1-3008-4788-8CC5-7F1835238FEB}" srcId="{26E9CB83-E4D4-41C9-AD1F-D6999A70B18D}" destId="{37A0AD06-C28C-4088-A453-32680D0482BD}" srcOrd="0" destOrd="0" parTransId="{144DCD75-B1D7-42E2-8C85-17EE03578277}" sibTransId="{635946F7-D5AF-47FF-9C92-8BFF1F3036C0}"/>
    <dgm:cxn modelId="{DB6DF7F0-FF69-4C75-A9FA-13D05DED316F}" type="presOf" srcId="{A875FF47-FE02-4E78-8808-633039B8C017}" destId="{0EF59254-FB53-4C64-9FED-2074F6D1847F}" srcOrd="0" destOrd="0" presId="urn:microsoft.com/office/officeart/2005/8/layout/hList1"/>
    <dgm:cxn modelId="{D7BAB4F1-FC35-4D6D-99F3-410D2E873232}" srcId="{26E9CB83-E4D4-41C9-AD1F-D6999A70B18D}" destId="{BBD76BE0-AD54-4D1E-90D2-FEBCA84C7A52}" srcOrd="2" destOrd="0" parTransId="{E6F1CE48-C388-43A0-B957-AF1864C2B720}" sibTransId="{DD5957F6-1B5C-4C85-89D7-6F01907B02D3}"/>
    <dgm:cxn modelId="{1A35D67A-BABE-4FDA-9DA3-6CEFCFB13C32}" type="presParOf" srcId="{2896BBE5-0C97-4294-810F-565705D791F9}" destId="{77083C28-FA21-43B0-BFF1-7021D4C9EA7B}" srcOrd="0" destOrd="0" presId="urn:microsoft.com/office/officeart/2005/8/layout/hList1"/>
    <dgm:cxn modelId="{6CDCD617-6671-46F2-BC48-967ECDE3D39D}" type="presParOf" srcId="{77083C28-FA21-43B0-BFF1-7021D4C9EA7B}" destId="{641EBFF7-49DD-470F-83C2-F29D55D9B9D1}" srcOrd="0" destOrd="0" presId="urn:microsoft.com/office/officeart/2005/8/layout/hList1"/>
    <dgm:cxn modelId="{CDF9BFD8-2ABD-4AE1-A983-AE9A025C765C}" type="presParOf" srcId="{77083C28-FA21-43B0-BFF1-7021D4C9EA7B}" destId="{0EF59254-FB53-4C64-9FED-2074F6D1847F}" srcOrd="1" destOrd="0" presId="urn:microsoft.com/office/officeart/2005/8/layout/hList1"/>
    <dgm:cxn modelId="{D2C27F9F-0CBD-4D0D-944F-8450AB2E6177}" type="presParOf" srcId="{2896BBE5-0C97-4294-810F-565705D791F9}" destId="{24B5AB5D-3DC3-4C9E-81BE-864977BB29FA}" srcOrd="1" destOrd="0" presId="urn:microsoft.com/office/officeart/2005/8/layout/hList1"/>
    <dgm:cxn modelId="{4AAAA00F-C5BA-4F6B-9640-B6DE07D8B524}" type="presParOf" srcId="{2896BBE5-0C97-4294-810F-565705D791F9}" destId="{0EC87324-539A-405F-9FE3-E22A11ED2AD1}" srcOrd="2" destOrd="0" presId="urn:microsoft.com/office/officeart/2005/8/layout/hList1"/>
    <dgm:cxn modelId="{A8100A18-C61E-4BE0-8C3B-D8F98D85BB37}" type="presParOf" srcId="{0EC87324-539A-405F-9FE3-E22A11ED2AD1}" destId="{6743E7A5-8D66-4F64-A8D4-958980ABA6A0}" srcOrd="0" destOrd="0" presId="urn:microsoft.com/office/officeart/2005/8/layout/hList1"/>
    <dgm:cxn modelId="{7DD8B06E-F094-42B1-B3F4-FEBC5C56391F}" type="presParOf" srcId="{0EC87324-539A-405F-9FE3-E22A11ED2AD1}" destId="{47FFA44E-7FA6-4056-8D37-4BAF5064770A}"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8BFC6E-3B0D-47AF-AE72-F425701E567D}" type="doc">
      <dgm:prSet loTypeId="urn:microsoft.com/office/officeart/2005/8/layout/hList1" loCatId="list" qsTypeId="urn:microsoft.com/office/officeart/2005/8/quickstyle/simple4" qsCatId="simple" csTypeId="urn:microsoft.com/office/officeart/2005/8/colors/ColorSchemeForSuggestions" csCatId="other" phldr="1"/>
      <dgm:spPr/>
      <dgm:t>
        <a:bodyPr/>
        <a:lstStyle/>
        <a:p>
          <a:endParaRPr lang="en-US"/>
        </a:p>
      </dgm:t>
    </dgm:pt>
    <dgm:pt modelId="{2EA56759-6264-49C5-9428-99F288C378C5}">
      <dgm:prSet/>
      <dgm:spPr/>
      <dgm:t>
        <a:bodyPr/>
        <a:lstStyle/>
        <a:p>
          <a:pPr>
            <a:defRPr b="1"/>
          </a:pPr>
          <a:r>
            <a:rPr lang="en-US" dirty="0"/>
            <a:t>Pros:</a:t>
          </a:r>
        </a:p>
      </dgm:t>
    </dgm:pt>
    <dgm:pt modelId="{A117ABA5-82D3-4786-9F29-7003E507B99C}" type="parTrans" cxnId="{9D9FB7A2-8F15-4A3B-900A-6798BDCD74D9}">
      <dgm:prSet/>
      <dgm:spPr/>
      <dgm:t>
        <a:bodyPr/>
        <a:lstStyle/>
        <a:p>
          <a:endParaRPr lang="en-US"/>
        </a:p>
      </dgm:t>
    </dgm:pt>
    <dgm:pt modelId="{623ACA5D-9385-4CE5-8694-FC0B1DCEDE60}" type="sibTrans" cxnId="{9D9FB7A2-8F15-4A3B-900A-6798BDCD74D9}">
      <dgm:prSet/>
      <dgm:spPr/>
      <dgm:t>
        <a:bodyPr/>
        <a:lstStyle/>
        <a:p>
          <a:endParaRPr lang="en-US"/>
        </a:p>
      </dgm:t>
    </dgm:pt>
    <dgm:pt modelId="{25932C92-2B8A-49C2-BA0F-928A479F625B}">
      <dgm:prSet/>
      <dgm:spPr/>
      <dgm:t>
        <a:bodyPr/>
        <a:lstStyle/>
        <a:p>
          <a:r>
            <a:rPr lang="en-US" dirty="0"/>
            <a:t>Preserves legacy of prose contracts </a:t>
          </a:r>
        </a:p>
      </dgm:t>
    </dgm:pt>
    <dgm:pt modelId="{E186E48B-9730-4099-A171-C4E4FA68A382}" type="parTrans" cxnId="{09807B4E-0514-41C3-9E8B-B0773CA6E524}">
      <dgm:prSet/>
      <dgm:spPr/>
      <dgm:t>
        <a:bodyPr/>
        <a:lstStyle/>
        <a:p>
          <a:endParaRPr lang="en-US"/>
        </a:p>
      </dgm:t>
    </dgm:pt>
    <dgm:pt modelId="{7FF4A1DD-1715-443C-B555-53749BF29602}" type="sibTrans" cxnId="{09807B4E-0514-41C3-9E8B-B0773CA6E524}">
      <dgm:prSet/>
      <dgm:spPr/>
      <dgm:t>
        <a:bodyPr/>
        <a:lstStyle/>
        <a:p>
          <a:endParaRPr lang="en-US"/>
        </a:p>
      </dgm:t>
    </dgm:pt>
    <dgm:pt modelId="{6637FC66-7775-4FBB-8BDC-2F0AF7EB297D}">
      <dgm:prSet/>
      <dgm:spPr/>
      <dgm:t>
        <a:bodyPr/>
        <a:lstStyle/>
        <a:p>
          <a:r>
            <a:rPr lang="en-US" dirty="0"/>
            <a:t>Efficient contract assembly</a:t>
          </a:r>
        </a:p>
      </dgm:t>
    </dgm:pt>
    <dgm:pt modelId="{D8B043F4-A9FC-41AC-9335-29F6497857B3}" type="parTrans" cxnId="{1FBB5D8E-9069-48F9-9B00-DAF486797D21}">
      <dgm:prSet/>
      <dgm:spPr/>
      <dgm:t>
        <a:bodyPr/>
        <a:lstStyle/>
        <a:p>
          <a:endParaRPr lang="en-US"/>
        </a:p>
      </dgm:t>
    </dgm:pt>
    <dgm:pt modelId="{67B9F327-FF0D-4347-BCE6-A05D5699B11D}" type="sibTrans" cxnId="{1FBB5D8E-9069-48F9-9B00-DAF486797D21}">
      <dgm:prSet/>
      <dgm:spPr/>
      <dgm:t>
        <a:bodyPr/>
        <a:lstStyle/>
        <a:p>
          <a:endParaRPr lang="en-US"/>
        </a:p>
      </dgm:t>
    </dgm:pt>
    <dgm:pt modelId="{4DB10B3B-90FF-4E24-9B41-834CF6783B8F}">
      <dgm:prSet/>
      <dgm:spPr/>
      <dgm:t>
        <a:bodyPr/>
        <a:lstStyle/>
        <a:p>
          <a:r>
            <a:rPr lang="en-US" dirty="0"/>
            <a:t>Efficient data analysis across groups of contracts</a:t>
          </a:r>
        </a:p>
      </dgm:t>
    </dgm:pt>
    <dgm:pt modelId="{B052C134-8925-44D5-95AD-93605F58E913}" type="parTrans" cxnId="{8E3C4142-762B-4BF3-9BBB-6C6D4F336453}">
      <dgm:prSet/>
      <dgm:spPr/>
      <dgm:t>
        <a:bodyPr/>
        <a:lstStyle/>
        <a:p>
          <a:endParaRPr lang="en-US"/>
        </a:p>
      </dgm:t>
    </dgm:pt>
    <dgm:pt modelId="{8A4C1775-B7CB-487F-A82C-1335E10D4C5D}" type="sibTrans" cxnId="{8E3C4142-762B-4BF3-9BBB-6C6D4F336453}">
      <dgm:prSet/>
      <dgm:spPr/>
      <dgm:t>
        <a:bodyPr/>
        <a:lstStyle/>
        <a:p>
          <a:endParaRPr lang="en-US"/>
        </a:p>
      </dgm:t>
    </dgm:pt>
    <dgm:pt modelId="{317100DC-9C29-4E71-A837-C34A484F66ED}">
      <dgm:prSet/>
      <dgm:spPr/>
      <dgm:t>
        <a:bodyPr/>
        <a:lstStyle/>
        <a:p>
          <a:r>
            <a:rPr lang="en-US" dirty="0"/>
            <a:t>Cryptographic guarantees of text &amp; signature</a:t>
          </a:r>
        </a:p>
      </dgm:t>
    </dgm:pt>
    <dgm:pt modelId="{073EEDFF-40BD-40C3-B13A-A7CB02D2A027}" type="parTrans" cxnId="{8A5597BF-7D76-4A00-AFCC-7266A0DCAB72}">
      <dgm:prSet/>
      <dgm:spPr/>
      <dgm:t>
        <a:bodyPr/>
        <a:lstStyle/>
        <a:p>
          <a:endParaRPr lang="en-US"/>
        </a:p>
      </dgm:t>
    </dgm:pt>
    <dgm:pt modelId="{474AEFBD-199F-4835-90A2-F74A1ABF7DE7}" type="sibTrans" cxnId="{8A5597BF-7D76-4A00-AFCC-7266A0DCAB72}">
      <dgm:prSet/>
      <dgm:spPr/>
      <dgm:t>
        <a:bodyPr/>
        <a:lstStyle/>
        <a:p>
          <a:endParaRPr lang="en-US"/>
        </a:p>
      </dgm:t>
    </dgm:pt>
    <dgm:pt modelId="{DEA0F9CE-8246-4696-8C57-0CF82A466E50}">
      <dgm:prSet/>
      <dgm:spPr/>
      <dgm:t>
        <a:bodyPr/>
        <a:lstStyle/>
        <a:p>
          <a:r>
            <a:rPr lang="en-US" dirty="0"/>
            <a:t>Contracts remain human-readable, so judge/arbitrator can adjudicate/arbitrate dispute without knowing code</a:t>
          </a:r>
        </a:p>
      </dgm:t>
    </dgm:pt>
    <dgm:pt modelId="{F3B06F1F-C124-469F-8B34-F5E2DDDE252F}" type="parTrans" cxnId="{E63BB3BD-001C-462E-9AC6-D6F427452585}">
      <dgm:prSet/>
      <dgm:spPr/>
      <dgm:t>
        <a:bodyPr/>
        <a:lstStyle/>
        <a:p>
          <a:endParaRPr lang="en-US"/>
        </a:p>
      </dgm:t>
    </dgm:pt>
    <dgm:pt modelId="{7A40EF00-0631-4C0F-88DD-F68031D4D457}" type="sibTrans" cxnId="{E63BB3BD-001C-462E-9AC6-D6F427452585}">
      <dgm:prSet/>
      <dgm:spPr/>
      <dgm:t>
        <a:bodyPr/>
        <a:lstStyle/>
        <a:p>
          <a:endParaRPr lang="en-US"/>
        </a:p>
      </dgm:t>
    </dgm:pt>
    <dgm:pt modelId="{ACFDA246-4E0E-445B-A1BA-922BA7900BCE}">
      <dgm:prSet/>
      <dgm:spPr/>
      <dgm:t>
        <a:bodyPr/>
        <a:lstStyle/>
        <a:p>
          <a:r>
            <a:rPr lang="en-US" dirty="0"/>
            <a:t>Blockchain integration is possible</a:t>
          </a:r>
        </a:p>
      </dgm:t>
    </dgm:pt>
    <dgm:pt modelId="{B3B11D19-3D30-485F-AF37-E90247C92F29}" type="parTrans" cxnId="{10991D70-0707-44DE-8172-E643C9079BFB}">
      <dgm:prSet/>
      <dgm:spPr/>
      <dgm:t>
        <a:bodyPr/>
        <a:lstStyle/>
        <a:p>
          <a:endParaRPr lang="en-US"/>
        </a:p>
      </dgm:t>
    </dgm:pt>
    <dgm:pt modelId="{FABEB63A-C768-4927-B8E1-B70DE5741DAF}" type="sibTrans" cxnId="{10991D70-0707-44DE-8172-E643C9079BFB}">
      <dgm:prSet/>
      <dgm:spPr/>
      <dgm:t>
        <a:bodyPr/>
        <a:lstStyle/>
        <a:p>
          <a:endParaRPr lang="en-US"/>
        </a:p>
      </dgm:t>
    </dgm:pt>
    <dgm:pt modelId="{57185B2E-8BC4-47D2-AC3A-A6A0CF3493CA}">
      <dgm:prSet/>
      <dgm:spPr/>
      <dgm:t>
        <a:bodyPr/>
        <a:lstStyle/>
        <a:p>
          <a:pPr>
            <a:defRPr b="1"/>
          </a:pPr>
          <a:r>
            <a:rPr lang="en-US" dirty="0"/>
            <a:t>Cons:</a:t>
          </a:r>
        </a:p>
      </dgm:t>
    </dgm:pt>
    <dgm:pt modelId="{395109E4-D81E-45F6-9C1F-56F3B0039A3E}" type="parTrans" cxnId="{934DDEF5-FB10-4D10-97D2-F50B5FBC678E}">
      <dgm:prSet/>
      <dgm:spPr/>
      <dgm:t>
        <a:bodyPr/>
        <a:lstStyle/>
        <a:p>
          <a:endParaRPr lang="en-US"/>
        </a:p>
      </dgm:t>
    </dgm:pt>
    <dgm:pt modelId="{5F083FAF-CF5F-413B-9027-0792DA89A8FE}" type="sibTrans" cxnId="{934DDEF5-FB10-4D10-97D2-F50B5FBC678E}">
      <dgm:prSet/>
      <dgm:spPr/>
      <dgm:t>
        <a:bodyPr/>
        <a:lstStyle/>
        <a:p>
          <a:endParaRPr lang="en-US"/>
        </a:p>
      </dgm:t>
    </dgm:pt>
    <dgm:pt modelId="{49B771F5-7008-42C0-B2C3-1E6D79C518B6}">
      <dgm:prSet/>
      <dgm:spPr/>
      <dgm:t>
        <a:bodyPr/>
        <a:lstStyle/>
        <a:p>
          <a:r>
            <a:rPr lang="en-US" dirty="0"/>
            <a:t>No material gains in transaction finality or reduction of transaction/enforcement costs as compared to traditional wet contracts.</a:t>
          </a:r>
        </a:p>
      </dgm:t>
    </dgm:pt>
    <dgm:pt modelId="{B14D9E66-15CD-45CF-948A-0BCC1038631A}" type="parTrans" cxnId="{76A399F7-97E0-411B-AE5A-73100875B692}">
      <dgm:prSet/>
      <dgm:spPr/>
      <dgm:t>
        <a:bodyPr/>
        <a:lstStyle/>
        <a:p>
          <a:endParaRPr lang="en-US"/>
        </a:p>
      </dgm:t>
    </dgm:pt>
    <dgm:pt modelId="{120F42B9-08EC-44B4-916D-269F8D5F1EFC}" type="sibTrans" cxnId="{76A399F7-97E0-411B-AE5A-73100875B692}">
      <dgm:prSet/>
      <dgm:spPr/>
      <dgm:t>
        <a:bodyPr/>
        <a:lstStyle/>
        <a:p>
          <a:endParaRPr lang="en-US"/>
        </a:p>
      </dgm:t>
    </dgm:pt>
    <dgm:pt modelId="{8D528A68-84F1-4875-86B9-C7D9B5CDE92F}">
      <dgm:prSet/>
      <dgm:spPr/>
      <dgm:t>
        <a:bodyPr/>
        <a:lstStyle/>
        <a:p>
          <a:r>
            <a:rPr lang="en-US" dirty="0"/>
            <a:t>Efficient tracking/accounting</a:t>
          </a:r>
        </a:p>
      </dgm:t>
    </dgm:pt>
    <dgm:pt modelId="{63F8ECED-F2BA-4A81-9C80-90D2AFCC1883}" type="parTrans" cxnId="{74D80787-BDFB-48A3-91A5-99F9995FCBE2}">
      <dgm:prSet/>
      <dgm:spPr/>
    </dgm:pt>
    <dgm:pt modelId="{0D27C737-4A4A-4D98-8BFA-16DA93E2F742}" type="sibTrans" cxnId="{74D80787-BDFB-48A3-91A5-99F9995FCBE2}">
      <dgm:prSet/>
      <dgm:spPr/>
    </dgm:pt>
    <dgm:pt modelId="{2DD465D7-C877-48A4-8E77-82488F9BC22E}" type="pres">
      <dgm:prSet presAssocID="{A48BFC6E-3B0D-47AF-AE72-F425701E567D}" presName="Name0" presStyleCnt="0">
        <dgm:presLayoutVars>
          <dgm:dir/>
          <dgm:animLvl val="lvl"/>
          <dgm:resizeHandles val="exact"/>
        </dgm:presLayoutVars>
      </dgm:prSet>
      <dgm:spPr/>
    </dgm:pt>
    <dgm:pt modelId="{37A18E7D-1692-47B0-AD2B-4C2812D21B95}" type="pres">
      <dgm:prSet presAssocID="{2EA56759-6264-49C5-9428-99F288C378C5}" presName="composite" presStyleCnt="0"/>
      <dgm:spPr/>
    </dgm:pt>
    <dgm:pt modelId="{1D0DA066-EDC2-4BD7-B3EB-51411C1EF72F}" type="pres">
      <dgm:prSet presAssocID="{2EA56759-6264-49C5-9428-99F288C378C5}" presName="parTx" presStyleLbl="alignNode1" presStyleIdx="0" presStyleCnt="2">
        <dgm:presLayoutVars>
          <dgm:chMax val="0"/>
          <dgm:chPref val="0"/>
          <dgm:bulletEnabled val="1"/>
        </dgm:presLayoutVars>
      </dgm:prSet>
      <dgm:spPr/>
    </dgm:pt>
    <dgm:pt modelId="{41A0A6F9-4A4B-49A4-98C4-DF8C46CEB55C}" type="pres">
      <dgm:prSet presAssocID="{2EA56759-6264-49C5-9428-99F288C378C5}" presName="desTx" presStyleLbl="alignAccFollowNode1" presStyleIdx="0" presStyleCnt="2">
        <dgm:presLayoutVars>
          <dgm:bulletEnabled val="1"/>
        </dgm:presLayoutVars>
      </dgm:prSet>
      <dgm:spPr/>
    </dgm:pt>
    <dgm:pt modelId="{ADCCCE55-EE05-49CC-AD56-9B60832F3D48}" type="pres">
      <dgm:prSet presAssocID="{623ACA5D-9385-4CE5-8694-FC0B1DCEDE60}" presName="space" presStyleCnt="0"/>
      <dgm:spPr/>
    </dgm:pt>
    <dgm:pt modelId="{72978FCA-5B24-4C6F-BE5D-5CCDF628DCA3}" type="pres">
      <dgm:prSet presAssocID="{57185B2E-8BC4-47D2-AC3A-A6A0CF3493CA}" presName="composite" presStyleCnt="0"/>
      <dgm:spPr/>
    </dgm:pt>
    <dgm:pt modelId="{AE1C44F0-A025-4D2A-B4B3-1F85955DBB6F}" type="pres">
      <dgm:prSet presAssocID="{57185B2E-8BC4-47D2-AC3A-A6A0CF3493CA}" presName="parTx" presStyleLbl="alignNode1" presStyleIdx="1" presStyleCnt="2">
        <dgm:presLayoutVars>
          <dgm:chMax val="0"/>
          <dgm:chPref val="0"/>
          <dgm:bulletEnabled val="1"/>
        </dgm:presLayoutVars>
      </dgm:prSet>
      <dgm:spPr/>
    </dgm:pt>
    <dgm:pt modelId="{1FA9777D-1FCB-4495-953E-30D6D69100BC}" type="pres">
      <dgm:prSet presAssocID="{57185B2E-8BC4-47D2-AC3A-A6A0CF3493CA}" presName="desTx" presStyleLbl="alignAccFollowNode1" presStyleIdx="1" presStyleCnt="2">
        <dgm:presLayoutVars>
          <dgm:bulletEnabled val="1"/>
        </dgm:presLayoutVars>
      </dgm:prSet>
      <dgm:spPr/>
    </dgm:pt>
  </dgm:ptLst>
  <dgm:cxnLst>
    <dgm:cxn modelId="{8F4CE112-CC8D-49FC-AD93-8C19D136919D}" type="presOf" srcId="{DEA0F9CE-8246-4696-8C57-0CF82A466E50}" destId="{41A0A6F9-4A4B-49A4-98C4-DF8C46CEB55C}" srcOrd="0" destOrd="5" presId="urn:microsoft.com/office/officeart/2005/8/layout/hList1"/>
    <dgm:cxn modelId="{CEF41A39-7910-466F-B04E-44319532C443}" type="presOf" srcId="{A48BFC6E-3B0D-47AF-AE72-F425701E567D}" destId="{2DD465D7-C877-48A4-8E77-82488F9BC22E}" srcOrd="0" destOrd="0" presId="urn:microsoft.com/office/officeart/2005/8/layout/hList1"/>
    <dgm:cxn modelId="{8E3C4142-762B-4BF3-9BBB-6C6D4F336453}" srcId="{2EA56759-6264-49C5-9428-99F288C378C5}" destId="{4DB10B3B-90FF-4E24-9B41-834CF6783B8F}" srcOrd="3" destOrd="0" parTransId="{B052C134-8925-44D5-95AD-93605F58E913}" sibTransId="{8A4C1775-B7CB-487F-A82C-1335E10D4C5D}"/>
    <dgm:cxn modelId="{10199C6D-3373-4C19-96E1-F4DB35CA7F04}" type="presOf" srcId="{57185B2E-8BC4-47D2-AC3A-A6A0CF3493CA}" destId="{AE1C44F0-A025-4D2A-B4B3-1F85955DBB6F}" srcOrd="0" destOrd="0" presId="urn:microsoft.com/office/officeart/2005/8/layout/hList1"/>
    <dgm:cxn modelId="{09807B4E-0514-41C3-9E8B-B0773CA6E524}" srcId="{2EA56759-6264-49C5-9428-99F288C378C5}" destId="{25932C92-2B8A-49C2-BA0F-928A479F625B}" srcOrd="0" destOrd="0" parTransId="{E186E48B-9730-4099-A171-C4E4FA68A382}" sibTransId="{7FF4A1DD-1715-443C-B555-53749BF29602}"/>
    <dgm:cxn modelId="{10991D70-0707-44DE-8172-E643C9079BFB}" srcId="{2EA56759-6264-49C5-9428-99F288C378C5}" destId="{ACFDA246-4E0E-445B-A1BA-922BA7900BCE}" srcOrd="6" destOrd="0" parTransId="{B3B11D19-3D30-485F-AF37-E90247C92F29}" sibTransId="{FABEB63A-C768-4927-B8E1-B70DE5741DAF}"/>
    <dgm:cxn modelId="{8AFFF153-EE9D-44A0-A888-AC049F17E45C}" type="presOf" srcId="{49B771F5-7008-42C0-B2C3-1E6D79C518B6}" destId="{1FA9777D-1FCB-4495-953E-30D6D69100BC}" srcOrd="0" destOrd="0" presId="urn:microsoft.com/office/officeart/2005/8/layout/hList1"/>
    <dgm:cxn modelId="{6537C17A-E156-4C73-A6FF-1BADA7022A29}" type="presOf" srcId="{8D528A68-84F1-4875-86B9-C7D9B5CDE92F}" destId="{41A0A6F9-4A4B-49A4-98C4-DF8C46CEB55C}" srcOrd="0" destOrd="2" presId="urn:microsoft.com/office/officeart/2005/8/layout/hList1"/>
    <dgm:cxn modelId="{6744C35A-AC21-41C1-A2F8-942AEAA91FDD}" type="presOf" srcId="{ACFDA246-4E0E-445B-A1BA-922BA7900BCE}" destId="{41A0A6F9-4A4B-49A4-98C4-DF8C46CEB55C}" srcOrd="0" destOrd="6" presId="urn:microsoft.com/office/officeart/2005/8/layout/hList1"/>
    <dgm:cxn modelId="{74D80787-BDFB-48A3-91A5-99F9995FCBE2}" srcId="{2EA56759-6264-49C5-9428-99F288C378C5}" destId="{8D528A68-84F1-4875-86B9-C7D9B5CDE92F}" srcOrd="2" destOrd="0" parTransId="{63F8ECED-F2BA-4A81-9C80-90D2AFCC1883}" sibTransId="{0D27C737-4A4A-4D98-8BFA-16DA93E2F742}"/>
    <dgm:cxn modelId="{1FBB5D8E-9069-48F9-9B00-DAF486797D21}" srcId="{2EA56759-6264-49C5-9428-99F288C378C5}" destId="{6637FC66-7775-4FBB-8BDC-2F0AF7EB297D}" srcOrd="1" destOrd="0" parTransId="{D8B043F4-A9FC-41AC-9335-29F6497857B3}" sibTransId="{67B9F327-FF0D-4347-BCE6-A05D5699B11D}"/>
    <dgm:cxn modelId="{BA7D2D9E-0919-4D5A-9A1F-4C2514C948DD}" type="presOf" srcId="{317100DC-9C29-4E71-A837-C34A484F66ED}" destId="{41A0A6F9-4A4B-49A4-98C4-DF8C46CEB55C}" srcOrd="0" destOrd="4" presId="urn:microsoft.com/office/officeart/2005/8/layout/hList1"/>
    <dgm:cxn modelId="{BC3860A1-9BCC-4E4F-A97D-FD5F5D465F55}" type="presOf" srcId="{4DB10B3B-90FF-4E24-9B41-834CF6783B8F}" destId="{41A0A6F9-4A4B-49A4-98C4-DF8C46CEB55C}" srcOrd="0" destOrd="3" presId="urn:microsoft.com/office/officeart/2005/8/layout/hList1"/>
    <dgm:cxn modelId="{9D9FB7A2-8F15-4A3B-900A-6798BDCD74D9}" srcId="{A48BFC6E-3B0D-47AF-AE72-F425701E567D}" destId="{2EA56759-6264-49C5-9428-99F288C378C5}" srcOrd="0" destOrd="0" parTransId="{A117ABA5-82D3-4786-9F29-7003E507B99C}" sibTransId="{623ACA5D-9385-4CE5-8694-FC0B1DCEDE60}"/>
    <dgm:cxn modelId="{E63BB3BD-001C-462E-9AC6-D6F427452585}" srcId="{2EA56759-6264-49C5-9428-99F288C378C5}" destId="{DEA0F9CE-8246-4696-8C57-0CF82A466E50}" srcOrd="5" destOrd="0" parTransId="{F3B06F1F-C124-469F-8B34-F5E2DDDE252F}" sibTransId="{7A40EF00-0631-4C0F-88DD-F68031D4D457}"/>
    <dgm:cxn modelId="{8A5597BF-7D76-4A00-AFCC-7266A0DCAB72}" srcId="{2EA56759-6264-49C5-9428-99F288C378C5}" destId="{317100DC-9C29-4E71-A837-C34A484F66ED}" srcOrd="4" destOrd="0" parTransId="{073EEDFF-40BD-40C3-B13A-A7CB02D2A027}" sibTransId="{474AEFBD-199F-4835-90A2-F74A1ABF7DE7}"/>
    <dgm:cxn modelId="{654EFCCA-3756-4975-924C-D933FF78F7AD}" type="presOf" srcId="{25932C92-2B8A-49C2-BA0F-928A479F625B}" destId="{41A0A6F9-4A4B-49A4-98C4-DF8C46CEB55C}" srcOrd="0" destOrd="0" presId="urn:microsoft.com/office/officeart/2005/8/layout/hList1"/>
    <dgm:cxn modelId="{8F8D3ECE-BEAC-4BD7-AA35-5A8DA0BBAE97}" type="presOf" srcId="{2EA56759-6264-49C5-9428-99F288C378C5}" destId="{1D0DA066-EDC2-4BD7-B3EB-51411C1EF72F}" srcOrd="0" destOrd="0" presId="urn:microsoft.com/office/officeart/2005/8/layout/hList1"/>
    <dgm:cxn modelId="{3D542BF4-8DC0-403E-B2AF-E81FED2E37D0}" type="presOf" srcId="{6637FC66-7775-4FBB-8BDC-2F0AF7EB297D}" destId="{41A0A6F9-4A4B-49A4-98C4-DF8C46CEB55C}" srcOrd="0" destOrd="1" presId="urn:microsoft.com/office/officeart/2005/8/layout/hList1"/>
    <dgm:cxn modelId="{934DDEF5-FB10-4D10-97D2-F50B5FBC678E}" srcId="{A48BFC6E-3B0D-47AF-AE72-F425701E567D}" destId="{57185B2E-8BC4-47D2-AC3A-A6A0CF3493CA}" srcOrd="1" destOrd="0" parTransId="{395109E4-D81E-45F6-9C1F-56F3B0039A3E}" sibTransId="{5F083FAF-CF5F-413B-9027-0792DA89A8FE}"/>
    <dgm:cxn modelId="{76A399F7-97E0-411B-AE5A-73100875B692}" srcId="{57185B2E-8BC4-47D2-AC3A-A6A0CF3493CA}" destId="{49B771F5-7008-42C0-B2C3-1E6D79C518B6}" srcOrd="0" destOrd="0" parTransId="{B14D9E66-15CD-45CF-948A-0BCC1038631A}" sibTransId="{120F42B9-08EC-44B4-916D-269F8D5F1EFC}"/>
    <dgm:cxn modelId="{8744FFF8-04EE-44C3-9B00-A5B0495D71AB}" type="presParOf" srcId="{2DD465D7-C877-48A4-8E77-82488F9BC22E}" destId="{37A18E7D-1692-47B0-AD2B-4C2812D21B95}" srcOrd="0" destOrd="0" presId="urn:microsoft.com/office/officeart/2005/8/layout/hList1"/>
    <dgm:cxn modelId="{0A362D38-6B06-4A12-AE96-373D699A8059}" type="presParOf" srcId="{37A18E7D-1692-47B0-AD2B-4C2812D21B95}" destId="{1D0DA066-EDC2-4BD7-B3EB-51411C1EF72F}" srcOrd="0" destOrd="0" presId="urn:microsoft.com/office/officeart/2005/8/layout/hList1"/>
    <dgm:cxn modelId="{B3BFBC79-79FA-4A36-A33C-8A214612CD71}" type="presParOf" srcId="{37A18E7D-1692-47B0-AD2B-4C2812D21B95}" destId="{41A0A6F9-4A4B-49A4-98C4-DF8C46CEB55C}" srcOrd="1" destOrd="0" presId="urn:microsoft.com/office/officeart/2005/8/layout/hList1"/>
    <dgm:cxn modelId="{F9C14E38-62E2-49B4-A2A4-8A36ECCD45E4}" type="presParOf" srcId="{2DD465D7-C877-48A4-8E77-82488F9BC22E}" destId="{ADCCCE55-EE05-49CC-AD56-9B60832F3D48}" srcOrd="1" destOrd="0" presId="urn:microsoft.com/office/officeart/2005/8/layout/hList1"/>
    <dgm:cxn modelId="{E4E618B8-2448-44DC-8444-DCBDAD7C9DC5}" type="presParOf" srcId="{2DD465D7-C877-48A4-8E77-82488F9BC22E}" destId="{72978FCA-5B24-4C6F-BE5D-5CCDF628DCA3}" srcOrd="2" destOrd="0" presId="urn:microsoft.com/office/officeart/2005/8/layout/hList1"/>
    <dgm:cxn modelId="{E62B53C1-8417-4B09-9907-2D9EDA4C5889}" type="presParOf" srcId="{72978FCA-5B24-4C6F-BE5D-5CCDF628DCA3}" destId="{AE1C44F0-A025-4D2A-B4B3-1F85955DBB6F}" srcOrd="0" destOrd="0" presId="urn:microsoft.com/office/officeart/2005/8/layout/hList1"/>
    <dgm:cxn modelId="{EE02C7C2-091B-4E91-B627-9A8729DCBA8D}" type="presParOf" srcId="{72978FCA-5B24-4C6F-BE5D-5CCDF628DCA3}" destId="{1FA9777D-1FCB-4495-953E-30D6D69100B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8BFC6E-3B0D-47AF-AE72-F425701E567D}" type="doc">
      <dgm:prSet loTypeId="urn:microsoft.com/office/officeart/2005/8/layout/hList1" loCatId="list" qsTypeId="urn:microsoft.com/office/officeart/2005/8/quickstyle/simple4" qsCatId="simple" csTypeId="urn:microsoft.com/office/officeart/2005/8/colors/ColorSchemeForSuggestions" csCatId="other" phldr="1"/>
      <dgm:spPr/>
      <dgm:t>
        <a:bodyPr/>
        <a:lstStyle/>
        <a:p>
          <a:endParaRPr lang="en-US"/>
        </a:p>
      </dgm:t>
    </dgm:pt>
    <dgm:pt modelId="{2EA56759-6264-49C5-9428-99F288C378C5}">
      <dgm:prSet/>
      <dgm:spPr/>
      <dgm:t>
        <a:bodyPr/>
        <a:lstStyle/>
        <a:p>
          <a:pPr>
            <a:defRPr b="1"/>
          </a:pPr>
          <a:r>
            <a:rPr lang="en-US" dirty="0"/>
            <a:t>Pros:</a:t>
          </a:r>
        </a:p>
      </dgm:t>
    </dgm:pt>
    <dgm:pt modelId="{A117ABA5-82D3-4786-9F29-7003E507B99C}" type="parTrans" cxnId="{9D9FB7A2-8F15-4A3B-900A-6798BDCD74D9}">
      <dgm:prSet/>
      <dgm:spPr/>
      <dgm:t>
        <a:bodyPr/>
        <a:lstStyle/>
        <a:p>
          <a:endParaRPr lang="en-US"/>
        </a:p>
      </dgm:t>
    </dgm:pt>
    <dgm:pt modelId="{623ACA5D-9385-4CE5-8694-FC0B1DCEDE60}" type="sibTrans" cxnId="{9D9FB7A2-8F15-4A3B-900A-6798BDCD74D9}">
      <dgm:prSet/>
      <dgm:spPr/>
      <dgm:t>
        <a:bodyPr/>
        <a:lstStyle/>
        <a:p>
          <a:endParaRPr lang="en-US"/>
        </a:p>
      </dgm:t>
    </dgm:pt>
    <dgm:pt modelId="{25932C92-2B8A-49C2-BA0F-928A479F625B}">
      <dgm:prSet/>
      <dgm:spPr/>
      <dgm:t>
        <a:bodyPr/>
        <a:lstStyle/>
        <a:p>
          <a:r>
            <a:rPr lang="en-US" dirty="0"/>
            <a:t>Best of both worlds – prose &amp; code</a:t>
          </a:r>
        </a:p>
      </dgm:t>
    </dgm:pt>
    <dgm:pt modelId="{E186E48B-9730-4099-A171-C4E4FA68A382}" type="parTrans" cxnId="{09807B4E-0514-41C3-9E8B-B0773CA6E524}">
      <dgm:prSet/>
      <dgm:spPr/>
      <dgm:t>
        <a:bodyPr/>
        <a:lstStyle/>
        <a:p>
          <a:endParaRPr lang="en-US"/>
        </a:p>
      </dgm:t>
    </dgm:pt>
    <dgm:pt modelId="{7FF4A1DD-1715-443C-B555-53749BF29602}" type="sibTrans" cxnId="{09807B4E-0514-41C3-9E8B-B0773CA6E524}">
      <dgm:prSet/>
      <dgm:spPr/>
      <dgm:t>
        <a:bodyPr/>
        <a:lstStyle/>
        <a:p>
          <a:endParaRPr lang="en-US"/>
        </a:p>
      </dgm:t>
    </dgm:pt>
    <dgm:pt modelId="{57185B2E-8BC4-47D2-AC3A-A6A0CF3493CA}">
      <dgm:prSet/>
      <dgm:spPr/>
      <dgm:t>
        <a:bodyPr/>
        <a:lstStyle/>
        <a:p>
          <a:pPr>
            <a:defRPr b="1"/>
          </a:pPr>
          <a:r>
            <a:rPr lang="en-US" dirty="0"/>
            <a:t>Cons:</a:t>
          </a:r>
        </a:p>
      </dgm:t>
    </dgm:pt>
    <dgm:pt modelId="{395109E4-D81E-45F6-9C1F-56F3B0039A3E}" type="parTrans" cxnId="{934DDEF5-FB10-4D10-97D2-F50B5FBC678E}">
      <dgm:prSet/>
      <dgm:spPr/>
      <dgm:t>
        <a:bodyPr/>
        <a:lstStyle/>
        <a:p>
          <a:endParaRPr lang="en-US"/>
        </a:p>
      </dgm:t>
    </dgm:pt>
    <dgm:pt modelId="{5F083FAF-CF5F-413B-9027-0792DA89A8FE}" type="sibTrans" cxnId="{934DDEF5-FB10-4D10-97D2-F50B5FBC678E}">
      <dgm:prSet/>
      <dgm:spPr/>
      <dgm:t>
        <a:bodyPr/>
        <a:lstStyle/>
        <a:p>
          <a:endParaRPr lang="en-US"/>
        </a:p>
      </dgm:t>
    </dgm:pt>
    <dgm:pt modelId="{49B771F5-7008-42C0-B2C3-1E6D79C518B6}">
      <dgm:prSet/>
      <dgm:spPr/>
      <dgm:t>
        <a:bodyPr/>
        <a:lstStyle/>
        <a:p>
          <a:r>
            <a:rPr lang="en-US" dirty="0"/>
            <a:t>Risk discrepancies between smart contract &amp; wet contract; means disputes ultimately must defer to wet contract, losing many “code deference” benefits of smart contract. </a:t>
          </a:r>
        </a:p>
      </dgm:t>
    </dgm:pt>
    <dgm:pt modelId="{B14D9E66-15CD-45CF-948A-0BCC1038631A}" type="parTrans" cxnId="{76A399F7-97E0-411B-AE5A-73100875B692}">
      <dgm:prSet/>
      <dgm:spPr/>
      <dgm:t>
        <a:bodyPr/>
        <a:lstStyle/>
        <a:p>
          <a:endParaRPr lang="en-US"/>
        </a:p>
      </dgm:t>
    </dgm:pt>
    <dgm:pt modelId="{120F42B9-08EC-44B4-916D-269F8D5F1EFC}" type="sibTrans" cxnId="{76A399F7-97E0-411B-AE5A-73100875B692}">
      <dgm:prSet/>
      <dgm:spPr/>
      <dgm:t>
        <a:bodyPr/>
        <a:lstStyle/>
        <a:p>
          <a:endParaRPr lang="en-US"/>
        </a:p>
      </dgm:t>
    </dgm:pt>
    <dgm:pt modelId="{D57183D9-60C6-460D-B69F-75BB680104ED}">
      <dgm:prSet/>
      <dgm:spPr/>
      <dgm:t>
        <a:bodyPr/>
        <a:lstStyle/>
        <a:p>
          <a:r>
            <a:rPr lang="en-US" dirty="0"/>
            <a:t>Need two sets of advisors or more expensive advisors with two skill sets.</a:t>
          </a:r>
        </a:p>
      </dgm:t>
    </dgm:pt>
    <dgm:pt modelId="{745B8329-B5E5-4D55-A0EE-2B5002849351}" type="parTrans" cxnId="{5DF2464B-8B3B-488E-BD51-BAA1E5C07398}">
      <dgm:prSet/>
      <dgm:spPr/>
      <dgm:t>
        <a:bodyPr/>
        <a:lstStyle/>
        <a:p>
          <a:endParaRPr lang="en-US"/>
        </a:p>
      </dgm:t>
    </dgm:pt>
    <dgm:pt modelId="{9B5EA3C5-1076-4318-B083-7B95038DA4EC}" type="sibTrans" cxnId="{5DF2464B-8B3B-488E-BD51-BAA1E5C07398}">
      <dgm:prSet/>
      <dgm:spPr/>
      <dgm:t>
        <a:bodyPr/>
        <a:lstStyle/>
        <a:p>
          <a:endParaRPr lang="en-US"/>
        </a:p>
      </dgm:t>
    </dgm:pt>
    <dgm:pt modelId="{AF7BE49E-39E5-4DCD-A89F-095A6DE4C228}">
      <dgm:prSet/>
      <dgm:spPr/>
      <dgm:t>
        <a:bodyPr/>
        <a:lstStyle/>
        <a:p>
          <a:r>
            <a:rPr lang="en-US" dirty="0"/>
            <a:t>All benefits of Ricardian Contracts, many benefits of Smart Contracts</a:t>
          </a:r>
        </a:p>
      </dgm:t>
    </dgm:pt>
    <dgm:pt modelId="{C38DCD20-C6DA-4B81-93FB-F47EA5C56EDF}" type="parTrans" cxnId="{B939AB20-C813-4AEF-ADF1-609DADAE1624}">
      <dgm:prSet/>
      <dgm:spPr/>
    </dgm:pt>
    <dgm:pt modelId="{4D8FF94F-2D23-4832-BC50-B4980C904409}" type="sibTrans" cxnId="{B939AB20-C813-4AEF-ADF1-609DADAE1624}">
      <dgm:prSet/>
      <dgm:spPr/>
    </dgm:pt>
    <dgm:pt modelId="{2DD465D7-C877-48A4-8E77-82488F9BC22E}" type="pres">
      <dgm:prSet presAssocID="{A48BFC6E-3B0D-47AF-AE72-F425701E567D}" presName="Name0" presStyleCnt="0">
        <dgm:presLayoutVars>
          <dgm:dir/>
          <dgm:animLvl val="lvl"/>
          <dgm:resizeHandles val="exact"/>
        </dgm:presLayoutVars>
      </dgm:prSet>
      <dgm:spPr/>
    </dgm:pt>
    <dgm:pt modelId="{37A18E7D-1692-47B0-AD2B-4C2812D21B95}" type="pres">
      <dgm:prSet presAssocID="{2EA56759-6264-49C5-9428-99F288C378C5}" presName="composite" presStyleCnt="0"/>
      <dgm:spPr/>
    </dgm:pt>
    <dgm:pt modelId="{1D0DA066-EDC2-4BD7-B3EB-51411C1EF72F}" type="pres">
      <dgm:prSet presAssocID="{2EA56759-6264-49C5-9428-99F288C378C5}" presName="parTx" presStyleLbl="alignNode1" presStyleIdx="0" presStyleCnt="2">
        <dgm:presLayoutVars>
          <dgm:chMax val="0"/>
          <dgm:chPref val="0"/>
          <dgm:bulletEnabled val="1"/>
        </dgm:presLayoutVars>
      </dgm:prSet>
      <dgm:spPr/>
    </dgm:pt>
    <dgm:pt modelId="{41A0A6F9-4A4B-49A4-98C4-DF8C46CEB55C}" type="pres">
      <dgm:prSet presAssocID="{2EA56759-6264-49C5-9428-99F288C378C5}" presName="desTx" presStyleLbl="alignAccFollowNode1" presStyleIdx="0" presStyleCnt="2">
        <dgm:presLayoutVars>
          <dgm:bulletEnabled val="1"/>
        </dgm:presLayoutVars>
      </dgm:prSet>
      <dgm:spPr/>
    </dgm:pt>
    <dgm:pt modelId="{ADCCCE55-EE05-49CC-AD56-9B60832F3D48}" type="pres">
      <dgm:prSet presAssocID="{623ACA5D-9385-4CE5-8694-FC0B1DCEDE60}" presName="space" presStyleCnt="0"/>
      <dgm:spPr/>
    </dgm:pt>
    <dgm:pt modelId="{72978FCA-5B24-4C6F-BE5D-5CCDF628DCA3}" type="pres">
      <dgm:prSet presAssocID="{57185B2E-8BC4-47D2-AC3A-A6A0CF3493CA}" presName="composite" presStyleCnt="0"/>
      <dgm:spPr/>
    </dgm:pt>
    <dgm:pt modelId="{AE1C44F0-A025-4D2A-B4B3-1F85955DBB6F}" type="pres">
      <dgm:prSet presAssocID="{57185B2E-8BC4-47D2-AC3A-A6A0CF3493CA}" presName="parTx" presStyleLbl="alignNode1" presStyleIdx="1" presStyleCnt="2">
        <dgm:presLayoutVars>
          <dgm:chMax val="0"/>
          <dgm:chPref val="0"/>
          <dgm:bulletEnabled val="1"/>
        </dgm:presLayoutVars>
      </dgm:prSet>
      <dgm:spPr/>
    </dgm:pt>
    <dgm:pt modelId="{1FA9777D-1FCB-4495-953E-30D6D69100BC}" type="pres">
      <dgm:prSet presAssocID="{57185B2E-8BC4-47D2-AC3A-A6A0CF3493CA}" presName="desTx" presStyleLbl="alignAccFollowNode1" presStyleIdx="1" presStyleCnt="2">
        <dgm:presLayoutVars>
          <dgm:bulletEnabled val="1"/>
        </dgm:presLayoutVars>
      </dgm:prSet>
      <dgm:spPr/>
    </dgm:pt>
  </dgm:ptLst>
  <dgm:cxnLst>
    <dgm:cxn modelId="{B939AB20-C813-4AEF-ADF1-609DADAE1624}" srcId="{2EA56759-6264-49C5-9428-99F288C378C5}" destId="{AF7BE49E-39E5-4DCD-A89F-095A6DE4C228}" srcOrd="0" destOrd="0" parTransId="{C38DCD20-C6DA-4B81-93FB-F47EA5C56EDF}" sibTransId="{4D8FF94F-2D23-4832-BC50-B4980C904409}"/>
    <dgm:cxn modelId="{3BC9A02B-5480-4E52-AF04-9A220844210D}" type="presOf" srcId="{AF7BE49E-39E5-4DCD-A89F-095A6DE4C228}" destId="{41A0A6F9-4A4B-49A4-98C4-DF8C46CEB55C}" srcOrd="0" destOrd="0" presId="urn:microsoft.com/office/officeart/2005/8/layout/hList1"/>
    <dgm:cxn modelId="{CEF41A39-7910-466F-B04E-44319532C443}" type="presOf" srcId="{A48BFC6E-3B0D-47AF-AE72-F425701E567D}" destId="{2DD465D7-C877-48A4-8E77-82488F9BC22E}" srcOrd="0" destOrd="0" presId="urn:microsoft.com/office/officeart/2005/8/layout/hList1"/>
    <dgm:cxn modelId="{5DF2464B-8B3B-488E-BD51-BAA1E5C07398}" srcId="{57185B2E-8BC4-47D2-AC3A-A6A0CF3493CA}" destId="{D57183D9-60C6-460D-B69F-75BB680104ED}" srcOrd="1" destOrd="0" parTransId="{745B8329-B5E5-4D55-A0EE-2B5002849351}" sibTransId="{9B5EA3C5-1076-4318-B083-7B95038DA4EC}"/>
    <dgm:cxn modelId="{10199C6D-3373-4C19-96E1-F4DB35CA7F04}" type="presOf" srcId="{57185B2E-8BC4-47D2-AC3A-A6A0CF3493CA}" destId="{AE1C44F0-A025-4D2A-B4B3-1F85955DBB6F}" srcOrd="0" destOrd="0" presId="urn:microsoft.com/office/officeart/2005/8/layout/hList1"/>
    <dgm:cxn modelId="{09807B4E-0514-41C3-9E8B-B0773CA6E524}" srcId="{2EA56759-6264-49C5-9428-99F288C378C5}" destId="{25932C92-2B8A-49C2-BA0F-928A479F625B}" srcOrd="1" destOrd="0" parTransId="{E186E48B-9730-4099-A171-C4E4FA68A382}" sibTransId="{7FF4A1DD-1715-443C-B555-53749BF29602}"/>
    <dgm:cxn modelId="{8AFFF153-EE9D-44A0-A888-AC049F17E45C}" type="presOf" srcId="{49B771F5-7008-42C0-B2C3-1E6D79C518B6}" destId="{1FA9777D-1FCB-4495-953E-30D6D69100BC}" srcOrd="0" destOrd="0" presId="urn:microsoft.com/office/officeart/2005/8/layout/hList1"/>
    <dgm:cxn modelId="{9D9FB7A2-8F15-4A3B-900A-6798BDCD74D9}" srcId="{A48BFC6E-3B0D-47AF-AE72-F425701E567D}" destId="{2EA56759-6264-49C5-9428-99F288C378C5}" srcOrd="0" destOrd="0" parTransId="{A117ABA5-82D3-4786-9F29-7003E507B99C}" sibTransId="{623ACA5D-9385-4CE5-8694-FC0B1DCEDE60}"/>
    <dgm:cxn modelId="{654EFCCA-3756-4975-924C-D933FF78F7AD}" type="presOf" srcId="{25932C92-2B8A-49C2-BA0F-928A479F625B}" destId="{41A0A6F9-4A4B-49A4-98C4-DF8C46CEB55C}" srcOrd="0" destOrd="1" presId="urn:microsoft.com/office/officeart/2005/8/layout/hList1"/>
    <dgm:cxn modelId="{8F8D3ECE-BEAC-4BD7-AA35-5A8DA0BBAE97}" type="presOf" srcId="{2EA56759-6264-49C5-9428-99F288C378C5}" destId="{1D0DA066-EDC2-4BD7-B3EB-51411C1EF72F}" srcOrd="0" destOrd="0" presId="urn:microsoft.com/office/officeart/2005/8/layout/hList1"/>
    <dgm:cxn modelId="{70F4E5E4-F1A1-4C6B-BB5B-F8B402D25EB2}" type="presOf" srcId="{D57183D9-60C6-460D-B69F-75BB680104ED}" destId="{1FA9777D-1FCB-4495-953E-30D6D69100BC}" srcOrd="0" destOrd="1" presId="urn:microsoft.com/office/officeart/2005/8/layout/hList1"/>
    <dgm:cxn modelId="{934DDEF5-FB10-4D10-97D2-F50B5FBC678E}" srcId="{A48BFC6E-3B0D-47AF-AE72-F425701E567D}" destId="{57185B2E-8BC4-47D2-AC3A-A6A0CF3493CA}" srcOrd="1" destOrd="0" parTransId="{395109E4-D81E-45F6-9C1F-56F3B0039A3E}" sibTransId="{5F083FAF-CF5F-413B-9027-0792DA89A8FE}"/>
    <dgm:cxn modelId="{76A399F7-97E0-411B-AE5A-73100875B692}" srcId="{57185B2E-8BC4-47D2-AC3A-A6A0CF3493CA}" destId="{49B771F5-7008-42C0-B2C3-1E6D79C518B6}" srcOrd="0" destOrd="0" parTransId="{B14D9E66-15CD-45CF-948A-0BCC1038631A}" sibTransId="{120F42B9-08EC-44B4-916D-269F8D5F1EFC}"/>
    <dgm:cxn modelId="{8744FFF8-04EE-44C3-9B00-A5B0495D71AB}" type="presParOf" srcId="{2DD465D7-C877-48A4-8E77-82488F9BC22E}" destId="{37A18E7D-1692-47B0-AD2B-4C2812D21B95}" srcOrd="0" destOrd="0" presId="urn:microsoft.com/office/officeart/2005/8/layout/hList1"/>
    <dgm:cxn modelId="{0A362D38-6B06-4A12-AE96-373D699A8059}" type="presParOf" srcId="{37A18E7D-1692-47B0-AD2B-4C2812D21B95}" destId="{1D0DA066-EDC2-4BD7-B3EB-51411C1EF72F}" srcOrd="0" destOrd="0" presId="urn:microsoft.com/office/officeart/2005/8/layout/hList1"/>
    <dgm:cxn modelId="{B3BFBC79-79FA-4A36-A33C-8A214612CD71}" type="presParOf" srcId="{37A18E7D-1692-47B0-AD2B-4C2812D21B95}" destId="{41A0A6F9-4A4B-49A4-98C4-DF8C46CEB55C}" srcOrd="1" destOrd="0" presId="urn:microsoft.com/office/officeart/2005/8/layout/hList1"/>
    <dgm:cxn modelId="{F9C14E38-62E2-49B4-A2A4-8A36ECCD45E4}" type="presParOf" srcId="{2DD465D7-C877-48A4-8E77-82488F9BC22E}" destId="{ADCCCE55-EE05-49CC-AD56-9B60832F3D48}" srcOrd="1" destOrd="0" presId="urn:microsoft.com/office/officeart/2005/8/layout/hList1"/>
    <dgm:cxn modelId="{E4E618B8-2448-44DC-8444-DCBDAD7C9DC5}" type="presParOf" srcId="{2DD465D7-C877-48A4-8E77-82488F9BC22E}" destId="{72978FCA-5B24-4C6F-BE5D-5CCDF628DCA3}" srcOrd="2" destOrd="0" presId="urn:microsoft.com/office/officeart/2005/8/layout/hList1"/>
    <dgm:cxn modelId="{E62B53C1-8417-4B09-9907-2D9EDA4C5889}" type="presParOf" srcId="{72978FCA-5B24-4C6F-BE5D-5CCDF628DCA3}" destId="{AE1C44F0-A025-4D2A-B4B3-1F85955DBB6F}" srcOrd="0" destOrd="0" presId="urn:microsoft.com/office/officeart/2005/8/layout/hList1"/>
    <dgm:cxn modelId="{EE02C7C2-091B-4E91-B627-9A8729DCBA8D}" type="presParOf" srcId="{72978FCA-5B24-4C6F-BE5D-5CCDF628DCA3}" destId="{1FA9777D-1FCB-4495-953E-30D6D69100B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15CDA2-7ACE-4456-B1E6-BAEC835659B9}"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B86678D5-2E91-4F4D-93C3-1F68D6BA0AB3}">
      <dgm:prSet/>
      <dgm:spPr/>
      <dgm:t>
        <a:bodyPr/>
        <a:lstStyle/>
        <a:p>
          <a:pPr>
            <a:lnSpc>
              <a:spcPct val="100000"/>
            </a:lnSpc>
            <a:defRPr b="1"/>
          </a:pPr>
          <a:r>
            <a:rPr lang="en-US" dirty="0"/>
            <a:t>“Code is law...kinda”</a:t>
          </a:r>
        </a:p>
      </dgm:t>
    </dgm:pt>
    <dgm:pt modelId="{A0B02300-2546-47DA-8452-95B5838BA0D8}" type="parTrans" cxnId="{3DBD4363-0B86-4ADE-B085-57ED6FE822C2}">
      <dgm:prSet/>
      <dgm:spPr/>
      <dgm:t>
        <a:bodyPr/>
        <a:lstStyle/>
        <a:p>
          <a:endParaRPr lang="en-US"/>
        </a:p>
      </dgm:t>
    </dgm:pt>
    <dgm:pt modelId="{6B23BC85-E5C7-4ADF-954D-4E56DC424A67}" type="sibTrans" cxnId="{3DBD4363-0B86-4ADE-B085-57ED6FE822C2}">
      <dgm:prSet/>
      <dgm:spPr/>
      <dgm:t>
        <a:bodyPr/>
        <a:lstStyle/>
        <a:p>
          <a:endParaRPr lang="en-US"/>
        </a:p>
      </dgm:t>
    </dgm:pt>
    <dgm:pt modelId="{1BD3726F-6564-4643-9269-550E1D0ED27A}">
      <dgm:prSet/>
      <dgm:spPr/>
      <dgm:t>
        <a:bodyPr/>
        <a:lstStyle/>
        <a:p>
          <a:pPr>
            <a:lnSpc>
              <a:spcPct val="100000"/>
            </a:lnSpc>
            <a:defRPr b="1"/>
          </a:pPr>
          <a:r>
            <a:rPr lang="en-US" dirty="0"/>
            <a:t>Outcome of running designated code is final and binding, EXCEPT in a “Material Exception Event”—then initiate standstill and refer to natural-language backup or go to arbitration </a:t>
          </a:r>
        </a:p>
      </dgm:t>
    </dgm:pt>
    <dgm:pt modelId="{809ECE96-91D0-494B-837C-998A773D8A32}" type="parTrans" cxnId="{94521864-4124-48FF-AE89-08548192601B}">
      <dgm:prSet/>
      <dgm:spPr/>
      <dgm:t>
        <a:bodyPr/>
        <a:lstStyle/>
        <a:p>
          <a:endParaRPr lang="en-US"/>
        </a:p>
      </dgm:t>
    </dgm:pt>
    <dgm:pt modelId="{BC85EB93-1A45-4E04-A305-63374E41C5DD}" type="sibTrans" cxnId="{94521864-4124-48FF-AE89-08548192601B}">
      <dgm:prSet/>
      <dgm:spPr/>
      <dgm:t>
        <a:bodyPr/>
        <a:lstStyle/>
        <a:p>
          <a:endParaRPr lang="en-US"/>
        </a:p>
      </dgm:t>
    </dgm:pt>
    <dgm:pt modelId="{C499BC54-81C3-4933-BF8F-2E3D44DC4F40}">
      <dgm:prSet/>
      <dgm:spPr/>
      <dgm:t>
        <a:bodyPr/>
        <a:lstStyle/>
        <a:p>
          <a:pPr>
            <a:lnSpc>
              <a:spcPct val="100000"/>
            </a:lnSpc>
            <a:defRPr b="1"/>
          </a:pPr>
          <a:r>
            <a:rPr lang="en-US" dirty="0"/>
            <a:t>“Material Exception Event” can be seasoned to taste</a:t>
          </a:r>
        </a:p>
      </dgm:t>
    </dgm:pt>
    <dgm:pt modelId="{45DBB450-008B-4629-906B-32CAC303CD2C}" type="parTrans" cxnId="{4DC55D00-FE1D-4E64-8AE2-740CFC12CA5A}">
      <dgm:prSet/>
      <dgm:spPr/>
      <dgm:t>
        <a:bodyPr/>
        <a:lstStyle/>
        <a:p>
          <a:endParaRPr lang="en-US"/>
        </a:p>
      </dgm:t>
    </dgm:pt>
    <dgm:pt modelId="{3CD1D9E3-D407-4380-84B5-4F6C4C9D4D55}" type="sibTrans" cxnId="{4DC55D00-FE1D-4E64-8AE2-740CFC12CA5A}">
      <dgm:prSet/>
      <dgm:spPr/>
      <dgm:t>
        <a:bodyPr/>
        <a:lstStyle/>
        <a:p>
          <a:endParaRPr lang="en-US"/>
        </a:p>
      </dgm:t>
    </dgm:pt>
    <dgm:pt modelId="{897E012C-DB99-422C-9ADE-635D62A9D931}">
      <dgm:prSet/>
      <dgm:spPr/>
      <dgm:t>
        <a:bodyPr/>
        <a:lstStyle/>
        <a:p>
          <a:pPr>
            <a:lnSpc>
              <a:spcPct val="100000"/>
            </a:lnSpc>
          </a:pPr>
          <a:endParaRPr lang="en-US" dirty="0"/>
        </a:p>
      </dgm:t>
    </dgm:pt>
    <dgm:pt modelId="{DF8271A5-8B88-4C90-9488-3D76F94379D6}" type="parTrans" cxnId="{27C1075E-896E-414C-9472-5F470384EEAE}">
      <dgm:prSet/>
      <dgm:spPr/>
      <dgm:t>
        <a:bodyPr/>
        <a:lstStyle/>
        <a:p>
          <a:endParaRPr lang="en-US"/>
        </a:p>
      </dgm:t>
    </dgm:pt>
    <dgm:pt modelId="{31C38ABC-429C-4965-8BE6-E7DE67E834E2}" type="sibTrans" cxnId="{27C1075E-896E-414C-9472-5F470384EEAE}">
      <dgm:prSet/>
      <dgm:spPr/>
      <dgm:t>
        <a:bodyPr/>
        <a:lstStyle/>
        <a:p>
          <a:endParaRPr lang="en-US"/>
        </a:p>
      </dgm:t>
    </dgm:pt>
    <dgm:pt modelId="{3127ECB9-6875-4B40-815F-CB5B6392F832}" type="pres">
      <dgm:prSet presAssocID="{BB15CDA2-7ACE-4456-B1E6-BAEC835659B9}" presName="root" presStyleCnt="0">
        <dgm:presLayoutVars>
          <dgm:dir/>
          <dgm:resizeHandles val="exact"/>
        </dgm:presLayoutVars>
      </dgm:prSet>
      <dgm:spPr/>
    </dgm:pt>
    <dgm:pt modelId="{99E9EA42-C228-4B71-B53F-1982EF2C6311}" type="pres">
      <dgm:prSet presAssocID="{B86678D5-2E91-4F4D-93C3-1F68D6BA0AB3}" presName="compNode" presStyleCnt="0"/>
      <dgm:spPr/>
    </dgm:pt>
    <dgm:pt modelId="{A395EFD5-E428-47EF-811B-AD3597A7E0A1}" type="pres">
      <dgm:prSet presAssocID="{B86678D5-2E91-4F4D-93C3-1F68D6BA0A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2D41852C-F433-48A9-8C53-ACFC6C9432FB}" type="pres">
      <dgm:prSet presAssocID="{B86678D5-2E91-4F4D-93C3-1F68D6BA0AB3}" presName="iconSpace" presStyleCnt="0"/>
      <dgm:spPr/>
    </dgm:pt>
    <dgm:pt modelId="{B62C2631-C51D-4769-8A62-58DB3E648D99}" type="pres">
      <dgm:prSet presAssocID="{B86678D5-2E91-4F4D-93C3-1F68D6BA0AB3}" presName="parTx" presStyleLbl="revTx" presStyleIdx="0" presStyleCnt="6">
        <dgm:presLayoutVars>
          <dgm:chMax val="0"/>
          <dgm:chPref val="0"/>
        </dgm:presLayoutVars>
      </dgm:prSet>
      <dgm:spPr/>
    </dgm:pt>
    <dgm:pt modelId="{4C35A330-E9B7-4DA7-B82F-DA84A1C16FD4}" type="pres">
      <dgm:prSet presAssocID="{B86678D5-2E91-4F4D-93C3-1F68D6BA0AB3}" presName="txSpace" presStyleCnt="0"/>
      <dgm:spPr/>
    </dgm:pt>
    <dgm:pt modelId="{047315F9-3B7B-45D0-A908-B17E44DA5E04}" type="pres">
      <dgm:prSet presAssocID="{B86678D5-2E91-4F4D-93C3-1F68D6BA0AB3}" presName="desTx" presStyleLbl="revTx" presStyleIdx="1" presStyleCnt="6">
        <dgm:presLayoutVars/>
      </dgm:prSet>
      <dgm:spPr/>
    </dgm:pt>
    <dgm:pt modelId="{B1B2A8DF-E3DC-47E3-8060-CF68FC570292}" type="pres">
      <dgm:prSet presAssocID="{6B23BC85-E5C7-4ADF-954D-4E56DC424A67}" presName="sibTrans" presStyleCnt="0"/>
      <dgm:spPr/>
    </dgm:pt>
    <dgm:pt modelId="{2F8296A7-2655-48D7-BBE7-6A495D5C3A79}" type="pres">
      <dgm:prSet presAssocID="{1BD3726F-6564-4643-9269-550E1D0ED27A}" presName="compNode" presStyleCnt="0"/>
      <dgm:spPr/>
    </dgm:pt>
    <dgm:pt modelId="{F2F7180D-93D0-4E97-9AEB-56AC22C09B15}" type="pres">
      <dgm:prSet presAssocID="{1BD3726F-6564-4643-9269-550E1D0ED27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53D537E-287E-4CF3-A634-D3EAB95C21BC}" type="pres">
      <dgm:prSet presAssocID="{1BD3726F-6564-4643-9269-550E1D0ED27A}" presName="iconSpace" presStyleCnt="0"/>
      <dgm:spPr/>
    </dgm:pt>
    <dgm:pt modelId="{95D7DA35-B15F-4B0E-A45A-53BA5AA9BF0C}" type="pres">
      <dgm:prSet presAssocID="{1BD3726F-6564-4643-9269-550E1D0ED27A}" presName="parTx" presStyleLbl="revTx" presStyleIdx="2" presStyleCnt="6">
        <dgm:presLayoutVars>
          <dgm:chMax val="0"/>
          <dgm:chPref val="0"/>
        </dgm:presLayoutVars>
      </dgm:prSet>
      <dgm:spPr/>
    </dgm:pt>
    <dgm:pt modelId="{0B7CF1FB-FBCC-41F3-8E89-AB0F8D0A140B}" type="pres">
      <dgm:prSet presAssocID="{1BD3726F-6564-4643-9269-550E1D0ED27A}" presName="txSpace" presStyleCnt="0"/>
      <dgm:spPr/>
    </dgm:pt>
    <dgm:pt modelId="{2FA5A297-5E62-430D-AA20-67FB478A3ABA}" type="pres">
      <dgm:prSet presAssocID="{1BD3726F-6564-4643-9269-550E1D0ED27A}" presName="desTx" presStyleLbl="revTx" presStyleIdx="3" presStyleCnt="6">
        <dgm:presLayoutVars/>
      </dgm:prSet>
      <dgm:spPr/>
    </dgm:pt>
    <dgm:pt modelId="{05D729AC-B5FA-420A-A799-3D093BB1F581}" type="pres">
      <dgm:prSet presAssocID="{BC85EB93-1A45-4E04-A305-63374E41C5DD}" presName="sibTrans" presStyleCnt="0"/>
      <dgm:spPr/>
    </dgm:pt>
    <dgm:pt modelId="{B326482E-5133-4A47-AE9B-4B40B2437615}" type="pres">
      <dgm:prSet presAssocID="{C499BC54-81C3-4933-BF8F-2E3D44DC4F40}" presName="compNode" presStyleCnt="0"/>
      <dgm:spPr/>
    </dgm:pt>
    <dgm:pt modelId="{6D00AFC0-CA45-47B3-885F-7C7824752186}" type="pres">
      <dgm:prSet presAssocID="{C499BC54-81C3-4933-BF8F-2E3D44DC4F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6CA52D7D-5C94-4B19-AE72-EE0630182BE7}" type="pres">
      <dgm:prSet presAssocID="{C499BC54-81C3-4933-BF8F-2E3D44DC4F40}" presName="iconSpace" presStyleCnt="0"/>
      <dgm:spPr/>
    </dgm:pt>
    <dgm:pt modelId="{017BB311-129B-443E-A5D1-E8956AEF260B}" type="pres">
      <dgm:prSet presAssocID="{C499BC54-81C3-4933-BF8F-2E3D44DC4F40}" presName="parTx" presStyleLbl="revTx" presStyleIdx="4" presStyleCnt="6">
        <dgm:presLayoutVars>
          <dgm:chMax val="0"/>
          <dgm:chPref val="0"/>
        </dgm:presLayoutVars>
      </dgm:prSet>
      <dgm:spPr/>
    </dgm:pt>
    <dgm:pt modelId="{C6D9CF44-7667-4D0F-A630-8C5698B4A36E}" type="pres">
      <dgm:prSet presAssocID="{C499BC54-81C3-4933-BF8F-2E3D44DC4F40}" presName="txSpace" presStyleCnt="0"/>
      <dgm:spPr/>
    </dgm:pt>
    <dgm:pt modelId="{962B048B-0977-489F-8511-378481A8C0B3}" type="pres">
      <dgm:prSet presAssocID="{C499BC54-81C3-4933-BF8F-2E3D44DC4F40}" presName="desTx" presStyleLbl="revTx" presStyleIdx="5" presStyleCnt="6">
        <dgm:presLayoutVars/>
      </dgm:prSet>
      <dgm:spPr/>
    </dgm:pt>
  </dgm:ptLst>
  <dgm:cxnLst>
    <dgm:cxn modelId="{4DC55D00-FE1D-4E64-8AE2-740CFC12CA5A}" srcId="{BB15CDA2-7ACE-4456-B1E6-BAEC835659B9}" destId="{C499BC54-81C3-4933-BF8F-2E3D44DC4F40}" srcOrd="2" destOrd="0" parTransId="{45DBB450-008B-4629-906B-32CAC303CD2C}" sibTransId="{3CD1D9E3-D407-4380-84B5-4F6C4C9D4D55}"/>
    <dgm:cxn modelId="{85A9E32F-AB44-4C7E-AA25-D97D7D5AFDCB}" type="presOf" srcId="{C499BC54-81C3-4933-BF8F-2E3D44DC4F40}" destId="{017BB311-129B-443E-A5D1-E8956AEF260B}" srcOrd="0" destOrd="0" presId="urn:microsoft.com/office/officeart/2018/5/layout/CenteredIconLabelDescriptionList"/>
    <dgm:cxn modelId="{1F79BF3D-1ADD-4457-9970-A0F042709E3D}" type="presOf" srcId="{B86678D5-2E91-4F4D-93C3-1F68D6BA0AB3}" destId="{B62C2631-C51D-4769-8A62-58DB3E648D99}" srcOrd="0" destOrd="0" presId="urn:microsoft.com/office/officeart/2018/5/layout/CenteredIconLabelDescriptionList"/>
    <dgm:cxn modelId="{27C1075E-896E-414C-9472-5F470384EEAE}" srcId="{C499BC54-81C3-4933-BF8F-2E3D44DC4F40}" destId="{897E012C-DB99-422C-9ADE-635D62A9D931}" srcOrd="0" destOrd="0" parTransId="{DF8271A5-8B88-4C90-9488-3D76F94379D6}" sibTransId="{31C38ABC-429C-4965-8BE6-E7DE67E834E2}"/>
    <dgm:cxn modelId="{3DBD4363-0B86-4ADE-B085-57ED6FE822C2}" srcId="{BB15CDA2-7ACE-4456-B1E6-BAEC835659B9}" destId="{B86678D5-2E91-4F4D-93C3-1F68D6BA0AB3}" srcOrd="0" destOrd="0" parTransId="{A0B02300-2546-47DA-8452-95B5838BA0D8}" sibTransId="{6B23BC85-E5C7-4ADF-954D-4E56DC424A67}"/>
    <dgm:cxn modelId="{94521864-4124-48FF-AE89-08548192601B}" srcId="{BB15CDA2-7ACE-4456-B1E6-BAEC835659B9}" destId="{1BD3726F-6564-4643-9269-550E1D0ED27A}" srcOrd="1" destOrd="0" parTransId="{809ECE96-91D0-494B-837C-998A773D8A32}" sibTransId="{BC85EB93-1A45-4E04-A305-63374E41C5DD}"/>
    <dgm:cxn modelId="{90A1CC47-52DE-4530-9A2F-C5976CEAF356}" type="presOf" srcId="{BB15CDA2-7ACE-4456-B1E6-BAEC835659B9}" destId="{3127ECB9-6875-4B40-815F-CB5B6392F832}" srcOrd="0" destOrd="0" presId="urn:microsoft.com/office/officeart/2018/5/layout/CenteredIconLabelDescriptionList"/>
    <dgm:cxn modelId="{BDC7B7BE-BDBC-4D9C-BD81-B81516C83A87}" type="presOf" srcId="{1BD3726F-6564-4643-9269-550E1D0ED27A}" destId="{95D7DA35-B15F-4B0E-A45A-53BA5AA9BF0C}" srcOrd="0" destOrd="0" presId="urn:microsoft.com/office/officeart/2018/5/layout/CenteredIconLabelDescriptionList"/>
    <dgm:cxn modelId="{A1EC97E8-61AC-4519-A3C8-10CBA3E7DA43}" type="presOf" srcId="{897E012C-DB99-422C-9ADE-635D62A9D931}" destId="{962B048B-0977-489F-8511-378481A8C0B3}" srcOrd="0" destOrd="0" presId="urn:microsoft.com/office/officeart/2018/5/layout/CenteredIconLabelDescriptionList"/>
    <dgm:cxn modelId="{FFA78C19-E80D-431D-B4D5-18BFF8FF3E8F}" type="presParOf" srcId="{3127ECB9-6875-4B40-815F-CB5B6392F832}" destId="{99E9EA42-C228-4B71-B53F-1982EF2C6311}" srcOrd="0" destOrd="0" presId="urn:microsoft.com/office/officeart/2018/5/layout/CenteredIconLabelDescriptionList"/>
    <dgm:cxn modelId="{C1979FAA-E2E0-498C-9A8A-326EDDFF7A62}" type="presParOf" srcId="{99E9EA42-C228-4B71-B53F-1982EF2C6311}" destId="{A395EFD5-E428-47EF-811B-AD3597A7E0A1}" srcOrd="0" destOrd="0" presId="urn:microsoft.com/office/officeart/2018/5/layout/CenteredIconLabelDescriptionList"/>
    <dgm:cxn modelId="{E8682E63-CEF1-4DE5-952F-B9302CF02342}" type="presParOf" srcId="{99E9EA42-C228-4B71-B53F-1982EF2C6311}" destId="{2D41852C-F433-48A9-8C53-ACFC6C9432FB}" srcOrd="1" destOrd="0" presId="urn:microsoft.com/office/officeart/2018/5/layout/CenteredIconLabelDescriptionList"/>
    <dgm:cxn modelId="{1820544D-9019-4CE8-A108-E46D7B193837}" type="presParOf" srcId="{99E9EA42-C228-4B71-B53F-1982EF2C6311}" destId="{B62C2631-C51D-4769-8A62-58DB3E648D99}" srcOrd="2" destOrd="0" presId="urn:microsoft.com/office/officeart/2018/5/layout/CenteredIconLabelDescriptionList"/>
    <dgm:cxn modelId="{DEF76B74-8AFD-49A0-B346-D10D4C60E08F}" type="presParOf" srcId="{99E9EA42-C228-4B71-B53F-1982EF2C6311}" destId="{4C35A330-E9B7-4DA7-B82F-DA84A1C16FD4}" srcOrd="3" destOrd="0" presId="urn:microsoft.com/office/officeart/2018/5/layout/CenteredIconLabelDescriptionList"/>
    <dgm:cxn modelId="{40CAF57E-4E51-4A43-A8F3-05C029CE1B15}" type="presParOf" srcId="{99E9EA42-C228-4B71-B53F-1982EF2C6311}" destId="{047315F9-3B7B-45D0-A908-B17E44DA5E04}" srcOrd="4" destOrd="0" presId="urn:microsoft.com/office/officeart/2018/5/layout/CenteredIconLabelDescriptionList"/>
    <dgm:cxn modelId="{CA7C78E7-AD68-42DA-A6BF-1A3321060DB7}" type="presParOf" srcId="{3127ECB9-6875-4B40-815F-CB5B6392F832}" destId="{B1B2A8DF-E3DC-47E3-8060-CF68FC570292}" srcOrd="1" destOrd="0" presId="urn:microsoft.com/office/officeart/2018/5/layout/CenteredIconLabelDescriptionList"/>
    <dgm:cxn modelId="{B08CF97A-0338-44AB-89A6-99792A9D45FD}" type="presParOf" srcId="{3127ECB9-6875-4B40-815F-CB5B6392F832}" destId="{2F8296A7-2655-48D7-BBE7-6A495D5C3A79}" srcOrd="2" destOrd="0" presId="urn:microsoft.com/office/officeart/2018/5/layout/CenteredIconLabelDescriptionList"/>
    <dgm:cxn modelId="{08CEB344-D16C-499D-98A1-DBA60FB85FAD}" type="presParOf" srcId="{2F8296A7-2655-48D7-BBE7-6A495D5C3A79}" destId="{F2F7180D-93D0-4E97-9AEB-56AC22C09B15}" srcOrd="0" destOrd="0" presId="urn:microsoft.com/office/officeart/2018/5/layout/CenteredIconLabelDescriptionList"/>
    <dgm:cxn modelId="{9A6C112E-289F-4CB1-BACC-05A55694D9B3}" type="presParOf" srcId="{2F8296A7-2655-48D7-BBE7-6A495D5C3A79}" destId="{553D537E-287E-4CF3-A634-D3EAB95C21BC}" srcOrd="1" destOrd="0" presId="urn:microsoft.com/office/officeart/2018/5/layout/CenteredIconLabelDescriptionList"/>
    <dgm:cxn modelId="{60B0B3A4-0FB2-4165-8440-F6F515BB75B1}" type="presParOf" srcId="{2F8296A7-2655-48D7-BBE7-6A495D5C3A79}" destId="{95D7DA35-B15F-4B0E-A45A-53BA5AA9BF0C}" srcOrd="2" destOrd="0" presId="urn:microsoft.com/office/officeart/2018/5/layout/CenteredIconLabelDescriptionList"/>
    <dgm:cxn modelId="{BA69366B-9DCD-499F-92DE-218E3DB8BFA2}" type="presParOf" srcId="{2F8296A7-2655-48D7-BBE7-6A495D5C3A79}" destId="{0B7CF1FB-FBCC-41F3-8E89-AB0F8D0A140B}" srcOrd="3" destOrd="0" presId="urn:microsoft.com/office/officeart/2018/5/layout/CenteredIconLabelDescriptionList"/>
    <dgm:cxn modelId="{A2E0EC16-7BBD-4E7E-B75A-CD3AE946B79B}" type="presParOf" srcId="{2F8296A7-2655-48D7-BBE7-6A495D5C3A79}" destId="{2FA5A297-5E62-430D-AA20-67FB478A3ABA}" srcOrd="4" destOrd="0" presId="urn:microsoft.com/office/officeart/2018/5/layout/CenteredIconLabelDescriptionList"/>
    <dgm:cxn modelId="{92455B38-655C-41A0-AB21-F49273625328}" type="presParOf" srcId="{3127ECB9-6875-4B40-815F-CB5B6392F832}" destId="{05D729AC-B5FA-420A-A799-3D093BB1F581}" srcOrd="3" destOrd="0" presId="urn:microsoft.com/office/officeart/2018/5/layout/CenteredIconLabelDescriptionList"/>
    <dgm:cxn modelId="{7E4F187B-5F5A-4AE3-ABD4-A979A7EEDEA0}" type="presParOf" srcId="{3127ECB9-6875-4B40-815F-CB5B6392F832}" destId="{B326482E-5133-4A47-AE9B-4B40B2437615}" srcOrd="4" destOrd="0" presId="urn:microsoft.com/office/officeart/2018/5/layout/CenteredIconLabelDescriptionList"/>
    <dgm:cxn modelId="{D9CB6A48-F85C-416B-BB75-EE40C605591D}" type="presParOf" srcId="{B326482E-5133-4A47-AE9B-4B40B2437615}" destId="{6D00AFC0-CA45-47B3-885F-7C7824752186}" srcOrd="0" destOrd="0" presId="urn:microsoft.com/office/officeart/2018/5/layout/CenteredIconLabelDescriptionList"/>
    <dgm:cxn modelId="{5A72F854-D20F-40E6-B18A-04CD671DACA3}" type="presParOf" srcId="{B326482E-5133-4A47-AE9B-4B40B2437615}" destId="{6CA52D7D-5C94-4B19-AE72-EE0630182BE7}" srcOrd="1" destOrd="0" presId="urn:microsoft.com/office/officeart/2018/5/layout/CenteredIconLabelDescriptionList"/>
    <dgm:cxn modelId="{6396CA2F-60D3-4A61-B812-C2BF78DAF3BA}" type="presParOf" srcId="{B326482E-5133-4A47-AE9B-4B40B2437615}" destId="{017BB311-129B-443E-A5D1-E8956AEF260B}" srcOrd="2" destOrd="0" presId="urn:microsoft.com/office/officeart/2018/5/layout/CenteredIconLabelDescriptionList"/>
    <dgm:cxn modelId="{5E7D150F-D024-48F9-8F06-CF75908E0B2B}" type="presParOf" srcId="{B326482E-5133-4A47-AE9B-4B40B2437615}" destId="{C6D9CF44-7667-4D0F-A630-8C5698B4A36E}" srcOrd="3" destOrd="0" presId="urn:microsoft.com/office/officeart/2018/5/layout/CenteredIconLabelDescriptionList"/>
    <dgm:cxn modelId="{C55FFF5A-A90D-4152-A773-7EB68ECC4D93}" type="presParOf" srcId="{B326482E-5133-4A47-AE9B-4B40B2437615}" destId="{962B048B-0977-489F-8511-378481A8C0B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1A513B-DE2A-434A-BB82-56FB4322592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E190AD-0CA6-4054-8807-A0BB3014DF88}">
      <dgm:prSet/>
      <dgm:spPr/>
      <dgm:t>
        <a:bodyPr/>
        <a:lstStyle/>
        <a:p>
          <a:pPr>
            <a:defRPr b="1"/>
          </a:pPr>
          <a:r>
            <a:rPr lang="en-US" b="0" i="0" dirty="0"/>
            <a:t>Have a short/sweet wet contract that says ‘we defer to the code, unless there is a Material Adverse Exception Event.’</a:t>
          </a:r>
          <a:endParaRPr lang="en-US" dirty="0"/>
        </a:p>
      </dgm:t>
    </dgm:pt>
    <dgm:pt modelId="{93A85143-D733-413A-BD4B-F11497F71F03}" type="parTrans" cxnId="{CAAA3D7A-068D-4A8E-A88C-227127E0A80C}">
      <dgm:prSet/>
      <dgm:spPr/>
      <dgm:t>
        <a:bodyPr/>
        <a:lstStyle/>
        <a:p>
          <a:endParaRPr lang="en-US"/>
        </a:p>
      </dgm:t>
    </dgm:pt>
    <dgm:pt modelId="{F2E96A1D-ECE5-4801-B506-2BD07C5893A8}" type="sibTrans" cxnId="{CAAA3D7A-068D-4A8E-A88C-227127E0A80C}">
      <dgm:prSet/>
      <dgm:spPr/>
      <dgm:t>
        <a:bodyPr/>
        <a:lstStyle/>
        <a:p>
          <a:endParaRPr lang="en-US"/>
        </a:p>
      </dgm:t>
    </dgm:pt>
    <dgm:pt modelId="{A1B7B2FD-3746-4EB2-ADE4-1613540A6D54}">
      <dgm:prSet/>
      <dgm:spPr/>
      <dgm:t>
        <a:bodyPr/>
        <a:lstStyle/>
        <a:p>
          <a:pPr>
            <a:defRPr b="1"/>
          </a:pPr>
          <a:r>
            <a:rPr lang="en-US" b="0" i="0" dirty="0"/>
            <a:t>“Material Adverse Exception Event”</a:t>
          </a:r>
          <a:endParaRPr lang="en-US" dirty="0"/>
        </a:p>
      </dgm:t>
    </dgm:pt>
    <dgm:pt modelId="{6049D7F3-61EA-4DEC-BB5D-F75FEC05D14A}" type="parTrans" cxnId="{3D70647B-11C6-4FD0-94D6-829F8EE04BB7}">
      <dgm:prSet/>
      <dgm:spPr/>
      <dgm:t>
        <a:bodyPr/>
        <a:lstStyle/>
        <a:p>
          <a:endParaRPr lang="en-US"/>
        </a:p>
      </dgm:t>
    </dgm:pt>
    <dgm:pt modelId="{6FFE7E83-EC57-4356-9E40-04AD79D75294}" type="sibTrans" cxnId="{3D70647B-11C6-4FD0-94D6-829F8EE04BB7}">
      <dgm:prSet/>
      <dgm:spPr/>
      <dgm:t>
        <a:bodyPr/>
        <a:lstStyle/>
        <a:p>
          <a:endParaRPr lang="en-US"/>
        </a:p>
      </dgm:t>
    </dgm:pt>
    <dgm:pt modelId="{4B5E03EC-E776-4524-894B-D226879D96C8}">
      <dgm:prSet/>
      <dgm:spPr/>
      <dgm:t>
        <a:bodyPr/>
        <a:lstStyle/>
        <a:p>
          <a:r>
            <a:rPr lang="en-US" b="0" i="0" dirty="0"/>
            <a:t>Inspired by M&amp;A “Material Adverse Effect” condition/walk-right</a:t>
          </a:r>
          <a:endParaRPr lang="en-US" dirty="0"/>
        </a:p>
      </dgm:t>
    </dgm:pt>
    <dgm:pt modelId="{91BE7E79-5EFB-4D1A-9862-C923BC2E3CDE}" type="parTrans" cxnId="{32B760C2-6A26-4F28-AFCC-F77B6B91D4D9}">
      <dgm:prSet/>
      <dgm:spPr/>
      <dgm:t>
        <a:bodyPr/>
        <a:lstStyle/>
        <a:p>
          <a:endParaRPr lang="en-US"/>
        </a:p>
      </dgm:t>
    </dgm:pt>
    <dgm:pt modelId="{6BFBA804-F260-4F8C-856D-A1CCBB1626EA}" type="sibTrans" cxnId="{32B760C2-6A26-4F28-AFCC-F77B6B91D4D9}">
      <dgm:prSet/>
      <dgm:spPr/>
      <dgm:t>
        <a:bodyPr/>
        <a:lstStyle/>
        <a:p>
          <a:endParaRPr lang="en-US"/>
        </a:p>
      </dgm:t>
    </dgm:pt>
    <dgm:pt modelId="{863C6279-C538-4C35-9CA8-5E19F4C21AED}">
      <dgm:prSet/>
      <dgm:spPr/>
      <dgm:t>
        <a:bodyPr/>
        <a:lstStyle/>
        <a:p>
          <a:r>
            <a:rPr lang="en-US" b="0" i="0" dirty="0"/>
            <a:t>We will cover in detail below, but basically defined as ‘the bad things that can happen with a smart contract for reasons other than the parties just being stupid/lazy’. </a:t>
          </a:r>
          <a:endParaRPr lang="en-US" dirty="0"/>
        </a:p>
      </dgm:t>
    </dgm:pt>
    <dgm:pt modelId="{7C0CFC7C-63AE-44D5-9F4A-85C0C0EEAB7D}" type="parTrans" cxnId="{7828672E-D61C-405E-B026-09105FAB951A}">
      <dgm:prSet/>
      <dgm:spPr/>
      <dgm:t>
        <a:bodyPr/>
        <a:lstStyle/>
        <a:p>
          <a:endParaRPr lang="en-US"/>
        </a:p>
      </dgm:t>
    </dgm:pt>
    <dgm:pt modelId="{F881E4ED-C5C0-4A53-AD41-7E705BE35466}" type="sibTrans" cxnId="{7828672E-D61C-405E-B026-09105FAB951A}">
      <dgm:prSet/>
      <dgm:spPr/>
      <dgm:t>
        <a:bodyPr/>
        <a:lstStyle/>
        <a:p>
          <a:endParaRPr lang="en-US"/>
        </a:p>
      </dgm:t>
    </dgm:pt>
    <dgm:pt modelId="{1B92E41B-5154-4D91-94FB-E34518E5DDFC}">
      <dgm:prSet/>
      <dgm:spPr/>
      <dgm:t>
        <a:bodyPr/>
        <a:lstStyle/>
        <a:p>
          <a:pPr>
            <a:defRPr b="1"/>
          </a:pPr>
          <a:r>
            <a:rPr lang="en-US" b="0" i="0" dirty="0"/>
            <a:t>MAEE triggers notice, standstill, negotiation and arbitration obligations via the wet contract. May result in off-chain payments or deploying of a replacement smart contract.</a:t>
          </a:r>
          <a:endParaRPr lang="en-US" dirty="0"/>
        </a:p>
      </dgm:t>
    </dgm:pt>
    <dgm:pt modelId="{ACA83808-3E85-43E6-BF46-436D8FFFB13B}" type="parTrans" cxnId="{F66214C7-F9CD-4C63-98B7-1A5E26E48CF0}">
      <dgm:prSet/>
      <dgm:spPr/>
      <dgm:t>
        <a:bodyPr/>
        <a:lstStyle/>
        <a:p>
          <a:endParaRPr lang="en-US"/>
        </a:p>
      </dgm:t>
    </dgm:pt>
    <dgm:pt modelId="{82E570CE-6BE5-4E52-AA42-7FE32DDEFC65}" type="sibTrans" cxnId="{F66214C7-F9CD-4C63-98B7-1A5E26E48CF0}">
      <dgm:prSet/>
      <dgm:spPr/>
      <dgm:t>
        <a:bodyPr/>
        <a:lstStyle/>
        <a:p>
          <a:endParaRPr lang="en-US"/>
        </a:p>
      </dgm:t>
    </dgm:pt>
    <dgm:pt modelId="{770F3C71-5861-4AE1-9CFA-FCB5A9A16711}" type="pres">
      <dgm:prSet presAssocID="{0C1A513B-DE2A-434A-BB82-56FB4322592B}" presName="root" presStyleCnt="0">
        <dgm:presLayoutVars>
          <dgm:dir/>
          <dgm:resizeHandles val="exact"/>
        </dgm:presLayoutVars>
      </dgm:prSet>
      <dgm:spPr/>
    </dgm:pt>
    <dgm:pt modelId="{807367E6-B636-4378-9E38-9AF8E3C3C198}" type="pres">
      <dgm:prSet presAssocID="{91E190AD-0CA6-4054-8807-A0BB3014DF88}" presName="compNode" presStyleCnt="0"/>
      <dgm:spPr/>
    </dgm:pt>
    <dgm:pt modelId="{BDDA4A27-B988-4068-B04D-22F121ED9830}" type="pres">
      <dgm:prSet presAssocID="{91E190AD-0CA6-4054-8807-A0BB3014DF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67931A82-3C71-4F24-B20D-33F085369442}" type="pres">
      <dgm:prSet presAssocID="{91E190AD-0CA6-4054-8807-A0BB3014DF88}" presName="iconSpace" presStyleCnt="0"/>
      <dgm:spPr/>
    </dgm:pt>
    <dgm:pt modelId="{20D2A219-4253-44D5-A29E-D2B1912691A4}" type="pres">
      <dgm:prSet presAssocID="{91E190AD-0CA6-4054-8807-A0BB3014DF88}" presName="parTx" presStyleLbl="revTx" presStyleIdx="0" presStyleCnt="6">
        <dgm:presLayoutVars>
          <dgm:chMax val="0"/>
          <dgm:chPref val="0"/>
        </dgm:presLayoutVars>
      </dgm:prSet>
      <dgm:spPr/>
    </dgm:pt>
    <dgm:pt modelId="{2430CE39-4836-4722-B6EF-45A417EFD6F2}" type="pres">
      <dgm:prSet presAssocID="{91E190AD-0CA6-4054-8807-A0BB3014DF88}" presName="txSpace" presStyleCnt="0"/>
      <dgm:spPr/>
    </dgm:pt>
    <dgm:pt modelId="{706FA54C-A699-427F-8C4F-F9110B65A117}" type="pres">
      <dgm:prSet presAssocID="{91E190AD-0CA6-4054-8807-A0BB3014DF88}" presName="desTx" presStyleLbl="revTx" presStyleIdx="1" presStyleCnt="6">
        <dgm:presLayoutVars/>
      </dgm:prSet>
      <dgm:spPr/>
    </dgm:pt>
    <dgm:pt modelId="{5A7F0A58-3F09-4B49-9E61-1448B3AAE741}" type="pres">
      <dgm:prSet presAssocID="{F2E96A1D-ECE5-4801-B506-2BD07C5893A8}" presName="sibTrans" presStyleCnt="0"/>
      <dgm:spPr/>
    </dgm:pt>
    <dgm:pt modelId="{7D508540-34BE-43F2-A9BE-BC617B1A0775}" type="pres">
      <dgm:prSet presAssocID="{A1B7B2FD-3746-4EB2-ADE4-1613540A6D54}" presName="compNode" presStyleCnt="0"/>
      <dgm:spPr/>
    </dgm:pt>
    <dgm:pt modelId="{D3075D8F-3267-419F-8538-D81BAEE020F3}" type="pres">
      <dgm:prSet presAssocID="{A1B7B2FD-3746-4EB2-ADE4-1613540A6D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7770EAC1-35EF-4C78-A5C8-FAB69C6A1954}" type="pres">
      <dgm:prSet presAssocID="{A1B7B2FD-3746-4EB2-ADE4-1613540A6D54}" presName="iconSpace" presStyleCnt="0"/>
      <dgm:spPr/>
    </dgm:pt>
    <dgm:pt modelId="{306578B2-7FCA-44A6-A7E9-412D587F7EED}" type="pres">
      <dgm:prSet presAssocID="{A1B7B2FD-3746-4EB2-ADE4-1613540A6D54}" presName="parTx" presStyleLbl="revTx" presStyleIdx="2" presStyleCnt="6">
        <dgm:presLayoutVars>
          <dgm:chMax val="0"/>
          <dgm:chPref val="0"/>
        </dgm:presLayoutVars>
      </dgm:prSet>
      <dgm:spPr/>
    </dgm:pt>
    <dgm:pt modelId="{795C4288-A6D1-4B65-8844-D4791011D7FF}" type="pres">
      <dgm:prSet presAssocID="{A1B7B2FD-3746-4EB2-ADE4-1613540A6D54}" presName="txSpace" presStyleCnt="0"/>
      <dgm:spPr/>
    </dgm:pt>
    <dgm:pt modelId="{8918D971-A769-4AE9-8866-893B1ADCDCF8}" type="pres">
      <dgm:prSet presAssocID="{A1B7B2FD-3746-4EB2-ADE4-1613540A6D54}" presName="desTx" presStyleLbl="revTx" presStyleIdx="3" presStyleCnt="6">
        <dgm:presLayoutVars/>
      </dgm:prSet>
      <dgm:spPr/>
    </dgm:pt>
    <dgm:pt modelId="{8F7D0800-FC8E-4AF0-A30F-AFFB753BC6FD}" type="pres">
      <dgm:prSet presAssocID="{6FFE7E83-EC57-4356-9E40-04AD79D75294}" presName="sibTrans" presStyleCnt="0"/>
      <dgm:spPr/>
    </dgm:pt>
    <dgm:pt modelId="{87026A87-3488-4547-91E7-013E1C292FA7}" type="pres">
      <dgm:prSet presAssocID="{1B92E41B-5154-4D91-94FB-E34518E5DDFC}" presName="compNode" presStyleCnt="0"/>
      <dgm:spPr/>
    </dgm:pt>
    <dgm:pt modelId="{F26EC325-62EA-4A2C-A81D-0025A87B0CB5}" type="pres">
      <dgm:prSet presAssocID="{1B92E41B-5154-4D91-94FB-E34518E5DD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3FF8FE39-372F-4815-A8D8-235EDBE17214}" type="pres">
      <dgm:prSet presAssocID="{1B92E41B-5154-4D91-94FB-E34518E5DDFC}" presName="iconSpace" presStyleCnt="0"/>
      <dgm:spPr/>
    </dgm:pt>
    <dgm:pt modelId="{20101BA1-18BA-4B7B-9C11-4BDF6CE67A32}" type="pres">
      <dgm:prSet presAssocID="{1B92E41B-5154-4D91-94FB-E34518E5DDFC}" presName="parTx" presStyleLbl="revTx" presStyleIdx="4" presStyleCnt="6">
        <dgm:presLayoutVars>
          <dgm:chMax val="0"/>
          <dgm:chPref val="0"/>
        </dgm:presLayoutVars>
      </dgm:prSet>
      <dgm:spPr/>
    </dgm:pt>
    <dgm:pt modelId="{1BB07647-575C-4957-BC9D-AD1F4D84580D}" type="pres">
      <dgm:prSet presAssocID="{1B92E41B-5154-4D91-94FB-E34518E5DDFC}" presName="txSpace" presStyleCnt="0"/>
      <dgm:spPr/>
    </dgm:pt>
    <dgm:pt modelId="{149C2B87-60BD-40E8-9749-4BE889D13443}" type="pres">
      <dgm:prSet presAssocID="{1B92E41B-5154-4D91-94FB-E34518E5DDFC}" presName="desTx" presStyleLbl="revTx" presStyleIdx="5" presStyleCnt="6">
        <dgm:presLayoutVars/>
      </dgm:prSet>
      <dgm:spPr/>
    </dgm:pt>
  </dgm:ptLst>
  <dgm:cxnLst>
    <dgm:cxn modelId="{7828672E-D61C-405E-B026-09105FAB951A}" srcId="{A1B7B2FD-3746-4EB2-ADE4-1613540A6D54}" destId="{863C6279-C538-4C35-9CA8-5E19F4C21AED}" srcOrd="1" destOrd="0" parTransId="{7C0CFC7C-63AE-44D5-9F4A-85C0C0EEAB7D}" sibTransId="{F881E4ED-C5C0-4A53-AD41-7E705BE35466}"/>
    <dgm:cxn modelId="{67668447-CC60-46C0-9CDE-025A72F481A2}" type="presOf" srcId="{91E190AD-0CA6-4054-8807-A0BB3014DF88}" destId="{20D2A219-4253-44D5-A29E-D2B1912691A4}" srcOrd="0" destOrd="0" presId="urn:microsoft.com/office/officeart/2018/5/layout/CenteredIconLabelDescriptionList"/>
    <dgm:cxn modelId="{CAAA3D7A-068D-4A8E-A88C-227127E0A80C}" srcId="{0C1A513B-DE2A-434A-BB82-56FB4322592B}" destId="{91E190AD-0CA6-4054-8807-A0BB3014DF88}" srcOrd="0" destOrd="0" parTransId="{93A85143-D733-413A-BD4B-F11497F71F03}" sibTransId="{F2E96A1D-ECE5-4801-B506-2BD07C5893A8}"/>
    <dgm:cxn modelId="{3D70647B-11C6-4FD0-94D6-829F8EE04BB7}" srcId="{0C1A513B-DE2A-434A-BB82-56FB4322592B}" destId="{A1B7B2FD-3746-4EB2-ADE4-1613540A6D54}" srcOrd="1" destOrd="0" parTransId="{6049D7F3-61EA-4DEC-BB5D-F75FEC05D14A}" sibTransId="{6FFE7E83-EC57-4356-9E40-04AD79D75294}"/>
    <dgm:cxn modelId="{02DFB3A0-C5AC-433D-BBBD-EE2C274655E0}" type="presOf" srcId="{1B92E41B-5154-4D91-94FB-E34518E5DDFC}" destId="{20101BA1-18BA-4B7B-9C11-4BDF6CE67A32}" srcOrd="0" destOrd="0" presId="urn:microsoft.com/office/officeart/2018/5/layout/CenteredIconLabelDescriptionList"/>
    <dgm:cxn modelId="{3F6279BF-492E-46FD-B1E8-59D6581A7E1F}" type="presOf" srcId="{863C6279-C538-4C35-9CA8-5E19F4C21AED}" destId="{8918D971-A769-4AE9-8866-893B1ADCDCF8}" srcOrd="0" destOrd="1" presId="urn:microsoft.com/office/officeart/2018/5/layout/CenteredIconLabelDescriptionList"/>
    <dgm:cxn modelId="{46B71BC2-3725-47DA-B6AF-443E95AA5FBF}" type="presOf" srcId="{A1B7B2FD-3746-4EB2-ADE4-1613540A6D54}" destId="{306578B2-7FCA-44A6-A7E9-412D587F7EED}" srcOrd="0" destOrd="0" presId="urn:microsoft.com/office/officeart/2018/5/layout/CenteredIconLabelDescriptionList"/>
    <dgm:cxn modelId="{32B760C2-6A26-4F28-AFCC-F77B6B91D4D9}" srcId="{A1B7B2FD-3746-4EB2-ADE4-1613540A6D54}" destId="{4B5E03EC-E776-4524-894B-D226879D96C8}" srcOrd="0" destOrd="0" parTransId="{91BE7E79-5EFB-4D1A-9862-C923BC2E3CDE}" sibTransId="{6BFBA804-F260-4F8C-856D-A1CCBB1626EA}"/>
    <dgm:cxn modelId="{F66214C7-F9CD-4C63-98B7-1A5E26E48CF0}" srcId="{0C1A513B-DE2A-434A-BB82-56FB4322592B}" destId="{1B92E41B-5154-4D91-94FB-E34518E5DDFC}" srcOrd="2" destOrd="0" parTransId="{ACA83808-3E85-43E6-BF46-436D8FFFB13B}" sibTransId="{82E570CE-6BE5-4E52-AA42-7FE32DDEFC65}"/>
    <dgm:cxn modelId="{6F2AC1C9-6A57-4BA7-84E4-6F518A16D909}" type="presOf" srcId="{4B5E03EC-E776-4524-894B-D226879D96C8}" destId="{8918D971-A769-4AE9-8866-893B1ADCDCF8}" srcOrd="0" destOrd="0" presId="urn:microsoft.com/office/officeart/2018/5/layout/CenteredIconLabelDescriptionList"/>
    <dgm:cxn modelId="{178C6CEC-D49A-46E6-8D97-1CD2388FD51F}" type="presOf" srcId="{0C1A513B-DE2A-434A-BB82-56FB4322592B}" destId="{770F3C71-5861-4AE1-9CFA-FCB5A9A16711}" srcOrd="0" destOrd="0" presId="urn:microsoft.com/office/officeart/2018/5/layout/CenteredIconLabelDescriptionList"/>
    <dgm:cxn modelId="{ECC09FAE-FC2C-42C8-A8FF-3218BCD44C59}" type="presParOf" srcId="{770F3C71-5861-4AE1-9CFA-FCB5A9A16711}" destId="{807367E6-B636-4378-9E38-9AF8E3C3C198}" srcOrd="0" destOrd="0" presId="urn:microsoft.com/office/officeart/2018/5/layout/CenteredIconLabelDescriptionList"/>
    <dgm:cxn modelId="{FD49EDFD-8FB9-41C7-9D45-2FFE1733BB9A}" type="presParOf" srcId="{807367E6-B636-4378-9E38-9AF8E3C3C198}" destId="{BDDA4A27-B988-4068-B04D-22F121ED9830}" srcOrd="0" destOrd="0" presId="urn:microsoft.com/office/officeart/2018/5/layout/CenteredIconLabelDescriptionList"/>
    <dgm:cxn modelId="{AD075A4D-BCAD-4CEB-9534-240FB117FDE8}" type="presParOf" srcId="{807367E6-B636-4378-9E38-9AF8E3C3C198}" destId="{67931A82-3C71-4F24-B20D-33F085369442}" srcOrd="1" destOrd="0" presId="urn:microsoft.com/office/officeart/2018/5/layout/CenteredIconLabelDescriptionList"/>
    <dgm:cxn modelId="{50BFC19C-8B88-4C2A-B913-4E6BAF00D83B}" type="presParOf" srcId="{807367E6-B636-4378-9E38-9AF8E3C3C198}" destId="{20D2A219-4253-44D5-A29E-D2B1912691A4}" srcOrd="2" destOrd="0" presId="urn:microsoft.com/office/officeart/2018/5/layout/CenteredIconLabelDescriptionList"/>
    <dgm:cxn modelId="{FC32F87A-03F6-4CB7-867B-66F1C6FB7747}" type="presParOf" srcId="{807367E6-B636-4378-9E38-9AF8E3C3C198}" destId="{2430CE39-4836-4722-B6EF-45A417EFD6F2}" srcOrd="3" destOrd="0" presId="urn:microsoft.com/office/officeart/2018/5/layout/CenteredIconLabelDescriptionList"/>
    <dgm:cxn modelId="{DE32CB7D-4C50-4B20-A742-7A786066D2C7}" type="presParOf" srcId="{807367E6-B636-4378-9E38-9AF8E3C3C198}" destId="{706FA54C-A699-427F-8C4F-F9110B65A117}" srcOrd="4" destOrd="0" presId="urn:microsoft.com/office/officeart/2018/5/layout/CenteredIconLabelDescriptionList"/>
    <dgm:cxn modelId="{65118D62-611B-42F1-9C89-90C25F78A49B}" type="presParOf" srcId="{770F3C71-5861-4AE1-9CFA-FCB5A9A16711}" destId="{5A7F0A58-3F09-4B49-9E61-1448B3AAE741}" srcOrd="1" destOrd="0" presId="urn:microsoft.com/office/officeart/2018/5/layout/CenteredIconLabelDescriptionList"/>
    <dgm:cxn modelId="{9F192F52-A33E-47E1-908C-90D3860167FA}" type="presParOf" srcId="{770F3C71-5861-4AE1-9CFA-FCB5A9A16711}" destId="{7D508540-34BE-43F2-A9BE-BC617B1A0775}" srcOrd="2" destOrd="0" presId="urn:microsoft.com/office/officeart/2018/5/layout/CenteredIconLabelDescriptionList"/>
    <dgm:cxn modelId="{2BC88F9D-ADD3-40A9-8CCF-4676367DAEC6}" type="presParOf" srcId="{7D508540-34BE-43F2-A9BE-BC617B1A0775}" destId="{D3075D8F-3267-419F-8538-D81BAEE020F3}" srcOrd="0" destOrd="0" presId="urn:microsoft.com/office/officeart/2018/5/layout/CenteredIconLabelDescriptionList"/>
    <dgm:cxn modelId="{41A90E72-1E95-4F3D-948D-A4A550C6DB23}" type="presParOf" srcId="{7D508540-34BE-43F2-A9BE-BC617B1A0775}" destId="{7770EAC1-35EF-4C78-A5C8-FAB69C6A1954}" srcOrd="1" destOrd="0" presId="urn:microsoft.com/office/officeart/2018/5/layout/CenteredIconLabelDescriptionList"/>
    <dgm:cxn modelId="{215EA0A4-DE61-40DC-8919-1C3A9C491003}" type="presParOf" srcId="{7D508540-34BE-43F2-A9BE-BC617B1A0775}" destId="{306578B2-7FCA-44A6-A7E9-412D587F7EED}" srcOrd="2" destOrd="0" presId="urn:microsoft.com/office/officeart/2018/5/layout/CenteredIconLabelDescriptionList"/>
    <dgm:cxn modelId="{2484B267-7C96-45D4-A6FF-F7434C78419B}" type="presParOf" srcId="{7D508540-34BE-43F2-A9BE-BC617B1A0775}" destId="{795C4288-A6D1-4B65-8844-D4791011D7FF}" srcOrd="3" destOrd="0" presId="urn:microsoft.com/office/officeart/2018/5/layout/CenteredIconLabelDescriptionList"/>
    <dgm:cxn modelId="{E851A433-EAFD-42EA-A6D2-41CFFBDAC427}" type="presParOf" srcId="{7D508540-34BE-43F2-A9BE-BC617B1A0775}" destId="{8918D971-A769-4AE9-8866-893B1ADCDCF8}" srcOrd="4" destOrd="0" presId="urn:microsoft.com/office/officeart/2018/5/layout/CenteredIconLabelDescriptionList"/>
    <dgm:cxn modelId="{968B8557-023F-4172-87BE-258C1BD15111}" type="presParOf" srcId="{770F3C71-5861-4AE1-9CFA-FCB5A9A16711}" destId="{8F7D0800-FC8E-4AF0-A30F-AFFB753BC6FD}" srcOrd="3" destOrd="0" presId="urn:microsoft.com/office/officeart/2018/5/layout/CenteredIconLabelDescriptionList"/>
    <dgm:cxn modelId="{F60166CD-A9E3-420B-B562-7D7F8E02C65C}" type="presParOf" srcId="{770F3C71-5861-4AE1-9CFA-FCB5A9A16711}" destId="{87026A87-3488-4547-91E7-013E1C292FA7}" srcOrd="4" destOrd="0" presId="urn:microsoft.com/office/officeart/2018/5/layout/CenteredIconLabelDescriptionList"/>
    <dgm:cxn modelId="{E9C00F83-BF41-4563-B76D-2BA99A99C2A4}" type="presParOf" srcId="{87026A87-3488-4547-91E7-013E1C292FA7}" destId="{F26EC325-62EA-4A2C-A81D-0025A87B0CB5}" srcOrd="0" destOrd="0" presId="urn:microsoft.com/office/officeart/2018/5/layout/CenteredIconLabelDescriptionList"/>
    <dgm:cxn modelId="{C4E181CD-F348-4D15-8F21-CF2BC604DA6D}" type="presParOf" srcId="{87026A87-3488-4547-91E7-013E1C292FA7}" destId="{3FF8FE39-372F-4815-A8D8-235EDBE17214}" srcOrd="1" destOrd="0" presId="urn:microsoft.com/office/officeart/2018/5/layout/CenteredIconLabelDescriptionList"/>
    <dgm:cxn modelId="{E74EE1C6-4190-4AF9-A8D7-1DB7DFE7A640}" type="presParOf" srcId="{87026A87-3488-4547-91E7-013E1C292FA7}" destId="{20101BA1-18BA-4B7B-9C11-4BDF6CE67A32}" srcOrd="2" destOrd="0" presId="urn:microsoft.com/office/officeart/2018/5/layout/CenteredIconLabelDescriptionList"/>
    <dgm:cxn modelId="{C1A4CAE6-20AA-4538-9AD8-FAD742E1BAAF}" type="presParOf" srcId="{87026A87-3488-4547-91E7-013E1C292FA7}" destId="{1BB07647-575C-4957-BC9D-AD1F4D84580D}" srcOrd="3" destOrd="0" presId="urn:microsoft.com/office/officeart/2018/5/layout/CenteredIconLabelDescriptionList"/>
    <dgm:cxn modelId="{871E4AD6-00BD-4025-B0DE-748FABDCD574}" type="presParOf" srcId="{87026A87-3488-4547-91E7-013E1C292FA7}" destId="{149C2B87-60BD-40E8-9749-4BE889D1344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FE13BC-748B-425F-A9EC-403EB5656C43}"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en-US"/>
        </a:p>
      </dgm:t>
    </dgm:pt>
    <dgm:pt modelId="{A9EB5E51-C88C-49C4-BD14-9282F84FAC10}">
      <dgm:prSet/>
      <dgm:spPr/>
      <dgm:t>
        <a:bodyPr/>
        <a:lstStyle/>
        <a:p>
          <a:r>
            <a:rPr lang="en-US" b="0" i="0" dirty="0"/>
            <a:t>Pros</a:t>
          </a:r>
          <a:endParaRPr lang="en-US" dirty="0"/>
        </a:p>
      </dgm:t>
    </dgm:pt>
    <dgm:pt modelId="{360E6FDB-2787-4738-8E75-15B228390084}" type="parTrans" cxnId="{2B7A8A18-B67C-4834-9883-F604519D87B4}">
      <dgm:prSet/>
      <dgm:spPr/>
      <dgm:t>
        <a:bodyPr/>
        <a:lstStyle/>
        <a:p>
          <a:endParaRPr lang="en-US"/>
        </a:p>
      </dgm:t>
    </dgm:pt>
    <dgm:pt modelId="{7FF93005-1324-4D9F-913B-5A43DC947547}" type="sibTrans" cxnId="{2B7A8A18-B67C-4834-9883-F604519D87B4}">
      <dgm:prSet/>
      <dgm:spPr/>
      <dgm:t>
        <a:bodyPr/>
        <a:lstStyle/>
        <a:p>
          <a:endParaRPr lang="en-US"/>
        </a:p>
      </dgm:t>
    </dgm:pt>
    <dgm:pt modelId="{A875FF47-FE02-4E78-8808-633039B8C017}">
      <dgm:prSet/>
      <dgm:spPr/>
      <dgm:t>
        <a:bodyPr/>
        <a:lstStyle/>
        <a:p>
          <a:r>
            <a:rPr lang="en-US" b="0" i="0" dirty="0"/>
            <a:t>Similar to Absolute Code Deference approach, but defers to code only in places where code is most useful (e.g., payment of a bond coupon, pro rata distribution of corporate dividends to stockholders, etc.) </a:t>
          </a:r>
          <a:endParaRPr lang="en-US" dirty="0"/>
        </a:p>
      </dgm:t>
    </dgm:pt>
    <dgm:pt modelId="{89D93381-8E79-49A5-85A1-43EF5E1E5204}" type="parTrans" cxnId="{60BBF1AC-4BEF-494F-B680-C5888C83FF29}">
      <dgm:prSet/>
      <dgm:spPr/>
      <dgm:t>
        <a:bodyPr/>
        <a:lstStyle/>
        <a:p>
          <a:endParaRPr lang="en-US"/>
        </a:p>
      </dgm:t>
    </dgm:pt>
    <dgm:pt modelId="{C455718B-0B5A-4CD0-83AF-48CF85ECB482}" type="sibTrans" cxnId="{60BBF1AC-4BEF-494F-B680-C5888C83FF29}">
      <dgm:prSet/>
      <dgm:spPr/>
      <dgm:t>
        <a:bodyPr/>
        <a:lstStyle/>
        <a:p>
          <a:endParaRPr lang="en-US"/>
        </a:p>
      </dgm:t>
    </dgm:pt>
    <dgm:pt modelId="{0D77BBBB-BD44-44EF-813C-BAA3F7C8B503}">
      <dgm:prSet/>
      <dgm:spPr/>
      <dgm:t>
        <a:bodyPr/>
        <a:lstStyle/>
        <a:p>
          <a:r>
            <a:rPr lang="en-US" b="0" i="0" dirty="0"/>
            <a:t>Acknowledges ways code can go wrong and provides for exceptions and dispute resolution in such events</a:t>
          </a:r>
          <a:endParaRPr lang="en-US" dirty="0"/>
        </a:p>
      </dgm:t>
    </dgm:pt>
    <dgm:pt modelId="{048E2BAF-7190-4FAF-8CB7-833B225FB040}" type="parTrans" cxnId="{6AAC16F7-2D9A-459F-B0C5-4795F5D57799}">
      <dgm:prSet/>
      <dgm:spPr/>
      <dgm:t>
        <a:bodyPr/>
        <a:lstStyle/>
        <a:p>
          <a:endParaRPr lang="en-US"/>
        </a:p>
      </dgm:t>
    </dgm:pt>
    <dgm:pt modelId="{6F7B7AA0-65CC-4366-8FC3-C6EF88FB9CAA}" type="sibTrans" cxnId="{6AAC16F7-2D9A-459F-B0C5-4795F5D57799}">
      <dgm:prSet/>
      <dgm:spPr/>
      <dgm:t>
        <a:bodyPr/>
        <a:lstStyle/>
        <a:p>
          <a:endParaRPr lang="en-US"/>
        </a:p>
      </dgm:t>
    </dgm:pt>
    <dgm:pt modelId="{26E9CB83-E4D4-41C9-AD1F-D6999A70B18D}">
      <dgm:prSet/>
      <dgm:spPr/>
      <dgm:t>
        <a:bodyPr/>
        <a:lstStyle/>
        <a:p>
          <a:r>
            <a:rPr lang="en-US" b="0" i="0" dirty="0"/>
            <a:t>Cons</a:t>
          </a:r>
          <a:endParaRPr lang="en-US" dirty="0"/>
        </a:p>
      </dgm:t>
    </dgm:pt>
    <dgm:pt modelId="{8F0228C4-E57A-4D4D-BCDB-5841E2A21E7B}" type="parTrans" cxnId="{2E30DD60-21A6-43E9-A4E4-C2CE0D15A6E6}">
      <dgm:prSet/>
      <dgm:spPr/>
      <dgm:t>
        <a:bodyPr/>
        <a:lstStyle/>
        <a:p>
          <a:endParaRPr lang="en-US"/>
        </a:p>
      </dgm:t>
    </dgm:pt>
    <dgm:pt modelId="{FB1729F9-AEA8-47EA-8F30-D6AB87B78903}" type="sibTrans" cxnId="{2E30DD60-21A6-43E9-A4E4-C2CE0D15A6E6}">
      <dgm:prSet/>
      <dgm:spPr/>
      <dgm:t>
        <a:bodyPr/>
        <a:lstStyle/>
        <a:p>
          <a:endParaRPr lang="en-US"/>
        </a:p>
      </dgm:t>
    </dgm:pt>
    <dgm:pt modelId="{37A0AD06-C28C-4088-A453-32680D0482BD}">
      <dgm:prSet/>
      <dgm:spPr/>
      <dgm:t>
        <a:bodyPr/>
        <a:lstStyle/>
        <a:p>
          <a:r>
            <a:rPr lang="en-US" b="0" i="0" dirty="0"/>
            <a:t>Similar cons to Absolute Code Deference approach, except: </a:t>
          </a:r>
          <a:endParaRPr lang="en-US" dirty="0"/>
        </a:p>
      </dgm:t>
    </dgm:pt>
    <dgm:pt modelId="{144DCD75-B1D7-42E2-8C85-17EE03578277}" type="parTrans" cxnId="{0FF11CE1-3008-4788-8CC5-7F1835238FEB}">
      <dgm:prSet/>
      <dgm:spPr/>
      <dgm:t>
        <a:bodyPr/>
        <a:lstStyle/>
        <a:p>
          <a:endParaRPr lang="en-US"/>
        </a:p>
      </dgm:t>
    </dgm:pt>
    <dgm:pt modelId="{635946F7-D5AF-47FF-9C92-8BFF1F3036C0}" type="sibTrans" cxnId="{0FF11CE1-3008-4788-8CC5-7F1835238FEB}">
      <dgm:prSet/>
      <dgm:spPr/>
      <dgm:t>
        <a:bodyPr/>
        <a:lstStyle/>
        <a:p>
          <a:endParaRPr lang="en-US"/>
        </a:p>
      </dgm:t>
    </dgm:pt>
    <dgm:pt modelId="{99AC3B5B-6609-4491-8D6B-81CD85CA17EA}">
      <dgm:prSet/>
      <dgm:spPr/>
      <dgm:t>
        <a:bodyPr/>
        <a:lstStyle/>
        <a:p>
          <a:r>
            <a:rPr lang="en-US" b="0" i="0" dirty="0"/>
            <a:t>No high-magnitude draconian results, because of MAEE safety valve</a:t>
          </a:r>
          <a:endParaRPr lang="en-US" dirty="0"/>
        </a:p>
      </dgm:t>
    </dgm:pt>
    <dgm:pt modelId="{81AA44A4-8676-4CBC-BA2C-DB855C08C280}" type="parTrans" cxnId="{32E353FC-617A-4DDA-8DED-077242A915B7}">
      <dgm:prSet/>
      <dgm:spPr/>
      <dgm:t>
        <a:bodyPr/>
        <a:lstStyle/>
        <a:p>
          <a:endParaRPr lang="en-US"/>
        </a:p>
      </dgm:t>
    </dgm:pt>
    <dgm:pt modelId="{F1B8B021-1B81-44DD-9D13-6A4DA38C885F}" type="sibTrans" cxnId="{32E353FC-617A-4DDA-8DED-077242A915B7}">
      <dgm:prSet/>
      <dgm:spPr/>
      <dgm:t>
        <a:bodyPr/>
        <a:lstStyle/>
        <a:p>
          <a:endParaRPr lang="en-US"/>
        </a:p>
      </dgm:t>
    </dgm:pt>
    <dgm:pt modelId="{BBD76BE0-AD54-4D1E-90D2-FEBCA84C7A52}">
      <dgm:prSet/>
      <dgm:spPr/>
      <dgm:t>
        <a:bodyPr/>
        <a:lstStyle/>
        <a:p>
          <a:r>
            <a:rPr lang="en-US" b="0" i="0" dirty="0"/>
            <a:t>Advisory duplication can be reduced—pay code experts to review code-heavy aspects, pay natural language experts to review natural-language-heavy aspects</a:t>
          </a:r>
          <a:endParaRPr lang="en-US" dirty="0"/>
        </a:p>
      </dgm:t>
    </dgm:pt>
    <dgm:pt modelId="{E6F1CE48-C388-43A0-B957-AF1864C2B720}" type="parTrans" cxnId="{D7BAB4F1-FC35-4D6D-99F3-410D2E873232}">
      <dgm:prSet/>
      <dgm:spPr/>
      <dgm:t>
        <a:bodyPr/>
        <a:lstStyle/>
        <a:p>
          <a:endParaRPr lang="en-US"/>
        </a:p>
      </dgm:t>
    </dgm:pt>
    <dgm:pt modelId="{DD5957F6-1B5C-4C85-89D7-6F01907B02D3}" type="sibTrans" cxnId="{D7BAB4F1-FC35-4D6D-99F3-410D2E873232}">
      <dgm:prSet/>
      <dgm:spPr/>
      <dgm:t>
        <a:bodyPr/>
        <a:lstStyle/>
        <a:p>
          <a:endParaRPr lang="en-US"/>
        </a:p>
      </dgm:t>
    </dgm:pt>
    <dgm:pt modelId="{9AE8B82B-2FEA-40CB-94B4-DCD4A0D76FAA}" type="pres">
      <dgm:prSet presAssocID="{99FE13BC-748B-425F-A9EC-403EB5656C43}" presName="Name0" presStyleCnt="0">
        <dgm:presLayoutVars>
          <dgm:dir/>
          <dgm:animLvl val="lvl"/>
          <dgm:resizeHandles val="exact"/>
        </dgm:presLayoutVars>
      </dgm:prSet>
      <dgm:spPr/>
    </dgm:pt>
    <dgm:pt modelId="{DCE8A419-4946-43E6-97A7-44E38CEA3C07}" type="pres">
      <dgm:prSet presAssocID="{A9EB5E51-C88C-49C4-BD14-9282F84FAC10}" presName="composite" presStyleCnt="0"/>
      <dgm:spPr/>
    </dgm:pt>
    <dgm:pt modelId="{50A6905B-8543-4C03-9A93-A9C08D34E428}" type="pres">
      <dgm:prSet presAssocID="{A9EB5E51-C88C-49C4-BD14-9282F84FAC10}" presName="parTx" presStyleLbl="alignNode1" presStyleIdx="0" presStyleCnt="2">
        <dgm:presLayoutVars>
          <dgm:chMax val="0"/>
          <dgm:chPref val="0"/>
          <dgm:bulletEnabled val="1"/>
        </dgm:presLayoutVars>
      </dgm:prSet>
      <dgm:spPr/>
    </dgm:pt>
    <dgm:pt modelId="{F5F0A377-72F0-48F9-9156-1694D4281E9E}" type="pres">
      <dgm:prSet presAssocID="{A9EB5E51-C88C-49C4-BD14-9282F84FAC10}" presName="desTx" presStyleLbl="alignAccFollowNode1" presStyleIdx="0" presStyleCnt="2">
        <dgm:presLayoutVars>
          <dgm:bulletEnabled val="1"/>
        </dgm:presLayoutVars>
      </dgm:prSet>
      <dgm:spPr/>
    </dgm:pt>
    <dgm:pt modelId="{B196290D-422C-4449-B5AB-1ADB57661355}" type="pres">
      <dgm:prSet presAssocID="{7FF93005-1324-4D9F-913B-5A43DC947547}" presName="space" presStyleCnt="0"/>
      <dgm:spPr/>
    </dgm:pt>
    <dgm:pt modelId="{2184C43C-012D-488A-B72B-914FDAE378E9}" type="pres">
      <dgm:prSet presAssocID="{26E9CB83-E4D4-41C9-AD1F-D6999A70B18D}" presName="composite" presStyleCnt="0"/>
      <dgm:spPr/>
    </dgm:pt>
    <dgm:pt modelId="{46A36C65-DCC6-45F9-A890-9C2AD82A78DE}" type="pres">
      <dgm:prSet presAssocID="{26E9CB83-E4D4-41C9-AD1F-D6999A70B18D}" presName="parTx" presStyleLbl="alignNode1" presStyleIdx="1" presStyleCnt="2">
        <dgm:presLayoutVars>
          <dgm:chMax val="0"/>
          <dgm:chPref val="0"/>
          <dgm:bulletEnabled val="1"/>
        </dgm:presLayoutVars>
      </dgm:prSet>
      <dgm:spPr/>
    </dgm:pt>
    <dgm:pt modelId="{32D61DA4-8126-4597-87CA-36DB70A2D630}" type="pres">
      <dgm:prSet presAssocID="{26E9CB83-E4D4-41C9-AD1F-D6999A70B18D}" presName="desTx" presStyleLbl="alignAccFollowNode1" presStyleIdx="1" presStyleCnt="2">
        <dgm:presLayoutVars>
          <dgm:bulletEnabled val="1"/>
        </dgm:presLayoutVars>
      </dgm:prSet>
      <dgm:spPr/>
    </dgm:pt>
  </dgm:ptLst>
  <dgm:cxnLst>
    <dgm:cxn modelId="{2B7A8A18-B67C-4834-9883-F604519D87B4}" srcId="{99FE13BC-748B-425F-A9EC-403EB5656C43}" destId="{A9EB5E51-C88C-49C4-BD14-9282F84FAC10}" srcOrd="0" destOrd="0" parTransId="{360E6FDB-2787-4738-8E75-15B228390084}" sibTransId="{7FF93005-1324-4D9F-913B-5A43DC947547}"/>
    <dgm:cxn modelId="{6BD1D55C-4613-4274-B927-CBA0618E70D2}" type="presOf" srcId="{26E9CB83-E4D4-41C9-AD1F-D6999A70B18D}" destId="{46A36C65-DCC6-45F9-A890-9C2AD82A78DE}" srcOrd="0" destOrd="0" presId="urn:microsoft.com/office/officeart/2005/8/layout/hList1"/>
    <dgm:cxn modelId="{2E30DD60-21A6-43E9-A4E4-C2CE0D15A6E6}" srcId="{99FE13BC-748B-425F-A9EC-403EB5656C43}" destId="{26E9CB83-E4D4-41C9-AD1F-D6999A70B18D}" srcOrd="1" destOrd="0" parTransId="{8F0228C4-E57A-4D4D-BCDB-5841E2A21E7B}" sibTransId="{FB1729F9-AEA8-47EA-8F30-D6AB87B78903}"/>
    <dgm:cxn modelId="{C21B5861-B923-49EB-8508-29E27FD51988}" type="presOf" srcId="{A875FF47-FE02-4E78-8808-633039B8C017}" destId="{F5F0A377-72F0-48F9-9156-1694D4281E9E}" srcOrd="0" destOrd="0" presId="urn:microsoft.com/office/officeart/2005/8/layout/hList1"/>
    <dgm:cxn modelId="{A01B7244-7254-448D-947B-28A53A381671}" type="presOf" srcId="{99AC3B5B-6609-4491-8D6B-81CD85CA17EA}" destId="{32D61DA4-8126-4597-87CA-36DB70A2D630}" srcOrd="0" destOrd="1" presId="urn:microsoft.com/office/officeart/2005/8/layout/hList1"/>
    <dgm:cxn modelId="{B79C5767-422C-470D-B134-13D4774D91DA}" type="presOf" srcId="{A9EB5E51-C88C-49C4-BD14-9282F84FAC10}" destId="{50A6905B-8543-4C03-9A93-A9C08D34E428}" srcOrd="0" destOrd="0" presId="urn:microsoft.com/office/officeart/2005/8/layout/hList1"/>
    <dgm:cxn modelId="{3764B648-090F-4C7A-A00A-09CA79B840E7}" type="presOf" srcId="{99FE13BC-748B-425F-A9EC-403EB5656C43}" destId="{9AE8B82B-2FEA-40CB-94B4-DCD4A0D76FAA}" srcOrd="0" destOrd="0" presId="urn:microsoft.com/office/officeart/2005/8/layout/hList1"/>
    <dgm:cxn modelId="{082B67A5-1158-4C7A-AA25-44088EA0A86F}" type="presOf" srcId="{BBD76BE0-AD54-4D1E-90D2-FEBCA84C7A52}" destId="{32D61DA4-8126-4597-87CA-36DB70A2D630}" srcOrd="0" destOrd="2" presId="urn:microsoft.com/office/officeart/2005/8/layout/hList1"/>
    <dgm:cxn modelId="{60BBF1AC-4BEF-494F-B680-C5888C83FF29}" srcId="{A9EB5E51-C88C-49C4-BD14-9282F84FAC10}" destId="{A875FF47-FE02-4E78-8808-633039B8C017}" srcOrd="0" destOrd="0" parTransId="{89D93381-8E79-49A5-85A1-43EF5E1E5204}" sibTransId="{C455718B-0B5A-4CD0-83AF-48CF85ECB482}"/>
    <dgm:cxn modelId="{1460EBBC-FCCB-40AD-BBDF-7A3D4EE6B682}" type="presOf" srcId="{37A0AD06-C28C-4088-A453-32680D0482BD}" destId="{32D61DA4-8126-4597-87CA-36DB70A2D630}" srcOrd="0" destOrd="0" presId="urn:microsoft.com/office/officeart/2005/8/layout/hList1"/>
    <dgm:cxn modelId="{0FF11CE1-3008-4788-8CC5-7F1835238FEB}" srcId="{26E9CB83-E4D4-41C9-AD1F-D6999A70B18D}" destId="{37A0AD06-C28C-4088-A453-32680D0482BD}" srcOrd="0" destOrd="0" parTransId="{144DCD75-B1D7-42E2-8C85-17EE03578277}" sibTransId="{635946F7-D5AF-47FF-9C92-8BFF1F3036C0}"/>
    <dgm:cxn modelId="{80CD8FE3-27D1-4F7D-B6E4-767CEB9B5943}" type="presOf" srcId="{0D77BBBB-BD44-44EF-813C-BAA3F7C8B503}" destId="{F5F0A377-72F0-48F9-9156-1694D4281E9E}" srcOrd="0" destOrd="1" presId="urn:microsoft.com/office/officeart/2005/8/layout/hList1"/>
    <dgm:cxn modelId="{D7BAB4F1-FC35-4D6D-99F3-410D2E873232}" srcId="{37A0AD06-C28C-4088-A453-32680D0482BD}" destId="{BBD76BE0-AD54-4D1E-90D2-FEBCA84C7A52}" srcOrd="1" destOrd="0" parTransId="{E6F1CE48-C388-43A0-B957-AF1864C2B720}" sibTransId="{DD5957F6-1B5C-4C85-89D7-6F01907B02D3}"/>
    <dgm:cxn modelId="{6AAC16F7-2D9A-459F-B0C5-4795F5D57799}" srcId="{A9EB5E51-C88C-49C4-BD14-9282F84FAC10}" destId="{0D77BBBB-BD44-44EF-813C-BAA3F7C8B503}" srcOrd="1" destOrd="0" parTransId="{048E2BAF-7190-4FAF-8CB7-833B225FB040}" sibTransId="{6F7B7AA0-65CC-4366-8FC3-C6EF88FB9CAA}"/>
    <dgm:cxn modelId="{32E353FC-617A-4DDA-8DED-077242A915B7}" srcId="{37A0AD06-C28C-4088-A453-32680D0482BD}" destId="{99AC3B5B-6609-4491-8D6B-81CD85CA17EA}" srcOrd="0" destOrd="0" parTransId="{81AA44A4-8676-4CBC-BA2C-DB855C08C280}" sibTransId="{F1B8B021-1B81-44DD-9D13-6A4DA38C885F}"/>
    <dgm:cxn modelId="{E2A6CC63-B01B-447D-9925-599EE839A395}" type="presParOf" srcId="{9AE8B82B-2FEA-40CB-94B4-DCD4A0D76FAA}" destId="{DCE8A419-4946-43E6-97A7-44E38CEA3C07}" srcOrd="0" destOrd="0" presId="urn:microsoft.com/office/officeart/2005/8/layout/hList1"/>
    <dgm:cxn modelId="{B415A690-3AD5-4B44-8A93-A6A3F7C912B3}" type="presParOf" srcId="{DCE8A419-4946-43E6-97A7-44E38CEA3C07}" destId="{50A6905B-8543-4C03-9A93-A9C08D34E428}" srcOrd="0" destOrd="0" presId="urn:microsoft.com/office/officeart/2005/8/layout/hList1"/>
    <dgm:cxn modelId="{82133BB0-08CE-457C-B902-CDD9F6014352}" type="presParOf" srcId="{DCE8A419-4946-43E6-97A7-44E38CEA3C07}" destId="{F5F0A377-72F0-48F9-9156-1694D4281E9E}" srcOrd="1" destOrd="0" presId="urn:microsoft.com/office/officeart/2005/8/layout/hList1"/>
    <dgm:cxn modelId="{45A7C686-4979-45C3-AACF-D176451973EA}" type="presParOf" srcId="{9AE8B82B-2FEA-40CB-94B4-DCD4A0D76FAA}" destId="{B196290D-422C-4449-B5AB-1ADB57661355}" srcOrd="1" destOrd="0" presId="urn:microsoft.com/office/officeart/2005/8/layout/hList1"/>
    <dgm:cxn modelId="{6F52D6EB-6CA9-4C7E-A775-68953605F390}" type="presParOf" srcId="{9AE8B82B-2FEA-40CB-94B4-DCD4A0D76FAA}" destId="{2184C43C-012D-488A-B72B-914FDAE378E9}" srcOrd="2" destOrd="0" presId="urn:microsoft.com/office/officeart/2005/8/layout/hList1"/>
    <dgm:cxn modelId="{1EFFB8A0-F788-4FA4-B8EA-F8C1F27A86A4}" type="presParOf" srcId="{2184C43C-012D-488A-B72B-914FDAE378E9}" destId="{46A36C65-DCC6-45F9-A890-9C2AD82A78DE}" srcOrd="0" destOrd="0" presId="urn:microsoft.com/office/officeart/2005/8/layout/hList1"/>
    <dgm:cxn modelId="{FCF68248-469E-46E0-B800-E2959C910A15}" type="presParOf" srcId="{2184C43C-012D-488A-B72B-914FDAE378E9}" destId="{32D61DA4-8126-4597-87CA-36DB70A2D630}"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0BBF521-8AF6-403C-B664-E8EFF82C4AF4}" type="doc">
      <dgm:prSet loTypeId="urn:microsoft.com/office/officeart/2018/5/layout/IconCircle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F31C270-9C6A-457D-BDBD-A5276FA24858}">
      <dgm:prSet/>
      <dgm:spPr/>
      <dgm:t>
        <a:bodyPr/>
        <a:lstStyle/>
        <a:p>
          <a:pPr>
            <a:defRPr cap="all"/>
          </a:pPr>
          <a:r>
            <a:rPr lang="en-US" dirty="0"/>
            <a:t>PROBLEM :</a:t>
          </a:r>
        </a:p>
      </dgm:t>
    </dgm:pt>
    <dgm:pt modelId="{0846C549-8CF2-46D5-B971-492EAE33B632}" type="parTrans" cxnId="{FACEBCBA-321D-4B54-99FE-F5AEBC6676F1}">
      <dgm:prSet/>
      <dgm:spPr/>
      <dgm:t>
        <a:bodyPr/>
        <a:lstStyle/>
        <a:p>
          <a:endParaRPr lang="en-US"/>
        </a:p>
      </dgm:t>
    </dgm:pt>
    <dgm:pt modelId="{EB09DA43-FF22-45DF-9BE3-574CAD8AB2A2}" type="sibTrans" cxnId="{FACEBCBA-321D-4B54-99FE-F5AEBC6676F1}">
      <dgm:prSet/>
      <dgm:spPr/>
      <dgm:t>
        <a:bodyPr/>
        <a:lstStyle/>
        <a:p>
          <a:endParaRPr lang="en-US"/>
        </a:p>
      </dgm:t>
    </dgm:pt>
    <dgm:pt modelId="{C6596C01-7C5A-406B-8D48-9964846D01CA}">
      <dgm:prSet/>
      <dgm:spPr/>
      <dgm:t>
        <a:bodyPr/>
        <a:lstStyle/>
        <a:p>
          <a:pPr>
            <a:defRPr cap="all"/>
          </a:pPr>
          <a:r>
            <a:rPr lang="en-US" dirty="0"/>
            <a:t>WHAT HAPPENS IF Party a sues party b TO CONTEST RESULTS OF THE CODE?</a:t>
          </a:r>
        </a:p>
      </dgm:t>
    </dgm:pt>
    <dgm:pt modelId="{1247987D-DC44-4C54-9EB6-62B93073E49F}" type="parTrans" cxnId="{5C7F3465-1D16-4892-B171-0321039C9DD7}">
      <dgm:prSet/>
      <dgm:spPr/>
      <dgm:t>
        <a:bodyPr/>
        <a:lstStyle/>
        <a:p>
          <a:endParaRPr lang="en-US"/>
        </a:p>
      </dgm:t>
    </dgm:pt>
    <dgm:pt modelId="{E2470AAD-2C4B-4430-B558-D0BBB5F6AB87}" type="sibTrans" cxnId="{5C7F3465-1D16-4892-B171-0321039C9DD7}">
      <dgm:prSet/>
      <dgm:spPr/>
      <dgm:t>
        <a:bodyPr/>
        <a:lstStyle/>
        <a:p>
          <a:endParaRPr lang="en-US"/>
        </a:p>
      </dgm:t>
    </dgm:pt>
    <dgm:pt modelId="{331B0016-C4E6-4CC9-B3A6-23071008836A}" type="pres">
      <dgm:prSet presAssocID="{70BBF521-8AF6-403C-B664-E8EFF82C4AF4}" presName="root" presStyleCnt="0">
        <dgm:presLayoutVars>
          <dgm:dir/>
          <dgm:resizeHandles val="exact"/>
        </dgm:presLayoutVars>
      </dgm:prSet>
      <dgm:spPr/>
    </dgm:pt>
    <dgm:pt modelId="{8EED0C48-440F-4926-AC9C-963C8AE7D32A}" type="pres">
      <dgm:prSet presAssocID="{DF31C270-9C6A-457D-BDBD-A5276FA24858}" presName="compNode" presStyleCnt="0"/>
      <dgm:spPr/>
    </dgm:pt>
    <dgm:pt modelId="{3EE7008C-519A-491E-834F-BA1065A98ED8}" type="pres">
      <dgm:prSet presAssocID="{DF31C270-9C6A-457D-BDBD-A5276FA24858}" presName="iconBgRect" presStyleLbl="bgShp" presStyleIdx="0" presStyleCnt="2"/>
      <dgm:spPr/>
    </dgm:pt>
    <dgm:pt modelId="{2ECF3111-8665-4BD7-9BAB-6374467DFB1E}" type="pres">
      <dgm:prSet presAssocID="{DF31C270-9C6A-457D-BDBD-A5276FA2485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309D8383-8496-462E-AC9E-9F737FF9F043}" type="pres">
      <dgm:prSet presAssocID="{DF31C270-9C6A-457D-BDBD-A5276FA24858}" presName="spaceRect" presStyleCnt="0"/>
      <dgm:spPr/>
    </dgm:pt>
    <dgm:pt modelId="{F6F6EF31-B0A9-4994-A81A-C66A9F1A1F76}" type="pres">
      <dgm:prSet presAssocID="{DF31C270-9C6A-457D-BDBD-A5276FA24858}" presName="textRect" presStyleLbl="revTx" presStyleIdx="0" presStyleCnt="2">
        <dgm:presLayoutVars>
          <dgm:chMax val="1"/>
          <dgm:chPref val="1"/>
        </dgm:presLayoutVars>
      </dgm:prSet>
      <dgm:spPr/>
    </dgm:pt>
    <dgm:pt modelId="{99EA59B8-E029-4936-8240-4B2BFF3D333D}" type="pres">
      <dgm:prSet presAssocID="{EB09DA43-FF22-45DF-9BE3-574CAD8AB2A2}" presName="sibTrans" presStyleCnt="0"/>
      <dgm:spPr/>
    </dgm:pt>
    <dgm:pt modelId="{F8E0EB62-AB24-44AD-AAD3-900D79514E89}" type="pres">
      <dgm:prSet presAssocID="{C6596C01-7C5A-406B-8D48-9964846D01CA}" presName="compNode" presStyleCnt="0"/>
      <dgm:spPr/>
    </dgm:pt>
    <dgm:pt modelId="{2FB01A28-18E0-4865-B1F7-751822C02C12}" type="pres">
      <dgm:prSet presAssocID="{C6596C01-7C5A-406B-8D48-9964846D01CA}" presName="iconBgRect" presStyleLbl="bgShp" presStyleIdx="1" presStyleCnt="2"/>
      <dgm:spPr/>
    </dgm:pt>
    <dgm:pt modelId="{1CAB6E0D-A1DD-4A2F-B172-BAABB62D4BCF}" type="pres">
      <dgm:prSet presAssocID="{C6596C01-7C5A-406B-8D48-9964846D01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C2352A4-31BF-4DB3-AD78-5D795D403D29}" type="pres">
      <dgm:prSet presAssocID="{C6596C01-7C5A-406B-8D48-9964846D01CA}" presName="spaceRect" presStyleCnt="0"/>
      <dgm:spPr/>
    </dgm:pt>
    <dgm:pt modelId="{0113EBDB-BCE6-4C70-A0D2-6D1E57B054F3}" type="pres">
      <dgm:prSet presAssocID="{C6596C01-7C5A-406B-8D48-9964846D01CA}" presName="textRect" presStyleLbl="revTx" presStyleIdx="1" presStyleCnt="2">
        <dgm:presLayoutVars>
          <dgm:chMax val="1"/>
          <dgm:chPref val="1"/>
        </dgm:presLayoutVars>
      </dgm:prSet>
      <dgm:spPr/>
    </dgm:pt>
  </dgm:ptLst>
  <dgm:cxnLst>
    <dgm:cxn modelId="{5C7F3465-1D16-4892-B171-0321039C9DD7}" srcId="{70BBF521-8AF6-403C-B664-E8EFF82C4AF4}" destId="{C6596C01-7C5A-406B-8D48-9964846D01CA}" srcOrd="1" destOrd="0" parTransId="{1247987D-DC44-4C54-9EB6-62B93073E49F}" sibTransId="{E2470AAD-2C4B-4430-B558-D0BBB5F6AB87}"/>
    <dgm:cxn modelId="{4A676A67-5FA1-45C5-B87B-47EC5FB4D5F7}" type="presOf" srcId="{C6596C01-7C5A-406B-8D48-9964846D01CA}" destId="{0113EBDB-BCE6-4C70-A0D2-6D1E57B054F3}" srcOrd="0" destOrd="0" presId="urn:microsoft.com/office/officeart/2018/5/layout/IconCircleLabelList"/>
    <dgm:cxn modelId="{2408CD50-2CBC-40EA-827C-75A4F7FB02B8}" type="presOf" srcId="{70BBF521-8AF6-403C-B664-E8EFF82C4AF4}" destId="{331B0016-C4E6-4CC9-B3A6-23071008836A}" srcOrd="0" destOrd="0" presId="urn:microsoft.com/office/officeart/2018/5/layout/IconCircleLabelList"/>
    <dgm:cxn modelId="{95976054-9351-44F4-94AE-AB235361FF28}" type="presOf" srcId="{DF31C270-9C6A-457D-BDBD-A5276FA24858}" destId="{F6F6EF31-B0A9-4994-A81A-C66A9F1A1F76}" srcOrd="0" destOrd="0" presId="urn:microsoft.com/office/officeart/2018/5/layout/IconCircleLabelList"/>
    <dgm:cxn modelId="{FACEBCBA-321D-4B54-99FE-F5AEBC6676F1}" srcId="{70BBF521-8AF6-403C-B664-E8EFF82C4AF4}" destId="{DF31C270-9C6A-457D-BDBD-A5276FA24858}" srcOrd="0" destOrd="0" parTransId="{0846C549-8CF2-46D5-B971-492EAE33B632}" sibTransId="{EB09DA43-FF22-45DF-9BE3-574CAD8AB2A2}"/>
    <dgm:cxn modelId="{6ABC00FC-38C8-4314-8848-4C79761696C0}" type="presParOf" srcId="{331B0016-C4E6-4CC9-B3A6-23071008836A}" destId="{8EED0C48-440F-4926-AC9C-963C8AE7D32A}" srcOrd="0" destOrd="0" presId="urn:microsoft.com/office/officeart/2018/5/layout/IconCircleLabelList"/>
    <dgm:cxn modelId="{99987BCF-C95E-4A96-A3C4-C620EF7FF6A2}" type="presParOf" srcId="{8EED0C48-440F-4926-AC9C-963C8AE7D32A}" destId="{3EE7008C-519A-491E-834F-BA1065A98ED8}" srcOrd="0" destOrd="0" presId="urn:microsoft.com/office/officeart/2018/5/layout/IconCircleLabelList"/>
    <dgm:cxn modelId="{8FB36C24-3018-42D3-8BCA-44AB48EB1893}" type="presParOf" srcId="{8EED0C48-440F-4926-AC9C-963C8AE7D32A}" destId="{2ECF3111-8665-4BD7-9BAB-6374467DFB1E}" srcOrd="1" destOrd="0" presId="urn:microsoft.com/office/officeart/2018/5/layout/IconCircleLabelList"/>
    <dgm:cxn modelId="{146E10CF-4262-4142-968E-3A38CB33F818}" type="presParOf" srcId="{8EED0C48-440F-4926-AC9C-963C8AE7D32A}" destId="{309D8383-8496-462E-AC9E-9F737FF9F043}" srcOrd="2" destOrd="0" presId="urn:microsoft.com/office/officeart/2018/5/layout/IconCircleLabelList"/>
    <dgm:cxn modelId="{AB26E6A6-9631-4515-BC70-2A81656D3F21}" type="presParOf" srcId="{8EED0C48-440F-4926-AC9C-963C8AE7D32A}" destId="{F6F6EF31-B0A9-4994-A81A-C66A9F1A1F76}" srcOrd="3" destOrd="0" presId="urn:microsoft.com/office/officeart/2018/5/layout/IconCircleLabelList"/>
    <dgm:cxn modelId="{EC18E4FA-8C16-4257-A595-012BF960FE1A}" type="presParOf" srcId="{331B0016-C4E6-4CC9-B3A6-23071008836A}" destId="{99EA59B8-E029-4936-8240-4B2BFF3D333D}" srcOrd="1" destOrd="0" presId="urn:microsoft.com/office/officeart/2018/5/layout/IconCircleLabelList"/>
    <dgm:cxn modelId="{3486C8BE-2516-42F0-8DE5-760189704F81}" type="presParOf" srcId="{331B0016-C4E6-4CC9-B3A6-23071008836A}" destId="{F8E0EB62-AB24-44AD-AAD3-900D79514E89}" srcOrd="2" destOrd="0" presId="urn:microsoft.com/office/officeart/2018/5/layout/IconCircleLabelList"/>
    <dgm:cxn modelId="{AA996D3A-3E7E-42F7-A0E1-BFB9245BCB82}" type="presParOf" srcId="{F8E0EB62-AB24-44AD-AAD3-900D79514E89}" destId="{2FB01A28-18E0-4865-B1F7-751822C02C12}" srcOrd="0" destOrd="0" presId="urn:microsoft.com/office/officeart/2018/5/layout/IconCircleLabelList"/>
    <dgm:cxn modelId="{1B773025-2E02-4058-B220-AADAE24E0BB6}" type="presParOf" srcId="{F8E0EB62-AB24-44AD-AAD3-900D79514E89}" destId="{1CAB6E0D-A1DD-4A2F-B172-BAABB62D4BCF}" srcOrd="1" destOrd="0" presId="urn:microsoft.com/office/officeart/2018/5/layout/IconCircleLabelList"/>
    <dgm:cxn modelId="{A2EF3D65-21CE-47B9-8777-318699353EF4}" type="presParOf" srcId="{F8E0EB62-AB24-44AD-AAD3-900D79514E89}" destId="{CC2352A4-31BF-4DB3-AD78-5D795D403D29}" srcOrd="2" destOrd="0" presId="urn:microsoft.com/office/officeart/2018/5/layout/IconCircleLabelList"/>
    <dgm:cxn modelId="{05223FF2-30E1-4A9F-946D-DD1000C6D50F}" type="presParOf" srcId="{F8E0EB62-AB24-44AD-AAD3-900D79514E89}" destId="{0113EBDB-BCE6-4C70-A0D2-6D1E57B054F3}" srcOrd="3" destOrd="0" presId="urn:microsoft.com/office/officeart/2018/5/layout/IconCircleLabel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9C9AD-1B67-41CF-9B56-5EDD4013B51D}">
      <dsp:nvSpPr>
        <dsp:cNvPr id="0" name=""/>
        <dsp:cNvSpPr/>
      </dsp:nvSpPr>
      <dsp:spPr>
        <a:xfrm>
          <a:off x="3007" y="44597"/>
          <a:ext cx="2932733" cy="40320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i="0" kern="1200" dirty="0"/>
            <a:t>Definitions</a:t>
          </a:r>
          <a:endParaRPr lang="en-US" sz="1400" kern="1200" dirty="0"/>
        </a:p>
      </dsp:txBody>
      <dsp:txXfrm>
        <a:off x="3007" y="44597"/>
        <a:ext cx="2932733" cy="403200"/>
      </dsp:txXfrm>
    </dsp:sp>
    <dsp:sp modelId="{D59C08A6-9638-4BD1-BD50-D7A633F3C66C}">
      <dsp:nvSpPr>
        <dsp:cNvPr id="0" name=""/>
        <dsp:cNvSpPr/>
      </dsp:nvSpPr>
      <dsp:spPr>
        <a:xfrm>
          <a:off x="3007" y="447797"/>
          <a:ext cx="2932733" cy="2930287"/>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en-US" sz="1400" b="0" i="0" kern="1200" dirty="0"/>
            <a:t>“an agreement between private parties creating mutual obligations enforceable by law”</a:t>
          </a:r>
          <a:endParaRPr lang="en-US" sz="1400" kern="1200" dirty="0"/>
        </a:p>
        <a:p>
          <a:pPr marL="114300" lvl="1" indent="-114300" algn="l" defTabSz="622300">
            <a:lnSpc>
              <a:spcPct val="100000"/>
            </a:lnSpc>
            <a:spcBef>
              <a:spcPct val="0"/>
            </a:spcBef>
            <a:spcAft>
              <a:spcPct val="15000"/>
            </a:spcAft>
            <a:buChar char="•"/>
          </a:pPr>
          <a:r>
            <a:rPr lang="en-US" sz="1400" b="0" i="0" kern="1200" dirty="0"/>
            <a:t>“promises that the law will enforce” </a:t>
          </a:r>
          <a:endParaRPr lang="en-US" sz="1400" kern="1200" dirty="0"/>
        </a:p>
      </dsp:txBody>
      <dsp:txXfrm>
        <a:off x="3007" y="447797"/>
        <a:ext cx="2932733" cy="2930287"/>
      </dsp:txXfrm>
    </dsp:sp>
    <dsp:sp modelId="{E131DC7A-BED1-4B39-B669-3E11DE2D4311}">
      <dsp:nvSpPr>
        <dsp:cNvPr id="0" name=""/>
        <dsp:cNvSpPr/>
      </dsp:nvSpPr>
      <dsp:spPr>
        <a:xfrm>
          <a:off x="3346324" y="44597"/>
          <a:ext cx="2932733" cy="403200"/>
        </a:xfrm>
        <a:prstGeom prst="rect">
          <a:avLst/>
        </a:prstGeom>
        <a:gradFill rotWithShape="0">
          <a:gsLst>
            <a:gs pos="0">
              <a:schemeClr val="accent5">
                <a:hueOff val="1219212"/>
                <a:satOff val="-9721"/>
                <a:lumOff val="-7353"/>
                <a:alphaOff val="0"/>
                <a:tint val="98000"/>
                <a:lumMod val="114000"/>
              </a:schemeClr>
            </a:gs>
            <a:gs pos="100000">
              <a:schemeClr val="accent5">
                <a:hueOff val="1219212"/>
                <a:satOff val="-9721"/>
                <a:lumOff val="-7353"/>
                <a:alphaOff val="0"/>
                <a:shade val="90000"/>
                <a:lumMod val="84000"/>
              </a:schemeClr>
            </a:gs>
          </a:gsLst>
          <a:lin ang="5400000" scaled="0"/>
        </a:gradFill>
        <a:ln w="9525" cap="rnd" cmpd="sng" algn="ctr">
          <a:solidFill>
            <a:schemeClr val="accent5">
              <a:hueOff val="1219212"/>
              <a:satOff val="-9721"/>
              <a:lumOff val="-735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i="0" kern="1200" dirty="0"/>
            <a:t>Required Elements</a:t>
          </a:r>
          <a:endParaRPr lang="en-US" sz="1400" kern="1200" dirty="0"/>
        </a:p>
      </dsp:txBody>
      <dsp:txXfrm>
        <a:off x="3346324" y="44597"/>
        <a:ext cx="2932733" cy="403200"/>
      </dsp:txXfrm>
    </dsp:sp>
    <dsp:sp modelId="{B5384A82-90C0-41FA-863B-745D212F2179}">
      <dsp:nvSpPr>
        <dsp:cNvPr id="0" name=""/>
        <dsp:cNvSpPr/>
      </dsp:nvSpPr>
      <dsp:spPr>
        <a:xfrm>
          <a:off x="3346324" y="447797"/>
          <a:ext cx="2932733" cy="2930287"/>
        </a:xfrm>
        <a:prstGeom prst="rect">
          <a:avLst/>
        </a:prstGeom>
        <a:solidFill>
          <a:schemeClr val="accent5">
            <a:tint val="40000"/>
            <a:alpha val="90000"/>
            <a:hueOff val="1415353"/>
            <a:satOff val="-13667"/>
            <a:lumOff val="-1607"/>
            <a:alphaOff val="0"/>
          </a:schemeClr>
        </a:solidFill>
        <a:ln w="9525" cap="rnd" cmpd="sng" algn="ctr">
          <a:solidFill>
            <a:schemeClr val="accent5">
              <a:tint val="40000"/>
              <a:alpha val="90000"/>
              <a:hueOff val="1415353"/>
              <a:satOff val="-13667"/>
              <a:lumOff val="-160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en-US" sz="1400" b="0" i="0" kern="1200" dirty="0"/>
            <a:t>mutual assent (expressed by valid offer &amp; acceptance)</a:t>
          </a:r>
          <a:endParaRPr lang="en-US" sz="1400" kern="1200" dirty="0"/>
        </a:p>
        <a:p>
          <a:pPr marL="114300" lvl="1" indent="-114300" algn="l" defTabSz="622300">
            <a:lnSpc>
              <a:spcPct val="100000"/>
            </a:lnSpc>
            <a:spcBef>
              <a:spcPct val="0"/>
            </a:spcBef>
            <a:spcAft>
              <a:spcPct val="15000"/>
            </a:spcAft>
            <a:buChar char="•"/>
          </a:pPr>
          <a:r>
            <a:rPr lang="en-US" sz="1400" b="0" i="0" kern="1200" dirty="0"/>
            <a:t>adequate consideration</a:t>
          </a:r>
          <a:endParaRPr lang="en-US" sz="1400" kern="1200" dirty="0"/>
        </a:p>
        <a:p>
          <a:pPr marL="114300" lvl="1" indent="-114300" algn="l" defTabSz="622300">
            <a:lnSpc>
              <a:spcPct val="100000"/>
            </a:lnSpc>
            <a:spcBef>
              <a:spcPct val="0"/>
            </a:spcBef>
            <a:spcAft>
              <a:spcPct val="15000"/>
            </a:spcAft>
            <a:buChar char="•"/>
          </a:pPr>
          <a:r>
            <a:rPr lang="en-US" sz="1400" b="0" i="0" kern="1200" dirty="0"/>
            <a:t>capacity</a:t>
          </a:r>
          <a:endParaRPr lang="en-US" sz="1400" kern="1200" dirty="0"/>
        </a:p>
        <a:p>
          <a:pPr marL="114300" lvl="1" indent="-114300" algn="l" defTabSz="622300">
            <a:lnSpc>
              <a:spcPct val="100000"/>
            </a:lnSpc>
            <a:spcBef>
              <a:spcPct val="0"/>
            </a:spcBef>
            <a:spcAft>
              <a:spcPct val="15000"/>
            </a:spcAft>
            <a:buChar char="•"/>
          </a:pPr>
          <a:r>
            <a:rPr lang="en-US" sz="1400" b="0" i="0" kern="1200" dirty="0"/>
            <a:t>legality</a:t>
          </a:r>
          <a:endParaRPr lang="en-US" sz="1400" kern="1200" dirty="0"/>
        </a:p>
      </dsp:txBody>
      <dsp:txXfrm>
        <a:off x="3346324" y="447797"/>
        <a:ext cx="2932733" cy="2930287"/>
      </dsp:txXfrm>
    </dsp:sp>
    <dsp:sp modelId="{B5A5714E-9768-4A6D-B0DF-C59EE9802FD6}">
      <dsp:nvSpPr>
        <dsp:cNvPr id="0" name=""/>
        <dsp:cNvSpPr/>
      </dsp:nvSpPr>
      <dsp:spPr>
        <a:xfrm>
          <a:off x="6689641" y="44597"/>
          <a:ext cx="2932733" cy="403200"/>
        </a:xfrm>
        <a:prstGeom prst="rect">
          <a:avLst/>
        </a:prstGeom>
        <a:gradFill rotWithShape="0">
          <a:gsLst>
            <a:gs pos="0">
              <a:schemeClr val="accent5">
                <a:hueOff val="2438425"/>
                <a:satOff val="-19443"/>
                <a:lumOff val="-14705"/>
                <a:alphaOff val="0"/>
                <a:tint val="98000"/>
                <a:lumMod val="114000"/>
              </a:schemeClr>
            </a:gs>
            <a:gs pos="100000">
              <a:schemeClr val="accent5">
                <a:hueOff val="2438425"/>
                <a:satOff val="-19443"/>
                <a:lumOff val="-14705"/>
                <a:alphaOff val="0"/>
                <a:shade val="90000"/>
                <a:lumMod val="84000"/>
              </a:schemeClr>
            </a:gs>
          </a:gsLst>
          <a:lin ang="5400000" scaled="0"/>
        </a:gradFill>
        <a:ln w="9525" cap="rnd" cmpd="sng" algn="ctr">
          <a:solidFill>
            <a:schemeClr val="accent5">
              <a:hueOff val="2438425"/>
              <a:satOff val="-19443"/>
              <a:lumOff val="-1470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i="0" kern="1200" dirty="0"/>
            <a:t>Enforcement</a:t>
          </a:r>
          <a:endParaRPr lang="en-US" sz="1400" kern="1200" dirty="0"/>
        </a:p>
      </dsp:txBody>
      <dsp:txXfrm>
        <a:off x="6689641" y="44597"/>
        <a:ext cx="2932733" cy="403200"/>
      </dsp:txXfrm>
    </dsp:sp>
    <dsp:sp modelId="{90538978-7E3D-4E26-B9FE-148426FD7EFA}">
      <dsp:nvSpPr>
        <dsp:cNvPr id="0" name=""/>
        <dsp:cNvSpPr/>
      </dsp:nvSpPr>
      <dsp:spPr>
        <a:xfrm>
          <a:off x="6689641" y="447797"/>
          <a:ext cx="2932733" cy="2930287"/>
        </a:xfrm>
        <a:prstGeom prst="rect">
          <a:avLst/>
        </a:prstGeom>
        <a:solidFill>
          <a:schemeClr val="accent5">
            <a:tint val="40000"/>
            <a:alpha val="90000"/>
            <a:hueOff val="2830706"/>
            <a:satOff val="-27334"/>
            <a:lumOff val="-3213"/>
            <a:alphaOff val="0"/>
          </a:schemeClr>
        </a:solidFill>
        <a:ln w="9525" cap="rnd" cmpd="sng" algn="ctr">
          <a:solidFill>
            <a:schemeClr val="accent5">
              <a:tint val="40000"/>
              <a:alpha val="90000"/>
              <a:hueOff val="2830706"/>
              <a:satOff val="-27334"/>
              <a:lumOff val="-32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100000"/>
            </a:lnSpc>
            <a:spcBef>
              <a:spcPct val="0"/>
            </a:spcBef>
            <a:spcAft>
              <a:spcPct val="15000"/>
            </a:spcAft>
            <a:buChar char="•"/>
          </a:pPr>
          <a:r>
            <a:rPr lang="en-US" sz="1400" b="0" i="0" kern="1200" dirty="0"/>
            <a:t>traditional legal process backed by (threat of) State coercion</a:t>
          </a:r>
          <a:endParaRPr lang="en-US" sz="1400" kern="1200" dirty="0"/>
        </a:p>
        <a:p>
          <a:pPr marL="114300" lvl="1" indent="-114300" algn="l" defTabSz="622300">
            <a:lnSpc>
              <a:spcPct val="100000"/>
            </a:lnSpc>
            <a:spcBef>
              <a:spcPct val="0"/>
            </a:spcBef>
            <a:spcAft>
              <a:spcPct val="15000"/>
            </a:spcAft>
            <a:buChar char="•"/>
          </a:pPr>
          <a:r>
            <a:rPr lang="en-US" sz="1400" b="0" i="0" kern="1200" dirty="0"/>
            <a:t>breaching party pays expectation damages</a:t>
          </a:r>
          <a:endParaRPr lang="en-US" sz="1400" kern="1200" dirty="0"/>
        </a:p>
        <a:p>
          <a:pPr marL="114300" lvl="1" indent="-114300" algn="l" defTabSz="622300">
            <a:lnSpc>
              <a:spcPct val="100000"/>
            </a:lnSpc>
            <a:spcBef>
              <a:spcPct val="0"/>
            </a:spcBef>
            <a:spcAft>
              <a:spcPct val="15000"/>
            </a:spcAft>
            <a:buChar char="•"/>
          </a:pPr>
          <a:r>
            <a:rPr lang="en-US" sz="1400" b="0" i="0" kern="1200" dirty="0"/>
            <a:t>sometimes, specific performance is ordered</a:t>
          </a:r>
          <a:endParaRPr lang="en-US" sz="1400" kern="1200" dirty="0"/>
        </a:p>
        <a:p>
          <a:pPr marL="114300" lvl="1" indent="-114300" algn="l" defTabSz="622300">
            <a:lnSpc>
              <a:spcPct val="100000"/>
            </a:lnSpc>
            <a:spcBef>
              <a:spcPct val="0"/>
            </a:spcBef>
            <a:spcAft>
              <a:spcPct val="15000"/>
            </a:spcAft>
            <a:buChar char="•"/>
          </a:pPr>
          <a:r>
            <a:rPr lang="en-US" sz="1400" b="0" i="0" kern="1200" dirty="0"/>
            <a:t>limitations (no enforcement of illegal subject matter, or legal subject matter done in an illegal way (unconscionability, etc.)) </a:t>
          </a:r>
          <a:endParaRPr lang="en-US" sz="1400" kern="1200" dirty="0"/>
        </a:p>
      </dsp:txBody>
      <dsp:txXfrm>
        <a:off x="6689641" y="447797"/>
        <a:ext cx="2932733" cy="29302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7008C-519A-491E-834F-BA1065A98ED8}">
      <dsp:nvSpPr>
        <dsp:cNvPr id="0" name=""/>
        <dsp:cNvSpPr/>
      </dsp:nvSpPr>
      <dsp:spPr>
        <a:xfrm>
          <a:off x="1800504"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F3111-8665-4BD7-9BAB-6374467DFB1E}">
      <dsp:nvSpPr>
        <dsp:cNvPr id="0" name=""/>
        <dsp:cNvSpPr/>
      </dsp:nvSpPr>
      <dsp:spPr>
        <a:xfrm>
          <a:off x="2239254" y="440091"/>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6EF31-B0A9-4994-A81A-C66A9F1A1F76}">
      <dsp:nvSpPr>
        <dsp:cNvPr id="0" name=""/>
        <dsp:cNvSpPr/>
      </dsp:nvSpPr>
      <dsp:spPr>
        <a:xfrm>
          <a:off x="1142379"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dirty="0"/>
            <a:t>SOLUTION :</a:t>
          </a:r>
        </a:p>
      </dsp:txBody>
      <dsp:txXfrm>
        <a:off x="1142379" y="2701341"/>
        <a:ext cx="3375000" cy="720000"/>
      </dsp:txXfrm>
    </dsp:sp>
    <dsp:sp modelId="{2FB01A28-18E0-4865-B1F7-751822C02C12}">
      <dsp:nvSpPr>
        <dsp:cNvPr id="0" name=""/>
        <dsp:cNvSpPr/>
      </dsp:nvSpPr>
      <dsp:spPr>
        <a:xfrm>
          <a:off x="5766129"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B6E0D-A1DD-4A2F-B172-BAABB62D4BCF}">
      <dsp:nvSpPr>
        <dsp:cNvPr id="0" name=""/>
        <dsp:cNvSpPr/>
      </dsp:nvSpPr>
      <dsp:spPr>
        <a:xfrm>
          <a:off x="6204879" y="440091"/>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13EBDB-BCE6-4C70-A0D2-6D1E57B054F3}">
      <dsp:nvSpPr>
        <dsp:cNvPr id="0" name=""/>
        <dsp:cNvSpPr/>
      </dsp:nvSpPr>
      <dsp:spPr>
        <a:xfrm>
          <a:off x="5108004"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90000"/>
            </a:lnSpc>
            <a:spcBef>
              <a:spcPct val="0"/>
            </a:spcBef>
            <a:spcAft>
              <a:spcPct val="35000"/>
            </a:spcAft>
            <a:buNone/>
            <a:defRPr cap="all"/>
          </a:pPr>
          <a:r>
            <a:rPr lang="en-US" sz="3200" kern="1200" dirty="0"/>
            <a:t>ANTI-SUE CLAUSE</a:t>
          </a:r>
        </a:p>
      </dsp:txBody>
      <dsp:txXfrm>
        <a:off x="5108004" y="2701341"/>
        <a:ext cx="33750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7008C-519A-491E-834F-BA1065A98ED8}">
      <dsp:nvSpPr>
        <dsp:cNvPr id="0" name=""/>
        <dsp:cNvSpPr/>
      </dsp:nvSpPr>
      <dsp:spPr>
        <a:xfrm>
          <a:off x="1800504"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F3111-8665-4BD7-9BAB-6374467DFB1E}">
      <dsp:nvSpPr>
        <dsp:cNvPr id="0" name=""/>
        <dsp:cNvSpPr/>
      </dsp:nvSpPr>
      <dsp:spPr>
        <a:xfrm>
          <a:off x="2239254" y="440091"/>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6EF31-B0A9-4994-A81A-C66A9F1A1F76}">
      <dsp:nvSpPr>
        <dsp:cNvPr id="0" name=""/>
        <dsp:cNvSpPr/>
      </dsp:nvSpPr>
      <dsp:spPr>
        <a:xfrm>
          <a:off x="1142379"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PROBLEM :</a:t>
          </a:r>
        </a:p>
      </dsp:txBody>
      <dsp:txXfrm>
        <a:off x="1142379" y="2701341"/>
        <a:ext cx="3375000" cy="720000"/>
      </dsp:txXfrm>
    </dsp:sp>
    <dsp:sp modelId="{2FB01A28-18E0-4865-B1F7-751822C02C12}">
      <dsp:nvSpPr>
        <dsp:cNvPr id="0" name=""/>
        <dsp:cNvSpPr/>
      </dsp:nvSpPr>
      <dsp:spPr>
        <a:xfrm>
          <a:off x="5766129"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B6E0D-A1DD-4A2F-B172-BAABB62D4BCF}">
      <dsp:nvSpPr>
        <dsp:cNvPr id="0" name=""/>
        <dsp:cNvSpPr/>
      </dsp:nvSpPr>
      <dsp:spPr>
        <a:xfrm>
          <a:off x="6204879" y="440091"/>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13EBDB-BCE6-4C70-A0D2-6D1E57B054F3}">
      <dsp:nvSpPr>
        <dsp:cNvPr id="0" name=""/>
        <dsp:cNvSpPr/>
      </dsp:nvSpPr>
      <dsp:spPr>
        <a:xfrm>
          <a:off x="5108004"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WHAT happens if the smart contract has bugs, is hacked, etc.?</a:t>
          </a:r>
        </a:p>
      </dsp:txBody>
      <dsp:txXfrm>
        <a:off x="5108004" y="2701341"/>
        <a:ext cx="33750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7008C-519A-491E-834F-BA1065A98ED8}">
      <dsp:nvSpPr>
        <dsp:cNvPr id="0" name=""/>
        <dsp:cNvSpPr/>
      </dsp:nvSpPr>
      <dsp:spPr>
        <a:xfrm>
          <a:off x="1800504"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F3111-8665-4BD7-9BAB-6374467DFB1E}">
      <dsp:nvSpPr>
        <dsp:cNvPr id="0" name=""/>
        <dsp:cNvSpPr/>
      </dsp:nvSpPr>
      <dsp:spPr>
        <a:xfrm>
          <a:off x="2239254" y="440091"/>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6EF31-B0A9-4994-A81A-C66A9F1A1F76}">
      <dsp:nvSpPr>
        <dsp:cNvPr id="0" name=""/>
        <dsp:cNvSpPr/>
      </dsp:nvSpPr>
      <dsp:spPr>
        <a:xfrm>
          <a:off x="1142379"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en-US" sz="4200" kern="1200" dirty="0"/>
            <a:t>SOLUTION :</a:t>
          </a:r>
        </a:p>
      </dsp:txBody>
      <dsp:txXfrm>
        <a:off x="1142379" y="2701341"/>
        <a:ext cx="3375000" cy="720000"/>
      </dsp:txXfrm>
    </dsp:sp>
    <dsp:sp modelId="{2FB01A28-18E0-4865-B1F7-751822C02C12}">
      <dsp:nvSpPr>
        <dsp:cNvPr id="0" name=""/>
        <dsp:cNvSpPr/>
      </dsp:nvSpPr>
      <dsp:spPr>
        <a:xfrm>
          <a:off x="5766129"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B6E0D-A1DD-4A2F-B172-BAABB62D4BCF}">
      <dsp:nvSpPr>
        <dsp:cNvPr id="0" name=""/>
        <dsp:cNvSpPr/>
      </dsp:nvSpPr>
      <dsp:spPr>
        <a:xfrm>
          <a:off x="6204879" y="440091"/>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13EBDB-BCE6-4C70-A0D2-6D1E57B054F3}">
      <dsp:nvSpPr>
        <dsp:cNvPr id="0" name=""/>
        <dsp:cNvSpPr/>
      </dsp:nvSpPr>
      <dsp:spPr>
        <a:xfrm>
          <a:off x="5108004"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66900">
            <a:lnSpc>
              <a:spcPct val="90000"/>
            </a:lnSpc>
            <a:spcBef>
              <a:spcPct val="0"/>
            </a:spcBef>
            <a:spcAft>
              <a:spcPct val="35000"/>
            </a:spcAft>
            <a:buNone/>
            <a:defRPr cap="all"/>
          </a:pPr>
          <a:r>
            <a:rPr lang="en-US" sz="4200" kern="1200" dirty="0"/>
            <a:t>ARBITRATION</a:t>
          </a:r>
        </a:p>
      </dsp:txBody>
      <dsp:txXfrm>
        <a:off x="5108004" y="2701341"/>
        <a:ext cx="3375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2DD32-4272-4EE1-8B01-4CA9EFAE8FB7}">
      <dsp:nvSpPr>
        <dsp:cNvPr id="0" name=""/>
        <dsp:cNvSpPr/>
      </dsp:nvSpPr>
      <dsp:spPr>
        <a:xfrm>
          <a:off x="9863" y="212010"/>
          <a:ext cx="1003576" cy="880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82ADFD-FE7E-43F6-8A27-A4B6C48F064F}">
      <dsp:nvSpPr>
        <dsp:cNvPr id="0" name=""/>
        <dsp:cNvSpPr/>
      </dsp:nvSpPr>
      <dsp:spPr>
        <a:xfrm>
          <a:off x="9863" y="1221060"/>
          <a:ext cx="2867360" cy="69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No binding natural language description; outcome of running code is (intended to be) legally determinative, final and binding</a:t>
          </a:r>
        </a:p>
      </dsp:txBody>
      <dsp:txXfrm>
        <a:off x="9863" y="1221060"/>
        <a:ext cx="2867360" cy="696121"/>
      </dsp:txXfrm>
    </dsp:sp>
    <dsp:sp modelId="{4CFAE730-5097-4B2C-ABD7-5F4FC35E894C}">
      <dsp:nvSpPr>
        <dsp:cNvPr id="0" name=""/>
        <dsp:cNvSpPr/>
      </dsp:nvSpPr>
      <dsp:spPr>
        <a:xfrm>
          <a:off x="9863" y="1977154"/>
          <a:ext cx="2867360" cy="1233517"/>
        </a:xfrm>
        <a:prstGeom prst="rect">
          <a:avLst/>
        </a:prstGeom>
        <a:noFill/>
        <a:ln>
          <a:noFill/>
        </a:ln>
        <a:effectLst/>
      </dsp:spPr>
      <dsp:style>
        <a:lnRef idx="0">
          <a:scrgbClr r="0" g="0" b="0"/>
        </a:lnRef>
        <a:fillRef idx="0">
          <a:scrgbClr r="0" g="0" b="0"/>
        </a:fillRef>
        <a:effectRef idx="0">
          <a:scrgbClr r="0" g="0" b="0"/>
        </a:effectRef>
        <a:fontRef idx="minor"/>
      </dsp:style>
    </dsp:sp>
    <dsp:sp modelId="{1D61B596-2450-4766-9B31-CD2703777E4D}">
      <dsp:nvSpPr>
        <dsp:cNvPr id="0" name=""/>
        <dsp:cNvSpPr/>
      </dsp:nvSpPr>
      <dsp:spPr>
        <a:xfrm>
          <a:off x="3379011" y="212010"/>
          <a:ext cx="1003576" cy="880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3FC6D2-3974-46C9-86D2-40163C982357}">
      <dsp:nvSpPr>
        <dsp:cNvPr id="0" name=""/>
        <dsp:cNvSpPr/>
      </dsp:nvSpPr>
      <dsp:spPr>
        <a:xfrm>
          <a:off x="3379011" y="1221060"/>
          <a:ext cx="2867360" cy="69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If you can’t read code, you don’t know what you’re agreeing to</a:t>
          </a:r>
        </a:p>
      </dsp:txBody>
      <dsp:txXfrm>
        <a:off x="3379011" y="1221060"/>
        <a:ext cx="2867360" cy="696121"/>
      </dsp:txXfrm>
    </dsp:sp>
    <dsp:sp modelId="{9CF86353-67C9-4EB1-9DD6-279598709A62}">
      <dsp:nvSpPr>
        <dsp:cNvPr id="0" name=""/>
        <dsp:cNvSpPr/>
      </dsp:nvSpPr>
      <dsp:spPr>
        <a:xfrm>
          <a:off x="3379011" y="1977154"/>
          <a:ext cx="2867360" cy="1233517"/>
        </a:xfrm>
        <a:prstGeom prst="rect">
          <a:avLst/>
        </a:prstGeom>
        <a:noFill/>
        <a:ln>
          <a:noFill/>
        </a:ln>
        <a:effectLst/>
      </dsp:spPr>
      <dsp:style>
        <a:lnRef idx="0">
          <a:scrgbClr r="0" g="0" b="0"/>
        </a:lnRef>
        <a:fillRef idx="0">
          <a:scrgbClr r="0" g="0" b="0"/>
        </a:fillRef>
        <a:effectRef idx="0">
          <a:scrgbClr r="0" g="0" b="0"/>
        </a:effectRef>
        <a:fontRef idx="minor"/>
      </dsp:style>
    </dsp:sp>
    <dsp:sp modelId="{511A7FDF-63AC-4F2A-8005-D8A0F1F14328}">
      <dsp:nvSpPr>
        <dsp:cNvPr id="0" name=""/>
        <dsp:cNvSpPr/>
      </dsp:nvSpPr>
      <dsp:spPr>
        <a:xfrm>
          <a:off x="6748159" y="212010"/>
          <a:ext cx="1003576" cy="880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FF041B-5E1B-4E08-BC61-58AF58862555}">
      <dsp:nvSpPr>
        <dsp:cNvPr id="0" name=""/>
        <dsp:cNvSpPr/>
      </dsp:nvSpPr>
      <dsp:spPr>
        <a:xfrm>
          <a:off x="6748159" y="1221060"/>
          <a:ext cx="2867360" cy="696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Example - TheDAO “terms of service”: </a:t>
          </a:r>
        </a:p>
      </dsp:txBody>
      <dsp:txXfrm>
        <a:off x="6748159" y="1221060"/>
        <a:ext cx="2867360" cy="696121"/>
      </dsp:txXfrm>
    </dsp:sp>
    <dsp:sp modelId="{DB08D146-82DD-41A7-92DB-93CB2CBAD30D}">
      <dsp:nvSpPr>
        <dsp:cNvPr id="0" name=""/>
        <dsp:cNvSpPr/>
      </dsp:nvSpPr>
      <dsp:spPr>
        <a:xfrm>
          <a:off x="6748159" y="1977154"/>
          <a:ext cx="2867360" cy="1233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“The terms of The DAO Creation are set forth in the smart contract code existing on the Ethereum blockchain at 0xbb9bc244d798123fde783fcc1c72d3bb8c189413. Nothing in this explanation of terms or in any other document or communication may modify or add any additional obligations or guarantees beyond those set forth in The DAO’s code. Any and all explanatory terms or descriptions are merely offered for educational purposes…”</a:t>
          </a:r>
        </a:p>
      </dsp:txBody>
      <dsp:txXfrm>
        <a:off x="6748159" y="1977154"/>
        <a:ext cx="2867360" cy="12335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EBFF7-49DD-470F-83C2-F29D55D9B9D1}">
      <dsp:nvSpPr>
        <dsp:cNvPr id="0" name=""/>
        <dsp:cNvSpPr/>
      </dsp:nvSpPr>
      <dsp:spPr>
        <a:xfrm>
          <a:off x="46" y="34446"/>
          <a:ext cx="4497798" cy="547200"/>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0" i="0" kern="1200" dirty="0"/>
            <a:t>Pros</a:t>
          </a:r>
          <a:endParaRPr lang="en-US" sz="1900" kern="1200" dirty="0"/>
        </a:p>
      </dsp:txBody>
      <dsp:txXfrm>
        <a:off x="46" y="34446"/>
        <a:ext cx="4497798" cy="547200"/>
      </dsp:txXfrm>
    </dsp:sp>
    <dsp:sp modelId="{0EF59254-FB53-4C64-9FED-2074F6D1847F}">
      <dsp:nvSpPr>
        <dsp:cNvPr id="0" name=""/>
        <dsp:cNvSpPr/>
      </dsp:nvSpPr>
      <dsp:spPr>
        <a:xfrm>
          <a:off x="46" y="581646"/>
          <a:ext cx="4497798" cy="280659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Eliminating natural language can reduce transaction costs associated with lawyers negotiating/drafting legalese</a:t>
          </a:r>
        </a:p>
        <a:p>
          <a:pPr marL="171450" lvl="1" indent="-171450" algn="l" defTabSz="844550">
            <a:lnSpc>
              <a:spcPct val="90000"/>
            </a:lnSpc>
            <a:spcBef>
              <a:spcPct val="0"/>
            </a:spcBef>
            <a:spcAft>
              <a:spcPct val="15000"/>
            </a:spcAft>
            <a:buChar char="•"/>
          </a:pPr>
          <a:r>
            <a:rPr lang="en-US" sz="1900" kern="1200" dirty="0"/>
            <a:t>Automating performance can reduce monitoring and enforcement costs</a:t>
          </a:r>
        </a:p>
      </dsp:txBody>
      <dsp:txXfrm>
        <a:off x="46" y="581646"/>
        <a:ext cx="4497798" cy="2806590"/>
      </dsp:txXfrm>
    </dsp:sp>
    <dsp:sp modelId="{6743E7A5-8D66-4F64-A8D4-958980ABA6A0}">
      <dsp:nvSpPr>
        <dsp:cNvPr id="0" name=""/>
        <dsp:cNvSpPr/>
      </dsp:nvSpPr>
      <dsp:spPr>
        <a:xfrm>
          <a:off x="5127537" y="34446"/>
          <a:ext cx="4497798" cy="547200"/>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0" i="0" kern="1200" dirty="0"/>
            <a:t>Cons</a:t>
          </a:r>
          <a:endParaRPr lang="en-US" sz="1900" kern="1200" dirty="0"/>
        </a:p>
      </dsp:txBody>
      <dsp:txXfrm>
        <a:off x="5127537" y="34446"/>
        <a:ext cx="4497798" cy="547200"/>
      </dsp:txXfrm>
    </dsp:sp>
    <dsp:sp modelId="{47FFA44E-7FA6-4056-8D37-4BAF5064770A}">
      <dsp:nvSpPr>
        <dsp:cNvPr id="0" name=""/>
        <dsp:cNvSpPr/>
      </dsp:nvSpPr>
      <dsp:spPr>
        <a:xfrm>
          <a:off x="5127537" y="581646"/>
          <a:ext cx="4497798" cy="280659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Ambiguous—code is better at doing things than representing things. Courts may imply terms. </a:t>
          </a:r>
        </a:p>
        <a:p>
          <a:pPr marL="171450" lvl="1" indent="-171450" algn="l" defTabSz="844550">
            <a:lnSpc>
              <a:spcPct val="90000"/>
            </a:lnSpc>
            <a:spcBef>
              <a:spcPct val="0"/>
            </a:spcBef>
            <a:spcAft>
              <a:spcPct val="15000"/>
            </a:spcAft>
            <a:buChar char="•"/>
          </a:pPr>
          <a:r>
            <a:rPr lang="en-US" sz="1900" kern="1200" dirty="0"/>
            <a:t>Can produce draconian results—e.g., The DAO hack if it had not been reversed.</a:t>
          </a:r>
        </a:p>
        <a:p>
          <a:pPr marL="171450" lvl="1" indent="-171450" algn="l" defTabSz="844550">
            <a:lnSpc>
              <a:spcPct val="90000"/>
            </a:lnSpc>
            <a:spcBef>
              <a:spcPct val="0"/>
            </a:spcBef>
            <a:spcAft>
              <a:spcPct val="15000"/>
            </a:spcAft>
            <a:buChar char="•"/>
          </a:pPr>
          <a:r>
            <a:rPr lang="en-US" sz="1900" kern="1200" dirty="0"/>
            <a:t>Unreasonably pressures pre-deal due diligence—smart contract’s code must be perfect. </a:t>
          </a:r>
        </a:p>
      </dsp:txBody>
      <dsp:txXfrm>
        <a:off x="5127537" y="581646"/>
        <a:ext cx="4497798" cy="28065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DA066-EDC2-4BD7-B3EB-51411C1EF72F}">
      <dsp:nvSpPr>
        <dsp:cNvPr id="0" name=""/>
        <dsp:cNvSpPr/>
      </dsp:nvSpPr>
      <dsp:spPr>
        <a:xfrm>
          <a:off x="46" y="95391"/>
          <a:ext cx="4497798" cy="432000"/>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kern="1200" dirty="0"/>
            <a:t>Pros:</a:t>
          </a:r>
        </a:p>
      </dsp:txBody>
      <dsp:txXfrm>
        <a:off x="46" y="95391"/>
        <a:ext cx="4497798" cy="432000"/>
      </dsp:txXfrm>
    </dsp:sp>
    <dsp:sp modelId="{41A0A6F9-4A4B-49A4-98C4-DF8C46CEB55C}">
      <dsp:nvSpPr>
        <dsp:cNvPr id="0" name=""/>
        <dsp:cNvSpPr/>
      </dsp:nvSpPr>
      <dsp:spPr>
        <a:xfrm>
          <a:off x="46" y="527391"/>
          <a:ext cx="4497798" cy="279990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Preserves legacy of prose contracts </a:t>
          </a:r>
        </a:p>
        <a:p>
          <a:pPr marL="114300" lvl="1" indent="-114300" algn="l" defTabSz="666750">
            <a:lnSpc>
              <a:spcPct val="90000"/>
            </a:lnSpc>
            <a:spcBef>
              <a:spcPct val="0"/>
            </a:spcBef>
            <a:spcAft>
              <a:spcPct val="15000"/>
            </a:spcAft>
            <a:buChar char="•"/>
          </a:pPr>
          <a:r>
            <a:rPr lang="en-US" sz="1500" kern="1200" dirty="0"/>
            <a:t>Efficient contract assembly</a:t>
          </a:r>
        </a:p>
        <a:p>
          <a:pPr marL="114300" lvl="1" indent="-114300" algn="l" defTabSz="666750">
            <a:lnSpc>
              <a:spcPct val="90000"/>
            </a:lnSpc>
            <a:spcBef>
              <a:spcPct val="0"/>
            </a:spcBef>
            <a:spcAft>
              <a:spcPct val="15000"/>
            </a:spcAft>
            <a:buChar char="•"/>
          </a:pPr>
          <a:r>
            <a:rPr lang="en-US" sz="1500" kern="1200" dirty="0"/>
            <a:t>Efficient tracking/accounting</a:t>
          </a:r>
        </a:p>
        <a:p>
          <a:pPr marL="114300" lvl="1" indent="-114300" algn="l" defTabSz="666750">
            <a:lnSpc>
              <a:spcPct val="90000"/>
            </a:lnSpc>
            <a:spcBef>
              <a:spcPct val="0"/>
            </a:spcBef>
            <a:spcAft>
              <a:spcPct val="15000"/>
            </a:spcAft>
            <a:buChar char="•"/>
          </a:pPr>
          <a:r>
            <a:rPr lang="en-US" sz="1500" kern="1200" dirty="0"/>
            <a:t>Efficient data analysis across groups of contracts</a:t>
          </a:r>
        </a:p>
        <a:p>
          <a:pPr marL="114300" lvl="1" indent="-114300" algn="l" defTabSz="666750">
            <a:lnSpc>
              <a:spcPct val="90000"/>
            </a:lnSpc>
            <a:spcBef>
              <a:spcPct val="0"/>
            </a:spcBef>
            <a:spcAft>
              <a:spcPct val="15000"/>
            </a:spcAft>
            <a:buChar char="•"/>
          </a:pPr>
          <a:r>
            <a:rPr lang="en-US" sz="1500" kern="1200" dirty="0"/>
            <a:t>Cryptographic guarantees of text &amp; signature</a:t>
          </a:r>
        </a:p>
        <a:p>
          <a:pPr marL="114300" lvl="1" indent="-114300" algn="l" defTabSz="666750">
            <a:lnSpc>
              <a:spcPct val="90000"/>
            </a:lnSpc>
            <a:spcBef>
              <a:spcPct val="0"/>
            </a:spcBef>
            <a:spcAft>
              <a:spcPct val="15000"/>
            </a:spcAft>
            <a:buChar char="•"/>
          </a:pPr>
          <a:r>
            <a:rPr lang="en-US" sz="1500" kern="1200" dirty="0"/>
            <a:t>Contracts remain human-readable, so judge/arbitrator can adjudicate/arbitrate dispute without knowing code</a:t>
          </a:r>
        </a:p>
        <a:p>
          <a:pPr marL="114300" lvl="1" indent="-114300" algn="l" defTabSz="666750">
            <a:lnSpc>
              <a:spcPct val="90000"/>
            </a:lnSpc>
            <a:spcBef>
              <a:spcPct val="0"/>
            </a:spcBef>
            <a:spcAft>
              <a:spcPct val="15000"/>
            </a:spcAft>
            <a:buChar char="•"/>
          </a:pPr>
          <a:r>
            <a:rPr lang="en-US" sz="1500" kern="1200" dirty="0"/>
            <a:t>Blockchain integration is possible</a:t>
          </a:r>
        </a:p>
      </dsp:txBody>
      <dsp:txXfrm>
        <a:off x="46" y="527391"/>
        <a:ext cx="4497798" cy="2799900"/>
      </dsp:txXfrm>
    </dsp:sp>
    <dsp:sp modelId="{AE1C44F0-A025-4D2A-B4B3-1F85955DBB6F}">
      <dsp:nvSpPr>
        <dsp:cNvPr id="0" name=""/>
        <dsp:cNvSpPr/>
      </dsp:nvSpPr>
      <dsp:spPr>
        <a:xfrm>
          <a:off x="5127537" y="95391"/>
          <a:ext cx="4497798" cy="432000"/>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defRPr b="1"/>
          </a:pPr>
          <a:r>
            <a:rPr lang="en-US" sz="1500" kern="1200" dirty="0"/>
            <a:t>Cons:</a:t>
          </a:r>
        </a:p>
      </dsp:txBody>
      <dsp:txXfrm>
        <a:off x="5127537" y="95391"/>
        <a:ext cx="4497798" cy="432000"/>
      </dsp:txXfrm>
    </dsp:sp>
    <dsp:sp modelId="{1FA9777D-1FCB-4495-953E-30D6D69100BC}">
      <dsp:nvSpPr>
        <dsp:cNvPr id="0" name=""/>
        <dsp:cNvSpPr/>
      </dsp:nvSpPr>
      <dsp:spPr>
        <a:xfrm>
          <a:off x="5127537" y="527391"/>
          <a:ext cx="4497798" cy="279990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No material gains in transaction finality or reduction of transaction/enforcement costs as compared to traditional wet contracts.</a:t>
          </a:r>
        </a:p>
      </dsp:txBody>
      <dsp:txXfrm>
        <a:off x="5127537" y="527391"/>
        <a:ext cx="4497798" cy="2799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DA066-EDC2-4BD7-B3EB-51411C1EF72F}">
      <dsp:nvSpPr>
        <dsp:cNvPr id="0" name=""/>
        <dsp:cNvSpPr/>
      </dsp:nvSpPr>
      <dsp:spPr>
        <a:xfrm>
          <a:off x="46" y="71117"/>
          <a:ext cx="4497798" cy="547200"/>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defRPr b="1"/>
          </a:pPr>
          <a:r>
            <a:rPr lang="en-US" sz="1900" kern="1200" dirty="0"/>
            <a:t>Pros:</a:t>
          </a:r>
        </a:p>
      </dsp:txBody>
      <dsp:txXfrm>
        <a:off x="46" y="71117"/>
        <a:ext cx="4497798" cy="547200"/>
      </dsp:txXfrm>
    </dsp:sp>
    <dsp:sp modelId="{41A0A6F9-4A4B-49A4-98C4-DF8C46CEB55C}">
      <dsp:nvSpPr>
        <dsp:cNvPr id="0" name=""/>
        <dsp:cNvSpPr/>
      </dsp:nvSpPr>
      <dsp:spPr>
        <a:xfrm>
          <a:off x="46" y="618317"/>
          <a:ext cx="4497798" cy="2733247"/>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All benefits of Ricardian Contracts, many benefits of Smart Contracts</a:t>
          </a:r>
        </a:p>
        <a:p>
          <a:pPr marL="171450" lvl="1" indent="-171450" algn="l" defTabSz="844550">
            <a:lnSpc>
              <a:spcPct val="90000"/>
            </a:lnSpc>
            <a:spcBef>
              <a:spcPct val="0"/>
            </a:spcBef>
            <a:spcAft>
              <a:spcPct val="15000"/>
            </a:spcAft>
            <a:buChar char="•"/>
          </a:pPr>
          <a:r>
            <a:rPr lang="en-US" sz="1900" kern="1200" dirty="0"/>
            <a:t>Best of both worlds – prose &amp; code</a:t>
          </a:r>
        </a:p>
      </dsp:txBody>
      <dsp:txXfrm>
        <a:off x="46" y="618317"/>
        <a:ext cx="4497798" cy="2733247"/>
      </dsp:txXfrm>
    </dsp:sp>
    <dsp:sp modelId="{AE1C44F0-A025-4D2A-B4B3-1F85955DBB6F}">
      <dsp:nvSpPr>
        <dsp:cNvPr id="0" name=""/>
        <dsp:cNvSpPr/>
      </dsp:nvSpPr>
      <dsp:spPr>
        <a:xfrm>
          <a:off x="5127537" y="71117"/>
          <a:ext cx="4497798" cy="547200"/>
        </a:xfrm>
        <a:prstGeom prst="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defRPr b="1"/>
          </a:pPr>
          <a:r>
            <a:rPr lang="en-US" sz="1900" kern="1200" dirty="0"/>
            <a:t>Cons:</a:t>
          </a:r>
        </a:p>
      </dsp:txBody>
      <dsp:txXfrm>
        <a:off x="5127537" y="71117"/>
        <a:ext cx="4497798" cy="547200"/>
      </dsp:txXfrm>
    </dsp:sp>
    <dsp:sp modelId="{1FA9777D-1FCB-4495-953E-30D6D69100BC}">
      <dsp:nvSpPr>
        <dsp:cNvPr id="0" name=""/>
        <dsp:cNvSpPr/>
      </dsp:nvSpPr>
      <dsp:spPr>
        <a:xfrm>
          <a:off x="5127537" y="618317"/>
          <a:ext cx="4497798" cy="2733247"/>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Risk discrepancies between smart contract &amp; wet contract; means disputes ultimately must defer to wet contract, losing many “code deference” benefits of smart contract. </a:t>
          </a:r>
        </a:p>
        <a:p>
          <a:pPr marL="171450" lvl="1" indent="-171450" algn="l" defTabSz="844550">
            <a:lnSpc>
              <a:spcPct val="90000"/>
            </a:lnSpc>
            <a:spcBef>
              <a:spcPct val="0"/>
            </a:spcBef>
            <a:spcAft>
              <a:spcPct val="15000"/>
            </a:spcAft>
            <a:buChar char="•"/>
          </a:pPr>
          <a:r>
            <a:rPr lang="en-US" sz="1900" kern="1200" dirty="0"/>
            <a:t>Need two sets of advisors or more expensive advisors with two skill sets.</a:t>
          </a:r>
        </a:p>
      </dsp:txBody>
      <dsp:txXfrm>
        <a:off x="5127537" y="618317"/>
        <a:ext cx="4497798" cy="27332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5EFD5-E428-47EF-811B-AD3597A7E0A1}">
      <dsp:nvSpPr>
        <dsp:cNvPr id="0" name=""/>
        <dsp:cNvSpPr/>
      </dsp:nvSpPr>
      <dsp:spPr>
        <a:xfrm>
          <a:off x="934183" y="175646"/>
          <a:ext cx="1005539" cy="10055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2C2631-C51D-4769-8A62-58DB3E648D99}">
      <dsp:nvSpPr>
        <dsp:cNvPr id="0" name=""/>
        <dsp:cNvSpPr/>
      </dsp:nvSpPr>
      <dsp:spPr>
        <a:xfrm>
          <a:off x="468" y="1313255"/>
          <a:ext cx="2872968" cy="1308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“Code is law...kinda”</a:t>
          </a:r>
        </a:p>
      </dsp:txBody>
      <dsp:txXfrm>
        <a:off x="468" y="1313255"/>
        <a:ext cx="2872968" cy="1308656"/>
      </dsp:txXfrm>
    </dsp:sp>
    <dsp:sp modelId="{047315F9-3B7B-45D0-A908-B17E44DA5E04}">
      <dsp:nvSpPr>
        <dsp:cNvPr id="0" name=""/>
        <dsp:cNvSpPr/>
      </dsp:nvSpPr>
      <dsp:spPr>
        <a:xfrm>
          <a:off x="468" y="2683339"/>
          <a:ext cx="2872968" cy="563697"/>
        </a:xfrm>
        <a:prstGeom prst="rect">
          <a:avLst/>
        </a:prstGeom>
        <a:noFill/>
        <a:ln>
          <a:noFill/>
        </a:ln>
        <a:effectLst/>
      </dsp:spPr>
      <dsp:style>
        <a:lnRef idx="0">
          <a:scrgbClr r="0" g="0" b="0"/>
        </a:lnRef>
        <a:fillRef idx="0">
          <a:scrgbClr r="0" g="0" b="0"/>
        </a:fillRef>
        <a:effectRef idx="0">
          <a:scrgbClr r="0" g="0" b="0"/>
        </a:effectRef>
        <a:fontRef idx="minor"/>
      </dsp:style>
    </dsp:sp>
    <dsp:sp modelId="{F2F7180D-93D0-4E97-9AEB-56AC22C09B15}">
      <dsp:nvSpPr>
        <dsp:cNvPr id="0" name=""/>
        <dsp:cNvSpPr/>
      </dsp:nvSpPr>
      <dsp:spPr>
        <a:xfrm>
          <a:off x="4309921" y="175646"/>
          <a:ext cx="1005539" cy="10055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D7DA35-B15F-4B0E-A45A-53BA5AA9BF0C}">
      <dsp:nvSpPr>
        <dsp:cNvPr id="0" name=""/>
        <dsp:cNvSpPr/>
      </dsp:nvSpPr>
      <dsp:spPr>
        <a:xfrm>
          <a:off x="3376207" y="1313255"/>
          <a:ext cx="2872968" cy="1308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Outcome of running designated code is final and binding, EXCEPT in a “Material Exception Event”—then initiate standstill and refer to natural-language backup or go to arbitration </a:t>
          </a:r>
        </a:p>
      </dsp:txBody>
      <dsp:txXfrm>
        <a:off x="3376207" y="1313255"/>
        <a:ext cx="2872968" cy="1308656"/>
      </dsp:txXfrm>
    </dsp:sp>
    <dsp:sp modelId="{2FA5A297-5E62-430D-AA20-67FB478A3ABA}">
      <dsp:nvSpPr>
        <dsp:cNvPr id="0" name=""/>
        <dsp:cNvSpPr/>
      </dsp:nvSpPr>
      <dsp:spPr>
        <a:xfrm>
          <a:off x="3376207" y="2683339"/>
          <a:ext cx="2872968" cy="563697"/>
        </a:xfrm>
        <a:prstGeom prst="rect">
          <a:avLst/>
        </a:prstGeom>
        <a:noFill/>
        <a:ln>
          <a:noFill/>
        </a:ln>
        <a:effectLst/>
      </dsp:spPr>
      <dsp:style>
        <a:lnRef idx="0">
          <a:scrgbClr r="0" g="0" b="0"/>
        </a:lnRef>
        <a:fillRef idx="0">
          <a:scrgbClr r="0" g="0" b="0"/>
        </a:fillRef>
        <a:effectRef idx="0">
          <a:scrgbClr r="0" g="0" b="0"/>
        </a:effectRef>
        <a:fontRef idx="minor"/>
      </dsp:style>
    </dsp:sp>
    <dsp:sp modelId="{6D00AFC0-CA45-47B3-885F-7C7824752186}">
      <dsp:nvSpPr>
        <dsp:cNvPr id="0" name=""/>
        <dsp:cNvSpPr/>
      </dsp:nvSpPr>
      <dsp:spPr>
        <a:xfrm>
          <a:off x="7685660" y="175646"/>
          <a:ext cx="1005539" cy="10055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7BB311-129B-443E-A5D1-E8956AEF260B}">
      <dsp:nvSpPr>
        <dsp:cNvPr id="0" name=""/>
        <dsp:cNvSpPr/>
      </dsp:nvSpPr>
      <dsp:spPr>
        <a:xfrm>
          <a:off x="6751945" y="1313255"/>
          <a:ext cx="2872968" cy="1308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“Material Exception Event” can be seasoned to taste</a:t>
          </a:r>
        </a:p>
      </dsp:txBody>
      <dsp:txXfrm>
        <a:off x="6751945" y="1313255"/>
        <a:ext cx="2872968" cy="1308656"/>
      </dsp:txXfrm>
    </dsp:sp>
    <dsp:sp modelId="{962B048B-0977-489F-8511-378481A8C0B3}">
      <dsp:nvSpPr>
        <dsp:cNvPr id="0" name=""/>
        <dsp:cNvSpPr/>
      </dsp:nvSpPr>
      <dsp:spPr>
        <a:xfrm>
          <a:off x="6751945" y="2683339"/>
          <a:ext cx="2872968" cy="563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endParaRPr lang="en-US" sz="1100" kern="1200" dirty="0"/>
        </a:p>
      </dsp:txBody>
      <dsp:txXfrm>
        <a:off x="6751945" y="2683339"/>
        <a:ext cx="2872968" cy="5636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A4A27-B988-4068-B04D-22F121ED9830}">
      <dsp:nvSpPr>
        <dsp:cNvPr id="0" name=""/>
        <dsp:cNvSpPr/>
      </dsp:nvSpPr>
      <dsp:spPr>
        <a:xfrm>
          <a:off x="941755" y="61336"/>
          <a:ext cx="1003576" cy="968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D2A219-4253-44D5-A29E-D2B1912691A4}">
      <dsp:nvSpPr>
        <dsp:cNvPr id="0" name=""/>
        <dsp:cNvSpPr/>
      </dsp:nvSpPr>
      <dsp:spPr>
        <a:xfrm>
          <a:off x="9863" y="1171789"/>
          <a:ext cx="2867360" cy="1142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0" i="0" kern="1200" dirty="0"/>
            <a:t>Have a short/sweet wet contract that says ‘we defer to the code, unless there is a Material Adverse Exception Event.’</a:t>
          </a:r>
          <a:endParaRPr lang="en-US" sz="1400" kern="1200" dirty="0"/>
        </a:p>
      </dsp:txBody>
      <dsp:txXfrm>
        <a:off x="9863" y="1171789"/>
        <a:ext cx="2867360" cy="1142166"/>
      </dsp:txXfrm>
    </dsp:sp>
    <dsp:sp modelId="{706FA54C-A699-427F-8C4F-F9110B65A117}">
      <dsp:nvSpPr>
        <dsp:cNvPr id="0" name=""/>
        <dsp:cNvSpPr/>
      </dsp:nvSpPr>
      <dsp:spPr>
        <a:xfrm>
          <a:off x="9863" y="2379956"/>
          <a:ext cx="2867360" cy="981389"/>
        </a:xfrm>
        <a:prstGeom prst="rect">
          <a:avLst/>
        </a:prstGeom>
        <a:noFill/>
        <a:ln>
          <a:noFill/>
        </a:ln>
        <a:effectLst/>
      </dsp:spPr>
      <dsp:style>
        <a:lnRef idx="0">
          <a:scrgbClr r="0" g="0" b="0"/>
        </a:lnRef>
        <a:fillRef idx="0">
          <a:scrgbClr r="0" g="0" b="0"/>
        </a:fillRef>
        <a:effectRef idx="0">
          <a:scrgbClr r="0" g="0" b="0"/>
        </a:effectRef>
        <a:fontRef idx="minor"/>
      </dsp:style>
    </dsp:sp>
    <dsp:sp modelId="{D3075D8F-3267-419F-8538-D81BAEE020F3}">
      <dsp:nvSpPr>
        <dsp:cNvPr id="0" name=""/>
        <dsp:cNvSpPr/>
      </dsp:nvSpPr>
      <dsp:spPr>
        <a:xfrm>
          <a:off x="4310903" y="61336"/>
          <a:ext cx="1003576" cy="9685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6578B2-7FCA-44A6-A7E9-412D587F7EED}">
      <dsp:nvSpPr>
        <dsp:cNvPr id="0" name=""/>
        <dsp:cNvSpPr/>
      </dsp:nvSpPr>
      <dsp:spPr>
        <a:xfrm>
          <a:off x="3379011" y="1171789"/>
          <a:ext cx="2867360" cy="1142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0" i="0" kern="1200" dirty="0"/>
            <a:t>“Material Adverse Exception Event”</a:t>
          </a:r>
          <a:endParaRPr lang="en-US" sz="1400" kern="1200" dirty="0"/>
        </a:p>
      </dsp:txBody>
      <dsp:txXfrm>
        <a:off x="3379011" y="1171789"/>
        <a:ext cx="2867360" cy="1142166"/>
      </dsp:txXfrm>
    </dsp:sp>
    <dsp:sp modelId="{8918D971-A769-4AE9-8866-893B1ADCDCF8}">
      <dsp:nvSpPr>
        <dsp:cNvPr id="0" name=""/>
        <dsp:cNvSpPr/>
      </dsp:nvSpPr>
      <dsp:spPr>
        <a:xfrm>
          <a:off x="3379011" y="2379956"/>
          <a:ext cx="2867360" cy="981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Inspired by M&amp;A “Material Adverse Effect” condition/walk-right</a:t>
          </a:r>
          <a:endParaRPr lang="en-US" sz="1100" kern="1200" dirty="0"/>
        </a:p>
        <a:p>
          <a:pPr marL="0" lvl="0" indent="0" algn="ctr" defTabSz="488950">
            <a:lnSpc>
              <a:spcPct val="90000"/>
            </a:lnSpc>
            <a:spcBef>
              <a:spcPct val="0"/>
            </a:spcBef>
            <a:spcAft>
              <a:spcPct val="35000"/>
            </a:spcAft>
            <a:buNone/>
          </a:pPr>
          <a:r>
            <a:rPr lang="en-US" sz="1100" b="0" i="0" kern="1200" dirty="0"/>
            <a:t>We will cover in detail below, but basically defined as ‘the bad things that can happen with a smart contract for reasons other than the parties just being stupid/lazy’. </a:t>
          </a:r>
          <a:endParaRPr lang="en-US" sz="1100" kern="1200" dirty="0"/>
        </a:p>
      </dsp:txBody>
      <dsp:txXfrm>
        <a:off x="3379011" y="2379956"/>
        <a:ext cx="2867360" cy="981389"/>
      </dsp:txXfrm>
    </dsp:sp>
    <dsp:sp modelId="{F26EC325-62EA-4A2C-A81D-0025A87B0CB5}">
      <dsp:nvSpPr>
        <dsp:cNvPr id="0" name=""/>
        <dsp:cNvSpPr/>
      </dsp:nvSpPr>
      <dsp:spPr>
        <a:xfrm>
          <a:off x="7680051" y="61336"/>
          <a:ext cx="1003576" cy="9685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101BA1-18BA-4B7B-9C11-4BDF6CE67A32}">
      <dsp:nvSpPr>
        <dsp:cNvPr id="0" name=""/>
        <dsp:cNvSpPr/>
      </dsp:nvSpPr>
      <dsp:spPr>
        <a:xfrm>
          <a:off x="6748159" y="1171789"/>
          <a:ext cx="2867360" cy="1142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0" i="0" kern="1200" dirty="0"/>
            <a:t>MAEE triggers notice, standstill, negotiation and arbitration obligations via the wet contract. May result in off-chain payments or deploying of a replacement smart contract.</a:t>
          </a:r>
          <a:endParaRPr lang="en-US" sz="1400" kern="1200" dirty="0"/>
        </a:p>
      </dsp:txBody>
      <dsp:txXfrm>
        <a:off x="6748159" y="1171789"/>
        <a:ext cx="2867360" cy="1142166"/>
      </dsp:txXfrm>
    </dsp:sp>
    <dsp:sp modelId="{149C2B87-60BD-40E8-9749-4BE889D13443}">
      <dsp:nvSpPr>
        <dsp:cNvPr id="0" name=""/>
        <dsp:cNvSpPr/>
      </dsp:nvSpPr>
      <dsp:spPr>
        <a:xfrm>
          <a:off x="6748159" y="2379956"/>
          <a:ext cx="2867360" cy="98138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6905B-8543-4C03-9A93-A9C08D34E428}">
      <dsp:nvSpPr>
        <dsp:cNvPr id="0" name=""/>
        <dsp:cNvSpPr/>
      </dsp:nvSpPr>
      <dsp:spPr>
        <a:xfrm>
          <a:off x="46" y="6898"/>
          <a:ext cx="4497798" cy="518400"/>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dirty="0"/>
            <a:t>Pros</a:t>
          </a:r>
          <a:endParaRPr lang="en-US" sz="1800" kern="1200" dirty="0"/>
        </a:p>
      </dsp:txBody>
      <dsp:txXfrm>
        <a:off x="46" y="6898"/>
        <a:ext cx="4497798" cy="518400"/>
      </dsp:txXfrm>
    </dsp:sp>
    <dsp:sp modelId="{F5F0A377-72F0-48F9-9156-1694D4281E9E}">
      <dsp:nvSpPr>
        <dsp:cNvPr id="0" name=""/>
        <dsp:cNvSpPr/>
      </dsp:nvSpPr>
      <dsp:spPr>
        <a:xfrm>
          <a:off x="46" y="525298"/>
          <a:ext cx="4497798" cy="2890485"/>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Similar to Absolute Code Deference approach, but defers to code only in places where code is most useful (e.g., payment of a bond coupon, pro rata distribution of corporate dividends to stockholders, etc.) </a:t>
          </a:r>
          <a:endParaRPr lang="en-US" sz="1800" kern="1200" dirty="0"/>
        </a:p>
        <a:p>
          <a:pPr marL="171450" lvl="1" indent="-171450" algn="l" defTabSz="800100">
            <a:lnSpc>
              <a:spcPct val="90000"/>
            </a:lnSpc>
            <a:spcBef>
              <a:spcPct val="0"/>
            </a:spcBef>
            <a:spcAft>
              <a:spcPct val="15000"/>
            </a:spcAft>
            <a:buChar char="•"/>
          </a:pPr>
          <a:r>
            <a:rPr lang="en-US" sz="1800" b="0" i="0" kern="1200" dirty="0"/>
            <a:t>Acknowledges ways code can go wrong and provides for exceptions and dispute resolution in such events</a:t>
          </a:r>
          <a:endParaRPr lang="en-US" sz="1800" kern="1200" dirty="0"/>
        </a:p>
      </dsp:txBody>
      <dsp:txXfrm>
        <a:off x="46" y="525298"/>
        <a:ext cx="4497798" cy="2890485"/>
      </dsp:txXfrm>
    </dsp:sp>
    <dsp:sp modelId="{46A36C65-DCC6-45F9-A890-9C2AD82A78DE}">
      <dsp:nvSpPr>
        <dsp:cNvPr id="0" name=""/>
        <dsp:cNvSpPr/>
      </dsp:nvSpPr>
      <dsp:spPr>
        <a:xfrm>
          <a:off x="5127537" y="6898"/>
          <a:ext cx="4497798" cy="518400"/>
        </a:xfrm>
        <a:prstGeom prst="rect">
          <a:avLst/>
        </a:prstGeom>
        <a:gradFill rotWithShape="0">
          <a:gsLst>
            <a:gs pos="0">
              <a:schemeClr val="accent5">
                <a:hueOff val="2438425"/>
                <a:satOff val="-19443"/>
                <a:lumOff val="-14705"/>
                <a:alphaOff val="0"/>
                <a:tint val="98000"/>
                <a:lumMod val="114000"/>
              </a:schemeClr>
            </a:gs>
            <a:gs pos="100000">
              <a:schemeClr val="accent5">
                <a:hueOff val="2438425"/>
                <a:satOff val="-19443"/>
                <a:lumOff val="-14705"/>
                <a:alphaOff val="0"/>
                <a:shade val="90000"/>
                <a:lumMod val="84000"/>
              </a:schemeClr>
            </a:gs>
          </a:gsLst>
          <a:lin ang="5400000" scaled="0"/>
        </a:gradFill>
        <a:ln w="9525" cap="rnd" cmpd="sng" algn="ctr">
          <a:solidFill>
            <a:schemeClr val="accent5">
              <a:hueOff val="2438425"/>
              <a:satOff val="-19443"/>
              <a:lumOff val="-1470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dirty="0"/>
            <a:t>Cons</a:t>
          </a:r>
          <a:endParaRPr lang="en-US" sz="1800" kern="1200" dirty="0"/>
        </a:p>
      </dsp:txBody>
      <dsp:txXfrm>
        <a:off x="5127537" y="6898"/>
        <a:ext cx="4497798" cy="518400"/>
      </dsp:txXfrm>
    </dsp:sp>
    <dsp:sp modelId="{32D61DA4-8126-4597-87CA-36DB70A2D630}">
      <dsp:nvSpPr>
        <dsp:cNvPr id="0" name=""/>
        <dsp:cNvSpPr/>
      </dsp:nvSpPr>
      <dsp:spPr>
        <a:xfrm>
          <a:off x="5127537" y="525298"/>
          <a:ext cx="4497798" cy="2890485"/>
        </a:xfrm>
        <a:prstGeom prst="rect">
          <a:avLst/>
        </a:prstGeom>
        <a:solidFill>
          <a:schemeClr val="accent5">
            <a:tint val="40000"/>
            <a:alpha val="90000"/>
            <a:hueOff val="2830706"/>
            <a:satOff val="-27334"/>
            <a:lumOff val="-3213"/>
            <a:alphaOff val="0"/>
          </a:schemeClr>
        </a:solidFill>
        <a:ln w="9525" cap="rnd" cmpd="sng" algn="ctr">
          <a:solidFill>
            <a:schemeClr val="accent5">
              <a:tint val="40000"/>
              <a:alpha val="90000"/>
              <a:hueOff val="2830706"/>
              <a:satOff val="-27334"/>
              <a:lumOff val="-32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Similar cons to Absolute Code Deference approach, except: </a:t>
          </a:r>
          <a:endParaRPr lang="en-US" sz="1800" kern="1200" dirty="0"/>
        </a:p>
        <a:p>
          <a:pPr marL="342900" lvl="2" indent="-171450" algn="l" defTabSz="800100">
            <a:lnSpc>
              <a:spcPct val="90000"/>
            </a:lnSpc>
            <a:spcBef>
              <a:spcPct val="0"/>
            </a:spcBef>
            <a:spcAft>
              <a:spcPct val="15000"/>
            </a:spcAft>
            <a:buChar char="•"/>
          </a:pPr>
          <a:r>
            <a:rPr lang="en-US" sz="1800" b="0" i="0" kern="1200" dirty="0"/>
            <a:t>No high-magnitude draconian results, because of MAEE safety valve</a:t>
          </a:r>
          <a:endParaRPr lang="en-US" sz="1800" kern="1200" dirty="0"/>
        </a:p>
        <a:p>
          <a:pPr marL="342900" lvl="2" indent="-171450" algn="l" defTabSz="800100">
            <a:lnSpc>
              <a:spcPct val="90000"/>
            </a:lnSpc>
            <a:spcBef>
              <a:spcPct val="0"/>
            </a:spcBef>
            <a:spcAft>
              <a:spcPct val="15000"/>
            </a:spcAft>
            <a:buChar char="•"/>
          </a:pPr>
          <a:r>
            <a:rPr lang="en-US" sz="1800" b="0" i="0" kern="1200" dirty="0"/>
            <a:t>Advisory duplication can be reduced—pay code experts to review code-heavy aspects, pay natural language experts to review natural-language-heavy aspects</a:t>
          </a:r>
          <a:endParaRPr lang="en-US" sz="1800" kern="1200" dirty="0"/>
        </a:p>
      </dsp:txBody>
      <dsp:txXfrm>
        <a:off x="5127537" y="525298"/>
        <a:ext cx="4497798" cy="28904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7008C-519A-491E-834F-BA1065A98ED8}">
      <dsp:nvSpPr>
        <dsp:cNvPr id="0" name=""/>
        <dsp:cNvSpPr/>
      </dsp:nvSpPr>
      <dsp:spPr>
        <a:xfrm>
          <a:off x="1800504"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CF3111-8665-4BD7-9BAB-6374467DFB1E}">
      <dsp:nvSpPr>
        <dsp:cNvPr id="0" name=""/>
        <dsp:cNvSpPr/>
      </dsp:nvSpPr>
      <dsp:spPr>
        <a:xfrm>
          <a:off x="2239254" y="440091"/>
          <a:ext cx="1181250" cy="1181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6EF31-B0A9-4994-A81A-C66A9F1A1F76}">
      <dsp:nvSpPr>
        <dsp:cNvPr id="0" name=""/>
        <dsp:cNvSpPr/>
      </dsp:nvSpPr>
      <dsp:spPr>
        <a:xfrm>
          <a:off x="1142379"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PROBLEM :</a:t>
          </a:r>
        </a:p>
      </dsp:txBody>
      <dsp:txXfrm>
        <a:off x="1142379" y="2701341"/>
        <a:ext cx="3375000" cy="720000"/>
      </dsp:txXfrm>
    </dsp:sp>
    <dsp:sp modelId="{2FB01A28-18E0-4865-B1F7-751822C02C12}">
      <dsp:nvSpPr>
        <dsp:cNvPr id="0" name=""/>
        <dsp:cNvSpPr/>
      </dsp:nvSpPr>
      <dsp:spPr>
        <a:xfrm>
          <a:off x="5766129" y="1341"/>
          <a:ext cx="2058750" cy="205875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B6E0D-A1DD-4A2F-B172-BAABB62D4BCF}">
      <dsp:nvSpPr>
        <dsp:cNvPr id="0" name=""/>
        <dsp:cNvSpPr/>
      </dsp:nvSpPr>
      <dsp:spPr>
        <a:xfrm>
          <a:off x="6204879" y="440091"/>
          <a:ext cx="1181250" cy="1181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13EBDB-BCE6-4C70-A0D2-6D1E57B054F3}">
      <dsp:nvSpPr>
        <dsp:cNvPr id="0" name=""/>
        <dsp:cNvSpPr/>
      </dsp:nvSpPr>
      <dsp:spPr>
        <a:xfrm>
          <a:off x="5108004" y="270134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WHAT HAPPENS IF Party a sues party b TO CONTEST RESULTS OF THE CODE?</a:t>
          </a:r>
        </a:p>
      </dsp:txBody>
      <dsp:txXfrm>
        <a:off x="5108004" y="2701341"/>
        <a:ext cx="3375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dirty="0"/>
          </a:p>
        </p:txBody>
      </p:sp>
    </p:spTree>
    <p:extLst>
      <p:ext uri="{BB962C8B-B14F-4D97-AF65-F5344CB8AC3E}">
        <p14:creationId xmlns:p14="http://schemas.microsoft.com/office/powerpoint/2010/main" val="101104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dirty="0"/>
          </a:p>
        </p:txBody>
      </p:sp>
    </p:spTree>
    <p:extLst>
      <p:ext uri="{BB962C8B-B14F-4D97-AF65-F5344CB8AC3E}">
        <p14:creationId xmlns:p14="http://schemas.microsoft.com/office/powerpoint/2010/main" val="2093398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28</a:t>
            </a:fld>
            <a:endParaRPr lang="en-US" dirty="0"/>
          </a:p>
        </p:txBody>
      </p:sp>
    </p:spTree>
    <p:extLst>
      <p:ext uri="{BB962C8B-B14F-4D97-AF65-F5344CB8AC3E}">
        <p14:creationId xmlns:p14="http://schemas.microsoft.com/office/powerpoint/2010/main" val="4269638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29</a:t>
            </a:fld>
            <a:endParaRPr lang="en-US" dirty="0"/>
          </a:p>
        </p:txBody>
      </p:sp>
    </p:spTree>
    <p:extLst>
      <p:ext uri="{BB962C8B-B14F-4D97-AF65-F5344CB8AC3E}">
        <p14:creationId xmlns:p14="http://schemas.microsoft.com/office/powerpoint/2010/main" val="1794732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dirty="0"/>
          </a:p>
        </p:txBody>
      </p:sp>
    </p:spTree>
    <p:extLst>
      <p:ext uri="{BB962C8B-B14F-4D97-AF65-F5344CB8AC3E}">
        <p14:creationId xmlns:p14="http://schemas.microsoft.com/office/powerpoint/2010/main" val="3544701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dirty="0"/>
          </a:p>
        </p:txBody>
      </p:sp>
    </p:spTree>
    <p:extLst>
      <p:ext uri="{BB962C8B-B14F-4D97-AF65-F5344CB8AC3E}">
        <p14:creationId xmlns:p14="http://schemas.microsoft.com/office/powerpoint/2010/main" val="264271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37</a:t>
            </a:fld>
            <a:endParaRPr lang="en-US" dirty="0"/>
          </a:p>
        </p:txBody>
      </p:sp>
    </p:spTree>
    <p:extLst>
      <p:ext uri="{BB962C8B-B14F-4D97-AF65-F5344CB8AC3E}">
        <p14:creationId xmlns:p14="http://schemas.microsoft.com/office/powerpoint/2010/main" val="1462108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dirty="0"/>
          </a:p>
        </p:txBody>
      </p:sp>
    </p:spTree>
    <p:extLst>
      <p:ext uri="{BB962C8B-B14F-4D97-AF65-F5344CB8AC3E}">
        <p14:creationId xmlns:p14="http://schemas.microsoft.com/office/powerpoint/2010/main" val="402521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dirty="0"/>
          </a:p>
        </p:txBody>
      </p:sp>
    </p:spTree>
    <p:extLst>
      <p:ext uri="{BB962C8B-B14F-4D97-AF65-F5344CB8AC3E}">
        <p14:creationId xmlns:p14="http://schemas.microsoft.com/office/powerpoint/2010/main" val="1574890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dirty="0"/>
          </a:p>
        </p:txBody>
      </p:sp>
    </p:spTree>
    <p:extLst>
      <p:ext uri="{BB962C8B-B14F-4D97-AF65-F5344CB8AC3E}">
        <p14:creationId xmlns:p14="http://schemas.microsoft.com/office/powerpoint/2010/main" val="221737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dirty="0"/>
          </a:p>
        </p:txBody>
      </p:sp>
    </p:spTree>
    <p:extLst>
      <p:ext uri="{BB962C8B-B14F-4D97-AF65-F5344CB8AC3E}">
        <p14:creationId xmlns:p14="http://schemas.microsoft.com/office/powerpoint/2010/main" val="3258198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dirty="0"/>
          </a:p>
        </p:txBody>
      </p:sp>
    </p:spTree>
    <p:extLst>
      <p:ext uri="{BB962C8B-B14F-4D97-AF65-F5344CB8AC3E}">
        <p14:creationId xmlns:p14="http://schemas.microsoft.com/office/powerpoint/2010/main" val="394003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dirty="0"/>
          </a:p>
        </p:txBody>
      </p:sp>
    </p:spTree>
    <p:extLst>
      <p:ext uri="{BB962C8B-B14F-4D97-AF65-F5344CB8AC3E}">
        <p14:creationId xmlns:p14="http://schemas.microsoft.com/office/powerpoint/2010/main" val="1215913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dirty="0"/>
          </a:p>
        </p:txBody>
      </p:sp>
    </p:spTree>
    <p:extLst>
      <p:ext uri="{BB962C8B-B14F-4D97-AF65-F5344CB8AC3E}">
        <p14:creationId xmlns:p14="http://schemas.microsoft.com/office/powerpoint/2010/main" val="3232077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dirty="0"/>
          </a:p>
        </p:txBody>
      </p:sp>
    </p:spTree>
    <p:extLst>
      <p:ext uri="{BB962C8B-B14F-4D97-AF65-F5344CB8AC3E}">
        <p14:creationId xmlns:p14="http://schemas.microsoft.com/office/powerpoint/2010/main" val="1359684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dirty="0"/>
          </a:p>
        </p:txBody>
      </p:sp>
    </p:spTree>
    <p:extLst>
      <p:ext uri="{BB962C8B-B14F-4D97-AF65-F5344CB8AC3E}">
        <p14:creationId xmlns:p14="http://schemas.microsoft.com/office/powerpoint/2010/main" val="3726688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dirty="0"/>
          </a:p>
        </p:txBody>
      </p:sp>
    </p:spTree>
    <p:extLst>
      <p:ext uri="{BB962C8B-B14F-4D97-AF65-F5344CB8AC3E}">
        <p14:creationId xmlns:p14="http://schemas.microsoft.com/office/powerpoint/2010/main" val="1364398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47</a:t>
            </a:fld>
            <a:endParaRPr lang="en-US" dirty="0"/>
          </a:p>
        </p:txBody>
      </p:sp>
    </p:spTree>
    <p:extLst>
      <p:ext uri="{BB962C8B-B14F-4D97-AF65-F5344CB8AC3E}">
        <p14:creationId xmlns:p14="http://schemas.microsoft.com/office/powerpoint/2010/main" val="615321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48</a:t>
            </a:fld>
            <a:endParaRPr lang="en-US" dirty="0"/>
          </a:p>
        </p:txBody>
      </p:sp>
    </p:spTree>
    <p:extLst>
      <p:ext uri="{BB962C8B-B14F-4D97-AF65-F5344CB8AC3E}">
        <p14:creationId xmlns:p14="http://schemas.microsoft.com/office/powerpoint/2010/main" val="1131937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49</a:t>
            </a:fld>
            <a:endParaRPr lang="en-US" dirty="0"/>
          </a:p>
        </p:txBody>
      </p:sp>
    </p:spTree>
    <p:extLst>
      <p:ext uri="{BB962C8B-B14F-4D97-AF65-F5344CB8AC3E}">
        <p14:creationId xmlns:p14="http://schemas.microsoft.com/office/powerpoint/2010/main" val="2464482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56</a:t>
            </a:fld>
            <a:endParaRPr lang="en-US" dirty="0"/>
          </a:p>
        </p:txBody>
      </p:sp>
    </p:spTree>
    <p:extLst>
      <p:ext uri="{BB962C8B-B14F-4D97-AF65-F5344CB8AC3E}">
        <p14:creationId xmlns:p14="http://schemas.microsoft.com/office/powerpoint/2010/main" val="118061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57</a:t>
            </a:fld>
            <a:endParaRPr lang="en-US" dirty="0"/>
          </a:p>
        </p:txBody>
      </p:sp>
    </p:spTree>
    <p:extLst>
      <p:ext uri="{BB962C8B-B14F-4D97-AF65-F5344CB8AC3E}">
        <p14:creationId xmlns:p14="http://schemas.microsoft.com/office/powerpoint/2010/main" val="2950292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58</a:t>
            </a:fld>
            <a:endParaRPr lang="en-US" dirty="0"/>
          </a:p>
        </p:txBody>
      </p:sp>
    </p:spTree>
    <p:extLst>
      <p:ext uri="{BB962C8B-B14F-4D97-AF65-F5344CB8AC3E}">
        <p14:creationId xmlns:p14="http://schemas.microsoft.com/office/powerpoint/2010/main" val="252196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dirty="0"/>
          </a:p>
        </p:txBody>
      </p:sp>
    </p:spTree>
    <p:extLst>
      <p:ext uri="{BB962C8B-B14F-4D97-AF65-F5344CB8AC3E}">
        <p14:creationId xmlns:p14="http://schemas.microsoft.com/office/powerpoint/2010/main" val="4018151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59</a:t>
            </a:fld>
            <a:endParaRPr lang="en-US" dirty="0"/>
          </a:p>
        </p:txBody>
      </p:sp>
    </p:spTree>
    <p:extLst>
      <p:ext uri="{BB962C8B-B14F-4D97-AF65-F5344CB8AC3E}">
        <p14:creationId xmlns:p14="http://schemas.microsoft.com/office/powerpoint/2010/main" val="3898797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60</a:t>
            </a:fld>
            <a:endParaRPr lang="en-US" dirty="0"/>
          </a:p>
        </p:txBody>
      </p:sp>
    </p:spTree>
    <p:extLst>
      <p:ext uri="{BB962C8B-B14F-4D97-AF65-F5344CB8AC3E}">
        <p14:creationId xmlns:p14="http://schemas.microsoft.com/office/powerpoint/2010/main" val="2875148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dirty="0"/>
          </a:p>
        </p:txBody>
      </p:sp>
    </p:spTree>
    <p:extLst>
      <p:ext uri="{BB962C8B-B14F-4D97-AF65-F5344CB8AC3E}">
        <p14:creationId xmlns:p14="http://schemas.microsoft.com/office/powerpoint/2010/main" val="11838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dirty="0"/>
          </a:p>
        </p:txBody>
      </p:sp>
    </p:spTree>
    <p:extLst>
      <p:ext uri="{BB962C8B-B14F-4D97-AF65-F5344CB8AC3E}">
        <p14:creationId xmlns:p14="http://schemas.microsoft.com/office/powerpoint/2010/main" val="1302175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dirty="0"/>
          </a:p>
        </p:txBody>
      </p:sp>
    </p:spTree>
    <p:extLst>
      <p:ext uri="{BB962C8B-B14F-4D97-AF65-F5344CB8AC3E}">
        <p14:creationId xmlns:p14="http://schemas.microsoft.com/office/powerpoint/2010/main" val="954168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talking about:</a:t>
            </a:r>
          </a:p>
          <a:p>
            <a:pPr marL="171450" indent="-171450">
              <a:buFont typeface="Arial" panose="020B0604020202020204" pitchFamily="34" charset="0"/>
              <a:buChar char="•"/>
            </a:pPr>
            <a:r>
              <a:rPr lang="en-US" dirty="0"/>
              <a:t>Energy use</a:t>
            </a:r>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dirty="0"/>
          </a:p>
        </p:txBody>
      </p:sp>
    </p:spTree>
    <p:extLst>
      <p:ext uri="{BB962C8B-B14F-4D97-AF65-F5344CB8AC3E}">
        <p14:creationId xmlns:p14="http://schemas.microsoft.com/office/powerpoint/2010/main" val="205569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dirty="0"/>
          </a:p>
        </p:txBody>
      </p:sp>
    </p:spTree>
    <p:extLst>
      <p:ext uri="{BB962C8B-B14F-4D97-AF65-F5344CB8AC3E}">
        <p14:creationId xmlns:p14="http://schemas.microsoft.com/office/powerpoint/2010/main" val="332435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27</a:t>
            </a:fld>
            <a:endParaRPr lang="en-US" dirty="0"/>
          </a:p>
        </p:txBody>
      </p:sp>
    </p:spTree>
    <p:extLst>
      <p:ext uri="{BB962C8B-B14F-4D97-AF65-F5344CB8AC3E}">
        <p14:creationId xmlns:p14="http://schemas.microsoft.com/office/powerpoint/2010/main" val="2373508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1653A0D-D4C0-40A3-A032-A6365324248B}" type="datetime1">
              <a:rPr lang="en-US" smtClean="0"/>
              <a:t>8/14/2019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(c) Gabriel Shapiro – do not copy, modify, reproduce or distribute without permission</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74353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C71EE3-4A74-4D65-BDCC-EDFEF3584D63}" type="datetime1">
              <a:rPr lang="en-US" smtClean="0"/>
              <a:t>8/14/2019</a:t>
            </a:fld>
            <a:endParaRPr lang="en-US" dirty="0"/>
          </a:p>
        </p:txBody>
      </p:sp>
      <p:sp>
        <p:nvSpPr>
          <p:cNvPr id="6" name="Footer Placeholder 5"/>
          <p:cNvSpPr>
            <a:spLocks noGrp="1"/>
          </p:cNvSpPr>
          <p:nvPr>
            <p:ph type="ftr" sz="quarter" idx="11"/>
          </p:nvPr>
        </p:nvSpPr>
        <p:spPr/>
        <p:txBody>
          <a:bodyPr/>
          <a:lstStyle/>
          <a:p>
            <a:r>
              <a:rPr lang="en-US" dirty="0"/>
              <a:t>(c) Gabriel Shapiro – do not copy, modify, reproduce or distribute without permission</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26594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4548FA-48F4-4984-9548-154625687D71}" type="datetime1">
              <a:rPr lang="en-US" smtClean="0"/>
              <a:t>8/14/2019</a:t>
            </a:fld>
            <a:endParaRPr lang="en-US" dirty="0"/>
          </a:p>
        </p:txBody>
      </p:sp>
      <p:sp>
        <p:nvSpPr>
          <p:cNvPr id="5" name="Footer Placeholder 4"/>
          <p:cNvSpPr>
            <a:spLocks noGrp="1"/>
          </p:cNvSpPr>
          <p:nvPr>
            <p:ph type="ftr" sz="quarter" idx="11"/>
          </p:nvPr>
        </p:nvSpPr>
        <p:spPr/>
        <p:txBody>
          <a:bodyPr/>
          <a:lstStyle/>
          <a:p>
            <a:r>
              <a:rPr lang="en-US" dirty="0"/>
              <a:t>(c) Gabriel Shapiro – do not copy, modify, reproduce or distribute without permission</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749703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F7AD14-C431-4DF0-A96F-059C8740305F}" type="datetime1">
              <a:rPr lang="en-US" smtClean="0"/>
              <a:t>8/14/2019</a:t>
            </a:fld>
            <a:endParaRPr lang="en-US" dirty="0"/>
          </a:p>
        </p:txBody>
      </p:sp>
      <p:sp>
        <p:nvSpPr>
          <p:cNvPr id="5" name="Footer Placeholder 4"/>
          <p:cNvSpPr>
            <a:spLocks noGrp="1"/>
          </p:cNvSpPr>
          <p:nvPr>
            <p:ph type="ftr" sz="quarter" idx="11"/>
          </p:nvPr>
        </p:nvSpPr>
        <p:spPr/>
        <p:txBody>
          <a:bodyPr/>
          <a:lstStyle/>
          <a:p>
            <a:r>
              <a:rPr lang="en-US" dirty="0"/>
              <a:t>(c) Gabriel Shapiro – do not copy, modify, reproduce or distribute without permission</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839368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7AC72-9DA1-4B66-B0EC-CE4E99AADBA4}" type="datetime1">
              <a:rPr lang="en-US" smtClean="0"/>
              <a:t>8/14/2019</a:t>
            </a:fld>
            <a:endParaRPr lang="en-US" dirty="0"/>
          </a:p>
        </p:txBody>
      </p:sp>
      <p:sp>
        <p:nvSpPr>
          <p:cNvPr id="5" name="Footer Placeholder 4"/>
          <p:cNvSpPr>
            <a:spLocks noGrp="1"/>
          </p:cNvSpPr>
          <p:nvPr>
            <p:ph type="ftr" sz="quarter" idx="11"/>
          </p:nvPr>
        </p:nvSpPr>
        <p:spPr/>
        <p:txBody>
          <a:bodyPr/>
          <a:lstStyle/>
          <a:p>
            <a:r>
              <a:rPr lang="en-US" dirty="0"/>
              <a:t>(c) Gabriel Shapiro – do not copy, modify, reproduce or distribute without permission</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3644686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84B848-B510-4393-A36A-39EFC5FE5291}" type="datetime1">
              <a:rPr lang="en-US" smtClean="0"/>
              <a:t>8/14/2019</a:t>
            </a:fld>
            <a:endParaRPr lang="en-US" dirty="0"/>
          </a:p>
        </p:txBody>
      </p:sp>
      <p:sp>
        <p:nvSpPr>
          <p:cNvPr id="8" name="Footer Placeholder 7"/>
          <p:cNvSpPr>
            <a:spLocks noGrp="1"/>
          </p:cNvSpPr>
          <p:nvPr>
            <p:ph type="ftr" sz="quarter" idx="11"/>
          </p:nvPr>
        </p:nvSpPr>
        <p:spPr/>
        <p:txBody>
          <a:bodyPr/>
          <a:lstStyle/>
          <a:p>
            <a:r>
              <a:rPr lang="en-US" dirty="0"/>
              <a:t>(c) Gabriel Shapiro – do not copy, modify, reproduce or distribute without permission</a:t>
            </a:r>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328924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8CD5100-7938-4D28-8851-2879BBA47415}" type="datetime1">
              <a:rPr lang="en-US" smtClean="0"/>
              <a:t>8/14/2019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(c) Gabriel Shapiro – do not copy, modify, reproduce or distribute without permission</a:t>
            </a:r>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47412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18FB864-F708-4681-954C-C978A022893F}" type="datetime1">
              <a:rPr lang="en-US" smtClean="0"/>
              <a:t>8/14/2019</a:t>
            </a:fld>
            <a:endParaRPr lang="en-US" dirty="0"/>
          </a:p>
        </p:txBody>
      </p:sp>
      <p:sp>
        <p:nvSpPr>
          <p:cNvPr id="5" name="Footer Placeholder 4"/>
          <p:cNvSpPr>
            <a:spLocks noGrp="1"/>
          </p:cNvSpPr>
          <p:nvPr>
            <p:ph type="ftr" sz="quarter" idx="11"/>
          </p:nvPr>
        </p:nvSpPr>
        <p:spPr/>
        <p:txBody>
          <a:bodyPr/>
          <a:lstStyle/>
          <a:p>
            <a:r>
              <a:rPr lang="en-US" dirty="0"/>
              <a:t>(c) Gabriel Shapiro – do not copy, modify, reproduce or distribute without permission</a:t>
            </a:r>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833062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97DA333-3A7A-413F-AA3D-8B609CA90183}" type="datetime1">
              <a:rPr lang="en-US" smtClean="0"/>
              <a:t>8/14/2019</a:t>
            </a:fld>
            <a:endParaRPr lang="en-US" dirty="0"/>
          </a:p>
        </p:txBody>
      </p:sp>
      <p:sp>
        <p:nvSpPr>
          <p:cNvPr id="5" name="Footer Placeholder 4"/>
          <p:cNvSpPr>
            <a:spLocks noGrp="1"/>
          </p:cNvSpPr>
          <p:nvPr>
            <p:ph type="ftr" sz="quarter" idx="11"/>
          </p:nvPr>
        </p:nvSpPr>
        <p:spPr/>
        <p:txBody>
          <a:bodyPr/>
          <a:lstStyle/>
          <a:p>
            <a:r>
              <a:rPr lang="en-US" dirty="0"/>
              <a:t>(c) Gabriel Shapiro – do not copy, modify, reproduce or distribute without permission</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76039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DF295-46FF-4AAB-8563-AA7CAA99B62F}" type="datetime1">
              <a:rPr lang="en-US" smtClean="0"/>
              <a:t>8/14/2019</a:t>
            </a:fld>
            <a:endParaRPr lang="en-US" dirty="0"/>
          </a:p>
        </p:txBody>
      </p:sp>
      <p:sp>
        <p:nvSpPr>
          <p:cNvPr id="5" name="Footer Placeholder 4"/>
          <p:cNvSpPr>
            <a:spLocks noGrp="1"/>
          </p:cNvSpPr>
          <p:nvPr>
            <p:ph type="ftr" sz="quarter" idx="11"/>
          </p:nvPr>
        </p:nvSpPr>
        <p:spPr/>
        <p:txBody>
          <a:bodyPr/>
          <a:lstStyle/>
          <a:p>
            <a:r>
              <a:rPr lang="en-US" dirty="0"/>
              <a:t>(c) Gabriel Shapiro – do not copy, modify, reproduce or distribute without permission</a:t>
            </a:r>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59242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7B326-1D67-44A1-B273-A661531A8009}" type="datetime1">
              <a:rPr lang="en-US" smtClean="0"/>
              <a:t>8/14/2019</a:t>
            </a:fld>
            <a:endParaRPr lang="en-US" dirty="0"/>
          </a:p>
        </p:txBody>
      </p:sp>
      <p:sp>
        <p:nvSpPr>
          <p:cNvPr id="5" name="Footer Placeholder 4"/>
          <p:cNvSpPr>
            <a:spLocks noGrp="1"/>
          </p:cNvSpPr>
          <p:nvPr>
            <p:ph type="ftr" sz="quarter" idx="11"/>
          </p:nvPr>
        </p:nvSpPr>
        <p:spPr/>
        <p:txBody>
          <a:bodyPr/>
          <a:lstStyle/>
          <a:p>
            <a:r>
              <a:rPr lang="en-US" dirty="0"/>
              <a:t>(c) Gabriel Shapiro – do not copy, modify, reproduce or distribute without permission</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232493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E63D40-96BC-4C79-B8A8-79025315243D}" type="datetime1">
              <a:rPr lang="en-US" smtClean="0"/>
              <a:t>8/14/2019</a:t>
            </a:fld>
            <a:endParaRPr lang="en-US" dirty="0"/>
          </a:p>
        </p:txBody>
      </p:sp>
      <p:sp>
        <p:nvSpPr>
          <p:cNvPr id="6" name="Footer Placeholder 5"/>
          <p:cNvSpPr>
            <a:spLocks noGrp="1"/>
          </p:cNvSpPr>
          <p:nvPr>
            <p:ph type="ftr" sz="quarter" idx="11"/>
          </p:nvPr>
        </p:nvSpPr>
        <p:spPr/>
        <p:txBody>
          <a:bodyPr/>
          <a:lstStyle/>
          <a:p>
            <a:r>
              <a:rPr lang="en-US" dirty="0"/>
              <a:t>(c) Gabriel Shapiro – do not copy, modify, reproduce or distribute without permission</a:t>
            </a:r>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411198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B66714-C2A2-425A-8C84-4BF3356A6FE9}" type="datetime1">
              <a:rPr lang="en-US" smtClean="0"/>
              <a:t>8/14/2019</a:t>
            </a:fld>
            <a:endParaRPr lang="en-US" dirty="0"/>
          </a:p>
        </p:txBody>
      </p:sp>
      <p:sp>
        <p:nvSpPr>
          <p:cNvPr id="8" name="Footer Placeholder 7"/>
          <p:cNvSpPr>
            <a:spLocks noGrp="1"/>
          </p:cNvSpPr>
          <p:nvPr>
            <p:ph type="ftr" sz="quarter" idx="11"/>
          </p:nvPr>
        </p:nvSpPr>
        <p:spPr/>
        <p:txBody>
          <a:bodyPr/>
          <a:lstStyle/>
          <a:p>
            <a:r>
              <a:rPr lang="en-US" dirty="0"/>
              <a:t>(c) Gabriel Shapiro – do not copy, modify, reproduce or distribute without permission</a:t>
            </a:r>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45968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A80C48-FC8F-4FAB-B372-4123E56CAE95}" type="datetime1">
              <a:rPr lang="en-US" smtClean="0"/>
              <a:t>8/14/2019</a:t>
            </a:fld>
            <a:endParaRPr lang="en-US" dirty="0"/>
          </a:p>
        </p:txBody>
      </p:sp>
      <p:sp>
        <p:nvSpPr>
          <p:cNvPr id="4" name="Footer Placeholder 3"/>
          <p:cNvSpPr>
            <a:spLocks noGrp="1"/>
          </p:cNvSpPr>
          <p:nvPr>
            <p:ph type="ftr" sz="quarter" idx="11"/>
          </p:nvPr>
        </p:nvSpPr>
        <p:spPr/>
        <p:txBody>
          <a:bodyPr/>
          <a:lstStyle/>
          <a:p>
            <a:r>
              <a:rPr lang="en-US" dirty="0"/>
              <a:t>(c) Gabriel Shapiro – do not copy, modify, reproduce or distribute without permission</a:t>
            </a:r>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765037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B145D-9744-4855-BC09-3578EFF0514A}" type="datetime1">
              <a:rPr lang="en-US" smtClean="0"/>
              <a:t>8/14/2019</a:t>
            </a:fld>
            <a:endParaRPr lang="en-US" dirty="0"/>
          </a:p>
        </p:txBody>
      </p:sp>
      <p:sp>
        <p:nvSpPr>
          <p:cNvPr id="3" name="Footer Placeholder 2"/>
          <p:cNvSpPr>
            <a:spLocks noGrp="1"/>
          </p:cNvSpPr>
          <p:nvPr>
            <p:ph type="ftr" sz="quarter" idx="11"/>
          </p:nvPr>
        </p:nvSpPr>
        <p:spPr/>
        <p:txBody>
          <a:bodyPr/>
          <a:lstStyle/>
          <a:p>
            <a:r>
              <a:rPr lang="en-US" dirty="0"/>
              <a:t>(c) Gabriel Shapiro – do not copy, modify, reproduce or distribute without permission</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08780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9BBFCC-65B6-48F8-8F90-EDDB82B03BDD}" type="datetime1">
              <a:rPr lang="en-US" smtClean="0"/>
              <a:t>8/14/2019</a:t>
            </a:fld>
            <a:endParaRPr lang="en-US" dirty="0"/>
          </a:p>
        </p:txBody>
      </p:sp>
      <p:sp>
        <p:nvSpPr>
          <p:cNvPr id="6" name="Footer Placeholder 5"/>
          <p:cNvSpPr>
            <a:spLocks noGrp="1"/>
          </p:cNvSpPr>
          <p:nvPr>
            <p:ph type="ftr" sz="quarter" idx="11"/>
          </p:nvPr>
        </p:nvSpPr>
        <p:spPr/>
        <p:txBody>
          <a:bodyPr/>
          <a:lstStyle/>
          <a:p>
            <a:r>
              <a:rPr lang="en-US" dirty="0"/>
              <a:t>(c) Gabriel Shapiro – do not copy, modify, reproduce or distribute without permission</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126889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414753-AC57-4264-8D30-D6E530B1A159}" type="datetime1">
              <a:rPr lang="en-US" smtClean="0"/>
              <a:t>8/14/2019</a:t>
            </a:fld>
            <a:endParaRPr lang="en-US" dirty="0"/>
          </a:p>
        </p:txBody>
      </p:sp>
      <p:sp>
        <p:nvSpPr>
          <p:cNvPr id="6" name="Footer Placeholder 5"/>
          <p:cNvSpPr>
            <a:spLocks noGrp="1"/>
          </p:cNvSpPr>
          <p:nvPr>
            <p:ph type="ftr" sz="quarter" idx="11"/>
          </p:nvPr>
        </p:nvSpPr>
        <p:spPr/>
        <p:txBody>
          <a:bodyPr/>
          <a:lstStyle/>
          <a:p>
            <a:r>
              <a:rPr lang="en-US" dirty="0"/>
              <a:t>(c) Gabriel Shapiro – do not copy, modify, reproduce or distribute without permission</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dirty="0"/>
          </a:p>
        </p:txBody>
      </p:sp>
    </p:spTree>
    <p:extLst>
      <p:ext uri="{BB962C8B-B14F-4D97-AF65-F5344CB8AC3E}">
        <p14:creationId xmlns:p14="http://schemas.microsoft.com/office/powerpoint/2010/main" val="3495006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483E7E9-9689-42E3-B714-AF7233896938}" type="datetime1">
              <a:rPr lang="en-US" smtClean="0"/>
              <a:t>8/14/2019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(c) Gabriel Shapiro – do not copy, modify, reproduce or distribute without permission</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52CBF5-17B8-4387-88A6-ABF9F8C64D5A}" type="slidenum">
              <a:rPr lang="en-US" smtClean="0"/>
              <a:t>‹#›</a:t>
            </a:fld>
            <a:endParaRPr lang="en-US" dirty="0"/>
          </a:p>
        </p:txBody>
      </p:sp>
    </p:spTree>
    <p:extLst>
      <p:ext uri="{BB962C8B-B14F-4D97-AF65-F5344CB8AC3E}">
        <p14:creationId xmlns:p14="http://schemas.microsoft.com/office/powerpoint/2010/main" val="130027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bin"/></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eg"/><Relationship Id="rId7" Type="http://schemas.openxmlformats.org/officeDocument/2006/relationships/diagramColors" Target="../diagrams/colors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ethereum/go-ethereu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eg"/><Relationship Id="rId7" Type="http://schemas.openxmlformats.org/officeDocument/2006/relationships/diagramColors" Target="../diagrams/colors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4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eg"/><Relationship Id="rId7" Type="http://schemas.openxmlformats.org/officeDocument/2006/relationships/diagramColors" Target="../diagrams/colors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jpeg"/><Relationship Id="rId7" Type="http://schemas.openxmlformats.org/officeDocument/2006/relationships/diagramColors" Target="../diagrams/colors1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49.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jpeg"/><Relationship Id="rId7" Type="http://schemas.openxmlformats.org/officeDocument/2006/relationships/diagramColors" Target="../diagrams/colors1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papers.ssrn.com/sol3/papers.cfm?abstract_id=3008899" TargetMode="External"/><Relationship Id="rId5" Type="http://schemas.openxmlformats.org/officeDocument/2006/relationships/hyperlink" Target="https://nakamotoinstitute.org/formalizing-securing-relationships/" TargetMode="External"/><Relationship Id="rId4" Type="http://schemas.openxmlformats.org/officeDocument/2006/relationships/hyperlink" Target="http://iang.org/papers/intersection_ricardian_smart.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0325AC77-4E29-4B54-B3D4-66A09486E0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27F71114-7222-454E-810C-08A91C6CB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567C3E77-7011-4BEA-8CCE-2BF85ED7A8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4662333" y="2099733"/>
            <a:ext cx="5730960" cy="2677648"/>
          </a:xfrm>
        </p:spPr>
        <p:txBody>
          <a:bodyPr>
            <a:normAutofit/>
          </a:bodyPr>
          <a:lstStyle/>
          <a:p>
            <a:r>
              <a:rPr lang="en-US" sz="4800" dirty="0"/>
              <a:t>Wet Contract Drafting in a Smart Contract World</a:t>
            </a:r>
          </a:p>
        </p:txBody>
      </p:sp>
      <p:sp>
        <p:nvSpPr>
          <p:cNvPr id="3" name="Content Placeholder 2"/>
          <p:cNvSpPr>
            <a:spLocks noGrp="1"/>
          </p:cNvSpPr>
          <p:nvPr>
            <p:ph type="subTitle" idx="1"/>
          </p:nvPr>
        </p:nvSpPr>
        <p:spPr>
          <a:xfrm>
            <a:off x="4662333" y="4777380"/>
            <a:ext cx="5730960" cy="861420"/>
          </a:xfrm>
        </p:spPr>
        <p:txBody>
          <a:bodyPr>
            <a:normAutofit fontScale="77500" lnSpcReduction="20000"/>
          </a:bodyPr>
          <a:lstStyle/>
          <a:p>
            <a:r>
              <a:rPr lang="en-US" dirty="0"/>
              <a:t>an exploration &amp; primer</a:t>
            </a:r>
          </a:p>
          <a:p>
            <a:endParaRPr lang="en-US" dirty="0"/>
          </a:p>
          <a:p>
            <a:r>
              <a:rPr lang="en-US" dirty="0"/>
              <a:t>Gabriel Shapiro – ZeroLaw</a:t>
            </a:r>
          </a:p>
        </p:txBody>
      </p:sp>
      <p:pic>
        <p:nvPicPr>
          <p:cNvPr id="4" name="Picture 3" descr="Rappresentazione schematica di blockchain con la catena di blocchi principale (blocchi neri), il blocco di genesi (blocco verde) e i blocchi orfani (blocchi viola)."/>
          <p:cNvPicPr>
            <a:picLocks noChangeAspect="1"/>
          </p:cNvPicPr>
          <p:nvPr/>
        </p:nvPicPr>
        <p:blipFill rotWithShape="1">
          <a:blip r:embed="rId4">
            <a:extLst>
              <a:ext uri="{28A0092B-C50C-407E-A947-70E740481C1C}">
                <a14:useLocalDpi xmlns:a14="http://schemas.microsoft.com/office/drawing/2010/main" val="0"/>
              </a:ext>
            </a:extLst>
          </a:blip>
          <a:srcRect t="20398" b="441"/>
          <a:stretch/>
        </p:blipFill>
        <p:spPr>
          <a:xfrm>
            <a:off x="478965" y="471948"/>
            <a:ext cx="3751053" cy="5909207"/>
          </a:xfrm>
          <a:prstGeom prst="rect">
            <a:avLst/>
          </a:prstGeom>
          <a:ln>
            <a:noFill/>
          </a:ln>
        </p:spPr>
      </p:pic>
      <p:sp>
        <p:nvSpPr>
          <p:cNvPr id="7" name="Rectangle 12">
            <a:extLst>
              <a:ext uri="{FF2B5EF4-FFF2-40B4-BE49-F238E27FC236}">
                <a16:creationId xmlns:a16="http://schemas.microsoft.com/office/drawing/2014/main" id="{A163AD8F-ACE5-4FCB-A39E-DF84A721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id="{5EFF64A1-7541-49DC-8BB1-873BD9940896}"/>
              </a:ext>
            </a:extLst>
          </p:cNvPr>
          <p:cNvSpPr>
            <a:spLocks noGrp="1"/>
          </p:cNvSpPr>
          <p:nvPr>
            <p:ph type="ftr" sz="quarter" idx="11"/>
          </p:nvPr>
        </p:nvSpPr>
        <p:spPr>
          <a:xfrm>
            <a:off x="7777518" y="5943598"/>
            <a:ext cx="3859795" cy="304801"/>
          </a:xfrm>
        </p:spPr>
        <p:txBody>
          <a:bodyPr/>
          <a:lstStyle/>
          <a:p>
            <a:r>
              <a:rPr lang="en-US" dirty="0"/>
              <a:t>(c) Gabriel Shapiro – do not copy, modify, reproduce or distribute without permission</a:t>
            </a:r>
          </a:p>
        </p:txBody>
      </p:sp>
      <p:sp>
        <p:nvSpPr>
          <p:cNvPr id="8" name="Slide Number Placeholder 7">
            <a:extLst>
              <a:ext uri="{FF2B5EF4-FFF2-40B4-BE49-F238E27FC236}">
                <a16:creationId xmlns:a16="http://schemas.microsoft.com/office/drawing/2014/main" id="{FF2BB5C7-AA6D-4E87-85B7-39CC1AB5C92A}"/>
              </a:ext>
            </a:extLst>
          </p:cNvPr>
          <p:cNvSpPr>
            <a:spLocks noGrp="1"/>
          </p:cNvSpPr>
          <p:nvPr>
            <p:ph type="sldNum" sz="quarter" idx="12"/>
          </p:nvPr>
        </p:nvSpPr>
        <p:spPr/>
        <p:txBody>
          <a:bodyPr/>
          <a:lstStyle/>
          <a:p>
            <a:fld id="{3352CBF5-17B8-4387-88A6-ABF9F8C64D5A}" type="slidenum">
              <a:rPr lang="en-US" smtClean="0"/>
              <a:t>1</a:t>
            </a:fld>
            <a:endParaRPr lang="en-US" dirty="0"/>
          </a:p>
        </p:txBody>
      </p:sp>
    </p:spTree>
    <p:extLst>
      <p:ext uri="{BB962C8B-B14F-4D97-AF65-F5344CB8AC3E}">
        <p14:creationId xmlns:p14="http://schemas.microsoft.com/office/powerpoint/2010/main" val="353205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7" name="Rectangle 86">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3C9B13E8-2A37-4179-A5C1-39D7D3D9449C}"/>
              </a:ext>
            </a:extLst>
          </p:cNvPr>
          <p:cNvSpPr>
            <a:spLocks noGrp="1"/>
          </p:cNvSpPr>
          <p:nvPr>
            <p:ph type="title"/>
          </p:nvPr>
        </p:nvSpPr>
        <p:spPr>
          <a:xfrm>
            <a:off x="1154954" y="973668"/>
            <a:ext cx="8761413" cy="706964"/>
          </a:xfrm>
        </p:spPr>
        <p:txBody>
          <a:bodyPr>
            <a:normAutofit/>
          </a:bodyPr>
          <a:lstStyle/>
          <a:p>
            <a:pPr>
              <a:lnSpc>
                <a:spcPct val="90000"/>
              </a:lnSpc>
            </a:pPr>
            <a:r>
              <a:rPr lang="en-US" sz="1400" dirty="0">
                <a:solidFill>
                  <a:srgbClr val="FFFFFF"/>
                </a:solidFill>
              </a:rPr>
              <a:t>Absolute Code Deference </a:t>
            </a:r>
            <a:br>
              <a:rPr lang="en-US" sz="1400" dirty="0">
                <a:solidFill>
                  <a:srgbClr val="FFFFFF"/>
                </a:solidFill>
              </a:rPr>
            </a:br>
            <a:br>
              <a:rPr lang="en-US" sz="1400" dirty="0">
                <a:solidFill>
                  <a:srgbClr val="FFFFFF"/>
                </a:solidFill>
              </a:rPr>
            </a:br>
            <a:r>
              <a:rPr lang="en-US" sz="1400" dirty="0">
                <a:solidFill>
                  <a:srgbClr val="FFFFFF"/>
                </a:solidFill>
              </a:rPr>
              <a:t>“Code is Law”	</a:t>
            </a:r>
          </a:p>
        </p:txBody>
      </p:sp>
      <p:sp>
        <p:nvSpPr>
          <p:cNvPr id="90" name="Rectangle 89">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AE577FD-22CA-4541-9655-7D8EB16F0435}"/>
              </a:ext>
            </a:extLst>
          </p:cNvPr>
          <p:cNvSpPr>
            <a:spLocks noGrp="1"/>
          </p:cNvSpPr>
          <p:nvPr>
            <p:ph type="sldNum" sz="quarter" idx="12"/>
          </p:nvPr>
        </p:nvSpPr>
        <p:spPr>
          <a:xfrm>
            <a:off x="10352540" y="295729"/>
            <a:ext cx="838199" cy="767687"/>
          </a:xfrm>
        </p:spPr>
        <p:txBody>
          <a:bodyPr>
            <a:normAutofit/>
          </a:bodyPr>
          <a:lstStyle/>
          <a:p>
            <a:pPr>
              <a:spcAft>
                <a:spcPts val="600"/>
              </a:spcAft>
            </a:pPr>
            <a:fld id="{3352CBF5-17B8-4387-88A6-ABF9F8C64D5A}" type="slidenum">
              <a:rPr lang="en-US">
                <a:solidFill>
                  <a:srgbClr val="FFFFFF"/>
                </a:solidFill>
              </a:rPr>
              <a:pPr>
                <a:spcAft>
                  <a:spcPts val="600"/>
                </a:spcAft>
              </a:pPr>
              <a:t>10</a:t>
            </a:fld>
            <a:endParaRPr lang="en-US" dirty="0">
              <a:solidFill>
                <a:srgbClr val="FFFFFF"/>
              </a:solidFill>
            </a:endParaRPr>
          </a:p>
        </p:txBody>
      </p:sp>
      <p:sp>
        <p:nvSpPr>
          <p:cNvPr id="3" name="Footer Placeholder 2">
            <a:extLst>
              <a:ext uri="{FF2B5EF4-FFF2-40B4-BE49-F238E27FC236}">
                <a16:creationId xmlns:a16="http://schemas.microsoft.com/office/drawing/2014/main" id="{8C6DA5EC-A384-4A64-9249-A71D0CE6AE50}"/>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t>(c) Gabriel Shapiro – do not copy, modify, reproduce or distribute without permission</a:t>
            </a:r>
          </a:p>
        </p:txBody>
      </p:sp>
      <p:graphicFrame>
        <p:nvGraphicFramePr>
          <p:cNvPr id="81" name="Content Placeholder 2">
            <a:extLst>
              <a:ext uri="{FF2B5EF4-FFF2-40B4-BE49-F238E27FC236}">
                <a16:creationId xmlns:a16="http://schemas.microsoft.com/office/drawing/2014/main" id="{1DD8DA22-0A4C-4A3D-A9DA-61BCEB475032}"/>
              </a:ext>
            </a:extLst>
          </p:cNvPr>
          <p:cNvGraphicFramePr>
            <a:graphicFrameLocks noGrp="1"/>
          </p:cNvGraphicFramePr>
          <p:nvPr>
            <p:ph idx="1"/>
            <p:extLst>
              <p:ext uri="{D42A27DB-BD31-4B8C-83A1-F6EECF244321}">
                <p14:modId xmlns:p14="http://schemas.microsoft.com/office/powerpoint/2010/main" val="383002567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488639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1" name="Group 100">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2" name="Rectangle 101">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3C9B13E8-2A37-4179-A5C1-39D7D3D9449C}"/>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Absolute Code Deference </a:t>
            </a:r>
            <a:br>
              <a:rPr lang="en-US" dirty="0">
                <a:solidFill>
                  <a:schemeClr val="tx1"/>
                </a:solidFill>
              </a:rPr>
            </a:br>
            <a:br>
              <a:rPr lang="en-US" dirty="0">
                <a:solidFill>
                  <a:schemeClr val="tx1"/>
                </a:solidFill>
              </a:rPr>
            </a:br>
            <a:r>
              <a:rPr lang="en-US" dirty="0">
                <a:solidFill>
                  <a:schemeClr val="tx1"/>
                </a:solidFill>
              </a:rPr>
              <a:t>“Code is Law”	</a:t>
            </a:r>
          </a:p>
        </p:txBody>
      </p:sp>
      <p:cxnSp>
        <p:nvCxnSpPr>
          <p:cNvPr id="105" name="Straight Connector 10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B655E276-24D9-4573-9F03-91EFC4BCC82E}"/>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Problems</a:t>
            </a:r>
          </a:p>
          <a:p>
            <a:pPr lvl="1"/>
            <a:r>
              <a:rPr lang="en-US" dirty="0">
                <a:solidFill>
                  <a:schemeClr val="tx1"/>
                </a:solidFill>
              </a:rPr>
              <a:t>A contract is a “meeting of minds”; it is nice to </a:t>
            </a:r>
            <a:r>
              <a:rPr lang="en-US" b="1" i="1" dirty="0">
                <a:solidFill>
                  <a:schemeClr val="tx1"/>
                </a:solidFill>
              </a:rPr>
              <a:t>express</a:t>
            </a:r>
            <a:r>
              <a:rPr lang="en-US" dirty="0">
                <a:solidFill>
                  <a:schemeClr val="tx1"/>
                </a:solidFill>
              </a:rPr>
              <a:t> or </a:t>
            </a:r>
            <a:r>
              <a:rPr lang="en-US" b="1" i="1" dirty="0">
                <a:solidFill>
                  <a:schemeClr val="tx1"/>
                </a:solidFill>
              </a:rPr>
              <a:t>represent</a:t>
            </a:r>
            <a:r>
              <a:rPr lang="en-US" dirty="0">
                <a:solidFill>
                  <a:schemeClr val="tx1"/>
                </a:solidFill>
              </a:rPr>
              <a:t> what the minds </a:t>
            </a:r>
            <a:r>
              <a:rPr lang="en-US" b="1" i="1" dirty="0">
                <a:solidFill>
                  <a:schemeClr val="tx1"/>
                </a:solidFill>
              </a:rPr>
              <a:t>met </a:t>
            </a:r>
            <a:r>
              <a:rPr lang="en-US" dirty="0">
                <a:solidFill>
                  <a:schemeClr val="tx1"/>
                </a:solidFill>
              </a:rPr>
              <a:t>on (as precisely as possible). </a:t>
            </a:r>
          </a:p>
          <a:p>
            <a:pPr lvl="1"/>
            <a:r>
              <a:rPr lang="en-US" dirty="0">
                <a:solidFill>
                  <a:schemeClr val="tx1"/>
                </a:solidFill>
              </a:rPr>
              <a:t>This is why people prefer wet contracts to contracts implied-in-fact. </a:t>
            </a:r>
          </a:p>
          <a:p>
            <a:pPr lvl="1"/>
            <a:r>
              <a:rPr lang="en-US" dirty="0">
                <a:solidFill>
                  <a:schemeClr val="tx1"/>
                </a:solidFill>
              </a:rPr>
              <a:t>Code is mostly designed to </a:t>
            </a:r>
            <a:r>
              <a:rPr lang="en-US" b="1" i="1" dirty="0">
                <a:solidFill>
                  <a:schemeClr val="tx1"/>
                </a:solidFill>
              </a:rPr>
              <a:t>do</a:t>
            </a:r>
            <a:r>
              <a:rPr lang="en-US" dirty="0">
                <a:solidFill>
                  <a:schemeClr val="tx1"/>
                </a:solidFill>
              </a:rPr>
              <a:t> stuff, not to </a:t>
            </a:r>
            <a:r>
              <a:rPr lang="en-US" b="1" i="1" dirty="0">
                <a:solidFill>
                  <a:schemeClr val="tx1"/>
                </a:solidFill>
              </a:rPr>
              <a:t>represent</a:t>
            </a:r>
            <a:r>
              <a:rPr lang="en-US" dirty="0">
                <a:solidFill>
                  <a:schemeClr val="tx1"/>
                </a:solidFill>
              </a:rPr>
              <a:t> stuff </a:t>
            </a:r>
          </a:p>
          <a:p>
            <a:pPr lvl="2"/>
            <a:r>
              <a:rPr lang="en-US" dirty="0">
                <a:solidFill>
                  <a:schemeClr val="tx1"/>
                </a:solidFill>
              </a:rPr>
              <a:t>At best, code may </a:t>
            </a:r>
            <a:r>
              <a:rPr lang="en-US" b="1" i="1" dirty="0">
                <a:solidFill>
                  <a:schemeClr val="tx1"/>
                </a:solidFill>
              </a:rPr>
              <a:t>evidence </a:t>
            </a:r>
            <a:r>
              <a:rPr lang="en-US" dirty="0">
                <a:solidFill>
                  <a:schemeClr val="tx1"/>
                </a:solidFill>
              </a:rPr>
              <a:t> contractual “terms”—it doesn’t represent them. </a:t>
            </a:r>
          </a:p>
          <a:p>
            <a:pPr lvl="1"/>
            <a:r>
              <a:rPr lang="en-US" dirty="0">
                <a:solidFill>
                  <a:schemeClr val="tx1"/>
                </a:solidFill>
              </a:rPr>
              <a:t>Code by itself != offer/acceptance/consideration. </a:t>
            </a:r>
          </a:p>
          <a:p>
            <a:pPr lvl="2"/>
            <a:r>
              <a:rPr lang="en-US" dirty="0">
                <a:solidFill>
                  <a:schemeClr val="tx1"/>
                </a:solidFill>
              </a:rPr>
              <a:t>At best, </a:t>
            </a:r>
            <a:r>
              <a:rPr lang="en-US" b="1" i="1" dirty="0">
                <a:solidFill>
                  <a:schemeClr val="tx1"/>
                </a:solidFill>
              </a:rPr>
              <a:t>interaction </a:t>
            </a:r>
            <a:r>
              <a:rPr lang="en-US" dirty="0">
                <a:solidFill>
                  <a:schemeClr val="tx1"/>
                </a:solidFill>
              </a:rPr>
              <a:t>with code may </a:t>
            </a:r>
            <a:r>
              <a:rPr lang="en-US" b="1" i="1" dirty="0">
                <a:solidFill>
                  <a:schemeClr val="tx1"/>
                </a:solidFill>
              </a:rPr>
              <a:t>imply</a:t>
            </a:r>
            <a:r>
              <a:rPr lang="en-US" dirty="0">
                <a:solidFill>
                  <a:schemeClr val="tx1"/>
                </a:solidFill>
              </a:rPr>
              <a:t> offer/acceptance/consideration. </a:t>
            </a:r>
          </a:p>
          <a:p>
            <a:pPr marL="914400" lvl="2" indent="0">
              <a:buNone/>
            </a:pPr>
            <a:endParaRPr lang="en-US" dirty="0">
              <a:solidFill>
                <a:schemeClr val="tx1"/>
              </a:solidFill>
            </a:endParaRPr>
          </a:p>
        </p:txBody>
      </p:sp>
      <p:sp>
        <p:nvSpPr>
          <p:cNvPr id="4" name="Slide Number Placeholder 3">
            <a:extLst>
              <a:ext uri="{FF2B5EF4-FFF2-40B4-BE49-F238E27FC236}">
                <a16:creationId xmlns:a16="http://schemas.microsoft.com/office/drawing/2014/main" id="{1F7D343B-33F0-4E65-9708-22BA319D7F2C}"/>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11</a:t>
            </a:fld>
            <a:endParaRPr lang="en-US" dirty="0">
              <a:solidFill>
                <a:schemeClr val="tx1"/>
              </a:solidFill>
            </a:endParaRPr>
          </a:p>
        </p:txBody>
      </p:sp>
      <p:sp>
        <p:nvSpPr>
          <p:cNvPr id="3" name="Footer Placeholder 2">
            <a:extLst>
              <a:ext uri="{FF2B5EF4-FFF2-40B4-BE49-F238E27FC236}">
                <a16:creationId xmlns:a16="http://schemas.microsoft.com/office/drawing/2014/main" id="{85D0F4B6-0B0F-465B-ABDF-786F67EC6F44}"/>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300232977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4" name="Rectangle 8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3C9B13E8-2A37-4179-A5C1-39D7D3D9449C}"/>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Absolute Code Deference </a:t>
            </a:r>
            <a:br>
              <a:rPr lang="en-US" dirty="0">
                <a:solidFill>
                  <a:schemeClr val="tx1"/>
                </a:solidFill>
              </a:rPr>
            </a:br>
            <a:br>
              <a:rPr lang="en-US" dirty="0">
                <a:solidFill>
                  <a:schemeClr val="tx1"/>
                </a:solidFill>
              </a:rPr>
            </a:br>
            <a:r>
              <a:rPr lang="en-US" dirty="0">
                <a:solidFill>
                  <a:schemeClr val="tx1"/>
                </a:solidFill>
              </a:rPr>
              <a:t>“Code is Law”	</a:t>
            </a:r>
          </a:p>
        </p:txBody>
      </p:sp>
      <p:cxnSp>
        <p:nvCxnSpPr>
          <p:cNvPr id="87" name="Straight Connector 8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B655E276-24D9-4573-9F03-91EFC4BCC82E}"/>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Better idea—Have a WET CONTRACT that says the following: </a:t>
            </a:r>
          </a:p>
          <a:p>
            <a:pPr marL="457200" lvl="1" indent="0">
              <a:buNone/>
            </a:pPr>
            <a:r>
              <a:rPr lang="en-US" dirty="0">
                <a:solidFill>
                  <a:schemeClr val="tx1"/>
                </a:solidFill>
              </a:rPr>
              <a:t>“By virtue of voluntarily sending or receiving any message or tokens to or from the smart contract existing on the Ethereum blockchain at  </a:t>
            </a:r>
          </a:p>
          <a:p>
            <a:pPr marL="457200" lvl="1" indent="0">
              <a:buNone/>
            </a:pPr>
            <a:r>
              <a:rPr lang="en-US" dirty="0">
                <a:solidFill>
                  <a:schemeClr val="tx1"/>
                </a:solidFill>
              </a:rPr>
              <a:t>0xbb9bc244d798123fde783fcc1c72d3bb8c189413 </a:t>
            </a:r>
          </a:p>
          <a:p>
            <a:pPr marL="457200" lvl="1" indent="0">
              <a:buNone/>
            </a:pPr>
            <a:r>
              <a:rPr lang="en-US" dirty="0">
                <a:solidFill>
                  <a:schemeClr val="tx1"/>
                </a:solidFill>
              </a:rPr>
              <a:t>(“</a:t>
            </a:r>
            <a:r>
              <a:rPr lang="en-US" b="1" i="1" dirty="0">
                <a:solidFill>
                  <a:schemeClr val="tx1"/>
                </a:solidFill>
              </a:rPr>
              <a:t>The DAO Contract</a:t>
            </a:r>
            <a:r>
              <a:rPr lang="en-US" dirty="0">
                <a:solidFill>
                  <a:schemeClr val="tx1"/>
                </a:solidFill>
              </a:rPr>
              <a:t>”), you will be deemed to represent, warrant, acknowledge and agree as follows, with legally binding effect: “</a:t>
            </a:r>
          </a:p>
          <a:p>
            <a:pPr marL="914400" lvl="2" indent="0">
              <a:buNone/>
            </a:pPr>
            <a:endParaRPr lang="en-US" dirty="0">
              <a:solidFill>
                <a:schemeClr val="tx1"/>
              </a:solidFill>
            </a:endParaRPr>
          </a:p>
        </p:txBody>
      </p:sp>
      <p:sp>
        <p:nvSpPr>
          <p:cNvPr id="4" name="Slide Number Placeholder 3">
            <a:extLst>
              <a:ext uri="{FF2B5EF4-FFF2-40B4-BE49-F238E27FC236}">
                <a16:creationId xmlns:a16="http://schemas.microsoft.com/office/drawing/2014/main" id="{1A6B0930-3F28-4837-B441-D4CEF7C5FAC8}"/>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12</a:t>
            </a:fld>
            <a:endParaRPr lang="en-US" dirty="0">
              <a:solidFill>
                <a:schemeClr val="tx1"/>
              </a:solidFill>
            </a:endParaRPr>
          </a:p>
        </p:txBody>
      </p:sp>
      <p:sp>
        <p:nvSpPr>
          <p:cNvPr id="3" name="Footer Placeholder 2">
            <a:extLst>
              <a:ext uri="{FF2B5EF4-FFF2-40B4-BE49-F238E27FC236}">
                <a16:creationId xmlns:a16="http://schemas.microsoft.com/office/drawing/2014/main" id="{B2B76318-C32A-419F-A266-41DC4961503F}"/>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2990071615"/>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4" name="Rectangle 8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3C9B13E8-2A37-4179-A5C1-39D7D3D9449C}"/>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Absolute Code Deference </a:t>
            </a:r>
            <a:br>
              <a:rPr lang="en-US" dirty="0">
                <a:solidFill>
                  <a:schemeClr val="tx1"/>
                </a:solidFill>
              </a:rPr>
            </a:br>
            <a:br>
              <a:rPr lang="en-US" dirty="0">
                <a:solidFill>
                  <a:schemeClr val="tx1"/>
                </a:solidFill>
              </a:rPr>
            </a:br>
            <a:r>
              <a:rPr lang="en-US" dirty="0">
                <a:solidFill>
                  <a:schemeClr val="tx1"/>
                </a:solidFill>
              </a:rPr>
              <a:t>“Code is Law”	</a:t>
            </a:r>
          </a:p>
        </p:txBody>
      </p:sp>
      <p:cxnSp>
        <p:nvCxnSpPr>
          <p:cNvPr id="87" name="Straight Connector 8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B655E276-24D9-4573-9F03-91EFC4BCC82E}"/>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Better idea—Have a WET CONTRACT that says the following: </a:t>
            </a:r>
          </a:p>
          <a:p>
            <a:pPr marL="457200" lvl="1" indent="0">
              <a:buNone/>
            </a:pPr>
            <a:r>
              <a:rPr lang="en-US" dirty="0">
                <a:solidFill>
                  <a:schemeClr val="tx1"/>
                </a:solidFill>
              </a:rPr>
              <a:t>“1. You have full legal capacity, power and authority to enter into and perform this agreement and any and all transactions you undertake with The DAO Contract. This agreement constitutes your valid and binding obligation, enforceable in accordance with its terms.”</a:t>
            </a:r>
          </a:p>
          <a:p>
            <a:pPr marL="914400" lvl="2" indent="0">
              <a:buNone/>
            </a:pPr>
            <a:endParaRPr lang="en-US" dirty="0">
              <a:solidFill>
                <a:schemeClr val="tx1"/>
              </a:solidFill>
            </a:endParaRPr>
          </a:p>
        </p:txBody>
      </p:sp>
      <p:sp>
        <p:nvSpPr>
          <p:cNvPr id="4" name="Slide Number Placeholder 3">
            <a:extLst>
              <a:ext uri="{FF2B5EF4-FFF2-40B4-BE49-F238E27FC236}">
                <a16:creationId xmlns:a16="http://schemas.microsoft.com/office/drawing/2014/main" id="{D063F3FF-46DF-49DA-A3DD-133D2FDF2F68}"/>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13</a:t>
            </a:fld>
            <a:endParaRPr lang="en-US" dirty="0">
              <a:solidFill>
                <a:schemeClr val="tx1"/>
              </a:solidFill>
            </a:endParaRPr>
          </a:p>
        </p:txBody>
      </p:sp>
      <p:sp>
        <p:nvSpPr>
          <p:cNvPr id="3" name="Footer Placeholder 2">
            <a:extLst>
              <a:ext uri="{FF2B5EF4-FFF2-40B4-BE49-F238E27FC236}">
                <a16:creationId xmlns:a16="http://schemas.microsoft.com/office/drawing/2014/main" id="{69DA201F-E95F-4EEC-A80D-896216129AEE}"/>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181502725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4" name="Rectangle 8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3C9B13E8-2A37-4179-A5C1-39D7D3D9449C}"/>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Absolute Code Deference </a:t>
            </a:r>
            <a:br>
              <a:rPr lang="en-US" dirty="0">
                <a:solidFill>
                  <a:schemeClr val="tx1"/>
                </a:solidFill>
              </a:rPr>
            </a:br>
            <a:br>
              <a:rPr lang="en-US" dirty="0">
                <a:solidFill>
                  <a:schemeClr val="tx1"/>
                </a:solidFill>
              </a:rPr>
            </a:br>
            <a:r>
              <a:rPr lang="en-US" dirty="0">
                <a:solidFill>
                  <a:schemeClr val="tx1"/>
                </a:solidFill>
              </a:rPr>
              <a:t>“Code is Law”	</a:t>
            </a:r>
          </a:p>
        </p:txBody>
      </p:sp>
      <p:cxnSp>
        <p:nvCxnSpPr>
          <p:cNvPr id="87" name="Straight Connector 8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B655E276-24D9-4573-9F03-91EFC4BCC82E}"/>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Better idea—Have a WET CONTRACT that says the following: </a:t>
            </a:r>
          </a:p>
          <a:p>
            <a:pPr marL="457200" lvl="1" indent="0">
              <a:buNone/>
            </a:pPr>
            <a:r>
              <a:rPr lang="en-US" dirty="0">
                <a:solidFill>
                  <a:schemeClr val="tx1"/>
                </a:solidFill>
              </a:rPr>
              <a:t>“2. The results of operation of The DAO Contract shall be determinative of the rights and obligations of, and shall be final, binding upon and non-appealable by, you and all other persons directly or indirectly transacting therewith, including, without limitation, with respect to the allocation, retention and distribution of any profit interests, profits, voting rights, votes and investments of you or other persons in The DAO Contract, and you shall not dispute, contest or litigate any such results.”</a:t>
            </a:r>
          </a:p>
        </p:txBody>
      </p:sp>
      <p:sp>
        <p:nvSpPr>
          <p:cNvPr id="4" name="Slide Number Placeholder 3">
            <a:extLst>
              <a:ext uri="{FF2B5EF4-FFF2-40B4-BE49-F238E27FC236}">
                <a16:creationId xmlns:a16="http://schemas.microsoft.com/office/drawing/2014/main" id="{ED2948AC-556B-49A6-832B-DFA4FB7BD11C}"/>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14</a:t>
            </a:fld>
            <a:endParaRPr lang="en-US" dirty="0">
              <a:solidFill>
                <a:schemeClr val="tx1"/>
              </a:solidFill>
            </a:endParaRPr>
          </a:p>
        </p:txBody>
      </p:sp>
      <p:sp>
        <p:nvSpPr>
          <p:cNvPr id="3" name="Footer Placeholder 2">
            <a:extLst>
              <a:ext uri="{FF2B5EF4-FFF2-40B4-BE49-F238E27FC236}">
                <a16:creationId xmlns:a16="http://schemas.microsoft.com/office/drawing/2014/main" id="{3412C8BA-C6E6-4A5F-A2F7-85700D041A64}"/>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38906698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4" name="Rectangle 8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3C9B13E8-2A37-4179-A5C1-39D7D3D9449C}"/>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Absolute Code Deference </a:t>
            </a:r>
            <a:br>
              <a:rPr lang="en-US" dirty="0">
                <a:solidFill>
                  <a:schemeClr val="tx1"/>
                </a:solidFill>
              </a:rPr>
            </a:br>
            <a:br>
              <a:rPr lang="en-US" dirty="0">
                <a:solidFill>
                  <a:schemeClr val="tx1"/>
                </a:solidFill>
              </a:rPr>
            </a:br>
            <a:r>
              <a:rPr lang="en-US" dirty="0">
                <a:solidFill>
                  <a:schemeClr val="tx1"/>
                </a:solidFill>
              </a:rPr>
              <a:t>“Code is Law”	</a:t>
            </a:r>
          </a:p>
        </p:txBody>
      </p:sp>
      <p:cxnSp>
        <p:nvCxnSpPr>
          <p:cNvPr id="87" name="Straight Connector 8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B655E276-24D9-4573-9F03-91EFC4BCC82E}"/>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Better idea—Have a WET CONTRACT that says the following: </a:t>
            </a:r>
          </a:p>
          <a:p>
            <a:pPr marL="457200" lvl="1" indent="0">
              <a:buNone/>
            </a:pPr>
            <a:r>
              <a:rPr lang="en-US" dirty="0">
                <a:solidFill>
                  <a:schemeClr val="tx1"/>
                </a:solidFill>
              </a:rPr>
              <a:t>“3. In the event of any conflict or inconsistency between the results of operation of The DAO Contract and any oral or written description of The DAO Contract or other statements or information provided by any person, the results of operation of The DAO Contract shall govern and control, and you represent and warrant that you have not relied on any such description, statements or information in determining to enter into this agreement, including for purposes of claims based upon fraud or intentional misrepresentation.”</a:t>
            </a:r>
          </a:p>
        </p:txBody>
      </p:sp>
      <p:sp>
        <p:nvSpPr>
          <p:cNvPr id="4" name="Slide Number Placeholder 3">
            <a:extLst>
              <a:ext uri="{FF2B5EF4-FFF2-40B4-BE49-F238E27FC236}">
                <a16:creationId xmlns:a16="http://schemas.microsoft.com/office/drawing/2014/main" id="{9F4FD603-90E7-4715-ABBB-506663F0B8FD}"/>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15</a:t>
            </a:fld>
            <a:endParaRPr lang="en-US" dirty="0">
              <a:solidFill>
                <a:schemeClr val="tx1"/>
              </a:solidFill>
            </a:endParaRPr>
          </a:p>
        </p:txBody>
      </p:sp>
      <p:sp>
        <p:nvSpPr>
          <p:cNvPr id="3" name="Footer Placeholder 2">
            <a:extLst>
              <a:ext uri="{FF2B5EF4-FFF2-40B4-BE49-F238E27FC236}">
                <a16:creationId xmlns:a16="http://schemas.microsoft.com/office/drawing/2014/main" id="{69F97A61-6DF2-47EB-B869-417D8D55FCB2}"/>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190510743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3" name="Group 8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4" name="Rectangle 8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3C9B13E8-2A37-4179-A5C1-39D7D3D9449C}"/>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Absolute Code Deference </a:t>
            </a:r>
            <a:br>
              <a:rPr lang="en-US" dirty="0">
                <a:solidFill>
                  <a:schemeClr val="tx1"/>
                </a:solidFill>
              </a:rPr>
            </a:br>
            <a:br>
              <a:rPr lang="en-US" dirty="0">
                <a:solidFill>
                  <a:schemeClr val="tx1"/>
                </a:solidFill>
              </a:rPr>
            </a:br>
            <a:r>
              <a:rPr lang="en-US" dirty="0">
                <a:solidFill>
                  <a:schemeClr val="tx1"/>
                </a:solidFill>
              </a:rPr>
              <a:t>“Code is Law”	</a:t>
            </a:r>
          </a:p>
        </p:txBody>
      </p:sp>
      <p:cxnSp>
        <p:nvCxnSpPr>
          <p:cNvPr id="87" name="Straight Connector 8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B655E276-24D9-4573-9F03-91EFC4BCC82E}"/>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Better idea—Have a WET CONTRACT that says the following: </a:t>
            </a:r>
          </a:p>
          <a:p>
            <a:pPr marL="457200" lvl="1" indent="0">
              <a:buNone/>
            </a:pPr>
            <a:r>
              <a:rPr lang="en-US" dirty="0">
                <a:solidFill>
                  <a:schemeClr val="tx1"/>
                </a:solidFill>
              </a:rPr>
              <a:t>“4. This agreement represents the entire agreement among the parties with respect to all matters relating directly or indirectly to The DAO Contract, and supersedes and prior written or oral understandings with respect to such matters. The interpretation of this agreement shall be governed by Delaware law, and any dispute regarding this agreement shall be resolved exclusively by binding mandatory confidential arbitration in accordance with the Delaware Rapid Arbitration Act.”</a:t>
            </a:r>
          </a:p>
        </p:txBody>
      </p:sp>
      <p:sp>
        <p:nvSpPr>
          <p:cNvPr id="4" name="Slide Number Placeholder 3">
            <a:extLst>
              <a:ext uri="{FF2B5EF4-FFF2-40B4-BE49-F238E27FC236}">
                <a16:creationId xmlns:a16="http://schemas.microsoft.com/office/drawing/2014/main" id="{05916800-3D71-4092-8719-2706EDEBA8F8}"/>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16</a:t>
            </a:fld>
            <a:endParaRPr lang="en-US" dirty="0">
              <a:solidFill>
                <a:schemeClr val="tx1"/>
              </a:solidFill>
            </a:endParaRPr>
          </a:p>
        </p:txBody>
      </p:sp>
      <p:sp>
        <p:nvSpPr>
          <p:cNvPr id="3" name="Footer Placeholder 2">
            <a:extLst>
              <a:ext uri="{FF2B5EF4-FFF2-40B4-BE49-F238E27FC236}">
                <a16:creationId xmlns:a16="http://schemas.microsoft.com/office/drawing/2014/main" id="{B867A417-799E-4B1C-BF21-786FB0194850}"/>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338738738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E73365A-9F98-4A48-8975-27DC460E7548}"/>
              </a:ext>
            </a:extLst>
          </p:cNvPr>
          <p:cNvSpPr>
            <a:spLocks noGrp="1"/>
          </p:cNvSpPr>
          <p:nvPr>
            <p:ph type="title"/>
          </p:nvPr>
        </p:nvSpPr>
        <p:spPr>
          <a:xfrm>
            <a:off x="1154954" y="973668"/>
            <a:ext cx="8761413" cy="706964"/>
          </a:xfrm>
        </p:spPr>
        <p:txBody>
          <a:bodyPr>
            <a:normAutofit fontScale="90000"/>
          </a:bodyPr>
          <a:lstStyle/>
          <a:p>
            <a:r>
              <a:rPr lang="en-US" dirty="0">
                <a:solidFill>
                  <a:srgbClr val="FFFFFF"/>
                </a:solidFill>
              </a:rPr>
              <a:t>Absolute Code Deference - “Code is Law”</a:t>
            </a:r>
          </a:p>
        </p:txBody>
      </p:sp>
      <p:sp>
        <p:nvSpPr>
          <p:cNvPr id="23" name="Rectangle 2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6B97975-42FF-4FAF-BD66-370C634864BF}"/>
              </a:ext>
            </a:extLst>
          </p:cNvPr>
          <p:cNvGraphicFramePr>
            <a:graphicFrameLocks noGrp="1"/>
          </p:cNvGraphicFramePr>
          <p:nvPr>
            <p:ph idx="1"/>
            <p:extLst>
              <p:ext uri="{D42A27DB-BD31-4B8C-83A1-F6EECF244321}">
                <p14:modId xmlns:p14="http://schemas.microsoft.com/office/powerpoint/2010/main" val="205353473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A3426EC3-AD3E-428A-BF47-0AA6A760AF49}"/>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45E1E902-143B-46C8-9F2C-10EF67277B6D}"/>
              </a:ext>
            </a:extLst>
          </p:cNvPr>
          <p:cNvSpPr>
            <a:spLocks noGrp="1"/>
          </p:cNvSpPr>
          <p:nvPr>
            <p:ph type="sldNum" sz="quarter" idx="12"/>
          </p:nvPr>
        </p:nvSpPr>
        <p:spPr/>
        <p:txBody>
          <a:bodyPr/>
          <a:lstStyle/>
          <a:p>
            <a:fld id="{3352CBF5-17B8-4387-88A6-ABF9F8C64D5A}" type="slidenum">
              <a:rPr lang="en-US" smtClean="0"/>
              <a:t>17</a:t>
            </a:fld>
            <a:endParaRPr lang="en-US" dirty="0"/>
          </a:p>
        </p:txBody>
      </p:sp>
    </p:spTree>
    <p:extLst>
      <p:ext uri="{BB962C8B-B14F-4D97-AF65-F5344CB8AC3E}">
        <p14:creationId xmlns:p14="http://schemas.microsoft.com/office/powerpoint/2010/main" val="138089312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DD72FDFC-F497-4AA6-85C3-DDF24394D4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7" name="Rectangle 76">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Oval 77">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9" name="Oval 78">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F2FE6764-AB8C-4A7B-90F5-27B8CDC70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5">
              <a:extLst>
                <a:ext uri="{FF2B5EF4-FFF2-40B4-BE49-F238E27FC236}">
                  <a16:creationId xmlns:a16="http://schemas.microsoft.com/office/drawing/2014/main" id="{3BF38357-85E9-42F6-8CF9-02C1FC596B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3"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E360570-2CC7-419A-A53D-0D12E96B8EF9}"/>
              </a:ext>
            </a:extLst>
          </p:cNvPr>
          <p:cNvSpPr>
            <a:spLocks noGrp="1"/>
          </p:cNvSpPr>
          <p:nvPr>
            <p:ph type="title"/>
          </p:nvPr>
        </p:nvSpPr>
        <p:spPr>
          <a:xfrm>
            <a:off x="639098" y="629265"/>
            <a:ext cx="6072776" cy="1065060"/>
          </a:xfrm>
        </p:spPr>
        <p:txBody>
          <a:bodyPr>
            <a:normAutofit fontScale="90000"/>
          </a:bodyPr>
          <a:lstStyle/>
          <a:p>
            <a:r>
              <a:rPr lang="en-US" dirty="0">
                <a:solidFill>
                  <a:srgbClr val="EBEBEB"/>
                </a:solidFill>
              </a:rPr>
              <a:t>Ricardian Contracts + Smart Contracts</a:t>
            </a:r>
          </a:p>
        </p:txBody>
      </p:sp>
      <p:sp>
        <p:nvSpPr>
          <p:cNvPr id="3079" name="Content Placeholder 3078">
            <a:extLst>
              <a:ext uri="{FF2B5EF4-FFF2-40B4-BE49-F238E27FC236}">
                <a16:creationId xmlns:a16="http://schemas.microsoft.com/office/drawing/2014/main" id="{A7F5E5D8-0A4C-47EC-AEF9-E51DB44A3AB9}"/>
              </a:ext>
            </a:extLst>
          </p:cNvPr>
          <p:cNvSpPr>
            <a:spLocks noGrp="1"/>
          </p:cNvSpPr>
          <p:nvPr>
            <p:ph idx="1"/>
          </p:nvPr>
        </p:nvSpPr>
        <p:spPr>
          <a:xfrm>
            <a:off x="639098" y="1511300"/>
            <a:ext cx="6226112" cy="4719175"/>
          </a:xfrm>
        </p:spPr>
        <p:txBody>
          <a:bodyPr anchor="ctr">
            <a:normAutofit/>
          </a:bodyPr>
          <a:lstStyle/>
          <a:p>
            <a:pPr>
              <a:lnSpc>
                <a:spcPct val="90000"/>
              </a:lnSpc>
            </a:pPr>
            <a:r>
              <a:rPr lang="en-US" sz="1700" dirty="0">
                <a:solidFill>
                  <a:srgbClr val="FFFFFF"/>
                </a:solidFill>
              </a:rPr>
              <a:t>Ricardian Contracts - Developed by Ian Grigg in 1996 for “Ricardo,” an early payment/accounting system</a:t>
            </a:r>
          </a:p>
          <a:p>
            <a:pPr>
              <a:lnSpc>
                <a:spcPct val="90000"/>
              </a:lnSpc>
            </a:pPr>
            <a:r>
              <a:rPr lang="en-US" sz="1700" dirty="0">
                <a:solidFill>
                  <a:srgbClr val="FFFFFF"/>
                </a:solidFill>
              </a:rPr>
              <a:t>= a wet contract, but: </a:t>
            </a:r>
          </a:p>
          <a:p>
            <a:pPr lvl="1">
              <a:lnSpc>
                <a:spcPct val="90000"/>
              </a:lnSpc>
            </a:pPr>
            <a:r>
              <a:rPr lang="en-US" sz="1500" dirty="0">
                <a:solidFill>
                  <a:srgbClr val="FFFFFF"/>
                </a:solidFill>
              </a:rPr>
              <a:t>annotated in markup language for machine-readability, </a:t>
            </a:r>
          </a:p>
          <a:p>
            <a:pPr lvl="1">
              <a:lnSpc>
                <a:spcPct val="90000"/>
              </a:lnSpc>
            </a:pPr>
            <a:r>
              <a:rPr lang="en-US" sz="1500" dirty="0">
                <a:solidFill>
                  <a:srgbClr val="FFFFFF"/>
                </a:solidFill>
              </a:rPr>
              <a:t>signed with private key(s) </a:t>
            </a:r>
          </a:p>
          <a:p>
            <a:pPr lvl="1">
              <a:lnSpc>
                <a:spcPct val="90000"/>
              </a:lnSpc>
            </a:pPr>
            <a:r>
              <a:rPr lang="en-US" sz="1500" dirty="0">
                <a:solidFill>
                  <a:srgbClr val="FFFFFF"/>
                </a:solidFill>
              </a:rPr>
              <a:t>hashed to a unique cryptographic identifier</a:t>
            </a:r>
          </a:p>
          <a:p>
            <a:pPr>
              <a:lnSpc>
                <a:spcPct val="90000"/>
              </a:lnSpc>
            </a:pPr>
            <a:r>
              <a:rPr lang="en-US" sz="1700" dirty="0">
                <a:solidFill>
                  <a:srgbClr val="FFFFFF"/>
                </a:solidFill>
              </a:rPr>
              <a:t>Pre-dates blockchain smart contracts, but can be combined with them</a:t>
            </a:r>
          </a:p>
          <a:p>
            <a:pPr>
              <a:lnSpc>
                <a:spcPct val="90000"/>
              </a:lnSpc>
            </a:pPr>
            <a:r>
              <a:rPr lang="en-US" sz="1700" dirty="0">
                <a:solidFill>
                  <a:srgbClr val="FFFFFF"/>
                </a:solidFill>
              </a:rPr>
              <a:t>Blockchain implementation can be as simple as hashing the natural language and/or code to the blockchain to create a record, or as complex as “Ricardian triples” that include blockchain-based smart contract functionality</a:t>
            </a:r>
          </a:p>
        </p:txBody>
      </p:sp>
      <p:pic>
        <p:nvPicPr>
          <p:cNvPr id="3077" name="Picture 2" descr="Image result for smart contract ethereum">
            <a:extLst>
              <a:ext uri="{FF2B5EF4-FFF2-40B4-BE49-F238E27FC236}">
                <a16:creationId xmlns:a16="http://schemas.microsoft.com/office/drawing/2014/main" id="{E17164D9-0E25-4E7F-A260-7CD29EDE2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238" y="629265"/>
            <a:ext cx="4545352" cy="5601210"/>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84">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Footer Placeholder 2">
            <a:extLst>
              <a:ext uri="{FF2B5EF4-FFF2-40B4-BE49-F238E27FC236}">
                <a16:creationId xmlns:a16="http://schemas.microsoft.com/office/drawing/2014/main" id="{2BF1FAE1-C2BE-466B-9E25-56E897042211}"/>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B534DB42-A94A-43E5-BAB1-2806DBA04EF7}"/>
              </a:ext>
            </a:extLst>
          </p:cNvPr>
          <p:cNvSpPr>
            <a:spLocks noGrp="1"/>
          </p:cNvSpPr>
          <p:nvPr>
            <p:ph type="sldNum" sz="quarter" idx="12"/>
          </p:nvPr>
        </p:nvSpPr>
        <p:spPr/>
        <p:txBody>
          <a:bodyPr/>
          <a:lstStyle/>
          <a:p>
            <a:fld id="{3352CBF5-17B8-4387-88A6-ABF9F8C64D5A}" type="slidenum">
              <a:rPr lang="en-US" smtClean="0"/>
              <a:t>18</a:t>
            </a:fld>
            <a:endParaRPr lang="en-US" dirty="0"/>
          </a:p>
        </p:txBody>
      </p:sp>
    </p:spTree>
    <p:extLst>
      <p:ext uri="{BB962C8B-B14F-4D97-AF65-F5344CB8AC3E}">
        <p14:creationId xmlns:p14="http://schemas.microsoft.com/office/powerpoint/2010/main" val="581768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8" name="Rectangle 13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1" name="Rectangle 14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3"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45" name="Rectangle 144">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360570-2CC7-419A-A53D-0D12E96B8EF9}"/>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000" b="0" i="0" kern="1200" dirty="0">
                <a:solidFill>
                  <a:srgbClr val="EBEBEB"/>
                </a:solidFill>
                <a:latin typeface="+mj-lt"/>
                <a:ea typeface="+mj-ea"/>
                <a:cs typeface="+mj-cs"/>
              </a:rPr>
              <a:t>Ricardian Contracts + Smart Contracts</a:t>
            </a:r>
          </a:p>
        </p:txBody>
      </p:sp>
      <p:pic>
        <p:nvPicPr>
          <p:cNvPr id="1028" name="Picture 4" descr="http://iang.org/papers/irsc_richness.png">
            <a:extLst>
              <a:ext uri="{FF2B5EF4-FFF2-40B4-BE49-F238E27FC236}">
                <a16:creationId xmlns:a16="http://schemas.microsoft.com/office/drawing/2014/main" id="{19B94EAE-CE94-4BBD-816B-D2CB84952C6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308563" y="1113063"/>
            <a:ext cx="4073307" cy="462875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D9E4D486-7175-431E-AFDB-3BC1B64A2F29}"/>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80297F34-574D-4F4D-B8F5-C61ADCC46422}"/>
              </a:ext>
            </a:extLst>
          </p:cNvPr>
          <p:cNvSpPr>
            <a:spLocks noGrp="1"/>
          </p:cNvSpPr>
          <p:nvPr>
            <p:ph type="sldNum" sz="quarter" idx="12"/>
          </p:nvPr>
        </p:nvSpPr>
        <p:spPr/>
        <p:txBody>
          <a:bodyPr/>
          <a:lstStyle/>
          <a:p>
            <a:fld id="{3352CBF5-17B8-4387-88A6-ABF9F8C64D5A}" type="slidenum">
              <a:rPr lang="en-US" smtClean="0"/>
              <a:t>19</a:t>
            </a:fld>
            <a:endParaRPr lang="en-US" dirty="0"/>
          </a:p>
        </p:txBody>
      </p:sp>
    </p:spTree>
    <p:extLst>
      <p:ext uri="{BB962C8B-B14F-4D97-AF65-F5344CB8AC3E}">
        <p14:creationId xmlns:p14="http://schemas.microsoft.com/office/powerpoint/2010/main" val="9382235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02" y="365125"/>
            <a:ext cx="10520702" cy="1325563"/>
          </a:xfrm>
        </p:spPr>
        <p:txBody>
          <a:bodyPr>
            <a:normAutofit/>
          </a:bodyPr>
          <a:lstStyle/>
          <a:p>
            <a:r>
              <a:rPr lang="en-US" dirty="0">
                <a:solidFill>
                  <a:srgbClr val="FFFFFF"/>
                </a:solidFill>
              </a:rPr>
              <a:t>Contents</a:t>
            </a:r>
          </a:p>
        </p:txBody>
      </p:sp>
      <p:sp>
        <p:nvSpPr>
          <p:cNvPr id="3" name="Content Placeholder 2"/>
          <p:cNvSpPr>
            <a:spLocks noGrp="1"/>
          </p:cNvSpPr>
          <p:nvPr>
            <p:ph idx="1"/>
          </p:nvPr>
        </p:nvSpPr>
        <p:spPr>
          <a:xfrm>
            <a:off x="838201" y="2281806"/>
            <a:ext cx="10515598" cy="3895156"/>
          </a:xfrm>
        </p:spPr>
        <p:txBody>
          <a:bodyPr>
            <a:normAutofit/>
          </a:bodyPr>
          <a:lstStyle/>
          <a:p>
            <a:r>
              <a:rPr lang="en-US" sz="2000" dirty="0">
                <a:solidFill>
                  <a:srgbClr val="FFFFFF"/>
                </a:solidFill>
              </a:rPr>
              <a:t>Wet Contracts vs. Smart Contracts</a:t>
            </a:r>
          </a:p>
          <a:p>
            <a:r>
              <a:rPr lang="en-US" sz="2000" dirty="0">
                <a:solidFill>
                  <a:srgbClr val="FFFFFF"/>
                </a:solidFill>
              </a:rPr>
              <a:t>Approaches to Smart Contracts</a:t>
            </a:r>
          </a:p>
          <a:p>
            <a:r>
              <a:rPr lang="en-US" sz="2000" dirty="0">
                <a:solidFill>
                  <a:srgbClr val="FFFFFF"/>
                </a:solidFill>
              </a:rPr>
              <a:t>Smart Contract Risks / Wet Contract Solutions</a:t>
            </a:r>
          </a:p>
          <a:p>
            <a:pPr lvl="1"/>
            <a:r>
              <a:rPr lang="en-US" sz="1800" dirty="0">
                <a:solidFill>
                  <a:srgbClr val="FFFFFF"/>
                </a:solidFill>
              </a:rPr>
              <a:t>A. Drafting Cryptocurrency Transfer Provisions</a:t>
            </a:r>
          </a:p>
          <a:p>
            <a:pPr lvl="1"/>
            <a:r>
              <a:rPr lang="en-US" sz="1800" dirty="0">
                <a:solidFill>
                  <a:srgbClr val="FFFFFF"/>
                </a:solidFill>
              </a:rPr>
              <a:t>B. Drafting for Qualified Code Deference</a:t>
            </a:r>
          </a:p>
          <a:p>
            <a:r>
              <a:rPr lang="en-US" sz="2000" dirty="0">
                <a:solidFill>
                  <a:srgbClr val="FFFFFF"/>
                </a:solidFill>
              </a:rPr>
              <a:t>Objections &amp; Answers</a:t>
            </a:r>
          </a:p>
        </p:txBody>
      </p:sp>
      <p:sp>
        <p:nvSpPr>
          <p:cNvPr id="4" name="Footer Placeholder 3">
            <a:extLst>
              <a:ext uri="{FF2B5EF4-FFF2-40B4-BE49-F238E27FC236}">
                <a16:creationId xmlns:a16="http://schemas.microsoft.com/office/drawing/2014/main" id="{DFBBB297-050C-4F08-AB74-56A3BC9F79E9}"/>
              </a:ext>
            </a:extLst>
          </p:cNvPr>
          <p:cNvSpPr>
            <a:spLocks noGrp="1"/>
          </p:cNvSpPr>
          <p:nvPr>
            <p:ph type="ftr" sz="quarter" idx="11"/>
          </p:nvPr>
        </p:nvSpPr>
        <p:spPr>
          <a:xfrm>
            <a:off x="561110" y="6391838"/>
            <a:ext cx="3859795" cy="304801"/>
          </a:xfrm>
        </p:spPr>
        <p:txBody>
          <a:bodyPr/>
          <a:lstStyle/>
          <a:p>
            <a:r>
              <a:rPr lang="en-US" dirty="0"/>
              <a:t>(c) Gabriel Shapiro – do not copy, modify, reproduce or distribute without permission</a:t>
            </a:r>
          </a:p>
        </p:txBody>
      </p:sp>
      <p:sp>
        <p:nvSpPr>
          <p:cNvPr id="5" name="Slide Number Placeholder 4">
            <a:extLst>
              <a:ext uri="{FF2B5EF4-FFF2-40B4-BE49-F238E27FC236}">
                <a16:creationId xmlns:a16="http://schemas.microsoft.com/office/drawing/2014/main" id="{791B6424-A116-43F6-8BB0-494CBA7D4DE4}"/>
              </a:ext>
            </a:extLst>
          </p:cNvPr>
          <p:cNvSpPr>
            <a:spLocks noGrp="1"/>
          </p:cNvSpPr>
          <p:nvPr>
            <p:ph type="sldNum" sz="quarter" idx="12"/>
          </p:nvPr>
        </p:nvSpPr>
        <p:spPr>
          <a:xfrm>
            <a:off x="10352540" y="295729"/>
            <a:ext cx="838199" cy="767687"/>
          </a:xfrm>
        </p:spPr>
        <p:txBody>
          <a:bodyPr/>
          <a:lstStyle/>
          <a:p>
            <a:fld id="{3352CBF5-17B8-4387-88A6-ABF9F8C64D5A}" type="slidenum">
              <a:rPr lang="en-US" smtClean="0"/>
              <a:t>2</a:t>
            </a:fld>
            <a:endParaRPr lang="en-US" dirty="0"/>
          </a:p>
        </p:txBody>
      </p:sp>
    </p:spTree>
    <p:extLst>
      <p:ext uri="{BB962C8B-B14F-4D97-AF65-F5344CB8AC3E}">
        <p14:creationId xmlns:p14="http://schemas.microsoft.com/office/powerpoint/2010/main" val="329757689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4" name="Group 19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3" name="Rectangle 19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055" name="Rectangle 19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56"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0E360570-2CC7-419A-A53D-0D12E96B8EF9}"/>
              </a:ext>
            </a:extLst>
          </p:cNvPr>
          <p:cNvSpPr>
            <a:spLocks noGrp="1"/>
          </p:cNvSpPr>
          <p:nvPr>
            <p:ph type="title"/>
          </p:nvPr>
        </p:nvSpPr>
        <p:spPr>
          <a:xfrm>
            <a:off x="6744929" y="1241266"/>
            <a:ext cx="4798142" cy="3153753"/>
          </a:xfrm>
        </p:spPr>
        <p:txBody>
          <a:bodyPr vert="horz" lIns="91440" tIns="45720" rIns="91440" bIns="45720" rtlCol="0" anchor="b">
            <a:normAutofit/>
          </a:bodyPr>
          <a:lstStyle/>
          <a:p>
            <a:pPr>
              <a:lnSpc>
                <a:spcPct val="90000"/>
              </a:lnSpc>
            </a:pPr>
            <a:r>
              <a:rPr lang="en-US" sz="5400" b="0" i="0" kern="1200" dirty="0">
                <a:solidFill>
                  <a:srgbClr val="EBEBEB"/>
                </a:solidFill>
                <a:latin typeface="+mj-lt"/>
                <a:ea typeface="+mj-ea"/>
                <a:cs typeface="+mj-cs"/>
              </a:rPr>
              <a:t>Ricardian Contracts + Smart Contracts</a:t>
            </a:r>
          </a:p>
        </p:txBody>
      </p:sp>
      <p:sp>
        <p:nvSpPr>
          <p:cNvPr id="2057" name="Rectangle 196">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descr="http://iang.org/papers/irsc_commonaccord.png">
            <a:extLst>
              <a:ext uri="{FF2B5EF4-FFF2-40B4-BE49-F238E27FC236}">
                <a16:creationId xmlns:a16="http://schemas.microsoft.com/office/drawing/2014/main" id="{20ACA283-5CC4-4BE4-9E8F-EE63DCA8B0F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46363" y="1113063"/>
            <a:ext cx="4513038" cy="462875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5BDF03C3-5738-44CC-A3CB-B66770A7AFF7}"/>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2839CFE2-8D01-4953-920A-E86D4ECA42C0}"/>
              </a:ext>
            </a:extLst>
          </p:cNvPr>
          <p:cNvSpPr>
            <a:spLocks noGrp="1"/>
          </p:cNvSpPr>
          <p:nvPr>
            <p:ph type="sldNum" sz="quarter" idx="12"/>
          </p:nvPr>
        </p:nvSpPr>
        <p:spPr/>
        <p:txBody>
          <a:bodyPr/>
          <a:lstStyle/>
          <a:p>
            <a:fld id="{3352CBF5-17B8-4387-88A6-ABF9F8C64D5A}" type="slidenum">
              <a:rPr lang="en-US" smtClean="0"/>
              <a:t>20</a:t>
            </a:fld>
            <a:endParaRPr lang="en-US" dirty="0"/>
          </a:p>
        </p:txBody>
      </p:sp>
    </p:spTree>
    <p:extLst>
      <p:ext uri="{BB962C8B-B14F-4D97-AF65-F5344CB8AC3E}">
        <p14:creationId xmlns:p14="http://schemas.microsoft.com/office/powerpoint/2010/main" val="427001912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2FEF592-98A7-4568-9D42-33C2403ADD83}"/>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Ricardian Contracts (By Themselves)</a:t>
            </a:r>
          </a:p>
        </p:txBody>
      </p:sp>
      <p:sp>
        <p:nvSpPr>
          <p:cNvPr id="59" name="Rectangle 5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C7975CD-B224-4963-A1A0-645245859717}"/>
              </a:ext>
            </a:extLst>
          </p:cNvPr>
          <p:cNvGraphicFramePr>
            <a:graphicFrameLocks noGrp="1"/>
          </p:cNvGraphicFramePr>
          <p:nvPr>
            <p:ph idx="1"/>
            <p:extLst>
              <p:ext uri="{D42A27DB-BD31-4B8C-83A1-F6EECF244321}">
                <p14:modId xmlns:p14="http://schemas.microsoft.com/office/powerpoint/2010/main" val="131332834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C37EFAF4-C6E7-47DA-A8C2-1CAB00223660}"/>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DF7FC7BC-7D29-4672-B7B0-AD4AED2CBB4D}"/>
              </a:ext>
            </a:extLst>
          </p:cNvPr>
          <p:cNvSpPr>
            <a:spLocks noGrp="1"/>
          </p:cNvSpPr>
          <p:nvPr>
            <p:ph type="sldNum" sz="quarter" idx="12"/>
          </p:nvPr>
        </p:nvSpPr>
        <p:spPr/>
        <p:txBody>
          <a:bodyPr/>
          <a:lstStyle/>
          <a:p>
            <a:fld id="{3352CBF5-17B8-4387-88A6-ABF9F8C64D5A}" type="slidenum">
              <a:rPr lang="en-US" smtClean="0"/>
              <a:t>21</a:t>
            </a:fld>
            <a:endParaRPr lang="en-US" dirty="0"/>
          </a:p>
        </p:txBody>
      </p:sp>
    </p:spTree>
    <p:extLst>
      <p:ext uri="{BB962C8B-B14F-4D97-AF65-F5344CB8AC3E}">
        <p14:creationId xmlns:p14="http://schemas.microsoft.com/office/powerpoint/2010/main" val="56844508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2FEF592-98A7-4568-9D42-33C2403ADD83}"/>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Ricardian Contracts + Smart Contracts</a:t>
            </a:r>
          </a:p>
        </p:txBody>
      </p:sp>
      <p:sp>
        <p:nvSpPr>
          <p:cNvPr id="59" name="Rectangle 58">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C7975CD-B224-4963-A1A0-645245859717}"/>
              </a:ext>
            </a:extLst>
          </p:cNvPr>
          <p:cNvGraphicFramePr>
            <a:graphicFrameLocks noGrp="1"/>
          </p:cNvGraphicFramePr>
          <p:nvPr>
            <p:ph idx="1"/>
            <p:extLst>
              <p:ext uri="{D42A27DB-BD31-4B8C-83A1-F6EECF244321}">
                <p14:modId xmlns:p14="http://schemas.microsoft.com/office/powerpoint/2010/main" val="2989392600"/>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92623F6E-F1FF-49D8-BE26-42F628AB07B9}"/>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CDD3C1D8-2062-4131-BE49-4A0AB166C612}"/>
              </a:ext>
            </a:extLst>
          </p:cNvPr>
          <p:cNvSpPr>
            <a:spLocks noGrp="1"/>
          </p:cNvSpPr>
          <p:nvPr>
            <p:ph type="sldNum" sz="quarter" idx="12"/>
          </p:nvPr>
        </p:nvSpPr>
        <p:spPr/>
        <p:txBody>
          <a:bodyPr/>
          <a:lstStyle/>
          <a:p>
            <a:fld id="{3352CBF5-17B8-4387-88A6-ABF9F8C64D5A}" type="slidenum">
              <a:rPr lang="en-US" smtClean="0"/>
              <a:t>22</a:t>
            </a:fld>
            <a:endParaRPr lang="en-US" dirty="0"/>
          </a:p>
        </p:txBody>
      </p:sp>
    </p:spTree>
    <p:extLst>
      <p:ext uri="{BB962C8B-B14F-4D97-AF65-F5344CB8AC3E}">
        <p14:creationId xmlns:p14="http://schemas.microsoft.com/office/powerpoint/2010/main" val="61030356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AD7E5EE-08AE-446F-A1F9-2FAB3AC05843}"/>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Qualified Code Deference	</a:t>
            </a:r>
          </a:p>
        </p:txBody>
      </p:sp>
      <p:sp>
        <p:nvSpPr>
          <p:cNvPr id="26" name="Rectangle 25">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A3A430E4-9F4C-4FE0-B75E-864F224E3882}"/>
              </a:ext>
            </a:extLst>
          </p:cNvPr>
          <p:cNvSpPr>
            <a:spLocks noGrp="1"/>
          </p:cNvSpPr>
          <p:nvPr>
            <p:ph type="sldNum" sz="quarter" idx="12"/>
          </p:nvPr>
        </p:nvSpPr>
        <p:spPr>
          <a:xfrm>
            <a:off x="10352540" y="295729"/>
            <a:ext cx="838199" cy="767687"/>
          </a:xfrm>
        </p:spPr>
        <p:txBody>
          <a:bodyPr>
            <a:normAutofit/>
          </a:bodyPr>
          <a:lstStyle/>
          <a:p>
            <a:pPr>
              <a:spcAft>
                <a:spcPts val="600"/>
              </a:spcAft>
            </a:pPr>
            <a:fld id="{3352CBF5-17B8-4387-88A6-ABF9F8C64D5A}" type="slidenum">
              <a:rPr lang="en-US">
                <a:solidFill>
                  <a:srgbClr val="FFFFFF"/>
                </a:solidFill>
              </a:rPr>
              <a:pPr>
                <a:spcAft>
                  <a:spcPts val="600"/>
                </a:spcAft>
              </a:pPr>
              <a:t>23</a:t>
            </a:fld>
            <a:endParaRPr lang="en-US" dirty="0">
              <a:solidFill>
                <a:srgbClr val="FFFFFF"/>
              </a:solidFill>
            </a:endParaRPr>
          </a:p>
        </p:txBody>
      </p:sp>
      <p:sp>
        <p:nvSpPr>
          <p:cNvPr id="3" name="Footer Placeholder 2">
            <a:extLst>
              <a:ext uri="{FF2B5EF4-FFF2-40B4-BE49-F238E27FC236}">
                <a16:creationId xmlns:a16="http://schemas.microsoft.com/office/drawing/2014/main" id="{88E11811-4DBB-4E0B-8310-2F037A63A5E9}"/>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t>(c) Gabriel Shapiro – do not copy, modify, reproduce or distribute without permission</a:t>
            </a:r>
          </a:p>
        </p:txBody>
      </p:sp>
      <p:graphicFrame>
        <p:nvGraphicFramePr>
          <p:cNvPr id="5" name="Content Placeholder 2">
            <a:extLst>
              <a:ext uri="{FF2B5EF4-FFF2-40B4-BE49-F238E27FC236}">
                <a16:creationId xmlns:a16="http://schemas.microsoft.com/office/drawing/2014/main" id="{F501CE7C-81D3-4AC4-A7EE-1EB1F3DFD585}"/>
              </a:ext>
            </a:extLst>
          </p:cNvPr>
          <p:cNvGraphicFramePr>
            <a:graphicFrameLocks noGrp="1"/>
          </p:cNvGraphicFramePr>
          <p:nvPr>
            <p:ph idx="1"/>
            <p:extLst>
              <p:ext uri="{D42A27DB-BD31-4B8C-83A1-F6EECF244321}">
                <p14:modId xmlns:p14="http://schemas.microsoft.com/office/powerpoint/2010/main" val="95408799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182727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AC32AA29-BAEC-4DC0-90C7-7A5C0BF2368F}"/>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Qualified Code Deference – Historical Precedent	 - EDI</a:t>
            </a:r>
          </a:p>
        </p:txBody>
      </p:sp>
      <p:cxnSp>
        <p:nvCxnSpPr>
          <p:cNvPr id="32" name="Straight Connector 31">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2C0833-07E3-4593-8256-426D9DC7AB75}"/>
              </a:ext>
            </a:extLst>
          </p:cNvPr>
          <p:cNvSpPr>
            <a:spLocks noGrp="1"/>
          </p:cNvSpPr>
          <p:nvPr>
            <p:ph idx="1"/>
          </p:nvPr>
        </p:nvSpPr>
        <p:spPr>
          <a:xfrm>
            <a:off x="5041399" y="1085549"/>
            <a:ext cx="5579707" cy="4686903"/>
          </a:xfrm>
        </p:spPr>
        <p:txBody>
          <a:bodyPr anchor="ctr">
            <a:normAutofit lnSpcReduction="10000"/>
          </a:bodyPr>
          <a:lstStyle/>
          <a:p>
            <a:pPr>
              <a:lnSpc>
                <a:spcPct val="90000"/>
              </a:lnSpc>
            </a:pPr>
            <a:r>
              <a:rPr lang="en-US" sz="1500" dirty="0">
                <a:solidFill>
                  <a:schemeClr val="tx1"/>
                </a:solidFill>
              </a:rPr>
              <a:t>Electronic Data Interchange (EDI)</a:t>
            </a:r>
          </a:p>
          <a:p>
            <a:pPr lvl="1">
              <a:lnSpc>
                <a:spcPct val="90000"/>
              </a:lnSpc>
            </a:pPr>
            <a:r>
              <a:rPr lang="en-US" sz="1500" dirty="0">
                <a:solidFill>
                  <a:schemeClr val="tx1"/>
                </a:solidFill>
              </a:rPr>
              <a:t>"the computer-to-computer interchange of strictly formatted ([i.e., machine-readable and typically only machine-read] messages that represent documents other than monetary instruments” (NIST – 1996)</a:t>
            </a:r>
          </a:p>
          <a:p>
            <a:pPr lvl="1">
              <a:lnSpc>
                <a:spcPct val="90000"/>
              </a:lnSpc>
            </a:pPr>
            <a:r>
              <a:rPr lang="en-US" sz="1500" dirty="0">
                <a:solidFill>
                  <a:schemeClr val="tx1"/>
                </a:solidFill>
              </a:rPr>
              <a:t>embodied in different use-specific standards: X12, EDIFACT, ODETTE</a:t>
            </a:r>
          </a:p>
          <a:p>
            <a:pPr lvl="1">
              <a:lnSpc>
                <a:spcPct val="90000"/>
              </a:lnSpc>
            </a:pPr>
            <a:r>
              <a:rPr lang="en-US" sz="1500" dirty="0">
                <a:solidFill>
                  <a:schemeClr val="tx1"/>
                </a:solidFill>
              </a:rPr>
              <a:t>mainly used for goods invoicing &amp; ordering</a:t>
            </a:r>
          </a:p>
          <a:p>
            <a:pPr>
              <a:lnSpc>
                <a:spcPct val="90000"/>
              </a:lnSpc>
            </a:pPr>
            <a:r>
              <a:rPr lang="en-US" sz="1500" dirty="0">
                <a:solidFill>
                  <a:schemeClr val="tx1"/>
                </a:solidFill>
              </a:rPr>
              <a:t>“EDI partners would frequently enter into EDI trading agreements— traditional, semantic contracts that structured their use of EDI…This is another example of parties using a paper contract to create an “interpretive regime” to govern the particular risks of their transaction, as in Part II. In this case, an EDI trading agreement could be used to avoid adverse outcomes under UCC § 2-207. [For example,] EDI users opted to use trading agreements to preclude the possible application of buyer-favored UCC gap-fillers).”</a:t>
            </a:r>
          </a:p>
        </p:txBody>
      </p:sp>
      <p:sp>
        <p:nvSpPr>
          <p:cNvPr id="5" name="Slide Number Placeholder 4">
            <a:extLst>
              <a:ext uri="{FF2B5EF4-FFF2-40B4-BE49-F238E27FC236}">
                <a16:creationId xmlns:a16="http://schemas.microsoft.com/office/drawing/2014/main" id="{8DE2DCF9-87F4-4988-B3C2-0CCAFEE28057}"/>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24</a:t>
            </a:fld>
            <a:endParaRPr lang="en-US" dirty="0">
              <a:solidFill>
                <a:schemeClr val="tx1"/>
              </a:solidFill>
            </a:endParaRPr>
          </a:p>
        </p:txBody>
      </p:sp>
      <p:sp>
        <p:nvSpPr>
          <p:cNvPr id="4" name="Footer Placeholder 3">
            <a:extLst>
              <a:ext uri="{FF2B5EF4-FFF2-40B4-BE49-F238E27FC236}">
                <a16:creationId xmlns:a16="http://schemas.microsoft.com/office/drawing/2014/main" id="{462C2806-464E-4DE1-964E-A5D6A6B6A8BC}"/>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93252649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7" name="Rectangle 46">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AC32AA29-BAEC-4DC0-90C7-7A5C0BF2368F}"/>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Qualified Code Deference – Historical Precedent	 - EDI	</a:t>
            </a:r>
          </a:p>
        </p:txBody>
      </p:sp>
      <p:cxnSp>
        <p:nvCxnSpPr>
          <p:cNvPr id="50" name="Straight Connector 49">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2C0833-07E3-4593-8256-426D9DC7AB75}"/>
              </a:ext>
            </a:extLst>
          </p:cNvPr>
          <p:cNvSpPr>
            <a:spLocks noGrp="1"/>
          </p:cNvSpPr>
          <p:nvPr>
            <p:ph idx="1"/>
          </p:nvPr>
        </p:nvSpPr>
        <p:spPr>
          <a:xfrm>
            <a:off x="5041399" y="1085549"/>
            <a:ext cx="5579707" cy="4686903"/>
          </a:xfrm>
        </p:spPr>
        <p:txBody>
          <a:bodyPr anchor="ctr">
            <a:normAutofit/>
          </a:bodyPr>
          <a:lstStyle/>
          <a:p>
            <a:pPr marL="0" indent="0">
              <a:buNone/>
            </a:pPr>
            <a:r>
              <a:rPr lang="en-US" dirty="0">
                <a:solidFill>
                  <a:schemeClr val="tx1"/>
                </a:solidFill>
              </a:rPr>
              <a:t>EDI Trading Agreement - Example</a:t>
            </a:r>
          </a:p>
          <a:p>
            <a:r>
              <a:rPr lang="en-US" dirty="0">
                <a:solidFill>
                  <a:schemeClr val="tx1"/>
                </a:solidFill>
              </a:rPr>
              <a:t>“The conduct of the parties pursuant to this Agreement[…]shall, for all legal purposes, evidence a course of performance accepted by the parties in furtherance of this Agreement.”</a:t>
            </a:r>
          </a:p>
          <a:p>
            <a:r>
              <a:rPr lang="en-US" dirty="0">
                <a:solidFill>
                  <a:schemeClr val="tx1"/>
                </a:solidFill>
              </a:rPr>
              <a:t>“The parties agree not to contest the validity or enforceability of Signed Documents under the provisions of any applicable law relating to whether certain agreements are in writing and signed by the party to be bound thereby.”</a:t>
            </a:r>
          </a:p>
        </p:txBody>
      </p:sp>
      <p:sp>
        <p:nvSpPr>
          <p:cNvPr id="5" name="Slide Number Placeholder 4">
            <a:extLst>
              <a:ext uri="{FF2B5EF4-FFF2-40B4-BE49-F238E27FC236}">
                <a16:creationId xmlns:a16="http://schemas.microsoft.com/office/drawing/2014/main" id="{FAE73644-1A61-48AE-A8ED-0614BFF2552D}"/>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25</a:t>
            </a:fld>
            <a:endParaRPr lang="en-US" dirty="0">
              <a:solidFill>
                <a:schemeClr val="tx1"/>
              </a:solidFill>
            </a:endParaRPr>
          </a:p>
        </p:txBody>
      </p:sp>
      <p:sp>
        <p:nvSpPr>
          <p:cNvPr id="4" name="Footer Placeholder 3">
            <a:extLst>
              <a:ext uri="{FF2B5EF4-FFF2-40B4-BE49-F238E27FC236}">
                <a16:creationId xmlns:a16="http://schemas.microsoft.com/office/drawing/2014/main" id="{DA96122F-49FC-4902-BB1A-4409E9529D87}"/>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325862122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AC32AA29-BAEC-4DC0-90C7-7A5C0BF2368F}"/>
              </a:ext>
            </a:extLst>
          </p:cNvPr>
          <p:cNvSpPr>
            <a:spLocks noGrp="1"/>
          </p:cNvSpPr>
          <p:nvPr>
            <p:ph type="title"/>
          </p:nvPr>
        </p:nvSpPr>
        <p:spPr>
          <a:xfrm>
            <a:off x="1154954" y="973668"/>
            <a:ext cx="8761413" cy="706964"/>
          </a:xfrm>
        </p:spPr>
        <p:txBody>
          <a:bodyPr>
            <a:normAutofit/>
          </a:bodyPr>
          <a:lstStyle/>
          <a:p>
            <a:pPr>
              <a:lnSpc>
                <a:spcPct val="90000"/>
              </a:lnSpc>
            </a:pPr>
            <a:r>
              <a:rPr lang="en-US" sz="2800" dirty="0">
                <a:solidFill>
                  <a:srgbClr val="FFFFFF"/>
                </a:solidFill>
              </a:rPr>
              <a:t>Qualified Code Deference – for Smart Contracts</a:t>
            </a:r>
          </a:p>
        </p:txBody>
      </p:sp>
      <p:sp>
        <p:nvSpPr>
          <p:cNvPr id="41" name="Rectangle 40">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Slide Number Placeholder 4">
            <a:extLst>
              <a:ext uri="{FF2B5EF4-FFF2-40B4-BE49-F238E27FC236}">
                <a16:creationId xmlns:a16="http://schemas.microsoft.com/office/drawing/2014/main" id="{6D4E61CA-96BE-4E4E-8375-DFBEF807853C}"/>
              </a:ext>
            </a:extLst>
          </p:cNvPr>
          <p:cNvSpPr>
            <a:spLocks noGrp="1"/>
          </p:cNvSpPr>
          <p:nvPr>
            <p:ph type="sldNum" sz="quarter" idx="12"/>
          </p:nvPr>
        </p:nvSpPr>
        <p:spPr>
          <a:xfrm>
            <a:off x="10352540" y="295729"/>
            <a:ext cx="838199" cy="767687"/>
          </a:xfrm>
        </p:spPr>
        <p:txBody>
          <a:bodyPr>
            <a:normAutofit/>
          </a:bodyPr>
          <a:lstStyle/>
          <a:p>
            <a:pPr>
              <a:spcAft>
                <a:spcPts val="600"/>
              </a:spcAft>
            </a:pPr>
            <a:fld id="{3352CBF5-17B8-4387-88A6-ABF9F8C64D5A}" type="slidenum">
              <a:rPr lang="en-US">
                <a:solidFill>
                  <a:srgbClr val="FFFFFF"/>
                </a:solidFill>
              </a:rPr>
              <a:pPr>
                <a:spcAft>
                  <a:spcPts val="600"/>
                </a:spcAft>
              </a:pPr>
              <a:t>26</a:t>
            </a:fld>
            <a:endParaRPr lang="en-US" dirty="0">
              <a:solidFill>
                <a:srgbClr val="FFFFFF"/>
              </a:solidFill>
            </a:endParaRPr>
          </a:p>
        </p:txBody>
      </p:sp>
      <p:sp>
        <p:nvSpPr>
          <p:cNvPr id="4" name="Footer Placeholder 3">
            <a:extLst>
              <a:ext uri="{FF2B5EF4-FFF2-40B4-BE49-F238E27FC236}">
                <a16:creationId xmlns:a16="http://schemas.microsoft.com/office/drawing/2014/main" id="{C9406242-4B18-4EAC-A9C8-D25988071373}"/>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t>(c) Gabriel Shapiro – do not copy, modify, reproduce or distribute without permission</a:t>
            </a:r>
          </a:p>
        </p:txBody>
      </p:sp>
      <p:graphicFrame>
        <p:nvGraphicFramePr>
          <p:cNvPr id="32" name="Content Placeholder 2">
            <a:extLst>
              <a:ext uri="{FF2B5EF4-FFF2-40B4-BE49-F238E27FC236}">
                <a16:creationId xmlns:a16="http://schemas.microsoft.com/office/drawing/2014/main" id="{47736D38-1AE8-4AF0-A7C5-29E90BEB5252}"/>
              </a:ext>
            </a:extLst>
          </p:cNvPr>
          <p:cNvGraphicFramePr>
            <a:graphicFrameLocks noGrp="1"/>
          </p:cNvGraphicFramePr>
          <p:nvPr>
            <p:ph idx="1"/>
            <p:extLst>
              <p:ext uri="{D42A27DB-BD31-4B8C-83A1-F6EECF244321}">
                <p14:modId xmlns:p14="http://schemas.microsoft.com/office/powerpoint/2010/main" val="7554927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683174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E73365A-9F98-4A48-8975-27DC460E7548}"/>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Qualified Code Deference 	</a:t>
            </a:r>
          </a:p>
        </p:txBody>
      </p:sp>
      <p:sp>
        <p:nvSpPr>
          <p:cNvPr id="23" name="Rectangle 2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5E2B8792-5139-4B4D-881C-0AE8A78D7A8D}"/>
              </a:ext>
            </a:extLst>
          </p:cNvPr>
          <p:cNvSpPr>
            <a:spLocks noGrp="1"/>
          </p:cNvSpPr>
          <p:nvPr>
            <p:ph type="sldNum" sz="quarter" idx="12"/>
          </p:nvPr>
        </p:nvSpPr>
        <p:spPr>
          <a:xfrm>
            <a:off x="10352540" y="295729"/>
            <a:ext cx="838199" cy="767687"/>
          </a:xfrm>
        </p:spPr>
        <p:txBody>
          <a:bodyPr>
            <a:normAutofit/>
          </a:bodyPr>
          <a:lstStyle/>
          <a:p>
            <a:pPr>
              <a:spcAft>
                <a:spcPts val="600"/>
              </a:spcAft>
            </a:pPr>
            <a:fld id="{3352CBF5-17B8-4387-88A6-ABF9F8C64D5A}" type="slidenum">
              <a:rPr lang="en-US">
                <a:solidFill>
                  <a:srgbClr val="FFFFFF"/>
                </a:solidFill>
              </a:rPr>
              <a:pPr>
                <a:spcAft>
                  <a:spcPts val="600"/>
                </a:spcAft>
              </a:pPr>
              <a:t>27</a:t>
            </a:fld>
            <a:endParaRPr lang="en-US" dirty="0">
              <a:solidFill>
                <a:srgbClr val="FFFFFF"/>
              </a:solidFill>
            </a:endParaRPr>
          </a:p>
        </p:txBody>
      </p:sp>
      <p:sp>
        <p:nvSpPr>
          <p:cNvPr id="3" name="Footer Placeholder 2">
            <a:extLst>
              <a:ext uri="{FF2B5EF4-FFF2-40B4-BE49-F238E27FC236}">
                <a16:creationId xmlns:a16="http://schemas.microsoft.com/office/drawing/2014/main" id="{B120FDDD-065B-4A55-94FB-F741E227DDFB}"/>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t>(c) Gabriel Shapiro – do not copy, modify, reproduce or distribute without permission</a:t>
            </a:r>
          </a:p>
        </p:txBody>
      </p:sp>
      <p:graphicFrame>
        <p:nvGraphicFramePr>
          <p:cNvPr id="5" name="Content Placeholder 2">
            <a:extLst>
              <a:ext uri="{FF2B5EF4-FFF2-40B4-BE49-F238E27FC236}">
                <a16:creationId xmlns:a16="http://schemas.microsoft.com/office/drawing/2014/main" id="{F6B97975-42FF-4FAF-BD66-370C634864BF}"/>
              </a:ext>
            </a:extLst>
          </p:cNvPr>
          <p:cNvGraphicFramePr>
            <a:graphicFrameLocks noGrp="1"/>
          </p:cNvGraphicFramePr>
          <p:nvPr>
            <p:ph idx="1"/>
            <p:extLst>
              <p:ext uri="{D42A27DB-BD31-4B8C-83A1-F6EECF244321}">
                <p14:modId xmlns:p14="http://schemas.microsoft.com/office/powerpoint/2010/main" val="197338590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530984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6">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8" name="Rectangle 17">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1293845"/>
            <a:ext cx="9154801" cy="2681256"/>
          </a:xfrm>
        </p:spPr>
        <p:txBody>
          <a:bodyPr vert="horz" lIns="91440" tIns="45720" rIns="91440" bIns="45720" rtlCol="0" anchor="b">
            <a:normAutofit/>
          </a:bodyPr>
          <a:lstStyle/>
          <a:p>
            <a:pPr algn="ctr"/>
            <a:r>
              <a:rPr lang="en-US" sz="5400" dirty="0">
                <a:solidFill>
                  <a:schemeClr val="tx1"/>
                </a:solidFill>
              </a:rPr>
              <a:t>Smart Contract Risks/</a:t>
            </a:r>
            <a:br>
              <a:rPr lang="en-US" sz="5400" dirty="0">
                <a:solidFill>
                  <a:schemeClr val="tx1"/>
                </a:solidFill>
              </a:rPr>
            </a:br>
            <a:r>
              <a:rPr lang="en-US" sz="5400" dirty="0">
                <a:solidFill>
                  <a:schemeClr val="tx1"/>
                </a:solidFill>
              </a:rPr>
              <a:t>Wet Contract Solutions</a:t>
            </a:r>
          </a:p>
        </p:txBody>
      </p:sp>
      <p:sp>
        <p:nvSpPr>
          <p:cNvPr id="3" name="Footer Placeholder 2">
            <a:extLst>
              <a:ext uri="{FF2B5EF4-FFF2-40B4-BE49-F238E27FC236}">
                <a16:creationId xmlns:a16="http://schemas.microsoft.com/office/drawing/2014/main" id="{F038BDDB-3223-4A5C-9176-AD645D7978C1}"/>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79E59999-23A6-415B-B18E-4DF04EC92DAE}"/>
              </a:ext>
            </a:extLst>
          </p:cNvPr>
          <p:cNvSpPr>
            <a:spLocks noGrp="1"/>
          </p:cNvSpPr>
          <p:nvPr>
            <p:ph type="sldNum" sz="quarter" idx="12"/>
          </p:nvPr>
        </p:nvSpPr>
        <p:spPr/>
        <p:txBody>
          <a:bodyPr/>
          <a:lstStyle/>
          <a:p>
            <a:fld id="{3352CBF5-17B8-4387-88A6-ABF9F8C64D5A}" type="slidenum">
              <a:rPr lang="en-US" smtClean="0"/>
              <a:t>28</a:t>
            </a:fld>
            <a:endParaRPr lang="en-US" dirty="0"/>
          </a:p>
        </p:txBody>
      </p:sp>
    </p:spTree>
    <p:extLst>
      <p:ext uri="{BB962C8B-B14F-4D97-AF65-F5344CB8AC3E}">
        <p14:creationId xmlns:p14="http://schemas.microsoft.com/office/powerpoint/2010/main" val="239881885"/>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6">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8" name="Rectangle 17">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1293845"/>
            <a:ext cx="9154801" cy="2681256"/>
          </a:xfrm>
        </p:spPr>
        <p:txBody>
          <a:bodyPr vert="horz" lIns="91440" tIns="45720" rIns="91440" bIns="45720" rtlCol="0" anchor="b">
            <a:normAutofit/>
          </a:bodyPr>
          <a:lstStyle/>
          <a:p>
            <a:pPr algn="ctr"/>
            <a:r>
              <a:rPr lang="en-US" sz="5400" dirty="0">
                <a:solidFill>
                  <a:schemeClr val="tx1"/>
                </a:solidFill>
              </a:rPr>
              <a:t>A. Drafting Cryptocurrency Transfer Provisions</a:t>
            </a:r>
          </a:p>
        </p:txBody>
      </p:sp>
      <p:sp>
        <p:nvSpPr>
          <p:cNvPr id="3" name="Footer Placeholder 2">
            <a:extLst>
              <a:ext uri="{FF2B5EF4-FFF2-40B4-BE49-F238E27FC236}">
                <a16:creationId xmlns:a16="http://schemas.microsoft.com/office/drawing/2014/main" id="{B9D000C2-6D2A-4B6F-AFB6-ABC73AEC34EB}"/>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5C0A7EF5-BE39-44CD-ADA1-A290A4C9B0FB}"/>
              </a:ext>
            </a:extLst>
          </p:cNvPr>
          <p:cNvSpPr>
            <a:spLocks noGrp="1"/>
          </p:cNvSpPr>
          <p:nvPr>
            <p:ph type="sldNum" sz="quarter" idx="12"/>
          </p:nvPr>
        </p:nvSpPr>
        <p:spPr/>
        <p:txBody>
          <a:bodyPr/>
          <a:lstStyle/>
          <a:p>
            <a:fld id="{3352CBF5-17B8-4387-88A6-ABF9F8C64D5A}" type="slidenum">
              <a:rPr lang="en-US" smtClean="0"/>
              <a:t>29</a:t>
            </a:fld>
            <a:endParaRPr lang="en-US" dirty="0"/>
          </a:p>
        </p:txBody>
      </p:sp>
    </p:spTree>
    <p:extLst>
      <p:ext uri="{BB962C8B-B14F-4D97-AF65-F5344CB8AC3E}">
        <p14:creationId xmlns:p14="http://schemas.microsoft.com/office/powerpoint/2010/main" val="30006922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0" name="Rectangle 59">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3" name="Rectangle 62">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5" name="Rectangle 64">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69" name="Group 68">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70" name="Rectangle 69">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1293845"/>
            <a:ext cx="9154801" cy="2681256"/>
          </a:xfrm>
        </p:spPr>
        <p:txBody>
          <a:bodyPr vert="horz" lIns="91440" tIns="45720" rIns="91440" bIns="45720" rtlCol="0" anchor="b">
            <a:normAutofit/>
          </a:bodyPr>
          <a:lstStyle/>
          <a:p>
            <a:pPr algn="ctr"/>
            <a:r>
              <a:rPr lang="en-US" sz="5400" dirty="0">
                <a:solidFill>
                  <a:schemeClr val="tx1"/>
                </a:solidFill>
              </a:rPr>
              <a:t>Wet Contracts </a:t>
            </a:r>
            <a:br>
              <a:rPr lang="en-US" sz="5400" dirty="0">
                <a:solidFill>
                  <a:schemeClr val="tx1"/>
                </a:solidFill>
              </a:rPr>
            </a:br>
            <a:r>
              <a:rPr lang="en-US" sz="5400" dirty="0">
                <a:solidFill>
                  <a:schemeClr val="tx1"/>
                </a:solidFill>
              </a:rPr>
              <a:t>vs. </a:t>
            </a:r>
            <a:br>
              <a:rPr lang="en-US" sz="5400" dirty="0">
                <a:solidFill>
                  <a:schemeClr val="tx1"/>
                </a:solidFill>
              </a:rPr>
            </a:br>
            <a:r>
              <a:rPr lang="en-US" sz="5400" dirty="0">
                <a:solidFill>
                  <a:schemeClr val="tx1"/>
                </a:solidFill>
              </a:rPr>
              <a:t>Smart Contracts</a:t>
            </a:r>
          </a:p>
        </p:txBody>
      </p:sp>
      <p:sp>
        <p:nvSpPr>
          <p:cNvPr id="3" name="Footer Placeholder 2">
            <a:extLst>
              <a:ext uri="{FF2B5EF4-FFF2-40B4-BE49-F238E27FC236}">
                <a16:creationId xmlns:a16="http://schemas.microsoft.com/office/drawing/2014/main" id="{0F275325-4115-474A-ADD3-0CFFF590896D}"/>
              </a:ext>
            </a:extLst>
          </p:cNvPr>
          <p:cNvSpPr>
            <a:spLocks noGrp="1"/>
          </p:cNvSpPr>
          <p:nvPr>
            <p:ph type="ftr" sz="quarter" idx="11"/>
          </p:nvPr>
        </p:nvSpPr>
        <p:spPr>
          <a:xfrm rot="5400000">
            <a:off x="9521207" y="3155806"/>
            <a:ext cx="3859795" cy="304801"/>
          </a:xfrm>
        </p:spPr>
        <p:txBody>
          <a:bodyPr vert="horz" lIns="91440" tIns="45720" rIns="91440" bIns="45720" rtlCol="0" anchor="ctr">
            <a:normAutofit/>
          </a:bodyPr>
          <a:lstStyle/>
          <a:p>
            <a:pPr>
              <a:lnSpc>
                <a:spcPct val="90000"/>
              </a:lnSpc>
              <a:spcAft>
                <a:spcPts val="600"/>
              </a:spcAft>
            </a:pPr>
            <a:r>
              <a:rPr lang="en-US" sz="700" b="0" dirty="0">
                <a:solidFill>
                  <a:srgbClr val="FFFFFF"/>
                </a:solidFill>
              </a:rPr>
              <a:t>(c) Gabriel Shapiro – do not copy, modify, reproduce or distribute without permission</a:t>
            </a:r>
          </a:p>
        </p:txBody>
      </p:sp>
      <p:sp>
        <p:nvSpPr>
          <p:cNvPr id="4" name="Slide Number Placeholder 3">
            <a:extLst>
              <a:ext uri="{FF2B5EF4-FFF2-40B4-BE49-F238E27FC236}">
                <a16:creationId xmlns:a16="http://schemas.microsoft.com/office/drawing/2014/main" id="{B7A97EB7-A33B-475B-B8AB-96CAEE7EFF9A}"/>
              </a:ext>
            </a:extLst>
          </p:cNvPr>
          <p:cNvSpPr>
            <a:spLocks noGrp="1"/>
          </p:cNvSpPr>
          <p:nvPr>
            <p:ph type="sldNum" sz="quarter" idx="12"/>
          </p:nvPr>
        </p:nvSpPr>
        <p:spPr>
          <a:xfrm>
            <a:off x="11017540" y="610622"/>
            <a:ext cx="685800" cy="767687"/>
          </a:xfrm>
        </p:spPr>
        <p:txBody>
          <a:bodyPr vert="horz" lIns="91440" tIns="45720" rIns="91440" bIns="45720" rtlCol="0" anchor="ctr">
            <a:normAutofit/>
          </a:bodyPr>
          <a:lstStyle/>
          <a:p>
            <a:pPr>
              <a:spcAft>
                <a:spcPts val="600"/>
              </a:spcAft>
            </a:pPr>
            <a:fld id="{3352CBF5-17B8-4387-88A6-ABF9F8C64D5A}" type="slidenum">
              <a:rPr lang="en-US" sz="2000">
                <a:solidFill>
                  <a:srgbClr val="FFFFFF"/>
                </a:solidFill>
              </a:rPr>
              <a:pPr>
                <a:spcAft>
                  <a:spcPts val="600"/>
                </a:spcAft>
              </a:pPr>
              <a:t>3</a:t>
            </a:fld>
            <a:endParaRPr lang="en-US" sz="2000" dirty="0">
              <a:solidFill>
                <a:srgbClr val="FFFFFF"/>
              </a:solidFill>
            </a:endParaRPr>
          </a:p>
        </p:txBody>
      </p:sp>
    </p:spTree>
    <p:extLst>
      <p:ext uri="{BB962C8B-B14F-4D97-AF65-F5344CB8AC3E}">
        <p14:creationId xmlns:p14="http://schemas.microsoft.com/office/powerpoint/2010/main" val="394711426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What is a Currency “Transfer”?</a:t>
            </a:r>
          </a:p>
        </p:txBody>
      </p:sp>
      <p:cxnSp>
        <p:nvCxnSpPr>
          <p:cNvPr id="37" name="Straight Connector 3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Naïve drafting: </a:t>
            </a:r>
          </a:p>
          <a:p>
            <a:pPr lvl="1"/>
            <a:r>
              <a:rPr lang="en-US" dirty="0">
                <a:solidFill>
                  <a:schemeClr val="tx1"/>
                </a:solidFill>
              </a:rPr>
              <a:t>“At the Closing, Party A shall transfer $500M to Party B” </a:t>
            </a:r>
          </a:p>
          <a:p>
            <a:r>
              <a:rPr lang="en-US" dirty="0">
                <a:solidFill>
                  <a:schemeClr val="tx1"/>
                </a:solidFill>
              </a:rPr>
              <a:t>Sophisticated drafting: </a:t>
            </a:r>
          </a:p>
          <a:p>
            <a:pPr lvl="1"/>
            <a:r>
              <a:rPr lang="en-US" dirty="0">
                <a:solidFill>
                  <a:schemeClr val="tx1"/>
                </a:solidFill>
              </a:rPr>
              <a:t>“At the Closing: (a) Party A shall transfer $500M in United States Dollars to Party B by same-day SWIFT wire transfer of immediately available funds in accordance with the wire transfer instructions attached hereto as Exhibit A; and (b) Party A shall present evidence reasonably satisfactory to Party B that such transfer has occurred.” </a:t>
            </a:r>
          </a:p>
        </p:txBody>
      </p:sp>
      <p:sp>
        <p:nvSpPr>
          <p:cNvPr id="4" name="Slide Number Placeholder 3">
            <a:extLst>
              <a:ext uri="{FF2B5EF4-FFF2-40B4-BE49-F238E27FC236}">
                <a16:creationId xmlns:a16="http://schemas.microsoft.com/office/drawing/2014/main" id="{9208FA7B-817E-499F-BF48-D574160968D2}"/>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30</a:t>
            </a:fld>
            <a:endParaRPr lang="en-US" dirty="0">
              <a:solidFill>
                <a:schemeClr val="tx1"/>
              </a:solidFill>
            </a:endParaRPr>
          </a:p>
        </p:txBody>
      </p:sp>
      <p:sp>
        <p:nvSpPr>
          <p:cNvPr id="3" name="Footer Placeholder 2">
            <a:extLst>
              <a:ext uri="{FF2B5EF4-FFF2-40B4-BE49-F238E27FC236}">
                <a16:creationId xmlns:a16="http://schemas.microsoft.com/office/drawing/2014/main" id="{C2D4821D-BCEF-417F-8CA6-09ADCA9D7877}"/>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3457346104"/>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4" name="Rectangle 5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sz="3300" dirty="0">
                <a:solidFill>
                  <a:schemeClr val="tx1"/>
                </a:solidFill>
              </a:rPr>
              <a:t>What is a Cryptocurrency “Transfer”?</a:t>
            </a:r>
          </a:p>
        </p:txBody>
      </p:sp>
      <p:cxnSp>
        <p:nvCxnSpPr>
          <p:cNvPr id="57" name="Straight Connector 5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Contract should say Party A will pay Party B 1M ETH for title to Mar-a-Lago.</a:t>
            </a:r>
          </a:p>
          <a:p>
            <a:r>
              <a:rPr lang="en-US" dirty="0">
                <a:solidFill>
                  <a:schemeClr val="tx1"/>
                </a:solidFill>
              </a:rPr>
              <a:t>Naïve drafting: </a:t>
            </a:r>
          </a:p>
          <a:p>
            <a:pPr lvl="1"/>
            <a:r>
              <a:rPr lang="en-US" dirty="0">
                <a:solidFill>
                  <a:schemeClr val="tx1"/>
                </a:solidFill>
              </a:rPr>
              <a:t>“At the Closing, Party A shall transfer 1M ETH to Party B.” </a:t>
            </a:r>
          </a:p>
          <a:p>
            <a:r>
              <a:rPr lang="en-US" b="1" i="1" dirty="0">
                <a:solidFill>
                  <a:schemeClr val="tx1"/>
                </a:solidFill>
              </a:rPr>
              <a:t>Blockchain poses unique risks, which must be addressed with unique contract drafting. </a:t>
            </a:r>
          </a:p>
        </p:txBody>
      </p:sp>
      <p:sp>
        <p:nvSpPr>
          <p:cNvPr id="4" name="Slide Number Placeholder 3">
            <a:extLst>
              <a:ext uri="{FF2B5EF4-FFF2-40B4-BE49-F238E27FC236}">
                <a16:creationId xmlns:a16="http://schemas.microsoft.com/office/drawing/2014/main" id="{236C2AA8-9134-40C2-9D35-20389F95DC5A}"/>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31</a:t>
            </a:fld>
            <a:endParaRPr lang="en-US" dirty="0">
              <a:solidFill>
                <a:schemeClr val="tx1"/>
              </a:solidFill>
            </a:endParaRPr>
          </a:p>
        </p:txBody>
      </p:sp>
      <p:sp>
        <p:nvSpPr>
          <p:cNvPr id="3" name="Footer Placeholder 2">
            <a:extLst>
              <a:ext uri="{FF2B5EF4-FFF2-40B4-BE49-F238E27FC236}">
                <a16:creationId xmlns:a16="http://schemas.microsoft.com/office/drawing/2014/main" id="{E4AED996-A62E-4801-A3E7-D1FE740B61EF}"/>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447328417"/>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4" name="Rectangle 5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sz="2800" dirty="0">
                <a:solidFill>
                  <a:schemeClr val="tx1"/>
                </a:solidFill>
              </a:rPr>
              <a:t>What is a Cryptocurrency “Transfer”?</a:t>
            </a:r>
            <a:br>
              <a:rPr lang="en-US" sz="2800" dirty="0">
                <a:solidFill>
                  <a:schemeClr val="tx1"/>
                </a:solidFill>
              </a:rPr>
            </a:br>
            <a:r>
              <a:rPr lang="en-US" sz="2800" dirty="0">
                <a:solidFill>
                  <a:schemeClr val="tx1"/>
                </a:solidFill>
              </a:rPr>
              <a:t>- </a:t>
            </a:r>
            <a:br>
              <a:rPr lang="en-US" sz="2800" dirty="0">
                <a:solidFill>
                  <a:schemeClr val="tx1"/>
                </a:solidFill>
              </a:rPr>
            </a:br>
            <a:r>
              <a:rPr lang="en-US" sz="2800" dirty="0">
                <a:solidFill>
                  <a:schemeClr val="tx1"/>
                </a:solidFill>
              </a:rPr>
              <a:t>Risk #1: Cryptocurrencies are volatile</a:t>
            </a:r>
          </a:p>
        </p:txBody>
      </p:sp>
      <p:cxnSp>
        <p:nvCxnSpPr>
          <p:cNvPr id="57" name="Straight Connector 5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pPr marL="0" indent="0">
              <a:buNone/>
            </a:pPr>
            <a:r>
              <a:rPr lang="en-US" b="1" i="1" dirty="0">
                <a:solidFill>
                  <a:schemeClr val="tx1"/>
                </a:solidFill>
              </a:rPr>
              <a:t>Q. “1M ETH, or $1M worth of ETH? Formula?”</a:t>
            </a:r>
          </a:p>
          <a:p>
            <a:r>
              <a:rPr lang="en-US" dirty="0">
                <a:solidFill>
                  <a:schemeClr val="tx1"/>
                </a:solidFill>
              </a:rPr>
              <a:t>Option 1: “1M ETH, which the Parties have agreed to value at USD $200M, regardless of the ‘market price’ of ETH at the time of transfer”</a:t>
            </a:r>
          </a:p>
          <a:p>
            <a:r>
              <a:rPr lang="en-US" dirty="0">
                <a:solidFill>
                  <a:schemeClr val="tx1"/>
                </a:solidFill>
              </a:rPr>
              <a:t>Option 2: “a number of ETH equal to $1M </a:t>
            </a:r>
            <a:r>
              <a:rPr lang="en-US" i="1" dirty="0">
                <a:solidFill>
                  <a:schemeClr val="tx1"/>
                </a:solidFill>
              </a:rPr>
              <a:t>divided by </a:t>
            </a:r>
            <a:r>
              <a:rPr lang="en-US" dirty="0">
                <a:solidFill>
                  <a:schemeClr val="tx1"/>
                </a:solidFill>
              </a:rPr>
              <a:t>the average of the high and low USD-denominated prices of ETH on the Designated Cryptocurrency Exchange on [date]” </a:t>
            </a:r>
          </a:p>
          <a:p>
            <a:pPr lvl="1"/>
            <a:r>
              <a:rPr lang="en-US" dirty="0">
                <a:solidFill>
                  <a:schemeClr val="tx1"/>
                </a:solidFill>
              </a:rPr>
              <a:t>Above is simplistic example; can do trailing 30-day (volume-weighted) averages prices, collars, etc., just like in stock-for-stock deals</a:t>
            </a:r>
          </a:p>
          <a:p>
            <a:pPr marL="457200" lvl="1" indent="0">
              <a:buNone/>
            </a:pPr>
            <a:endParaRPr lang="en-US" dirty="0">
              <a:solidFill>
                <a:schemeClr val="tx1"/>
              </a:solidFill>
            </a:endParaRPr>
          </a:p>
          <a:p>
            <a:pPr lvl="1"/>
            <a:endParaRPr lang="en-US" dirty="0">
              <a:solidFill>
                <a:schemeClr val="tx1"/>
              </a:solidFill>
            </a:endParaRPr>
          </a:p>
        </p:txBody>
      </p:sp>
      <p:sp>
        <p:nvSpPr>
          <p:cNvPr id="4" name="Slide Number Placeholder 3">
            <a:extLst>
              <a:ext uri="{FF2B5EF4-FFF2-40B4-BE49-F238E27FC236}">
                <a16:creationId xmlns:a16="http://schemas.microsoft.com/office/drawing/2014/main" id="{1BE78930-F0F4-4EA4-B004-3686CA10D536}"/>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32</a:t>
            </a:fld>
            <a:endParaRPr lang="en-US" dirty="0">
              <a:solidFill>
                <a:schemeClr val="tx1"/>
              </a:solidFill>
            </a:endParaRPr>
          </a:p>
        </p:txBody>
      </p:sp>
      <p:sp>
        <p:nvSpPr>
          <p:cNvPr id="3" name="Footer Placeholder 2">
            <a:extLst>
              <a:ext uri="{FF2B5EF4-FFF2-40B4-BE49-F238E27FC236}">
                <a16:creationId xmlns:a16="http://schemas.microsoft.com/office/drawing/2014/main" id="{D79F4B67-DD8C-45CF-8938-1133173DD035}"/>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18116673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lnSpc>
                <a:spcPct val="90000"/>
              </a:lnSpc>
            </a:pPr>
            <a:r>
              <a:rPr lang="en-US" sz="3300" dirty="0">
                <a:solidFill>
                  <a:schemeClr val="tx1"/>
                </a:solidFill>
              </a:rPr>
              <a:t>What is a Cryptocurrency “Transfer”?</a:t>
            </a:r>
            <a:br>
              <a:rPr lang="en-US" sz="3300" dirty="0">
                <a:solidFill>
                  <a:schemeClr val="tx1"/>
                </a:solidFill>
              </a:rPr>
            </a:br>
            <a:r>
              <a:rPr lang="en-US" sz="3300" dirty="0">
                <a:solidFill>
                  <a:schemeClr val="tx1"/>
                </a:solidFill>
              </a:rPr>
              <a:t>- </a:t>
            </a:r>
            <a:br>
              <a:rPr lang="en-US" sz="3300" dirty="0">
                <a:solidFill>
                  <a:schemeClr val="tx1"/>
                </a:solidFill>
              </a:rPr>
            </a:br>
            <a:r>
              <a:rPr lang="en-US" sz="3300" dirty="0">
                <a:solidFill>
                  <a:schemeClr val="tx1"/>
                </a:solidFill>
              </a:rPr>
              <a:t>Risk #2: Blockchains are subject to contentious forks</a:t>
            </a:r>
          </a:p>
        </p:txBody>
      </p:sp>
      <p:cxnSp>
        <p:nvCxnSpPr>
          <p:cNvPr id="46" name="Straight Connector 45">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pPr marL="0" indent="0">
              <a:lnSpc>
                <a:spcPct val="90000"/>
              </a:lnSpc>
              <a:buNone/>
            </a:pPr>
            <a:r>
              <a:rPr lang="en-US" b="1" i="1" dirty="0">
                <a:solidFill>
                  <a:schemeClr val="tx1"/>
                </a:solidFill>
              </a:rPr>
              <a:t>Q. “What is ETH? – Ethereum Classic? Ethereum on the mainnet??? Ethereum on a testnet (Ropsten/Kovan)?”</a:t>
            </a:r>
          </a:p>
          <a:p>
            <a:pPr>
              <a:lnSpc>
                <a:spcPct val="90000"/>
              </a:lnSpc>
            </a:pPr>
            <a:r>
              <a:rPr lang="en-US" dirty="0">
                <a:solidFill>
                  <a:schemeClr val="tx1"/>
                </a:solidFill>
              </a:rPr>
              <a:t>Nominalist approach: </a:t>
            </a:r>
          </a:p>
          <a:p>
            <a:pPr lvl="1">
              <a:lnSpc>
                <a:spcPct val="90000"/>
              </a:lnSpc>
            </a:pPr>
            <a:r>
              <a:rPr lang="en-US" b="1" i="1" dirty="0">
                <a:solidFill>
                  <a:schemeClr val="tx1"/>
                </a:solidFill>
              </a:rPr>
              <a:t>“’ETH’</a:t>
            </a:r>
            <a:r>
              <a:rPr lang="en-US" dirty="0">
                <a:solidFill>
                  <a:schemeClr val="tx1"/>
                </a:solidFill>
              </a:rPr>
              <a:t> means one whole unit (i.e., one quintillion ‘wei’) of the token that trades on the date of this Agreement under the symbol “ETH” on the Designated Cryptocurrency Exchange.” </a:t>
            </a:r>
          </a:p>
          <a:p>
            <a:pPr lvl="1">
              <a:lnSpc>
                <a:spcPct val="90000"/>
              </a:lnSpc>
            </a:pPr>
            <a:r>
              <a:rPr lang="en-US" b="1" i="1" dirty="0">
                <a:solidFill>
                  <a:schemeClr val="tx1"/>
                </a:solidFill>
              </a:rPr>
              <a:t>NOTE: </a:t>
            </a:r>
            <a:r>
              <a:rPr lang="en-US" dirty="0">
                <a:solidFill>
                  <a:schemeClr val="tx1"/>
                </a:solidFill>
              </a:rPr>
              <a:t> This assumes the symbol “ETH” does not change reference. Reasonable assumption—unless you happened to sign the contract on the day that Ethereum forked into ETH and ETC and the designated exchange supported ETC as being “the real Ethereum”.</a:t>
            </a:r>
          </a:p>
          <a:p>
            <a:pPr lvl="1">
              <a:lnSpc>
                <a:spcPct val="90000"/>
              </a:lnSpc>
            </a:pPr>
            <a:endParaRPr lang="en-US" dirty="0">
              <a:solidFill>
                <a:schemeClr val="tx1"/>
              </a:solidFill>
            </a:endParaRPr>
          </a:p>
        </p:txBody>
      </p:sp>
      <p:sp>
        <p:nvSpPr>
          <p:cNvPr id="4" name="Slide Number Placeholder 3">
            <a:extLst>
              <a:ext uri="{FF2B5EF4-FFF2-40B4-BE49-F238E27FC236}">
                <a16:creationId xmlns:a16="http://schemas.microsoft.com/office/drawing/2014/main" id="{C77AD97C-665D-4C47-9188-3F8F254597DF}"/>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33</a:t>
            </a:fld>
            <a:endParaRPr lang="en-US" dirty="0">
              <a:solidFill>
                <a:schemeClr val="tx1"/>
              </a:solidFill>
            </a:endParaRPr>
          </a:p>
        </p:txBody>
      </p:sp>
      <p:sp>
        <p:nvSpPr>
          <p:cNvPr id="3" name="Footer Placeholder 2">
            <a:extLst>
              <a:ext uri="{FF2B5EF4-FFF2-40B4-BE49-F238E27FC236}">
                <a16:creationId xmlns:a16="http://schemas.microsoft.com/office/drawing/2014/main" id="{E02924CB-3E8B-476C-8ABC-61EAA6EEE14F}"/>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84111472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5" name="Rectangle 64">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lnSpc>
                <a:spcPct val="90000"/>
              </a:lnSpc>
            </a:pPr>
            <a:br>
              <a:rPr lang="en-US" sz="2500" dirty="0">
                <a:solidFill>
                  <a:schemeClr val="tx1"/>
                </a:solidFill>
              </a:rPr>
            </a:br>
            <a:r>
              <a:rPr lang="en-US" sz="2500" dirty="0">
                <a:solidFill>
                  <a:schemeClr val="tx1"/>
                </a:solidFill>
              </a:rPr>
              <a:t>What is a Cryptocurrency “Transfer”?</a:t>
            </a:r>
            <a:br>
              <a:rPr lang="en-US" sz="2500" dirty="0">
                <a:solidFill>
                  <a:schemeClr val="tx1"/>
                </a:solidFill>
              </a:rPr>
            </a:br>
            <a:r>
              <a:rPr lang="en-US" sz="2500" dirty="0">
                <a:solidFill>
                  <a:schemeClr val="tx1"/>
                </a:solidFill>
              </a:rPr>
              <a:t>- </a:t>
            </a:r>
            <a:br>
              <a:rPr lang="en-US" sz="2500" dirty="0">
                <a:solidFill>
                  <a:schemeClr val="tx1"/>
                </a:solidFill>
              </a:rPr>
            </a:br>
            <a:r>
              <a:rPr lang="en-US" sz="2500" dirty="0">
                <a:solidFill>
                  <a:schemeClr val="tx1"/>
                </a:solidFill>
              </a:rPr>
              <a:t>Risk #2: Blockchains are subject to contentious forks, with feuds concerning which side of the fork gets the name</a:t>
            </a:r>
          </a:p>
        </p:txBody>
      </p:sp>
      <p:cxnSp>
        <p:nvCxnSpPr>
          <p:cNvPr id="68" name="Straight Connector 67">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pPr marL="0" indent="0">
              <a:buNone/>
            </a:pPr>
            <a:r>
              <a:rPr lang="en-US" b="1" i="1" dirty="0">
                <a:solidFill>
                  <a:schemeClr val="tx1"/>
                </a:solidFill>
              </a:rPr>
              <a:t>Q. “What is ETH? – Ethereum Classic? Ethereum on the mainnet??? Ethereum on a testnet (Ropsten/Kovan)?”</a:t>
            </a:r>
          </a:p>
          <a:p>
            <a:r>
              <a:rPr lang="en-US" dirty="0">
                <a:solidFill>
                  <a:schemeClr val="tx1"/>
                </a:solidFill>
              </a:rPr>
              <a:t>Essentialist approach:</a:t>
            </a:r>
          </a:p>
          <a:p>
            <a:pPr lvl="1"/>
            <a:r>
              <a:rPr lang="en-US" dirty="0">
                <a:solidFill>
                  <a:schemeClr val="tx1"/>
                </a:solidFill>
              </a:rPr>
              <a:t>“’</a:t>
            </a:r>
            <a:r>
              <a:rPr lang="en-US" b="1" i="1" dirty="0">
                <a:solidFill>
                  <a:schemeClr val="tx1"/>
                </a:solidFill>
              </a:rPr>
              <a:t>ETH</a:t>
            </a:r>
            <a:r>
              <a:rPr lang="en-US" dirty="0">
                <a:solidFill>
                  <a:schemeClr val="tx1"/>
                </a:solidFill>
              </a:rPr>
              <a:t>’ means one whole unit (i.e., one quintillion ‘wei’) of the token recognized by the GETH Client as constituting ether on the Ethereum mainnet (networkID:1) and Ethereum blockchain (chainID:1).”</a:t>
            </a:r>
          </a:p>
          <a:p>
            <a:pPr lvl="1"/>
            <a:r>
              <a:rPr lang="en-US" dirty="0">
                <a:solidFill>
                  <a:schemeClr val="tx1"/>
                </a:solidFill>
              </a:rPr>
              <a:t>“The ‘</a:t>
            </a:r>
            <a:r>
              <a:rPr lang="en-US" b="1" i="1" dirty="0">
                <a:solidFill>
                  <a:schemeClr val="tx1"/>
                </a:solidFill>
              </a:rPr>
              <a:t>GETH Client</a:t>
            </a:r>
            <a:r>
              <a:rPr lang="en-US" dirty="0">
                <a:solidFill>
                  <a:schemeClr val="tx1"/>
                </a:solidFill>
              </a:rPr>
              <a:t>’ means the Official Go Ethereum Client made available by the Ethereum Foundation at </a:t>
            </a:r>
            <a:r>
              <a:rPr lang="en-US" dirty="0">
                <a:solidFill>
                  <a:schemeClr val="tx1"/>
                </a:solidFill>
                <a:hlinkClick r:id="rId3"/>
              </a:rPr>
              <a:t>https://github.com/ethereum/go-ethereum</a:t>
            </a:r>
            <a:r>
              <a:rPr lang="en-US" dirty="0">
                <a:solidFill>
                  <a:schemeClr val="tx1"/>
                </a:solidFill>
              </a:rPr>
              <a:t>.”</a:t>
            </a:r>
          </a:p>
          <a:p>
            <a:pPr lvl="2"/>
            <a:r>
              <a:rPr lang="en-US" dirty="0">
                <a:solidFill>
                  <a:schemeClr val="tx1"/>
                </a:solidFill>
              </a:rPr>
              <a:t>Above is simplistic approach. Could pick chain recognized by 2-of-3 clients, etc. </a:t>
            </a:r>
          </a:p>
          <a:p>
            <a:pPr lvl="2"/>
            <a:endParaRPr lang="en-US" dirty="0">
              <a:solidFill>
                <a:schemeClr val="tx1"/>
              </a:solidFill>
            </a:endParaRPr>
          </a:p>
          <a:p>
            <a:pPr lvl="1"/>
            <a:endParaRPr lang="en-US" dirty="0">
              <a:solidFill>
                <a:schemeClr val="tx1"/>
              </a:solidFill>
            </a:endParaRPr>
          </a:p>
        </p:txBody>
      </p:sp>
      <p:sp>
        <p:nvSpPr>
          <p:cNvPr id="4" name="Slide Number Placeholder 3">
            <a:extLst>
              <a:ext uri="{FF2B5EF4-FFF2-40B4-BE49-F238E27FC236}">
                <a16:creationId xmlns:a16="http://schemas.microsoft.com/office/drawing/2014/main" id="{C77AD97C-665D-4C47-9188-3F8F254597DF}"/>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34</a:t>
            </a:fld>
            <a:endParaRPr lang="en-US" dirty="0">
              <a:solidFill>
                <a:schemeClr val="tx1"/>
              </a:solidFill>
            </a:endParaRPr>
          </a:p>
        </p:txBody>
      </p:sp>
      <p:sp>
        <p:nvSpPr>
          <p:cNvPr id="3" name="Footer Placeholder 2">
            <a:extLst>
              <a:ext uri="{FF2B5EF4-FFF2-40B4-BE49-F238E27FC236}">
                <a16:creationId xmlns:a16="http://schemas.microsoft.com/office/drawing/2014/main" id="{E02924CB-3E8B-476C-8ABC-61EAA6EEE14F}"/>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2677847516"/>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lnSpc>
                <a:spcPct val="90000"/>
              </a:lnSpc>
            </a:pPr>
            <a:r>
              <a:rPr lang="en-US" sz="2800" dirty="0">
                <a:solidFill>
                  <a:schemeClr val="tx1"/>
                </a:solidFill>
              </a:rPr>
              <a:t>What is a Cryptocurrency “Transfer”?</a:t>
            </a:r>
            <a:br>
              <a:rPr lang="en-US" sz="2800" dirty="0">
                <a:solidFill>
                  <a:schemeClr val="tx1"/>
                </a:solidFill>
              </a:rPr>
            </a:br>
            <a:r>
              <a:rPr lang="en-US" sz="2800" dirty="0">
                <a:solidFill>
                  <a:schemeClr val="tx1"/>
                </a:solidFill>
              </a:rPr>
              <a:t>- </a:t>
            </a:r>
            <a:br>
              <a:rPr lang="en-US" sz="2800" dirty="0">
                <a:solidFill>
                  <a:schemeClr val="tx1"/>
                </a:solidFill>
              </a:rPr>
            </a:br>
            <a:r>
              <a:rPr lang="en-US" sz="2800" dirty="0">
                <a:solidFill>
                  <a:schemeClr val="tx1"/>
                </a:solidFill>
              </a:rPr>
              <a:t>Risk #3: Blockchains are subject to mempool bloats, double-spend attacks and non-contentious forks</a:t>
            </a:r>
          </a:p>
        </p:txBody>
      </p:sp>
      <p:cxnSp>
        <p:nvCxnSpPr>
          <p:cNvPr id="46" name="Straight Connector 45">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pPr marL="0" indent="0">
              <a:lnSpc>
                <a:spcPct val="90000"/>
              </a:lnSpc>
              <a:buNone/>
            </a:pPr>
            <a:r>
              <a:rPr lang="en-US" sz="1500" b="1" i="1" dirty="0">
                <a:solidFill>
                  <a:schemeClr val="tx1"/>
                </a:solidFill>
              </a:rPr>
              <a:t>Q. “What constitutes a ‘transfer’? When is a ‘transfer’ final?”</a:t>
            </a:r>
          </a:p>
          <a:p>
            <a:pPr>
              <a:lnSpc>
                <a:spcPct val="90000"/>
              </a:lnSpc>
            </a:pPr>
            <a:r>
              <a:rPr lang="en-US" sz="1500" dirty="0">
                <a:solidFill>
                  <a:schemeClr val="tx1"/>
                </a:solidFill>
              </a:rPr>
              <a:t>“A ’</a:t>
            </a:r>
            <a:r>
              <a:rPr lang="en-US" sz="1500" b="1" i="1" dirty="0">
                <a:solidFill>
                  <a:schemeClr val="tx1"/>
                </a:solidFill>
              </a:rPr>
              <a:t>Transfer</a:t>
            </a:r>
            <a:r>
              <a:rPr lang="en-US" sz="1500" dirty="0">
                <a:solidFill>
                  <a:schemeClr val="tx1"/>
                </a:solidFill>
              </a:rPr>
              <a:t>’ of ETH from an Ethereum address (the ‘Transmitting Address’) to another Ethereum address (the ‘Receiving Address’) will be deemed to have occurred if and only if, as recognized by the Geth Client: (a) there has been duly broadcast to the Ethereum mainnet (i.e., networkID:1) for potential inclusion in the Ethereum blockchain (i.e., chainID:1) a transaction signed by the appropriate private key(s) controlling the Transmitting Address providing that such ETH should be transferred to the Receiving Address; and (b) such transaction has been Confirmed.” </a:t>
            </a:r>
          </a:p>
          <a:p>
            <a:pPr>
              <a:lnSpc>
                <a:spcPct val="90000"/>
              </a:lnSpc>
            </a:pPr>
            <a:r>
              <a:rPr lang="en-US" sz="1500" dirty="0">
                <a:solidFill>
                  <a:schemeClr val="tx1"/>
                </a:solidFill>
              </a:rPr>
              <a:t>“For a transaction to be ’</a:t>
            </a:r>
            <a:r>
              <a:rPr lang="en-US" sz="1500" b="1" i="1" dirty="0">
                <a:solidFill>
                  <a:schemeClr val="tx1"/>
                </a:solidFill>
              </a:rPr>
              <a:t>Confirmed</a:t>
            </a:r>
            <a:r>
              <a:rPr lang="en-US" sz="1500" dirty="0">
                <a:solidFill>
                  <a:schemeClr val="tx1"/>
                </a:solidFill>
              </a:rPr>
              <a:t>’ means that such transaction has been included in the Ethereum blockchain (i.e., chainID:1) in a valid block whose hashed header is referenced by at least six subsequent valid blocks, in each case, as recognized by the GETH Client on the Ethereum mainnet (i.e., networkID:1).”</a:t>
            </a:r>
          </a:p>
          <a:p>
            <a:pPr lvl="2">
              <a:lnSpc>
                <a:spcPct val="90000"/>
              </a:lnSpc>
            </a:pPr>
            <a:endParaRPr lang="en-US" sz="1500" dirty="0">
              <a:solidFill>
                <a:schemeClr val="tx1"/>
              </a:solidFill>
            </a:endParaRPr>
          </a:p>
          <a:p>
            <a:pPr lvl="1">
              <a:lnSpc>
                <a:spcPct val="90000"/>
              </a:lnSpc>
            </a:pPr>
            <a:endParaRPr lang="en-US" sz="1500" dirty="0">
              <a:solidFill>
                <a:schemeClr val="tx1"/>
              </a:solidFill>
            </a:endParaRPr>
          </a:p>
        </p:txBody>
      </p:sp>
      <p:sp>
        <p:nvSpPr>
          <p:cNvPr id="4" name="Slide Number Placeholder 3">
            <a:extLst>
              <a:ext uri="{FF2B5EF4-FFF2-40B4-BE49-F238E27FC236}">
                <a16:creationId xmlns:a16="http://schemas.microsoft.com/office/drawing/2014/main" id="{806C36B8-49E0-4660-A0ED-AE05748236A8}"/>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35</a:t>
            </a:fld>
            <a:endParaRPr lang="en-US" dirty="0">
              <a:solidFill>
                <a:schemeClr val="tx1"/>
              </a:solidFill>
            </a:endParaRPr>
          </a:p>
        </p:txBody>
      </p:sp>
      <p:sp>
        <p:nvSpPr>
          <p:cNvPr id="3" name="Footer Placeholder 2">
            <a:extLst>
              <a:ext uri="{FF2B5EF4-FFF2-40B4-BE49-F238E27FC236}">
                <a16:creationId xmlns:a16="http://schemas.microsoft.com/office/drawing/2014/main" id="{4C8313FF-D640-41DE-A228-B90218963AB3}"/>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1493842699"/>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2" name="Group 4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3" name="Rectangle 42">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lnSpc>
                <a:spcPct val="90000"/>
              </a:lnSpc>
            </a:pPr>
            <a:r>
              <a:rPr lang="en-US" sz="2500" dirty="0">
                <a:solidFill>
                  <a:schemeClr val="tx1"/>
                </a:solidFill>
              </a:rPr>
              <a:t>What is a Cryptocurrency “Transfer”?</a:t>
            </a:r>
            <a:br>
              <a:rPr lang="en-US" sz="2500" dirty="0">
                <a:solidFill>
                  <a:schemeClr val="tx1"/>
                </a:solidFill>
              </a:rPr>
            </a:br>
            <a:r>
              <a:rPr lang="en-US" sz="2500" dirty="0">
                <a:solidFill>
                  <a:schemeClr val="tx1"/>
                </a:solidFill>
              </a:rPr>
              <a:t>- </a:t>
            </a:r>
            <a:br>
              <a:rPr lang="en-US" sz="2500" dirty="0">
                <a:solidFill>
                  <a:schemeClr val="tx1"/>
                </a:solidFill>
              </a:rPr>
            </a:br>
            <a:r>
              <a:rPr lang="en-US" sz="2500" dirty="0">
                <a:solidFill>
                  <a:schemeClr val="tx1"/>
                </a:solidFill>
              </a:rPr>
              <a:t>Risk #4: On blockchain networks, cryptocurrency ownership is determined by numerical address, not personal ID </a:t>
            </a:r>
          </a:p>
        </p:txBody>
      </p:sp>
      <p:cxnSp>
        <p:nvCxnSpPr>
          <p:cNvPr id="46" name="Straight Connector 45">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lnSpcReduction="10000"/>
          </a:bodyPr>
          <a:lstStyle/>
          <a:p>
            <a:pPr marL="0" indent="0">
              <a:lnSpc>
                <a:spcPct val="90000"/>
              </a:lnSpc>
              <a:buNone/>
            </a:pPr>
            <a:r>
              <a:rPr lang="en-US" sz="1500" b="1" i="1" dirty="0">
                <a:solidFill>
                  <a:schemeClr val="tx1"/>
                </a:solidFill>
              </a:rPr>
              <a:t>Q. “What does “to Party B” mean?</a:t>
            </a:r>
            <a:r>
              <a:rPr lang="en-US" sz="1500" dirty="0">
                <a:solidFill>
                  <a:schemeClr val="tx1"/>
                </a:solidFill>
              </a:rPr>
              <a:t>”</a:t>
            </a:r>
            <a:endParaRPr lang="en-US" sz="1500" b="1" i="1" dirty="0">
              <a:solidFill>
                <a:schemeClr val="tx1"/>
              </a:solidFill>
            </a:endParaRPr>
          </a:p>
          <a:p>
            <a:pPr>
              <a:lnSpc>
                <a:spcPct val="90000"/>
              </a:lnSpc>
            </a:pPr>
            <a:r>
              <a:rPr lang="en-US" sz="1500" dirty="0">
                <a:solidFill>
                  <a:schemeClr val="tx1"/>
                </a:solidFill>
              </a:rPr>
              <a:t>“Party A shall Transfer 100 ETH from the Party A Address to the Party B Address”</a:t>
            </a:r>
          </a:p>
          <a:p>
            <a:pPr>
              <a:lnSpc>
                <a:spcPct val="90000"/>
              </a:lnSpc>
            </a:pPr>
            <a:r>
              <a:rPr lang="en-US" sz="1500" dirty="0">
                <a:solidFill>
                  <a:schemeClr val="tx1"/>
                </a:solidFill>
              </a:rPr>
              <a:t>“’</a:t>
            </a:r>
            <a:r>
              <a:rPr lang="en-US" sz="1500" b="1" i="1" dirty="0">
                <a:solidFill>
                  <a:schemeClr val="tx1"/>
                </a:solidFill>
              </a:rPr>
              <a:t>Party A Address</a:t>
            </a:r>
            <a:r>
              <a:rPr lang="en-US" sz="1500" dirty="0">
                <a:solidFill>
                  <a:schemeClr val="tx1"/>
                </a:solidFill>
              </a:rPr>
              <a:t>’ means 0xbb9bc244d798123fde783fcc1c72d3bb8c189413 on the Ethereum mainnet (networkID:1), as recognized by the GETH Client.” (+similar def for ‘</a:t>
            </a:r>
            <a:r>
              <a:rPr lang="en-US" sz="1500" b="1" i="1" dirty="0">
                <a:solidFill>
                  <a:schemeClr val="tx1"/>
                </a:solidFill>
              </a:rPr>
              <a:t>Party B Address</a:t>
            </a:r>
            <a:r>
              <a:rPr lang="en-US" sz="1500" dirty="0">
                <a:solidFill>
                  <a:schemeClr val="tx1"/>
                </a:solidFill>
              </a:rPr>
              <a:t>’)</a:t>
            </a:r>
          </a:p>
          <a:p>
            <a:pPr>
              <a:lnSpc>
                <a:spcPct val="90000"/>
              </a:lnSpc>
            </a:pPr>
            <a:r>
              <a:rPr lang="en-US" sz="1500" b="1" i="1" dirty="0">
                <a:solidFill>
                  <a:schemeClr val="tx1"/>
                </a:solidFill>
              </a:rPr>
              <a:t>Bonus points:</a:t>
            </a:r>
          </a:p>
          <a:p>
            <a:pPr lvl="1">
              <a:lnSpc>
                <a:spcPct val="90000"/>
              </a:lnSpc>
            </a:pPr>
            <a:r>
              <a:rPr lang="en-US" sz="1500" dirty="0">
                <a:solidFill>
                  <a:schemeClr val="tx1"/>
                </a:solidFill>
              </a:rPr>
              <a:t>Get some representations and warranties from Party A about the Party A Address and the Ether that is being transferred— </a:t>
            </a:r>
          </a:p>
          <a:p>
            <a:pPr lvl="1">
              <a:lnSpc>
                <a:spcPct val="90000"/>
              </a:lnSpc>
            </a:pPr>
            <a:r>
              <a:rPr lang="en-US" sz="1500" dirty="0">
                <a:solidFill>
                  <a:schemeClr val="tx1"/>
                </a:solidFill>
              </a:rPr>
              <a:t>“Party A has (and as a result of the Transfer to be made pursuant to Section 2, Party B will acquire) good and valid title to and ownership of all of the Ether to be Transferred by Party A to Party B, free and clear of all Encumbrances.”</a:t>
            </a:r>
          </a:p>
          <a:p>
            <a:pPr lvl="1">
              <a:lnSpc>
                <a:spcPct val="90000"/>
              </a:lnSpc>
            </a:pPr>
            <a:r>
              <a:rPr lang="en-US" sz="1500" dirty="0">
                <a:solidFill>
                  <a:schemeClr val="tx1"/>
                </a:solidFill>
              </a:rPr>
              <a:t>“To Party A’s knowledge, Party A has sole and exclusive knowledge and control of the private key associated with the Party A Address.” </a:t>
            </a:r>
          </a:p>
          <a:p>
            <a:pPr lvl="2">
              <a:lnSpc>
                <a:spcPct val="90000"/>
              </a:lnSpc>
            </a:pPr>
            <a:endParaRPr lang="en-US" sz="1500" dirty="0">
              <a:solidFill>
                <a:schemeClr val="tx1"/>
              </a:solidFill>
            </a:endParaRPr>
          </a:p>
          <a:p>
            <a:pPr lvl="1">
              <a:lnSpc>
                <a:spcPct val="90000"/>
              </a:lnSpc>
            </a:pPr>
            <a:endParaRPr lang="en-US" sz="1500" dirty="0">
              <a:solidFill>
                <a:schemeClr val="tx1"/>
              </a:solidFill>
            </a:endParaRPr>
          </a:p>
        </p:txBody>
      </p:sp>
      <p:sp>
        <p:nvSpPr>
          <p:cNvPr id="4" name="Slide Number Placeholder 3">
            <a:extLst>
              <a:ext uri="{FF2B5EF4-FFF2-40B4-BE49-F238E27FC236}">
                <a16:creationId xmlns:a16="http://schemas.microsoft.com/office/drawing/2014/main" id="{AA1E2464-885A-4BBE-8561-B5C136991FEF}"/>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36</a:t>
            </a:fld>
            <a:endParaRPr lang="en-US" dirty="0">
              <a:solidFill>
                <a:schemeClr val="tx1"/>
              </a:solidFill>
            </a:endParaRPr>
          </a:p>
        </p:txBody>
      </p:sp>
      <p:sp>
        <p:nvSpPr>
          <p:cNvPr id="3" name="Footer Placeholder 2">
            <a:extLst>
              <a:ext uri="{FF2B5EF4-FFF2-40B4-BE49-F238E27FC236}">
                <a16:creationId xmlns:a16="http://schemas.microsoft.com/office/drawing/2014/main" id="{22E0A39D-6BE9-425C-A4BF-254BE58A4178}"/>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3819045850"/>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6">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8" name="Rectangle 17">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1293845"/>
            <a:ext cx="9154801" cy="2681256"/>
          </a:xfrm>
        </p:spPr>
        <p:txBody>
          <a:bodyPr vert="horz" lIns="91440" tIns="45720" rIns="91440" bIns="45720" rtlCol="0" anchor="b">
            <a:normAutofit/>
          </a:bodyPr>
          <a:lstStyle/>
          <a:p>
            <a:pPr algn="ctr"/>
            <a:r>
              <a:rPr lang="en-US" sz="5400" dirty="0">
                <a:solidFill>
                  <a:schemeClr val="tx1"/>
                </a:solidFill>
              </a:rPr>
              <a:t>B. 	Drafting for Qualified Code Deference</a:t>
            </a:r>
          </a:p>
        </p:txBody>
      </p:sp>
      <p:sp>
        <p:nvSpPr>
          <p:cNvPr id="3" name="Footer Placeholder 2">
            <a:extLst>
              <a:ext uri="{FF2B5EF4-FFF2-40B4-BE49-F238E27FC236}">
                <a16:creationId xmlns:a16="http://schemas.microsoft.com/office/drawing/2014/main" id="{114A0D1B-E9CC-4ED2-8591-D01BE4D609D7}"/>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431FFAA3-C3EC-4506-8832-FD1A8590C907}"/>
              </a:ext>
            </a:extLst>
          </p:cNvPr>
          <p:cNvSpPr>
            <a:spLocks noGrp="1"/>
          </p:cNvSpPr>
          <p:nvPr>
            <p:ph type="sldNum" sz="quarter" idx="12"/>
          </p:nvPr>
        </p:nvSpPr>
        <p:spPr/>
        <p:txBody>
          <a:bodyPr/>
          <a:lstStyle/>
          <a:p>
            <a:fld id="{3352CBF5-17B8-4387-88A6-ABF9F8C64D5A}" type="slidenum">
              <a:rPr lang="en-US" smtClean="0"/>
              <a:t>37</a:t>
            </a:fld>
            <a:endParaRPr lang="en-US" dirty="0"/>
          </a:p>
        </p:txBody>
      </p:sp>
    </p:spTree>
    <p:extLst>
      <p:ext uri="{BB962C8B-B14F-4D97-AF65-F5344CB8AC3E}">
        <p14:creationId xmlns:p14="http://schemas.microsoft.com/office/powerpoint/2010/main" val="3699916834"/>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6" name="Rectangle 25">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1068388" y="952500"/>
            <a:ext cx="8912225" cy="4888464"/>
          </a:xfrm>
        </p:spPr>
        <p:txBody>
          <a:bodyPr>
            <a:normAutofit/>
          </a:bodyPr>
          <a:lstStyle/>
          <a:p>
            <a:pPr marL="0" indent="0" algn="ctr">
              <a:buNone/>
            </a:pPr>
            <a:endParaRPr lang="en-US" dirty="0"/>
          </a:p>
          <a:p>
            <a:pPr marL="0" indent="0" algn="ctr">
              <a:buNone/>
            </a:pPr>
            <a:endParaRPr lang="en-US" dirty="0"/>
          </a:p>
          <a:p>
            <a:pPr marL="0" indent="0" algn="ctr">
              <a:buNone/>
            </a:pPr>
            <a:r>
              <a:rPr lang="en-US" sz="2800" dirty="0"/>
              <a:t>So, How Do We Legally Agree to Defer to Code?</a:t>
            </a:r>
          </a:p>
          <a:p>
            <a:pPr marL="0" indent="0">
              <a:buNone/>
            </a:pPr>
            <a:endParaRPr lang="en-US" sz="2800" dirty="0"/>
          </a:p>
          <a:p>
            <a:pPr marL="0" indent="0">
              <a:buNone/>
            </a:pPr>
            <a:endParaRPr lang="en-US" sz="2800" dirty="0"/>
          </a:p>
          <a:p>
            <a:pPr marL="0" indent="0">
              <a:buNone/>
            </a:pPr>
            <a:endParaRPr lang="en-US" dirty="0"/>
          </a:p>
          <a:p>
            <a:pPr marL="0" indent="0">
              <a:buNone/>
            </a:pPr>
            <a:endParaRPr lang="en-US" dirty="0"/>
          </a:p>
          <a:p>
            <a:pPr marL="0" indent="0">
              <a:buNone/>
            </a:pPr>
            <a:r>
              <a:rPr lang="en-US" dirty="0"/>
              <a:t> </a:t>
            </a:r>
          </a:p>
          <a:p>
            <a:pPr marL="0" indent="0">
              <a:buNone/>
            </a:pPr>
            <a:endParaRPr lang="en-US" dirty="0">
              <a:solidFill>
                <a:schemeClr val="tx1"/>
              </a:solidFill>
            </a:endParaRPr>
          </a:p>
        </p:txBody>
      </p:sp>
      <p:pic>
        <p:nvPicPr>
          <p:cNvPr id="1026" name="Picture 2" descr="Image result for super easy barely an inconvenience">
            <a:extLst>
              <a:ext uri="{FF2B5EF4-FFF2-40B4-BE49-F238E27FC236}">
                <a16:creationId xmlns:a16="http://schemas.microsoft.com/office/drawing/2014/main" id="{B3EF04F6-1C86-428C-AD89-9BB06674CC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3138" y="2971800"/>
            <a:ext cx="5334000" cy="288036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3FC9F98B-7D2D-4735-808D-BB7C33A1F7C7}"/>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3" name="Slide Number Placeholder 2">
            <a:extLst>
              <a:ext uri="{FF2B5EF4-FFF2-40B4-BE49-F238E27FC236}">
                <a16:creationId xmlns:a16="http://schemas.microsoft.com/office/drawing/2014/main" id="{49146A5D-101A-49F0-ADCD-9C650B1B00A4}"/>
              </a:ext>
            </a:extLst>
          </p:cNvPr>
          <p:cNvSpPr>
            <a:spLocks noGrp="1"/>
          </p:cNvSpPr>
          <p:nvPr>
            <p:ph type="sldNum" sz="quarter" idx="12"/>
          </p:nvPr>
        </p:nvSpPr>
        <p:spPr/>
        <p:txBody>
          <a:bodyPr/>
          <a:lstStyle/>
          <a:p>
            <a:fld id="{3352CBF5-17B8-4387-88A6-ABF9F8C64D5A}" type="slidenum">
              <a:rPr lang="en-US" smtClean="0"/>
              <a:t>38</a:t>
            </a:fld>
            <a:endParaRPr lang="en-US" dirty="0"/>
          </a:p>
        </p:txBody>
      </p:sp>
    </p:spTree>
    <p:extLst>
      <p:ext uri="{BB962C8B-B14F-4D97-AF65-F5344CB8AC3E}">
        <p14:creationId xmlns:p14="http://schemas.microsoft.com/office/powerpoint/2010/main" val="7472311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175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1250" fill="hold"/>
                                        <p:tgtEl>
                                          <p:spTgt spid="1026"/>
                                        </p:tgtEl>
                                        <p:attrNameLst>
                                          <p:attrName>ppt_x</p:attrName>
                                        </p:attrNameLst>
                                      </p:cBhvr>
                                      <p:tavLst>
                                        <p:tav tm="0">
                                          <p:val>
                                            <p:strVal val="#ppt_x"/>
                                          </p:val>
                                        </p:tav>
                                        <p:tav tm="100000">
                                          <p:val>
                                            <p:strVal val="#ppt_x"/>
                                          </p:val>
                                        </p:tav>
                                      </p:tavLst>
                                    </p:anim>
                                    <p:anim calcmode="lin" valueType="num">
                                      <p:cBhvr additive="base">
                                        <p:cTn id="12" dur="125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Default Rule – Defer to Code</a:t>
            </a:r>
          </a:p>
        </p:txBody>
      </p:sp>
      <p:cxnSp>
        <p:nvCxnSpPr>
          <p:cNvPr id="37" name="Straight Connector 3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pPr marL="0" indent="0">
              <a:buNone/>
            </a:pPr>
            <a:r>
              <a:rPr lang="en-US" i="1" dirty="0">
                <a:solidFill>
                  <a:schemeClr val="tx1"/>
                </a:solidFill>
              </a:rPr>
              <a:t>Smart Contract Results Binding. “W</a:t>
            </a:r>
            <a:r>
              <a:rPr lang="en-US" dirty="0">
                <a:solidFill>
                  <a:schemeClr val="tx1"/>
                </a:solidFill>
              </a:rPr>
              <a:t>ith respect to the Subject Property, except as set forth in </a:t>
            </a:r>
            <a:r>
              <a:rPr lang="en-US" u="sng" dirty="0">
                <a:solidFill>
                  <a:schemeClr val="tx1"/>
                </a:solidFill>
              </a:rPr>
              <a:t>Section 2</a:t>
            </a:r>
            <a:r>
              <a:rPr lang="en-US" dirty="0">
                <a:solidFill>
                  <a:schemeClr val="tx1"/>
                </a:solidFill>
              </a:rPr>
              <a:t>, the results of operation of the Smart Contract shall be determinative of the rights and obligations of, and shall be final, binding upon and non-appealable by, each of the Parties.”</a:t>
            </a:r>
          </a:p>
          <a:p>
            <a:pPr marL="0" indent="0">
              <a:buNone/>
            </a:pPr>
            <a:endParaRPr lang="en-US" dirty="0">
              <a:solidFill>
                <a:schemeClr val="tx1"/>
              </a:solidFill>
            </a:endParaRPr>
          </a:p>
        </p:txBody>
      </p:sp>
      <p:sp>
        <p:nvSpPr>
          <p:cNvPr id="4" name="Slide Number Placeholder 3">
            <a:extLst>
              <a:ext uri="{FF2B5EF4-FFF2-40B4-BE49-F238E27FC236}">
                <a16:creationId xmlns:a16="http://schemas.microsoft.com/office/drawing/2014/main" id="{FADC2FA7-11EE-422A-8EFC-F6CC8D755350}"/>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39</a:t>
            </a:fld>
            <a:endParaRPr lang="en-US" dirty="0">
              <a:solidFill>
                <a:schemeClr val="tx1"/>
              </a:solidFill>
            </a:endParaRPr>
          </a:p>
        </p:txBody>
      </p:sp>
      <p:sp>
        <p:nvSpPr>
          <p:cNvPr id="3" name="Footer Placeholder 2">
            <a:extLst>
              <a:ext uri="{FF2B5EF4-FFF2-40B4-BE49-F238E27FC236}">
                <a16:creationId xmlns:a16="http://schemas.microsoft.com/office/drawing/2014/main" id="{E2134579-731F-4B9F-95A6-0A8A8EA101DC}"/>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11253146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27E0A4F-FE1D-4A81-8D8F-986345F71C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Oval 22">
              <a:extLst>
                <a:ext uri="{FF2B5EF4-FFF2-40B4-BE49-F238E27FC236}">
                  <a16:creationId xmlns:a16="http://schemas.microsoft.com/office/drawing/2014/main" id="{77B237C1-E8A0-4DD3-B6C5-F2D54F796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88D62F0D-6BD4-4DD4-B125-6F7A952A3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F928E8CD-5219-4795-91D4-9618DB8E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6700828" y="402165"/>
              <a:ext cx="506783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A00A43E1-4FE7-498F-AFFF-FDFC1FAF0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8EA13F72-29E6-4E46-B89C-8BE0C36F4D4D}"/>
              </a:ext>
            </a:extLst>
          </p:cNvPr>
          <p:cNvSpPr>
            <a:spLocks noGrp="1"/>
          </p:cNvSpPr>
          <p:nvPr>
            <p:ph type="title"/>
          </p:nvPr>
        </p:nvSpPr>
        <p:spPr>
          <a:xfrm>
            <a:off x="639098" y="629265"/>
            <a:ext cx="5132438" cy="1622322"/>
          </a:xfrm>
        </p:spPr>
        <p:txBody>
          <a:bodyPr>
            <a:normAutofit/>
          </a:bodyPr>
          <a:lstStyle/>
          <a:p>
            <a:r>
              <a:rPr lang="en-US" dirty="0">
                <a:solidFill>
                  <a:srgbClr val="EBEBEB"/>
                </a:solidFill>
              </a:rPr>
              <a:t>Legal Contracts</a:t>
            </a:r>
          </a:p>
        </p:txBody>
      </p:sp>
      <p:sp>
        <p:nvSpPr>
          <p:cNvPr id="3" name="Content Placeholder 2">
            <a:extLst>
              <a:ext uri="{FF2B5EF4-FFF2-40B4-BE49-F238E27FC236}">
                <a16:creationId xmlns:a16="http://schemas.microsoft.com/office/drawing/2014/main" id="{ADE4E7E5-21B2-4C66-B6CC-A12DBCF260AE}"/>
              </a:ext>
            </a:extLst>
          </p:cNvPr>
          <p:cNvSpPr>
            <a:spLocks noGrp="1"/>
          </p:cNvSpPr>
          <p:nvPr>
            <p:ph idx="1"/>
          </p:nvPr>
        </p:nvSpPr>
        <p:spPr>
          <a:xfrm>
            <a:off x="639098" y="2418735"/>
            <a:ext cx="5132439" cy="3811742"/>
          </a:xfrm>
        </p:spPr>
        <p:txBody>
          <a:bodyPr anchor="ctr">
            <a:normAutofit/>
          </a:bodyPr>
          <a:lstStyle/>
          <a:p>
            <a:pPr marL="0" indent="0">
              <a:buNone/>
            </a:pPr>
            <a:r>
              <a:rPr lang="en-US" dirty="0">
                <a:solidFill>
                  <a:srgbClr val="FFFFFF"/>
                </a:solidFill>
              </a:rPr>
              <a:t>Methods of Creating/Expressing Legal Contracts:</a:t>
            </a:r>
          </a:p>
          <a:p>
            <a:pPr lvl="1"/>
            <a:r>
              <a:rPr lang="en-US" dirty="0">
                <a:solidFill>
                  <a:srgbClr val="FFFFFF"/>
                </a:solidFill>
              </a:rPr>
              <a:t>natural language</a:t>
            </a:r>
          </a:p>
          <a:p>
            <a:pPr lvl="2"/>
            <a:r>
              <a:rPr lang="en-US" dirty="0">
                <a:solidFill>
                  <a:srgbClr val="FFFFFF"/>
                </a:solidFill>
              </a:rPr>
              <a:t>=&gt; written contracts</a:t>
            </a:r>
          </a:p>
          <a:p>
            <a:pPr lvl="2"/>
            <a:r>
              <a:rPr lang="en-US" dirty="0">
                <a:solidFill>
                  <a:srgbClr val="FFFFFF"/>
                </a:solidFill>
              </a:rPr>
              <a:t>=&gt; oral contracts</a:t>
            </a:r>
          </a:p>
          <a:p>
            <a:pPr lvl="1"/>
            <a:r>
              <a:rPr lang="en-US" dirty="0">
                <a:solidFill>
                  <a:srgbClr val="FFFFFF"/>
                </a:solidFill>
              </a:rPr>
              <a:t>course of conduct (=&gt; implied-in-fact contracts)</a:t>
            </a:r>
          </a:p>
          <a:p>
            <a:pPr lvl="1"/>
            <a:r>
              <a:rPr lang="en-US" dirty="0">
                <a:solidFill>
                  <a:srgbClr val="FFFFFF"/>
                </a:solidFill>
              </a:rPr>
              <a:t>fairness principles (=&gt; quasi-contracts/implied-in-law contracts)</a:t>
            </a:r>
          </a:p>
          <a:p>
            <a:pPr lvl="1"/>
            <a:endParaRPr lang="en-US" dirty="0">
              <a:solidFill>
                <a:srgbClr val="FFFFFF"/>
              </a:solidFill>
            </a:endParaRPr>
          </a:p>
        </p:txBody>
      </p:sp>
      <p:pic>
        <p:nvPicPr>
          <p:cNvPr id="18" name="Graphic 17" descr="Scales of Justice">
            <a:extLst>
              <a:ext uri="{FF2B5EF4-FFF2-40B4-BE49-F238E27FC236}">
                <a16:creationId xmlns:a16="http://schemas.microsoft.com/office/drawing/2014/main" id="{B5D394E1-4C32-4B01-A961-46E079E04E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4836" y="1023437"/>
            <a:ext cx="4828707" cy="4828707"/>
          </a:xfrm>
          <a:prstGeom prst="rect">
            <a:avLst/>
          </a:prstGeom>
        </p:spPr>
      </p:pic>
      <p:sp>
        <p:nvSpPr>
          <p:cNvPr id="30" name="Rectangle 2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35C1FA71-9B8C-45E2-9E31-16DF02DCD6BE}"/>
              </a:ext>
            </a:extLst>
          </p:cNvPr>
          <p:cNvSpPr>
            <a:spLocks noGrp="1"/>
          </p:cNvSpPr>
          <p:nvPr>
            <p:ph type="ftr" sz="quarter" idx="11"/>
          </p:nvPr>
        </p:nvSpPr>
        <p:spPr>
          <a:xfrm>
            <a:off x="561110" y="6391838"/>
            <a:ext cx="3859795" cy="304801"/>
          </a:xfrm>
        </p:spPr>
        <p:txBody>
          <a:bodyPr/>
          <a:lstStyle/>
          <a:p>
            <a:r>
              <a:rPr lang="en-US" dirty="0"/>
              <a:t>(c) Gabriel Shapiro – do not copy, modify, reproduce or distribute without permission</a:t>
            </a:r>
          </a:p>
        </p:txBody>
      </p:sp>
      <p:sp>
        <p:nvSpPr>
          <p:cNvPr id="5" name="Slide Number Placeholder 4">
            <a:extLst>
              <a:ext uri="{FF2B5EF4-FFF2-40B4-BE49-F238E27FC236}">
                <a16:creationId xmlns:a16="http://schemas.microsoft.com/office/drawing/2014/main" id="{1AB7690F-3170-4BEE-BFCB-7EF41E247FBC}"/>
              </a:ext>
            </a:extLst>
          </p:cNvPr>
          <p:cNvSpPr>
            <a:spLocks noGrp="1"/>
          </p:cNvSpPr>
          <p:nvPr>
            <p:ph type="sldNum" sz="quarter" idx="12"/>
          </p:nvPr>
        </p:nvSpPr>
        <p:spPr>
          <a:xfrm>
            <a:off x="10352540" y="295729"/>
            <a:ext cx="838199" cy="767687"/>
          </a:xfrm>
        </p:spPr>
        <p:txBody>
          <a:bodyPr/>
          <a:lstStyle/>
          <a:p>
            <a:fld id="{3352CBF5-17B8-4387-88A6-ABF9F8C64D5A}" type="slidenum">
              <a:rPr lang="en-US" smtClean="0"/>
              <a:t>4</a:t>
            </a:fld>
            <a:endParaRPr lang="en-US" dirty="0"/>
          </a:p>
        </p:txBody>
      </p:sp>
    </p:spTree>
    <p:extLst>
      <p:ext uri="{BB962C8B-B14F-4D97-AF65-F5344CB8AC3E}">
        <p14:creationId xmlns:p14="http://schemas.microsoft.com/office/powerpoint/2010/main" val="62860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Default Rule – Defer to Code</a:t>
            </a:r>
          </a:p>
        </p:txBody>
      </p:sp>
      <p:sp>
        <p:nvSpPr>
          <p:cNvPr id="37" name="Rectangle 3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8" name="Content Placeholder 2">
            <a:extLst>
              <a:ext uri="{FF2B5EF4-FFF2-40B4-BE49-F238E27FC236}">
                <a16:creationId xmlns:a16="http://schemas.microsoft.com/office/drawing/2014/main" id="{931B6661-06DF-4C87-A5AD-29E2078CF5A3}"/>
              </a:ext>
            </a:extLst>
          </p:cNvPr>
          <p:cNvGraphicFramePr>
            <a:graphicFrameLocks noGrp="1"/>
          </p:cNvGraphicFramePr>
          <p:nvPr>
            <p:ph idx="1"/>
            <p:extLst>
              <p:ext uri="{D42A27DB-BD31-4B8C-83A1-F6EECF244321}">
                <p14:modId xmlns:p14="http://schemas.microsoft.com/office/powerpoint/2010/main" val="410767427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E50B5EC2-750D-4AEC-8D12-E41634CF3044}"/>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A12F16CE-567D-4B1F-9B0D-834ACD0C6EAE}"/>
              </a:ext>
            </a:extLst>
          </p:cNvPr>
          <p:cNvSpPr>
            <a:spLocks noGrp="1"/>
          </p:cNvSpPr>
          <p:nvPr>
            <p:ph type="sldNum" sz="quarter" idx="12"/>
          </p:nvPr>
        </p:nvSpPr>
        <p:spPr/>
        <p:txBody>
          <a:bodyPr/>
          <a:lstStyle/>
          <a:p>
            <a:fld id="{3352CBF5-17B8-4387-88A6-ABF9F8C64D5A}" type="slidenum">
              <a:rPr lang="en-US" smtClean="0"/>
              <a:t>40</a:t>
            </a:fld>
            <a:endParaRPr lang="en-US" dirty="0"/>
          </a:p>
        </p:txBody>
      </p:sp>
    </p:spTree>
    <p:extLst>
      <p:ext uri="{BB962C8B-B14F-4D97-AF65-F5344CB8AC3E}">
        <p14:creationId xmlns:p14="http://schemas.microsoft.com/office/powerpoint/2010/main" val="632705452"/>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900520" y="1143000"/>
            <a:ext cx="2621734" cy="895350"/>
          </a:xfrm>
        </p:spPr>
        <p:txBody>
          <a:bodyPr anchor="t">
            <a:normAutofit/>
          </a:bodyPr>
          <a:lstStyle/>
          <a:p>
            <a:r>
              <a:rPr lang="en-US" sz="2600" dirty="0">
                <a:solidFill>
                  <a:schemeClr val="tx1"/>
                </a:solidFill>
              </a:rPr>
              <a:t>Default Rule – Defer to Code</a:t>
            </a:r>
          </a:p>
        </p:txBody>
      </p:sp>
      <p:sp>
        <p:nvSpPr>
          <p:cNvPr id="26" name="Rectangle 25">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descr="Related image">
            <a:extLst>
              <a:ext uri="{FF2B5EF4-FFF2-40B4-BE49-F238E27FC236}">
                <a16:creationId xmlns:a16="http://schemas.microsoft.com/office/drawing/2014/main" id="{36F2ED63-8608-4A21-870C-22D2DF7CB0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146" y="2447925"/>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lated image">
            <a:extLst>
              <a:ext uri="{FF2B5EF4-FFF2-40B4-BE49-F238E27FC236}">
                <a16:creationId xmlns:a16="http://schemas.microsoft.com/office/drawing/2014/main" id="{86660207-8D17-4936-99E4-6064CD35DB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1892" y="2447926"/>
            <a:ext cx="2857499" cy="285749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A59E9467-0A15-4D94-84A8-3F34D2008CDF}"/>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896F7116-AE2A-447B-93B9-EB142BB3E4F6}"/>
              </a:ext>
            </a:extLst>
          </p:cNvPr>
          <p:cNvSpPr>
            <a:spLocks noGrp="1"/>
          </p:cNvSpPr>
          <p:nvPr>
            <p:ph type="sldNum" sz="quarter" idx="12"/>
          </p:nvPr>
        </p:nvSpPr>
        <p:spPr/>
        <p:txBody>
          <a:bodyPr/>
          <a:lstStyle/>
          <a:p>
            <a:fld id="{3352CBF5-17B8-4387-88A6-ABF9F8C64D5A}" type="slidenum">
              <a:rPr lang="en-US" smtClean="0"/>
              <a:t>41</a:t>
            </a:fld>
            <a:endParaRPr lang="en-US" dirty="0"/>
          </a:p>
        </p:txBody>
      </p:sp>
    </p:spTree>
    <p:extLst>
      <p:ext uri="{BB962C8B-B14F-4D97-AF65-F5344CB8AC3E}">
        <p14:creationId xmlns:p14="http://schemas.microsoft.com/office/powerpoint/2010/main" val="23474248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fade">
                                      <p:cBhvr>
                                        <p:cTn id="11" dur="1000"/>
                                        <p:tgtEl>
                                          <p:spTgt spid="2052"/>
                                        </p:tgtEl>
                                      </p:cBhvr>
                                    </p:animEffect>
                                    <p:anim calcmode="lin" valueType="num">
                                      <p:cBhvr>
                                        <p:cTn id="12" dur="1000" fill="hold"/>
                                        <p:tgtEl>
                                          <p:spTgt spid="2052"/>
                                        </p:tgtEl>
                                        <p:attrNameLst>
                                          <p:attrName>ppt_x</p:attrName>
                                        </p:attrNameLst>
                                      </p:cBhvr>
                                      <p:tavLst>
                                        <p:tav tm="0">
                                          <p:val>
                                            <p:strVal val="#ppt_x"/>
                                          </p:val>
                                        </p:tav>
                                        <p:tav tm="100000">
                                          <p:val>
                                            <p:strVal val="#ppt_x"/>
                                          </p:val>
                                        </p:tav>
                                      </p:tavLst>
                                    </p:anim>
                                    <p:anim calcmode="lin" valueType="num">
                                      <p:cBhvr>
                                        <p:cTn id="1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CONTRACTUALLY PROHIBIT LAWSUITS </a:t>
            </a:r>
          </a:p>
        </p:txBody>
      </p:sp>
      <p:sp>
        <p:nvSpPr>
          <p:cNvPr id="37" name="Rectangle 3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8" name="Content Placeholder 2">
            <a:extLst>
              <a:ext uri="{FF2B5EF4-FFF2-40B4-BE49-F238E27FC236}">
                <a16:creationId xmlns:a16="http://schemas.microsoft.com/office/drawing/2014/main" id="{931B6661-06DF-4C87-A5AD-29E2078CF5A3}"/>
              </a:ext>
            </a:extLst>
          </p:cNvPr>
          <p:cNvGraphicFramePr>
            <a:graphicFrameLocks noGrp="1"/>
          </p:cNvGraphicFramePr>
          <p:nvPr>
            <p:ph idx="1"/>
            <p:extLst>
              <p:ext uri="{D42A27DB-BD31-4B8C-83A1-F6EECF244321}">
                <p14:modId xmlns:p14="http://schemas.microsoft.com/office/powerpoint/2010/main" val="36525008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8DB707AE-ABDC-44B8-83D6-78FACF1FDF55}"/>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C18BA709-2F3F-4841-80E9-ADFA5BDED6DF}"/>
              </a:ext>
            </a:extLst>
          </p:cNvPr>
          <p:cNvSpPr>
            <a:spLocks noGrp="1"/>
          </p:cNvSpPr>
          <p:nvPr>
            <p:ph type="sldNum" sz="quarter" idx="12"/>
          </p:nvPr>
        </p:nvSpPr>
        <p:spPr/>
        <p:txBody>
          <a:bodyPr/>
          <a:lstStyle/>
          <a:p>
            <a:fld id="{3352CBF5-17B8-4387-88A6-ABF9F8C64D5A}" type="slidenum">
              <a:rPr lang="en-US" smtClean="0"/>
              <a:t>42</a:t>
            </a:fld>
            <a:endParaRPr lang="en-US" dirty="0"/>
          </a:p>
        </p:txBody>
      </p:sp>
    </p:spTree>
    <p:extLst>
      <p:ext uri="{BB962C8B-B14F-4D97-AF65-F5344CB8AC3E}">
        <p14:creationId xmlns:p14="http://schemas.microsoft.com/office/powerpoint/2010/main" val="4084713786"/>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Default Rule – No Lawsuits</a:t>
            </a:r>
          </a:p>
        </p:txBody>
      </p:sp>
      <p:cxnSp>
        <p:nvCxnSpPr>
          <p:cNvPr id="37" name="Straight Connector 3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r>
              <a:rPr lang="en-US" i="1" dirty="0">
                <a:solidFill>
                  <a:schemeClr val="tx1"/>
                </a:solidFill>
              </a:rPr>
              <a:t>“Prohibition of Legal Proceedings. </a:t>
            </a:r>
            <a:r>
              <a:rPr lang="en-US" dirty="0">
                <a:solidFill>
                  <a:schemeClr val="tx1"/>
                </a:solidFill>
              </a:rPr>
              <a:t>Except as set forth in </a:t>
            </a:r>
            <a:r>
              <a:rPr lang="en-US" u="sng" dirty="0">
                <a:solidFill>
                  <a:schemeClr val="tx1"/>
                </a:solidFill>
              </a:rPr>
              <a:t>Section 2</a:t>
            </a:r>
            <a:r>
              <a:rPr lang="en-US" dirty="0">
                <a:solidFill>
                  <a:schemeClr val="tx1"/>
                </a:solidFill>
              </a:rPr>
              <a:t>, each Party shall not directly or indirectly commence or continue any Legal Proceeding, assert any Claim or enforce any judgment or other Order, or attempt or seek to do any of the foregoing, in each case, against or involving the other Party or relating to this Agreement, the Designated Smart Contract, the Subject Property or any of the other subject matter of or matters contemplated by this Agreement.”</a:t>
            </a:r>
          </a:p>
          <a:p>
            <a:endParaRPr lang="en-US" dirty="0">
              <a:solidFill>
                <a:schemeClr val="tx1"/>
              </a:solidFill>
            </a:endParaRPr>
          </a:p>
        </p:txBody>
      </p:sp>
      <p:sp>
        <p:nvSpPr>
          <p:cNvPr id="4" name="Slide Number Placeholder 3">
            <a:extLst>
              <a:ext uri="{FF2B5EF4-FFF2-40B4-BE49-F238E27FC236}">
                <a16:creationId xmlns:a16="http://schemas.microsoft.com/office/drawing/2014/main" id="{F9E4147D-00ED-4B02-8331-12B6A5C63C4E}"/>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43</a:t>
            </a:fld>
            <a:endParaRPr lang="en-US" dirty="0">
              <a:solidFill>
                <a:schemeClr val="tx1"/>
              </a:solidFill>
            </a:endParaRPr>
          </a:p>
        </p:txBody>
      </p:sp>
      <p:sp>
        <p:nvSpPr>
          <p:cNvPr id="3" name="Footer Placeholder 2">
            <a:extLst>
              <a:ext uri="{FF2B5EF4-FFF2-40B4-BE49-F238E27FC236}">
                <a16:creationId xmlns:a16="http://schemas.microsoft.com/office/drawing/2014/main" id="{06899E1F-1E8D-4893-ABDD-99BBB7E54ECB}"/>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1193219353"/>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Default Rule – Defer to Code</a:t>
            </a:r>
          </a:p>
        </p:txBody>
      </p:sp>
      <p:sp>
        <p:nvSpPr>
          <p:cNvPr id="37" name="Rectangle 3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8" name="Content Placeholder 2">
            <a:extLst>
              <a:ext uri="{FF2B5EF4-FFF2-40B4-BE49-F238E27FC236}">
                <a16:creationId xmlns:a16="http://schemas.microsoft.com/office/drawing/2014/main" id="{931B6661-06DF-4C87-A5AD-29E2078CF5A3}"/>
              </a:ext>
            </a:extLst>
          </p:cNvPr>
          <p:cNvGraphicFramePr>
            <a:graphicFrameLocks noGrp="1"/>
          </p:cNvGraphicFramePr>
          <p:nvPr>
            <p:ph idx="1"/>
            <p:extLst>
              <p:ext uri="{D42A27DB-BD31-4B8C-83A1-F6EECF244321}">
                <p14:modId xmlns:p14="http://schemas.microsoft.com/office/powerpoint/2010/main" val="136965474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F8A1EBB0-A5B6-46CF-9B38-7B83E7AF8A5D}"/>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0D4722A6-AA67-4C10-9D0B-5A2195AD5CC2}"/>
              </a:ext>
            </a:extLst>
          </p:cNvPr>
          <p:cNvSpPr>
            <a:spLocks noGrp="1"/>
          </p:cNvSpPr>
          <p:nvPr>
            <p:ph type="sldNum" sz="quarter" idx="12"/>
          </p:nvPr>
        </p:nvSpPr>
        <p:spPr/>
        <p:txBody>
          <a:bodyPr/>
          <a:lstStyle/>
          <a:p>
            <a:fld id="{3352CBF5-17B8-4387-88A6-ABF9F8C64D5A}" type="slidenum">
              <a:rPr lang="en-US" smtClean="0"/>
              <a:t>44</a:t>
            </a:fld>
            <a:endParaRPr lang="en-US" dirty="0"/>
          </a:p>
        </p:txBody>
      </p:sp>
    </p:spTree>
    <p:extLst>
      <p:ext uri="{BB962C8B-B14F-4D97-AF65-F5344CB8AC3E}">
        <p14:creationId xmlns:p14="http://schemas.microsoft.com/office/powerpoint/2010/main" val="1318367275"/>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900520" y="1143000"/>
            <a:ext cx="2621734" cy="1214718"/>
          </a:xfrm>
        </p:spPr>
        <p:txBody>
          <a:bodyPr anchor="t">
            <a:normAutofit fontScale="90000"/>
          </a:bodyPr>
          <a:lstStyle/>
          <a:p>
            <a:r>
              <a:rPr lang="en-US" sz="2600" dirty="0">
                <a:solidFill>
                  <a:schemeClr val="tx1"/>
                </a:solidFill>
              </a:rPr>
              <a:t>Default Rule – Defer to Code – Problems</a:t>
            </a:r>
            <a:br>
              <a:rPr lang="en-US" sz="2600" dirty="0">
                <a:solidFill>
                  <a:schemeClr val="tx1"/>
                </a:solidFill>
              </a:rPr>
            </a:br>
            <a:endParaRPr lang="en-US" sz="2600" dirty="0">
              <a:solidFill>
                <a:schemeClr val="tx1"/>
              </a:solidFill>
            </a:endParaRPr>
          </a:p>
        </p:txBody>
      </p:sp>
      <p:sp>
        <p:nvSpPr>
          <p:cNvPr id="26" name="Rectangle 25">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076" name="Picture 4" descr="Related image">
            <a:extLst>
              <a:ext uri="{FF2B5EF4-FFF2-40B4-BE49-F238E27FC236}">
                <a16:creationId xmlns:a16="http://schemas.microsoft.com/office/drawing/2014/main" id="{C44F6863-4260-41E7-8BF1-C4B00E1A52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785" y="1792096"/>
            <a:ext cx="4933950" cy="4391216"/>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A4FE1869-F1B4-46C2-8EA9-9A96B850DFE6}"/>
              </a:ext>
            </a:extLst>
          </p:cNvPr>
          <p:cNvSpPr txBox="1">
            <a:spLocks/>
          </p:cNvSpPr>
          <p:nvPr/>
        </p:nvSpPr>
        <p:spPr bwMode="gray">
          <a:xfrm>
            <a:off x="4510495" y="896746"/>
            <a:ext cx="4452530" cy="895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rPr>
              <a:t>June 18, 2016 – </a:t>
            </a:r>
          </a:p>
          <a:p>
            <a:r>
              <a:rPr lang="en-US" sz="2600" dirty="0">
                <a:solidFill>
                  <a:schemeClr val="tx1"/>
                </a:solidFill>
              </a:rPr>
              <a:t>The TheDao Hack</a:t>
            </a:r>
          </a:p>
        </p:txBody>
      </p:sp>
      <p:sp>
        <p:nvSpPr>
          <p:cNvPr id="3" name="Footer Placeholder 2">
            <a:extLst>
              <a:ext uri="{FF2B5EF4-FFF2-40B4-BE49-F238E27FC236}">
                <a16:creationId xmlns:a16="http://schemas.microsoft.com/office/drawing/2014/main" id="{B1457F76-AB2B-45DF-8E05-56BCD34B5D2B}"/>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86D30F9D-8182-4F32-B505-86777F0E09C7}"/>
              </a:ext>
            </a:extLst>
          </p:cNvPr>
          <p:cNvSpPr>
            <a:spLocks noGrp="1"/>
          </p:cNvSpPr>
          <p:nvPr>
            <p:ph type="sldNum" sz="quarter" idx="12"/>
          </p:nvPr>
        </p:nvSpPr>
        <p:spPr/>
        <p:txBody>
          <a:bodyPr/>
          <a:lstStyle/>
          <a:p>
            <a:fld id="{3352CBF5-17B8-4387-88A6-ABF9F8C64D5A}" type="slidenum">
              <a:rPr lang="en-US" smtClean="0"/>
              <a:t>45</a:t>
            </a:fld>
            <a:endParaRPr lang="en-US" dirty="0"/>
          </a:p>
        </p:txBody>
      </p:sp>
    </p:spTree>
    <p:extLst>
      <p:ext uri="{BB962C8B-B14F-4D97-AF65-F5344CB8AC3E}">
        <p14:creationId xmlns:p14="http://schemas.microsoft.com/office/powerpoint/2010/main" val="1651880434"/>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900520" y="1143000"/>
            <a:ext cx="2864656" cy="1196788"/>
          </a:xfrm>
        </p:spPr>
        <p:txBody>
          <a:bodyPr anchor="t">
            <a:normAutofit fontScale="90000"/>
          </a:bodyPr>
          <a:lstStyle/>
          <a:p>
            <a:r>
              <a:rPr lang="en-US" sz="2600" dirty="0">
                <a:solidFill>
                  <a:schemeClr val="tx1"/>
                </a:solidFill>
              </a:rPr>
              <a:t>Default Rule – Defer to Code - Problems</a:t>
            </a:r>
          </a:p>
        </p:txBody>
      </p:sp>
      <p:sp>
        <p:nvSpPr>
          <p:cNvPr id="26" name="Rectangle 25">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A4FE1869-F1B4-46C2-8EA9-9A96B850DFE6}"/>
              </a:ext>
            </a:extLst>
          </p:cNvPr>
          <p:cNvSpPr txBox="1">
            <a:spLocks/>
          </p:cNvSpPr>
          <p:nvPr/>
        </p:nvSpPr>
        <p:spPr bwMode="gray">
          <a:xfrm>
            <a:off x="4510495" y="896746"/>
            <a:ext cx="4452530" cy="8953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rPr>
              <a:t>July 19, 2017 – </a:t>
            </a:r>
          </a:p>
          <a:p>
            <a:r>
              <a:rPr lang="en-US" sz="2600" dirty="0">
                <a:solidFill>
                  <a:schemeClr val="tx1"/>
                </a:solidFill>
              </a:rPr>
              <a:t>Parity Multisig Wallet Hack</a:t>
            </a:r>
          </a:p>
        </p:txBody>
      </p:sp>
      <p:pic>
        <p:nvPicPr>
          <p:cNvPr id="7172" name="Picture 4" descr="https://steemitimages.com/DQmWoRnz55PU4T7f9YWo78Z6WRW7TPmDT5dvvRbZRrfRcUJ/image.png">
            <a:extLst>
              <a:ext uri="{FF2B5EF4-FFF2-40B4-BE49-F238E27FC236}">
                <a16:creationId xmlns:a16="http://schemas.microsoft.com/office/drawing/2014/main" id="{65626FCB-8AC0-49A7-80E0-070F2D1C8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6760" y="2410956"/>
            <a:ext cx="4532977" cy="268062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CB1BE2C-979E-4092-B8AB-D498AAB50B90}"/>
              </a:ext>
            </a:extLst>
          </p:cNvPr>
          <p:cNvSpPr/>
          <p:nvPr/>
        </p:nvSpPr>
        <p:spPr>
          <a:xfrm>
            <a:off x="640760" y="2412543"/>
            <a:ext cx="6096000" cy="2862322"/>
          </a:xfrm>
          <a:prstGeom prst="rect">
            <a:avLst/>
          </a:prstGeom>
        </p:spPr>
        <p:txBody>
          <a:bodyPr>
            <a:spAutoFit/>
          </a:bodyPr>
          <a:lstStyle/>
          <a:p>
            <a:r>
              <a:rPr lang="en-US" sz="2000" dirty="0">
                <a:solidFill>
                  <a:schemeClr val="tx1">
                    <a:lumMod val="75000"/>
                    <a:lumOff val="25000"/>
                  </a:schemeClr>
                </a:solidFill>
              </a:rPr>
              <a:t>“At around 12:19 pm UTC today, 153,037 ETH (30M USD) was stolen from Edgeless Casino, Aeternity, and Swarm City. The funds were stolen from these accounts by likely the same core of hackers that pulled of the infamous DAO hack. The Ethereum client Parity was exploited even though it had been touted as the safest method of interacting with the Ethereum network.”</a:t>
            </a:r>
          </a:p>
        </p:txBody>
      </p:sp>
      <p:sp>
        <p:nvSpPr>
          <p:cNvPr id="4" name="Footer Placeholder 3">
            <a:extLst>
              <a:ext uri="{FF2B5EF4-FFF2-40B4-BE49-F238E27FC236}">
                <a16:creationId xmlns:a16="http://schemas.microsoft.com/office/drawing/2014/main" id="{843A8BA3-D2FE-4395-B0E9-C7B9CB572CCE}"/>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5" name="Slide Number Placeholder 4">
            <a:extLst>
              <a:ext uri="{FF2B5EF4-FFF2-40B4-BE49-F238E27FC236}">
                <a16:creationId xmlns:a16="http://schemas.microsoft.com/office/drawing/2014/main" id="{A3A2C418-E6A9-4D56-908D-B85670F34783}"/>
              </a:ext>
            </a:extLst>
          </p:cNvPr>
          <p:cNvSpPr>
            <a:spLocks noGrp="1"/>
          </p:cNvSpPr>
          <p:nvPr>
            <p:ph type="sldNum" sz="quarter" idx="12"/>
          </p:nvPr>
        </p:nvSpPr>
        <p:spPr/>
        <p:txBody>
          <a:bodyPr/>
          <a:lstStyle/>
          <a:p>
            <a:fld id="{3352CBF5-17B8-4387-88A6-ABF9F8C64D5A}" type="slidenum">
              <a:rPr lang="en-US" smtClean="0"/>
              <a:t>46</a:t>
            </a:fld>
            <a:endParaRPr lang="en-US" dirty="0"/>
          </a:p>
        </p:txBody>
      </p:sp>
    </p:spTree>
    <p:extLst>
      <p:ext uri="{BB962C8B-B14F-4D97-AF65-F5344CB8AC3E}">
        <p14:creationId xmlns:p14="http://schemas.microsoft.com/office/powerpoint/2010/main" val="3504826412"/>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900519" y="1143000"/>
            <a:ext cx="2775009" cy="1223682"/>
          </a:xfrm>
        </p:spPr>
        <p:txBody>
          <a:bodyPr anchor="t">
            <a:normAutofit fontScale="90000"/>
          </a:bodyPr>
          <a:lstStyle/>
          <a:p>
            <a:r>
              <a:rPr lang="en-US" sz="2600" dirty="0">
                <a:solidFill>
                  <a:schemeClr val="tx1"/>
                </a:solidFill>
              </a:rPr>
              <a:t>Default Rule – Defer to Code -Problems</a:t>
            </a:r>
          </a:p>
        </p:txBody>
      </p:sp>
      <p:sp>
        <p:nvSpPr>
          <p:cNvPr id="26" name="Rectangle 25">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Title 1">
            <a:extLst>
              <a:ext uri="{FF2B5EF4-FFF2-40B4-BE49-F238E27FC236}">
                <a16:creationId xmlns:a16="http://schemas.microsoft.com/office/drawing/2014/main" id="{A4FE1869-F1B4-46C2-8EA9-9A96B850DFE6}"/>
              </a:ext>
            </a:extLst>
          </p:cNvPr>
          <p:cNvSpPr txBox="1">
            <a:spLocks/>
          </p:cNvSpPr>
          <p:nvPr/>
        </p:nvSpPr>
        <p:spPr bwMode="gray">
          <a:xfrm>
            <a:off x="4510495" y="896746"/>
            <a:ext cx="4452530" cy="89535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solidFill>
                  <a:schemeClr val="tx1"/>
                </a:solidFill>
              </a:rPr>
              <a:t>November 7, 2017 – </a:t>
            </a:r>
          </a:p>
          <a:p>
            <a:r>
              <a:rPr lang="en-US" sz="2600" dirty="0">
                <a:solidFill>
                  <a:schemeClr val="tx1"/>
                </a:solidFill>
              </a:rPr>
              <a:t>Parity Multisig Wallet Self-Destruct</a:t>
            </a:r>
          </a:p>
        </p:txBody>
      </p:sp>
      <p:pic>
        <p:nvPicPr>
          <p:cNvPr id="8194" name="Picture 2" descr="Image result for july 19, 2017 wallet hack parity">
            <a:extLst>
              <a:ext uri="{FF2B5EF4-FFF2-40B4-BE49-F238E27FC236}">
                <a16:creationId xmlns:a16="http://schemas.microsoft.com/office/drawing/2014/main" id="{87DDA6EC-7A61-4DCB-8807-60FBCF057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085" y="1695450"/>
            <a:ext cx="5467350" cy="36861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E3607E47-C9AB-4BEA-BBC5-E8D16CBAD168}"/>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27837C17-EE95-4BE8-AB63-D7BC2A6F7A6C}"/>
              </a:ext>
            </a:extLst>
          </p:cNvPr>
          <p:cNvSpPr>
            <a:spLocks noGrp="1"/>
          </p:cNvSpPr>
          <p:nvPr>
            <p:ph type="sldNum" sz="quarter" idx="12"/>
          </p:nvPr>
        </p:nvSpPr>
        <p:spPr/>
        <p:txBody>
          <a:bodyPr/>
          <a:lstStyle/>
          <a:p>
            <a:fld id="{3352CBF5-17B8-4387-88A6-ABF9F8C64D5A}" type="slidenum">
              <a:rPr lang="en-US" smtClean="0"/>
              <a:t>47</a:t>
            </a:fld>
            <a:endParaRPr lang="en-US" dirty="0"/>
          </a:p>
        </p:txBody>
      </p:sp>
    </p:spTree>
    <p:extLst>
      <p:ext uri="{BB962C8B-B14F-4D97-AF65-F5344CB8AC3E}">
        <p14:creationId xmlns:p14="http://schemas.microsoft.com/office/powerpoint/2010/main" val="368622773"/>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900520" y="1142999"/>
            <a:ext cx="2837762" cy="1456765"/>
          </a:xfrm>
        </p:spPr>
        <p:txBody>
          <a:bodyPr anchor="t">
            <a:normAutofit/>
          </a:bodyPr>
          <a:lstStyle/>
          <a:p>
            <a:r>
              <a:rPr lang="en-US" sz="2600" dirty="0">
                <a:solidFill>
                  <a:schemeClr val="tx1"/>
                </a:solidFill>
              </a:rPr>
              <a:t>Default Rule – Defer to Code -Problems</a:t>
            </a:r>
          </a:p>
        </p:txBody>
      </p:sp>
      <p:sp>
        <p:nvSpPr>
          <p:cNvPr id="26" name="Rectangle 25">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074" name="Picture 2" descr="Related image">
            <a:extLst>
              <a:ext uri="{FF2B5EF4-FFF2-40B4-BE49-F238E27FC236}">
                <a16:creationId xmlns:a16="http://schemas.microsoft.com/office/drawing/2014/main" id="{9A66171A-9C4C-47A7-91D6-8B0DB03DE0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25" y="1613693"/>
            <a:ext cx="5715000" cy="362902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323E9C6D-7234-49D5-B683-2B03C446C194}"/>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BBEFB138-7164-437E-80AB-6A21E9773E91}"/>
              </a:ext>
            </a:extLst>
          </p:cNvPr>
          <p:cNvSpPr>
            <a:spLocks noGrp="1"/>
          </p:cNvSpPr>
          <p:nvPr>
            <p:ph type="sldNum" sz="quarter" idx="12"/>
          </p:nvPr>
        </p:nvSpPr>
        <p:spPr/>
        <p:txBody>
          <a:bodyPr/>
          <a:lstStyle/>
          <a:p>
            <a:fld id="{3352CBF5-17B8-4387-88A6-ABF9F8C64D5A}" type="slidenum">
              <a:rPr lang="en-US" smtClean="0"/>
              <a:t>48</a:t>
            </a:fld>
            <a:endParaRPr lang="en-US" dirty="0"/>
          </a:p>
        </p:txBody>
      </p:sp>
    </p:spTree>
    <p:extLst>
      <p:ext uri="{BB962C8B-B14F-4D97-AF65-F5344CB8AC3E}">
        <p14:creationId xmlns:p14="http://schemas.microsoft.com/office/powerpoint/2010/main" val="447959009"/>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1154954" y="973668"/>
            <a:ext cx="8761413" cy="706964"/>
          </a:xfrm>
        </p:spPr>
        <p:txBody>
          <a:bodyPr>
            <a:normAutofit fontScale="90000"/>
          </a:bodyPr>
          <a:lstStyle/>
          <a:p>
            <a:r>
              <a:rPr lang="en-US" dirty="0">
                <a:solidFill>
                  <a:srgbClr val="FFFFFF"/>
                </a:solidFill>
              </a:rPr>
              <a:t>EXCEPTION HANDLING THROUGH ARBITRATION</a:t>
            </a:r>
          </a:p>
        </p:txBody>
      </p:sp>
      <p:sp>
        <p:nvSpPr>
          <p:cNvPr id="37" name="Rectangle 3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8" name="Content Placeholder 2">
            <a:extLst>
              <a:ext uri="{FF2B5EF4-FFF2-40B4-BE49-F238E27FC236}">
                <a16:creationId xmlns:a16="http://schemas.microsoft.com/office/drawing/2014/main" id="{931B6661-06DF-4C87-A5AD-29E2078CF5A3}"/>
              </a:ext>
            </a:extLst>
          </p:cNvPr>
          <p:cNvGraphicFramePr>
            <a:graphicFrameLocks noGrp="1"/>
          </p:cNvGraphicFramePr>
          <p:nvPr>
            <p:ph idx="1"/>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E1D2BED8-45E4-4505-98EE-ED2E9AF5C87D}"/>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B8CB287B-FF86-4D66-B1EC-4E7645F58157}"/>
              </a:ext>
            </a:extLst>
          </p:cNvPr>
          <p:cNvSpPr>
            <a:spLocks noGrp="1"/>
          </p:cNvSpPr>
          <p:nvPr>
            <p:ph type="sldNum" sz="quarter" idx="12"/>
          </p:nvPr>
        </p:nvSpPr>
        <p:spPr/>
        <p:txBody>
          <a:bodyPr/>
          <a:lstStyle/>
          <a:p>
            <a:fld id="{3352CBF5-17B8-4387-88A6-ABF9F8C64D5A}" type="slidenum">
              <a:rPr lang="en-US" smtClean="0"/>
              <a:t>49</a:t>
            </a:fld>
            <a:endParaRPr lang="en-US" dirty="0"/>
          </a:p>
        </p:txBody>
      </p:sp>
    </p:spTree>
    <p:extLst>
      <p:ext uri="{BB962C8B-B14F-4D97-AF65-F5344CB8AC3E}">
        <p14:creationId xmlns:p14="http://schemas.microsoft.com/office/powerpoint/2010/main" val="33590365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8EA13F72-29E6-4E46-B89C-8BE0C36F4D4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Legal Contracts</a:t>
            </a:r>
          </a:p>
        </p:txBody>
      </p:sp>
      <p:sp>
        <p:nvSpPr>
          <p:cNvPr id="32" name="Rectangle 31">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341770F7-5CF7-40C5-9836-4C14C6F18A0A}"/>
              </a:ext>
            </a:extLst>
          </p:cNvPr>
          <p:cNvSpPr>
            <a:spLocks noGrp="1"/>
          </p:cNvSpPr>
          <p:nvPr>
            <p:ph type="sldNum" sz="quarter" idx="12"/>
          </p:nvPr>
        </p:nvSpPr>
        <p:spPr>
          <a:xfrm>
            <a:off x="10352540" y="295729"/>
            <a:ext cx="838199" cy="767687"/>
          </a:xfrm>
        </p:spPr>
        <p:txBody>
          <a:bodyPr>
            <a:normAutofit/>
          </a:bodyPr>
          <a:lstStyle/>
          <a:p>
            <a:pPr>
              <a:spcAft>
                <a:spcPts val="600"/>
              </a:spcAft>
            </a:pPr>
            <a:fld id="{3352CBF5-17B8-4387-88A6-ABF9F8C64D5A}" type="slidenum">
              <a:rPr lang="en-US">
                <a:solidFill>
                  <a:srgbClr val="FFFFFF"/>
                </a:solidFill>
              </a:rPr>
              <a:pPr>
                <a:spcAft>
                  <a:spcPts val="600"/>
                </a:spcAft>
              </a:pPr>
              <a:t>5</a:t>
            </a:fld>
            <a:endParaRPr lang="en-US" dirty="0">
              <a:solidFill>
                <a:srgbClr val="FFFFFF"/>
              </a:solidFill>
            </a:endParaRPr>
          </a:p>
        </p:txBody>
      </p:sp>
      <p:sp>
        <p:nvSpPr>
          <p:cNvPr id="3" name="Footer Placeholder 2">
            <a:extLst>
              <a:ext uri="{FF2B5EF4-FFF2-40B4-BE49-F238E27FC236}">
                <a16:creationId xmlns:a16="http://schemas.microsoft.com/office/drawing/2014/main" id="{1AA58E46-60C1-48DF-ABFA-B625880C9BED}"/>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t>(c) Gabriel Shapiro – do not copy, modify, reproduce or distribute without permission</a:t>
            </a:r>
          </a:p>
        </p:txBody>
      </p:sp>
      <p:graphicFrame>
        <p:nvGraphicFramePr>
          <p:cNvPr id="5" name="Content Placeholder 2">
            <a:extLst>
              <a:ext uri="{FF2B5EF4-FFF2-40B4-BE49-F238E27FC236}">
                <a16:creationId xmlns:a16="http://schemas.microsoft.com/office/drawing/2014/main" id="{399E9428-82DA-4475-B1F9-BF6CA9D59622}"/>
              </a:ext>
            </a:extLst>
          </p:cNvPr>
          <p:cNvGraphicFramePr>
            <a:graphicFrameLocks noGrp="1"/>
          </p:cNvGraphicFramePr>
          <p:nvPr>
            <p:ph idx="1"/>
            <p:extLst>
              <p:ext uri="{D42A27DB-BD31-4B8C-83A1-F6EECF244321}">
                <p14:modId xmlns:p14="http://schemas.microsoft.com/office/powerpoint/2010/main" val="285320112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33706641"/>
      </p:ext>
    </p:extLst>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How to Handle Hacks/Thefts, Bugs, Forks? </a:t>
            </a:r>
          </a:p>
        </p:txBody>
      </p:sp>
      <p:cxnSp>
        <p:nvCxnSpPr>
          <p:cNvPr id="37" name="Straight Connector 3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Step 1 – Notice Covenant</a:t>
            </a:r>
          </a:p>
          <a:p>
            <a:pPr lvl="1"/>
            <a:r>
              <a:rPr lang="en-US" dirty="0">
                <a:solidFill>
                  <a:schemeClr val="tx1"/>
                </a:solidFill>
              </a:rPr>
              <a:t>“If either Party becomes aware that there is or would reasonably be expected to occur a Material Adverse Exception Event, such Party shall deliver to the other Party a notice thereof signed by such Party.”</a:t>
            </a:r>
          </a:p>
          <a:p>
            <a:pPr lvl="1"/>
            <a:r>
              <a:rPr lang="en-US" dirty="0">
                <a:solidFill>
                  <a:schemeClr val="tx1"/>
                </a:solidFill>
              </a:rPr>
              <a:t>Good idea: make the statements in the notice reps/warranties (legally actionable if inaccurate) to avoid nuisance attacks. </a:t>
            </a:r>
          </a:p>
        </p:txBody>
      </p:sp>
      <p:sp>
        <p:nvSpPr>
          <p:cNvPr id="3" name="Footer Placeholder 2">
            <a:extLst>
              <a:ext uri="{FF2B5EF4-FFF2-40B4-BE49-F238E27FC236}">
                <a16:creationId xmlns:a16="http://schemas.microsoft.com/office/drawing/2014/main" id="{ECF81751-7E1E-4673-820F-18E96E2BC436}"/>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F9CA9935-1255-4137-BDD6-044B8B823576}"/>
              </a:ext>
            </a:extLst>
          </p:cNvPr>
          <p:cNvSpPr>
            <a:spLocks noGrp="1"/>
          </p:cNvSpPr>
          <p:nvPr>
            <p:ph type="sldNum" sz="quarter" idx="12"/>
          </p:nvPr>
        </p:nvSpPr>
        <p:spPr/>
        <p:txBody>
          <a:bodyPr/>
          <a:lstStyle/>
          <a:p>
            <a:fld id="{3352CBF5-17B8-4387-88A6-ABF9F8C64D5A}" type="slidenum">
              <a:rPr lang="en-US" smtClean="0"/>
              <a:t>50</a:t>
            </a:fld>
            <a:endParaRPr lang="en-US" dirty="0"/>
          </a:p>
        </p:txBody>
      </p:sp>
    </p:spTree>
    <p:extLst>
      <p:ext uri="{BB962C8B-B14F-4D97-AF65-F5344CB8AC3E}">
        <p14:creationId xmlns:p14="http://schemas.microsoft.com/office/powerpoint/2010/main" val="947637723"/>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8"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How to Handle Hacks/Thefts, Bugs, Forks? </a:t>
            </a:r>
          </a:p>
        </p:txBody>
      </p:sp>
      <p:cxnSp>
        <p:nvCxnSpPr>
          <p:cNvPr id="37" name="Straight Connector 3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Step 2 – Standstill</a:t>
            </a:r>
          </a:p>
          <a:p>
            <a:pPr lvl="1"/>
            <a:r>
              <a:rPr lang="en-US" dirty="0">
                <a:solidFill>
                  <a:schemeClr val="tx1"/>
                </a:solidFill>
              </a:rPr>
              <a:t>“Each Party shall: (A) safeguard and, except as set forth in the following clause “(B),” refrain from spending, transferring, encumbering converting or otherwise using any Tokens that may have been Transferred to such Party as a result of the Material Adverse Exception Event; and (B) deposit and maintain such Tokens in a segregated Account Address to be treated, to the extent permitted by applicable Legal Requirements, as a custodial trust held for the benefit of the other Party.”</a:t>
            </a:r>
          </a:p>
          <a:p>
            <a:endParaRPr lang="en-US" dirty="0">
              <a:solidFill>
                <a:schemeClr val="tx1"/>
              </a:solidFill>
            </a:endParaRPr>
          </a:p>
        </p:txBody>
      </p:sp>
      <p:sp>
        <p:nvSpPr>
          <p:cNvPr id="3" name="Footer Placeholder 2">
            <a:extLst>
              <a:ext uri="{FF2B5EF4-FFF2-40B4-BE49-F238E27FC236}">
                <a16:creationId xmlns:a16="http://schemas.microsoft.com/office/drawing/2014/main" id="{0DACF425-F7C4-4BAB-8C4D-2EDC342A9F48}"/>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405E80C7-FD0D-47C7-9022-311FE9AC6F1B}"/>
              </a:ext>
            </a:extLst>
          </p:cNvPr>
          <p:cNvSpPr>
            <a:spLocks noGrp="1"/>
          </p:cNvSpPr>
          <p:nvPr>
            <p:ph type="sldNum" sz="quarter" idx="12"/>
          </p:nvPr>
        </p:nvSpPr>
        <p:spPr/>
        <p:txBody>
          <a:bodyPr/>
          <a:lstStyle/>
          <a:p>
            <a:fld id="{3352CBF5-17B8-4387-88A6-ABF9F8C64D5A}" type="slidenum">
              <a:rPr lang="en-US" smtClean="0"/>
              <a:t>51</a:t>
            </a:fld>
            <a:endParaRPr lang="en-US" dirty="0"/>
          </a:p>
        </p:txBody>
      </p:sp>
    </p:spTree>
    <p:extLst>
      <p:ext uri="{BB962C8B-B14F-4D97-AF65-F5344CB8AC3E}">
        <p14:creationId xmlns:p14="http://schemas.microsoft.com/office/powerpoint/2010/main" val="931409393"/>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How to Handle Hacks/Thefts, Bugs, Forks? </a:t>
            </a:r>
          </a:p>
        </p:txBody>
      </p:sp>
      <p:cxnSp>
        <p:nvCxnSpPr>
          <p:cNvPr id="37" name="Straight Connector 3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Step 3 – Confer &amp; Negotiate</a:t>
            </a:r>
          </a:p>
          <a:p>
            <a:pPr lvl="1"/>
            <a:r>
              <a:rPr lang="en-US" dirty="0">
                <a:solidFill>
                  <a:schemeClr val="tx1"/>
                </a:solidFill>
              </a:rPr>
              <a:t>“The Parties shall use commercially reasonable efforts to negotiate in good faith to agree upon the existence or non-existence of a Material Adverse Exception Event and, if so agreed, the actions to be taken, the agreements to be entered into and the remedies to be sought by the Parties in response to the Material Adverse Exception Event.”</a:t>
            </a:r>
          </a:p>
          <a:p>
            <a:pPr marL="0" indent="0">
              <a:buNone/>
            </a:pPr>
            <a:endParaRPr lang="en-US" dirty="0">
              <a:solidFill>
                <a:schemeClr val="tx1"/>
              </a:solidFill>
            </a:endParaRPr>
          </a:p>
        </p:txBody>
      </p:sp>
      <p:sp>
        <p:nvSpPr>
          <p:cNvPr id="3" name="Footer Placeholder 2">
            <a:extLst>
              <a:ext uri="{FF2B5EF4-FFF2-40B4-BE49-F238E27FC236}">
                <a16:creationId xmlns:a16="http://schemas.microsoft.com/office/drawing/2014/main" id="{186A2E58-257E-481F-B82E-7EF221BE76E3}"/>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E0E4EAE7-7CA2-4D96-B079-CC3807A0EEC2}"/>
              </a:ext>
            </a:extLst>
          </p:cNvPr>
          <p:cNvSpPr>
            <a:spLocks noGrp="1"/>
          </p:cNvSpPr>
          <p:nvPr>
            <p:ph type="sldNum" sz="quarter" idx="12"/>
          </p:nvPr>
        </p:nvSpPr>
        <p:spPr/>
        <p:txBody>
          <a:bodyPr/>
          <a:lstStyle/>
          <a:p>
            <a:fld id="{3352CBF5-17B8-4387-88A6-ABF9F8C64D5A}" type="slidenum">
              <a:rPr lang="en-US" smtClean="0"/>
              <a:t>52</a:t>
            </a:fld>
            <a:endParaRPr lang="en-US" dirty="0"/>
          </a:p>
        </p:txBody>
      </p:sp>
    </p:spTree>
    <p:extLst>
      <p:ext uri="{BB962C8B-B14F-4D97-AF65-F5344CB8AC3E}">
        <p14:creationId xmlns:p14="http://schemas.microsoft.com/office/powerpoint/2010/main" val="2564098147"/>
      </p:ext>
    </p:extLst>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How to Handle Hacks/Thefts, Bugs, Forks? </a:t>
            </a:r>
          </a:p>
        </p:txBody>
      </p:sp>
      <p:cxnSp>
        <p:nvCxnSpPr>
          <p:cNvPr id="37" name="Straight Connector 3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Step 4 – Arbitrate </a:t>
            </a:r>
          </a:p>
          <a:p>
            <a:pPr lvl="1"/>
            <a:r>
              <a:rPr lang="en-US" dirty="0">
                <a:solidFill>
                  <a:schemeClr val="tx1"/>
                </a:solidFill>
              </a:rPr>
              <a:t>“If the Parties fail to reach an agreement resulting in an Exception Handling Addendum during the Negotiation Period, then either Party may initiate an arbitration action to resolve the issues in accordance with the Arbitration Procedures. The decision resulting from the Arbitration Procedures shall be non- appealable, binding and conclusive upon the Parties. Judgment upon such decision may be entered in any court of competent jurisdiction.”</a:t>
            </a:r>
          </a:p>
          <a:p>
            <a:endParaRPr lang="en-US" dirty="0">
              <a:solidFill>
                <a:schemeClr val="tx1"/>
              </a:solidFill>
            </a:endParaRPr>
          </a:p>
        </p:txBody>
      </p:sp>
      <p:sp>
        <p:nvSpPr>
          <p:cNvPr id="3" name="Footer Placeholder 2">
            <a:extLst>
              <a:ext uri="{FF2B5EF4-FFF2-40B4-BE49-F238E27FC236}">
                <a16:creationId xmlns:a16="http://schemas.microsoft.com/office/drawing/2014/main" id="{BDD7998C-B114-4F40-8BCE-CDEE4158DD44}"/>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01C1347D-6B24-40F3-A70D-6F32BABF0CB2}"/>
              </a:ext>
            </a:extLst>
          </p:cNvPr>
          <p:cNvSpPr>
            <a:spLocks noGrp="1"/>
          </p:cNvSpPr>
          <p:nvPr>
            <p:ph type="sldNum" sz="quarter" idx="12"/>
          </p:nvPr>
        </p:nvSpPr>
        <p:spPr/>
        <p:txBody>
          <a:bodyPr/>
          <a:lstStyle/>
          <a:p>
            <a:fld id="{3352CBF5-17B8-4387-88A6-ABF9F8C64D5A}" type="slidenum">
              <a:rPr lang="en-US" smtClean="0"/>
              <a:t>53</a:t>
            </a:fld>
            <a:endParaRPr lang="en-US" dirty="0"/>
          </a:p>
        </p:txBody>
      </p:sp>
    </p:spTree>
    <p:extLst>
      <p:ext uri="{BB962C8B-B14F-4D97-AF65-F5344CB8AC3E}">
        <p14:creationId xmlns:p14="http://schemas.microsoft.com/office/powerpoint/2010/main" val="1565764554"/>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How to Handle Hacks/Thefts, Bugs, Forks? </a:t>
            </a:r>
          </a:p>
        </p:txBody>
      </p:sp>
      <p:cxnSp>
        <p:nvCxnSpPr>
          <p:cNvPr id="37" name="Straight Connector 3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pPr>
              <a:lnSpc>
                <a:spcPct val="90000"/>
              </a:lnSpc>
            </a:pPr>
            <a:r>
              <a:rPr lang="en-US" sz="1500" dirty="0">
                <a:solidFill>
                  <a:schemeClr val="tx1"/>
                </a:solidFill>
              </a:rPr>
              <a:t>Reminder: what is a “</a:t>
            </a:r>
            <a:r>
              <a:rPr lang="en-US" sz="1500" b="1" dirty="0">
                <a:solidFill>
                  <a:schemeClr val="tx1"/>
                </a:solidFill>
              </a:rPr>
              <a:t>Material Adverse Exception Event</a:t>
            </a:r>
            <a:r>
              <a:rPr lang="en-US" sz="1500" dirty="0">
                <a:solidFill>
                  <a:schemeClr val="tx1"/>
                </a:solidFill>
              </a:rPr>
              <a:t>”? </a:t>
            </a:r>
          </a:p>
          <a:p>
            <a:pPr>
              <a:lnSpc>
                <a:spcPct val="90000"/>
              </a:lnSpc>
            </a:pPr>
            <a:r>
              <a:rPr lang="en-US" sz="1500" dirty="0">
                <a:solidFill>
                  <a:schemeClr val="tx1"/>
                </a:solidFill>
              </a:rPr>
              <a:t>Inspired by M&amp;A “Material Adverse Effect” condition/walk-right</a:t>
            </a:r>
          </a:p>
          <a:p>
            <a:pPr>
              <a:lnSpc>
                <a:spcPct val="90000"/>
              </a:lnSpc>
            </a:pPr>
            <a:r>
              <a:rPr lang="en-US" sz="1500" dirty="0">
                <a:solidFill>
                  <a:schemeClr val="tx1"/>
                </a:solidFill>
              </a:rPr>
              <a:t>Basically defined as ‘the bad things that can happen with a smart contract for reasons other than the parties just being stupid/lazy’. </a:t>
            </a:r>
          </a:p>
          <a:p>
            <a:pPr>
              <a:lnSpc>
                <a:spcPct val="90000"/>
              </a:lnSpc>
            </a:pPr>
            <a:endParaRPr lang="en-US" sz="1500" dirty="0">
              <a:solidFill>
                <a:schemeClr val="tx1"/>
              </a:solidFill>
            </a:endParaRPr>
          </a:p>
          <a:p>
            <a:pPr>
              <a:lnSpc>
                <a:spcPct val="90000"/>
              </a:lnSpc>
            </a:pPr>
            <a:endParaRPr lang="en-US" sz="1500" dirty="0">
              <a:solidFill>
                <a:schemeClr val="tx1"/>
              </a:solidFill>
            </a:endParaRPr>
          </a:p>
        </p:txBody>
      </p:sp>
      <p:sp>
        <p:nvSpPr>
          <p:cNvPr id="3" name="Footer Placeholder 2">
            <a:extLst>
              <a:ext uri="{FF2B5EF4-FFF2-40B4-BE49-F238E27FC236}">
                <a16:creationId xmlns:a16="http://schemas.microsoft.com/office/drawing/2014/main" id="{144BABB8-F977-4187-B28F-6D8039729BDC}"/>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4E7E71D8-C1BA-4B0F-BEDD-57762B275BAB}"/>
              </a:ext>
            </a:extLst>
          </p:cNvPr>
          <p:cNvSpPr>
            <a:spLocks noGrp="1"/>
          </p:cNvSpPr>
          <p:nvPr>
            <p:ph type="sldNum" sz="quarter" idx="12"/>
          </p:nvPr>
        </p:nvSpPr>
        <p:spPr/>
        <p:txBody>
          <a:bodyPr/>
          <a:lstStyle/>
          <a:p>
            <a:fld id="{3352CBF5-17B8-4387-88A6-ABF9F8C64D5A}" type="slidenum">
              <a:rPr lang="en-US" smtClean="0"/>
              <a:t>54</a:t>
            </a:fld>
            <a:endParaRPr lang="en-US" dirty="0"/>
          </a:p>
        </p:txBody>
      </p:sp>
    </p:spTree>
    <p:extLst>
      <p:ext uri="{BB962C8B-B14F-4D97-AF65-F5344CB8AC3E}">
        <p14:creationId xmlns:p14="http://schemas.microsoft.com/office/powerpoint/2010/main" val="2786530833"/>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4" name="Rectangle 33">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How to Handle Hacks/Thefts, Bugs, Forks? </a:t>
            </a:r>
          </a:p>
        </p:txBody>
      </p:sp>
      <p:cxnSp>
        <p:nvCxnSpPr>
          <p:cNvPr id="37" name="Straight Connector 36">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5041399" y="1085549"/>
            <a:ext cx="5579707" cy="4686903"/>
          </a:xfrm>
        </p:spPr>
        <p:txBody>
          <a:bodyPr anchor="ctr">
            <a:normAutofit/>
          </a:bodyPr>
          <a:lstStyle/>
          <a:p>
            <a:pPr>
              <a:lnSpc>
                <a:spcPct val="90000"/>
              </a:lnSpc>
            </a:pPr>
            <a:r>
              <a:rPr lang="en-US" sz="1500" dirty="0">
                <a:solidFill>
                  <a:schemeClr val="tx1"/>
                </a:solidFill>
              </a:rPr>
              <a:t>Ex. -  “</a:t>
            </a:r>
            <a:r>
              <a:rPr lang="en-US" sz="1500" b="1" dirty="0">
                <a:solidFill>
                  <a:schemeClr val="tx1"/>
                </a:solidFill>
              </a:rPr>
              <a:t>Material Adverse Exception Event</a:t>
            </a:r>
            <a:r>
              <a:rPr lang="en-US" sz="1500" dirty="0">
                <a:solidFill>
                  <a:schemeClr val="tx1"/>
                </a:solidFill>
              </a:rPr>
              <a:t>” means:</a:t>
            </a:r>
          </a:p>
          <a:p>
            <a:pPr lvl="1">
              <a:lnSpc>
                <a:spcPct val="90000"/>
              </a:lnSpc>
            </a:pPr>
            <a:r>
              <a:rPr lang="en-US" sz="1500" dirty="0">
                <a:solidFill>
                  <a:schemeClr val="tx1"/>
                </a:solidFill>
              </a:rPr>
              <a:t>a Consensus Attack adversely affecting the results or operations of the Designated Smart Contract;</a:t>
            </a:r>
          </a:p>
          <a:p>
            <a:pPr lvl="1">
              <a:lnSpc>
                <a:spcPct val="90000"/>
              </a:lnSpc>
            </a:pPr>
            <a:r>
              <a:rPr lang="en-US" sz="1500" dirty="0">
                <a:solidFill>
                  <a:schemeClr val="tx1"/>
                </a:solidFill>
              </a:rPr>
              <a:t>a Contentious Blockchain Fork; </a:t>
            </a:r>
          </a:p>
          <a:p>
            <a:pPr lvl="1">
              <a:lnSpc>
                <a:spcPct val="90000"/>
              </a:lnSpc>
            </a:pPr>
            <a:r>
              <a:rPr lang="en-US" sz="1500" dirty="0">
                <a:solidFill>
                  <a:schemeClr val="tx1"/>
                </a:solidFill>
              </a:rPr>
              <a:t>the Designated Smart Contract having become inoperable, inaccessible or unusable through no error or omission by either of the Parties;</a:t>
            </a:r>
          </a:p>
          <a:p>
            <a:pPr lvl="1">
              <a:lnSpc>
                <a:spcPct val="90000"/>
              </a:lnSpc>
            </a:pPr>
            <a:r>
              <a:rPr lang="en-US" sz="1500" dirty="0">
                <a:solidFill>
                  <a:schemeClr val="tx1"/>
                </a:solidFill>
              </a:rPr>
              <a:t>any unauthorized use of an administrative function or privilege of the Designated Smart Contract; or</a:t>
            </a:r>
          </a:p>
          <a:p>
            <a:pPr lvl="1">
              <a:lnSpc>
                <a:spcPct val="90000"/>
              </a:lnSpc>
            </a:pPr>
            <a:r>
              <a:rPr lang="en-US" sz="1500" dirty="0">
                <a:solidFill>
                  <a:schemeClr val="tx1"/>
                </a:solidFill>
              </a:rPr>
              <a:t>the Designated Smart Contract[, any of the Parties] or the Subject Property becoming subject to a Legal Order that prohibits the Designated Smart Contract [(or that, if the Designated Smart Contract were a Person, would prohibit the Designated Smart Contract)] from executing any function or operation it would otherwise reasonably be expected to execute.”</a:t>
            </a:r>
          </a:p>
          <a:p>
            <a:pPr>
              <a:lnSpc>
                <a:spcPct val="90000"/>
              </a:lnSpc>
            </a:pPr>
            <a:endParaRPr lang="en-US" sz="1500" dirty="0">
              <a:solidFill>
                <a:schemeClr val="tx1"/>
              </a:solidFill>
            </a:endParaRPr>
          </a:p>
        </p:txBody>
      </p:sp>
      <p:sp>
        <p:nvSpPr>
          <p:cNvPr id="3" name="Footer Placeholder 2">
            <a:extLst>
              <a:ext uri="{FF2B5EF4-FFF2-40B4-BE49-F238E27FC236}">
                <a16:creationId xmlns:a16="http://schemas.microsoft.com/office/drawing/2014/main" id="{99F86E90-9EEC-47F7-99E6-46E30679AB45}"/>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E605DEA5-EF86-48D9-9155-4C2F9C24824F}"/>
              </a:ext>
            </a:extLst>
          </p:cNvPr>
          <p:cNvSpPr>
            <a:spLocks noGrp="1"/>
          </p:cNvSpPr>
          <p:nvPr>
            <p:ph type="sldNum" sz="quarter" idx="12"/>
          </p:nvPr>
        </p:nvSpPr>
        <p:spPr/>
        <p:txBody>
          <a:bodyPr/>
          <a:lstStyle/>
          <a:p>
            <a:fld id="{3352CBF5-17B8-4387-88A6-ABF9F8C64D5A}" type="slidenum">
              <a:rPr lang="en-US" smtClean="0"/>
              <a:t>55</a:t>
            </a:fld>
            <a:endParaRPr lang="en-US" dirty="0"/>
          </a:p>
        </p:txBody>
      </p:sp>
    </p:spTree>
    <p:extLst>
      <p:ext uri="{BB962C8B-B14F-4D97-AF65-F5344CB8AC3E}">
        <p14:creationId xmlns:p14="http://schemas.microsoft.com/office/powerpoint/2010/main" val="1205001217"/>
      </p:ext>
    </p:extLst>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9000"/>
                <a:hueMod val="91000"/>
                <a:satMod val="164000"/>
                <a:lumMod val="74000"/>
              </a:schemeClr>
              <a:schemeClr val="bg1">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3" name="Rectangle 1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6">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18" name="Rectangle 17">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1293845"/>
            <a:ext cx="9154801" cy="2681256"/>
          </a:xfrm>
        </p:spPr>
        <p:txBody>
          <a:bodyPr vert="horz" lIns="91440" tIns="45720" rIns="91440" bIns="45720" rtlCol="0" anchor="b">
            <a:normAutofit/>
          </a:bodyPr>
          <a:lstStyle/>
          <a:p>
            <a:pPr algn="ctr"/>
            <a:r>
              <a:rPr lang="en-US" sz="5400" dirty="0">
                <a:solidFill>
                  <a:schemeClr val="tx1"/>
                </a:solidFill>
              </a:rPr>
              <a:t>Objections &amp; Answers</a:t>
            </a:r>
          </a:p>
        </p:txBody>
      </p:sp>
      <p:sp>
        <p:nvSpPr>
          <p:cNvPr id="3" name="Footer Placeholder 2">
            <a:extLst>
              <a:ext uri="{FF2B5EF4-FFF2-40B4-BE49-F238E27FC236}">
                <a16:creationId xmlns:a16="http://schemas.microsoft.com/office/drawing/2014/main" id="{F184C889-3F43-447F-90D0-120CDACE2B75}"/>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0B6FDB16-03A0-47EB-8F46-DA01EE73E2BF}"/>
              </a:ext>
            </a:extLst>
          </p:cNvPr>
          <p:cNvSpPr>
            <a:spLocks noGrp="1"/>
          </p:cNvSpPr>
          <p:nvPr>
            <p:ph type="sldNum" sz="quarter" idx="12"/>
          </p:nvPr>
        </p:nvSpPr>
        <p:spPr/>
        <p:txBody>
          <a:bodyPr/>
          <a:lstStyle/>
          <a:p>
            <a:fld id="{3352CBF5-17B8-4387-88A6-ABF9F8C64D5A}" type="slidenum">
              <a:rPr lang="en-US" smtClean="0"/>
              <a:t>56</a:t>
            </a:fld>
            <a:endParaRPr lang="en-US" dirty="0"/>
          </a:p>
        </p:txBody>
      </p:sp>
    </p:spTree>
    <p:extLst>
      <p:ext uri="{BB962C8B-B14F-4D97-AF65-F5344CB8AC3E}">
        <p14:creationId xmlns:p14="http://schemas.microsoft.com/office/powerpoint/2010/main" val="2040154869"/>
      </p:ext>
    </p:extLst>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4570E7F-A9F3-467D-8201-1404C2558ECE}"/>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O &amp; A</a:t>
            </a:r>
          </a:p>
        </p:txBody>
      </p:sp>
      <p:cxnSp>
        <p:nvCxnSpPr>
          <p:cNvPr id="59" name="Straight Connector 5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E06C091-89DC-446A-B549-51865BC9C4E2}"/>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Obj: “smart contracting [is] more expensive and less efficient than traditional semantic contracts in environments when there is ex post uncertainty, or where parties prefer to avoid drafting highly customized agreements” (Sklaroff)</a:t>
            </a:r>
          </a:p>
          <a:p>
            <a:r>
              <a:rPr lang="en-US" dirty="0">
                <a:solidFill>
                  <a:schemeClr val="tx1"/>
                </a:solidFill>
              </a:rPr>
              <a:t>A: True, but:</a:t>
            </a:r>
          </a:p>
          <a:p>
            <a:pPr lvl="1"/>
            <a:r>
              <a:rPr lang="en-US" dirty="0">
                <a:solidFill>
                  <a:schemeClr val="tx1"/>
                </a:solidFill>
              </a:rPr>
              <a:t>Qualified code deference allows the benefits of flexibility in edge cases, lowering marginal ex ante burden</a:t>
            </a:r>
          </a:p>
          <a:p>
            <a:pPr lvl="1"/>
            <a:r>
              <a:rPr lang="en-US" dirty="0">
                <a:solidFill>
                  <a:schemeClr val="tx1"/>
                </a:solidFill>
              </a:rPr>
              <a:t>Smart contracts may nevertheless be appropriate for contracts that are only varied based on collective action and in extraordinary circumstances. </a:t>
            </a:r>
          </a:p>
          <a:p>
            <a:pPr lvl="2"/>
            <a:r>
              <a:rPr lang="en-US" dirty="0">
                <a:solidFill>
                  <a:schemeClr val="tx1"/>
                </a:solidFill>
              </a:rPr>
              <a:t>Example: a Certificate of Incorporation</a:t>
            </a:r>
          </a:p>
          <a:p>
            <a:endParaRPr lang="en-US" dirty="0">
              <a:solidFill>
                <a:schemeClr val="tx1"/>
              </a:solidFill>
            </a:endParaRPr>
          </a:p>
        </p:txBody>
      </p:sp>
      <p:sp>
        <p:nvSpPr>
          <p:cNvPr id="4" name="Slide Number Placeholder 3">
            <a:extLst>
              <a:ext uri="{FF2B5EF4-FFF2-40B4-BE49-F238E27FC236}">
                <a16:creationId xmlns:a16="http://schemas.microsoft.com/office/drawing/2014/main" id="{295C5B59-0057-4E16-8042-1F616342BCBB}"/>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57</a:t>
            </a:fld>
            <a:endParaRPr lang="en-US" dirty="0">
              <a:solidFill>
                <a:schemeClr val="tx1"/>
              </a:solidFill>
            </a:endParaRPr>
          </a:p>
        </p:txBody>
      </p:sp>
      <p:sp>
        <p:nvSpPr>
          <p:cNvPr id="3" name="Footer Placeholder 2">
            <a:extLst>
              <a:ext uri="{FF2B5EF4-FFF2-40B4-BE49-F238E27FC236}">
                <a16:creationId xmlns:a16="http://schemas.microsoft.com/office/drawing/2014/main" id="{11423825-2BBF-48C9-A861-B7142F794DE1}"/>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2387945173"/>
      </p:ext>
    </p:extLst>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4570E7F-A9F3-467D-8201-1404C2558ECE}"/>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O &amp; A</a:t>
            </a:r>
          </a:p>
        </p:txBody>
      </p:sp>
      <p:cxnSp>
        <p:nvCxnSpPr>
          <p:cNvPr id="59" name="Straight Connector 5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E06C091-89DC-446A-B549-51865BC9C4E2}"/>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Obj: “smart contract is a misleading term because smart contracts are neither smart nor contracts” </a:t>
            </a:r>
          </a:p>
          <a:p>
            <a:r>
              <a:rPr lang="en-US" dirty="0">
                <a:solidFill>
                  <a:schemeClr val="tx1"/>
                </a:solidFill>
              </a:rPr>
              <a:t>A: True, but:</a:t>
            </a:r>
          </a:p>
          <a:p>
            <a:pPr lvl="1"/>
            <a:r>
              <a:rPr lang="en-US" dirty="0">
                <a:solidFill>
                  <a:schemeClr val="tx1"/>
                </a:solidFill>
              </a:rPr>
              <a:t>the term has become extremely common; path dependence—too late to change</a:t>
            </a:r>
          </a:p>
          <a:p>
            <a:pPr lvl="1"/>
            <a:r>
              <a:rPr lang="en-US" dirty="0">
                <a:solidFill>
                  <a:schemeClr val="tx1"/>
                </a:solidFill>
              </a:rPr>
              <a:t>nothing with more accuracy but equal or greater memeness has been offered up</a:t>
            </a:r>
          </a:p>
          <a:p>
            <a:pPr lvl="1"/>
            <a:r>
              <a:rPr lang="en-US" dirty="0">
                <a:solidFill>
                  <a:schemeClr val="tx1"/>
                </a:solidFill>
              </a:rPr>
              <a:t>persistent code + QCD wrapper = “smart contract” in a way more deserving of the term</a:t>
            </a:r>
          </a:p>
        </p:txBody>
      </p:sp>
      <p:sp>
        <p:nvSpPr>
          <p:cNvPr id="4" name="Slide Number Placeholder 3">
            <a:extLst>
              <a:ext uri="{FF2B5EF4-FFF2-40B4-BE49-F238E27FC236}">
                <a16:creationId xmlns:a16="http://schemas.microsoft.com/office/drawing/2014/main" id="{7D14696D-0F21-4AC0-8316-FE1C921208A9}"/>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58</a:t>
            </a:fld>
            <a:endParaRPr lang="en-US" dirty="0">
              <a:solidFill>
                <a:schemeClr val="tx1"/>
              </a:solidFill>
            </a:endParaRPr>
          </a:p>
        </p:txBody>
      </p:sp>
      <p:sp>
        <p:nvSpPr>
          <p:cNvPr id="3" name="Footer Placeholder 2">
            <a:extLst>
              <a:ext uri="{FF2B5EF4-FFF2-40B4-BE49-F238E27FC236}">
                <a16:creationId xmlns:a16="http://schemas.microsoft.com/office/drawing/2014/main" id="{3D37DADE-C1BC-468F-A7AC-E0E564CE1B12}"/>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3786012629"/>
      </p:ext>
    </p:extLst>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6" name="Rectangle 55">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4570E7F-A9F3-467D-8201-1404C2558ECE}"/>
              </a:ext>
            </a:extLst>
          </p:cNvPr>
          <p:cNvSpPr>
            <a:spLocks noGrp="1"/>
          </p:cNvSpPr>
          <p:nvPr>
            <p:ph type="title"/>
          </p:nvPr>
        </p:nvSpPr>
        <p:spPr>
          <a:xfrm>
            <a:off x="836247" y="1085549"/>
            <a:ext cx="3430947" cy="4686903"/>
          </a:xfrm>
        </p:spPr>
        <p:txBody>
          <a:bodyPr anchor="ctr">
            <a:normAutofit/>
          </a:bodyPr>
          <a:lstStyle/>
          <a:p>
            <a:pPr algn="r"/>
            <a:r>
              <a:rPr lang="en-US" dirty="0">
                <a:solidFill>
                  <a:schemeClr val="tx1"/>
                </a:solidFill>
              </a:rPr>
              <a:t>O &amp; A</a:t>
            </a:r>
          </a:p>
        </p:txBody>
      </p:sp>
      <p:cxnSp>
        <p:nvCxnSpPr>
          <p:cNvPr id="59" name="Straight Connector 58">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E06C091-89DC-446A-B549-51865BC9C4E2}"/>
              </a:ext>
            </a:extLst>
          </p:cNvPr>
          <p:cNvSpPr>
            <a:spLocks noGrp="1"/>
          </p:cNvSpPr>
          <p:nvPr>
            <p:ph idx="1"/>
          </p:nvPr>
        </p:nvSpPr>
        <p:spPr>
          <a:xfrm>
            <a:off x="5041399" y="1085549"/>
            <a:ext cx="5579707" cy="4686903"/>
          </a:xfrm>
        </p:spPr>
        <p:txBody>
          <a:bodyPr anchor="ctr">
            <a:normAutofit fontScale="92500" lnSpcReduction="20000"/>
          </a:bodyPr>
          <a:lstStyle/>
          <a:p>
            <a:r>
              <a:rPr lang="en-US" sz="1700" dirty="0">
                <a:solidFill>
                  <a:schemeClr val="tx1"/>
                </a:solidFill>
              </a:rPr>
              <a:t>Obj: “smart contract are an example of autonomous software, and autonomous software is bad because it may do harm” </a:t>
            </a:r>
          </a:p>
          <a:p>
            <a:r>
              <a:rPr lang="en-US" sz="1700" dirty="0">
                <a:solidFill>
                  <a:schemeClr val="tx1"/>
                </a:solidFill>
              </a:rPr>
              <a:t>A: True, but:</a:t>
            </a:r>
          </a:p>
          <a:p>
            <a:pPr lvl="1"/>
            <a:r>
              <a:rPr lang="en-US" sz="1700" dirty="0">
                <a:solidFill>
                  <a:schemeClr val="tx1"/>
                </a:solidFill>
              </a:rPr>
              <a:t>inability to stop a smart contract on-chain does not entail lack of a legal remedy off-chain</a:t>
            </a:r>
          </a:p>
          <a:p>
            <a:pPr lvl="1"/>
            <a:r>
              <a:rPr lang="en-US" sz="1700" dirty="0">
                <a:solidFill>
                  <a:schemeClr val="tx1"/>
                </a:solidFill>
              </a:rPr>
              <a:t>lawyers + programmers + experience may prove to be much better at avoiding major problems than some would currently think </a:t>
            </a:r>
          </a:p>
          <a:p>
            <a:pPr lvl="2"/>
            <a:r>
              <a:rPr lang="en-US" sz="1700" dirty="0">
                <a:solidFill>
                  <a:schemeClr val="tx1"/>
                </a:solidFill>
              </a:rPr>
              <a:t>ex: cars are much safer today, and likely will get safer due to autonomous operation rather than more dangerous</a:t>
            </a:r>
          </a:p>
          <a:p>
            <a:pPr lvl="1"/>
            <a:r>
              <a:rPr lang="en-US" sz="1700" dirty="0">
                <a:solidFill>
                  <a:schemeClr val="tx1"/>
                </a:solidFill>
              </a:rPr>
              <a:t>it is at least possible that net social benefits from trust reduction, access to justice &gt; net social costs from downsides to autonomous contracts</a:t>
            </a:r>
          </a:p>
          <a:p>
            <a:pPr lvl="1"/>
            <a:r>
              <a:rPr lang="en-US" sz="1700" dirty="0">
                <a:solidFill>
                  <a:schemeClr val="tx1"/>
                </a:solidFill>
              </a:rPr>
              <a:t>QCD mitigates many of the dangers</a:t>
            </a:r>
          </a:p>
        </p:txBody>
      </p:sp>
      <p:sp>
        <p:nvSpPr>
          <p:cNvPr id="4" name="Slide Number Placeholder 3">
            <a:extLst>
              <a:ext uri="{FF2B5EF4-FFF2-40B4-BE49-F238E27FC236}">
                <a16:creationId xmlns:a16="http://schemas.microsoft.com/office/drawing/2014/main" id="{4FFDDE59-E7AD-4B60-BC3E-2F011BB100E7}"/>
              </a:ext>
            </a:extLst>
          </p:cNvPr>
          <p:cNvSpPr>
            <a:spLocks noGrp="1"/>
          </p:cNvSpPr>
          <p:nvPr>
            <p:ph type="sldNum" sz="quarter" idx="12"/>
          </p:nvPr>
        </p:nvSpPr>
        <p:spPr>
          <a:xfrm>
            <a:off x="10805504" y="317862"/>
            <a:ext cx="838199" cy="767687"/>
          </a:xfrm>
        </p:spPr>
        <p:txBody>
          <a:bodyPr>
            <a:normAutofit/>
          </a:bodyPr>
          <a:lstStyle/>
          <a:p>
            <a:pPr algn="l">
              <a:spcAft>
                <a:spcPts val="600"/>
              </a:spcAft>
            </a:pPr>
            <a:fld id="{3352CBF5-17B8-4387-88A6-ABF9F8C64D5A}" type="slidenum">
              <a:rPr lang="en-US">
                <a:solidFill>
                  <a:schemeClr val="tx1"/>
                </a:solidFill>
              </a:rPr>
              <a:pPr algn="l">
                <a:spcAft>
                  <a:spcPts val="600"/>
                </a:spcAft>
              </a:pPr>
              <a:t>59</a:t>
            </a:fld>
            <a:endParaRPr lang="en-US" dirty="0">
              <a:solidFill>
                <a:schemeClr val="tx1"/>
              </a:solidFill>
            </a:endParaRPr>
          </a:p>
        </p:txBody>
      </p:sp>
      <p:sp>
        <p:nvSpPr>
          <p:cNvPr id="3" name="Footer Placeholder 2">
            <a:extLst>
              <a:ext uri="{FF2B5EF4-FFF2-40B4-BE49-F238E27FC236}">
                <a16:creationId xmlns:a16="http://schemas.microsoft.com/office/drawing/2014/main" id="{AFFBD771-81B8-410F-8795-79DA25AECB9F}"/>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solidFill>
                  <a:schemeClr val="bg1">
                    <a:lumMod val="85000"/>
                    <a:lumOff val="15000"/>
                  </a:schemeClr>
                </a:solidFill>
              </a:rPr>
              <a:t>(c) Gabriel Shapiro – do not copy, modify, reproduce or distribute without permission</a:t>
            </a:r>
          </a:p>
        </p:txBody>
      </p:sp>
    </p:spTree>
    <p:extLst>
      <p:ext uri="{BB962C8B-B14F-4D97-AF65-F5344CB8AC3E}">
        <p14:creationId xmlns:p14="http://schemas.microsoft.com/office/powerpoint/2010/main" val="12513343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Rectangle 13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4570E7F-A9F3-467D-8201-1404C2558ECE}"/>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Wet Contracts</a:t>
            </a:r>
          </a:p>
        </p:txBody>
      </p:sp>
      <p:sp>
        <p:nvSpPr>
          <p:cNvPr id="146" name="Freeform: Shape 14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2053" name="Picture 2" descr="Image result for sign contract meme">
            <a:extLst>
              <a:ext uri="{FF2B5EF4-FFF2-40B4-BE49-F238E27FC236}">
                <a16:creationId xmlns:a16="http://schemas.microsoft.com/office/drawing/2014/main" id="{D163FADE-B024-4BCE-B01F-98F043E628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4" r="1809" b="-3"/>
          <a:stretch/>
        </p:blipFill>
        <p:spPr bwMode="auto">
          <a:xfrm>
            <a:off x="7245412" y="502493"/>
            <a:ext cx="3192400" cy="5585369"/>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34ED4453-8BA5-46E1-912D-FE2957FDC042}"/>
              </a:ext>
            </a:extLst>
          </p:cNvPr>
          <p:cNvSpPr>
            <a:spLocks noGrp="1"/>
          </p:cNvSpPr>
          <p:nvPr>
            <p:ph type="sldNum" sz="quarter" idx="12"/>
          </p:nvPr>
        </p:nvSpPr>
        <p:spPr>
          <a:xfrm>
            <a:off x="10352540" y="295729"/>
            <a:ext cx="838199" cy="767687"/>
          </a:xfrm>
        </p:spPr>
        <p:txBody>
          <a:bodyPr>
            <a:normAutofit/>
          </a:bodyPr>
          <a:lstStyle/>
          <a:p>
            <a:pPr>
              <a:spcAft>
                <a:spcPts val="600"/>
              </a:spcAft>
            </a:pPr>
            <a:fld id="{3352CBF5-17B8-4387-88A6-ABF9F8C64D5A}" type="slidenum">
              <a:rPr lang="en-US">
                <a:solidFill>
                  <a:srgbClr val="FFFFFF"/>
                </a:solidFill>
              </a:rPr>
              <a:pPr>
                <a:spcAft>
                  <a:spcPts val="600"/>
                </a:spcAft>
              </a:pPr>
              <a:t>6</a:t>
            </a:fld>
            <a:endParaRPr lang="en-US" dirty="0">
              <a:solidFill>
                <a:srgbClr val="FFFFFF"/>
              </a:solidFill>
            </a:endParaRPr>
          </a:p>
        </p:txBody>
      </p:sp>
      <p:sp>
        <p:nvSpPr>
          <p:cNvPr id="150" name="Oval 14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3" name="Oval 15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55" name="Content Placeholder 2054">
            <a:extLst>
              <a:ext uri="{FF2B5EF4-FFF2-40B4-BE49-F238E27FC236}">
                <a16:creationId xmlns:a16="http://schemas.microsoft.com/office/drawing/2014/main" id="{0AA5A163-B5E7-4BFC-B8DB-C420129D5C02}"/>
              </a:ext>
            </a:extLst>
          </p:cNvPr>
          <p:cNvSpPr>
            <a:spLocks noGrp="1"/>
          </p:cNvSpPr>
          <p:nvPr>
            <p:ph idx="1"/>
          </p:nvPr>
        </p:nvSpPr>
        <p:spPr>
          <a:xfrm>
            <a:off x="639098" y="2418735"/>
            <a:ext cx="6072776" cy="3811740"/>
          </a:xfrm>
        </p:spPr>
        <p:txBody>
          <a:bodyPr anchor="ctr">
            <a:normAutofit/>
          </a:bodyPr>
          <a:lstStyle/>
          <a:p>
            <a:r>
              <a:rPr lang="en-US" dirty="0">
                <a:solidFill>
                  <a:srgbClr val="FFFFFF"/>
                </a:solidFill>
              </a:rPr>
              <a:t>legal contracts that are written in a version of natural-language &amp; signed by the parties</a:t>
            </a:r>
          </a:p>
          <a:p>
            <a:r>
              <a:rPr lang="en-US" dirty="0">
                <a:solidFill>
                  <a:srgbClr val="FFFFFF"/>
                </a:solidFill>
              </a:rPr>
              <a:t>Language = “Legalese”—an annoying variant of English </a:t>
            </a:r>
            <a:r>
              <a:rPr lang="en-US" dirty="0">
                <a:solidFill>
                  <a:srgbClr val="FFFFFF"/>
                </a:solidFill>
                <a:sym typeface="Wingdings" panose="05000000000000000000" pitchFamily="2" charset="2"/>
              </a:rPr>
              <a:t></a:t>
            </a:r>
            <a:endParaRPr lang="en-US" dirty="0">
              <a:solidFill>
                <a:srgbClr val="FFFFFF"/>
              </a:solidFill>
            </a:endParaRPr>
          </a:p>
          <a:p>
            <a:r>
              <a:rPr lang="en-US" dirty="0">
                <a:solidFill>
                  <a:srgbClr val="FFFFFF"/>
                </a:solidFill>
              </a:rPr>
              <a:t>long history; what most people think of from the word “contract”</a:t>
            </a:r>
          </a:p>
          <a:p>
            <a:r>
              <a:rPr lang="en-US" dirty="0">
                <a:solidFill>
                  <a:srgbClr val="FFFFFF"/>
                </a:solidFill>
              </a:rPr>
              <a:t>some legal contracts </a:t>
            </a:r>
            <a:r>
              <a:rPr lang="en-US" b="1" dirty="0">
                <a:solidFill>
                  <a:srgbClr val="FFFFFF"/>
                </a:solidFill>
              </a:rPr>
              <a:t>must be</a:t>
            </a:r>
            <a:r>
              <a:rPr lang="en-US" dirty="0">
                <a:solidFill>
                  <a:srgbClr val="FFFFFF"/>
                </a:solidFill>
              </a:rPr>
              <a:t> “wet” to be enforceable (Statute of Frauds)</a:t>
            </a:r>
          </a:p>
          <a:p>
            <a:r>
              <a:rPr lang="en-US" dirty="0">
                <a:solidFill>
                  <a:srgbClr val="FFFFFF"/>
                </a:solidFill>
              </a:rPr>
              <a:t>can be digital (a PDF of the document) and can be signed electronically ([ESIGN act], etc.)</a:t>
            </a:r>
          </a:p>
          <a:p>
            <a:endParaRPr lang="en-US" dirty="0">
              <a:solidFill>
                <a:srgbClr val="FFFFFF"/>
              </a:solidFill>
            </a:endParaRPr>
          </a:p>
        </p:txBody>
      </p:sp>
      <p:sp>
        <p:nvSpPr>
          <p:cNvPr id="3" name="Footer Placeholder 2">
            <a:extLst>
              <a:ext uri="{FF2B5EF4-FFF2-40B4-BE49-F238E27FC236}">
                <a16:creationId xmlns:a16="http://schemas.microsoft.com/office/drawing/2014/main" id="{950550F8-2A79-4D60-8B6B-FC5E05089BD5}"/>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t>(c) Gabriel Shapiro – do not copy, modify, reproduce or distribute without permission</a:t>
            </a:r>
          </a:p>
        </p:txBody>
      </p:sp>
    </p:spTree>
    <p:extLst>
      <p:ext uri="{BB962C8B-B14F-4D97-AF65-F5344CB8AC3E}">
        <p14:creationId xmlns:p14="http://schemas.microsoft.com/office/powerpoint/2010/main" val="1696086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anim calcmode="lin" valueType="num">
                                      <p:cBhvr>
                                        <p:cTn id="8" dur="1000" fill="hold"/>
                                        <p:tgtEl>
                                          <p:spTgt spid="2053"/>
                                        </p:tgtEl>
                                        <p:attrNameLst>
                                          <p:attrName>ppt_x</p:attrName>
                                        </p:attrNameLst>
                                      </p:cBhvr>
                                      <p:tavLst>
                                        <p:tav tm="0">
                                          <p:val>
                                            <p:strVal val="#ppt_x"/>
                                          </p:val>
                                        </p:tav>
                                        <p:tav tm="100000">
                                          <p:val>
                                            <p:strVal val="#ppt_x"/>
                                          </p:val>
                                        </p:tav>
                                      </p:tavLst>
                                    </p:anim>
                                    <p:anim calcmode="lin" valueType="num">
                                      <p:cBhvr>
                                        <p:cTn id="9"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1109B5D-BC35-4376-98A2-F53B03E4E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94D90C11-98A3-40E3-B04C-A3025D645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F4B022-548D-41ED-9E41-59ABDC034FD4}"/>
              </a:ext>
            </a:extLst>
          </p:cNvPr>
          <p:cNvSpPr>
            <a:spLocks noGrp="1"/>
          </p:cNvSpPr>
          <p:nvPr>
            <p:ph type="title"/>
          </p:nvPr>
        </p:nvSpPr>
        <p:spPr>
          <a:xfrm>
            <a:off x="900520" y="1143000"/>
            <a:ext cx="2621734" cy="895350"/>
          </a:xfrm>
        </p:spPr>
        <p:txBody>
          <a:bodyPr anchor="t">
            <a:normAutofit/>
          </a:bodyPr>
          <a:lstStyle/>
          <a:p>
            <a:r>
              <a:rPr lang="en-US" sz="2600" dirty="0">
                <a:solidFill>
                  <a:schemeClr val="tx1"/>
                </a:solidFill>
              </a:rPr>
              <a:t>Sources</a:t>
            </a:r>
          </a:p>
        </p:txBody>
      </p:sp>
      <p:sp>
        <p:nvSpPr>
          <p:cNvPr id="26" name="Rectangle 25">
            <a:extLst>
              <a:ext uri="{FF2B5EF4-FFF2-40B4-BE49-F238E27FC236}">
                <a16:creationId xmlns:a16="http://schemas.microsoft.com/office/drawing/2014/main" id="{A3B28FB1-97C9-4A9E-A45B-356508C2C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Content Placeholder 2">
            <a:extLst>
              <a:ext uri="{FF2B5EF4-FFF2-40B4-BE49-F238E27FC236}">
                <a16:creationId xmlns:a16="http://schemas.microsoft.com/office/drawing/2014/main" id="{9D8EBABB-507D-420B-AD7D-EE4F8EC7BD7F}"/>
              </a:ext>
            </a:extLst>
          </p:cNvPr>
          <p:cNvSpPr>
            <a:spLocks noGrp="1"/>
          </p:cNvSpPr>
          <p:nvPr>
            <p:ph idx="1"/>
          </p:nvPr>
        </p:nvSpPr>
        <p:spPr>
          <a:xfrm>
            <a:off x="3750393" y="1449324"/>
            <a:ext cx="6230220" cy="4391640"/>
          </a:xfrm>
        </p:spPr>
        <p:txBody>
          <a:bodyPr>
            <a:normAutofit/>
          </a:bodyPr>
          <a:lstStyle/>
          <a:p>
            <a:r>
              <a:rPr lang="en-US" dirty="0"/>
              <a:t>On the Intersection of Ricardian and Smart Contracts, Ian Grigg, February 2015</a:t>
            </a:r>
            <a:r>
              <a:rPr lang="en-US" dirty="0">
                <a:hlinkClick r:id="rId4">
                  <a:extLst>
                    <a:ext uri="{A12FA001-AC4F-418D-AE19-62706E023703}">
                      <ahyp:hlinkClr xmlns:ahyp="http://schemas.microsoft.com/office/drawing/2018/hyperlinkcolor" val="tx"/>
                    </a:ext>
                  </a:extLst>
                </a:hlinkClick>
              </a:rPr>
              <a:t> </a:t>
            </a:r>
            <a:r>
              <a:rPr lang="en-US" dirty="0">
                <a:hlinkClick r:id="rId4"/>
              </a:rPr>
              <a:t>http://iang.org/papers/intersection_ricardian_smart.html</a:t>
            </a:r>
            <a:endParaRPr lang="en-US" dirty="0"/>
          </a:p>
          <a:p>
            <a:r>
              <a:rPr lang="en-US" dirty="0"/>
              <a:t>Formalizing and Securing Relationships on Public Networks, Nick Szabo, 1997</a:t>
            </a:r>
            <a:r>
              <a:rPr lang="en-US" dirty="0">
                <a:hlinkClick r:id="rId5">
                  <a:extLst>
                    <a:ext uri="{A12FA001-AC4F-418D-AE19-62706E023703}">
                      <ahyp:hlinkClr xmlns:ahyp="http://schemas.microsoft.com/office/drawing/2018/hyperlinkcolor" val="tx"/>
                    </a:ext>
                  </a:extLst>
                </a:hlinkClick>
              </a:rPr>
              <a:t> </a:t>
            </a:r>
            <a:r>
              <a:rPr lang="en-US" dirty="0">
                <a:hlinkClick r:id="rId5"/>
              </a:rPr>
              <a:t>https://nakamotoinstitute.org/formalizing-securing-relationships/</a:t>
            </a:r>
            <a:endParaRPr lang="en-US" dirty="0"/>
          </a:p>
          <a:p>
            <a:r>
              <a:rPr lang="en-US" dirty="0"/>
              <a:t>Smart Contracts and the Cost of Inflexibility, Jeremy M. Sklaroff, September 18, 2017 </a:t>
            </a:r>
            <a:r>
              <a:rPr lang="en-US" dirty="0">
                <a:hlinkClick r:id="rId6"/>
              </a:rPr>
              <a:t>https://papers.ssrn.com/sol3/papers.cfm?abstract_id=3008899</a:t>
            </a:r>
            <a:endParaRPr lang="en-US" dirty="0"/>
          </a:p>
          <a:p>
            <a:endParaRPr lang="en-US" dirty="0">
              <a:solidFill>
                <a:schemeClr val="tx1"/>
              </a:solidFill>
            </a:endParaRPr>
          </a:p>
        </p:txBody>
      </p:sp>
      <p:sp>
        <p:nvSpPr>
          <p:cNvPr id="3" name="Footer Placeholder 2">
            <a:extLst>
              <a:ext uri="{FF2B5EF4-FFF2-40B4-BE49-F238E27FC236}">
                <a16:creationId xmlns:a16="http://schemas.microsoft.com/office/drawing/2014/main" id="{6D047A2E-0F7C-490E-B7CB-0C7D77DB2006}"/>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D09FCD22-F80B-46AF-9FE3-08E71E2B2807}"/>
              </a:ext>
            </a:extLst>
          </p:cNvPr>
          <p:cNvSpPr>
            <a:spLocks noGrp="1"/>
          </p:cNvSpPr>
          <p:nvPr>
            <p:ph type="sldNum" sz="quarter" idx="12"/>
          </p:nvPr>
        </p:nvSpPr>
        <p:spPr/>
        <p:txBody>
          <a:bodyPr/>
          <a:lstStyle/>
          <a:p>
            <a:fld id="{3352CBF5-17B8-4387-88A6-ABF9F8C64D5A}" type="slidenum">
              <a:rPr lang="en-US" smtClean="0"/>
              <a:t>60</a:t>
            </a:fld>
            <a:endParaRPr lang="en-US" dirty="0"/>
          </a:p>
        </p:txBody>
      </p:sp>
    </p:spTree>
    <p:extLst>
      <p:ext uri="{BB962C8B-B14F-4D97-AF65-F5344CB8AC3E}">
        <p14:creationId xmlns:p14="http://schemas.microsoft.com/office/powerpoint/2010/main" val="4422022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75" name="Picture 74">
            <a:extLst>
              <a:ext uri="{FF2B5EF4-FFF2-40B4-BE49-F238E27FC236}">
                <a16:creationId xmlns:a16="http://schemas.microsoft.com/office/drawing/2014/main" id="{1A7A5197-107C-4B99-B764-04C441F5138F}"/>
              </a:ext>
            </a:extLst>
          </p:cNvPr>
          <p:cNvPicPr>
            <a:picLocks noChangeAspect="1"/>
          </p:cNvPicPr>
          <p:nvPr/>
        </p:nvPicPr>
        <p:blipFill rotWithShape="1">
          <a:blip r:embed="rId4">
            <a:duotone>
              <a:prstClr val="black"/>
              <a:schemeClr val="accent5">
                <a:tint val="45000"/>
                <a:satMod val="400000"/>
              </a:schemeClr>
            </a:duotone>
            <a:alphaModFix amt="25000"/>
          </a:blip>
          <a:srcRect t="11464" r="9090" b="3965"/>
          <a:stretch/>
        </p:blipFill>
        <p:spPr>
          <a:xfrm>
            <a:off x="474133" y="474134"/>
            <a:ext cx="11243734" cy="5909733"/>
          </a:xfrm>
          <a:prstGeom prst="rect">
            <a:avLst/>
          </a:prstGeom>
          <a:solidFill>
            <a:schemeClr val="bg1">
              <a:lumMod val="95000"/>
              <a:lumOff val="5000"/>
            </a:schemeClr>
          </a:solidFill>
        </p:spPr>
      </p:pic>
      <p:sp>
        <p:nvSpPr>
          <p:cNvPr id="2" name="Title 1">
            <a:extLst>
              <a:ext uri="{FF2B5EF4-FFF2-40B4-BE49-F238E27FC236}">
                <a16:creationId xmlns:a16="http://schemas.microsoft.com/office/drawing/2014/main" id="{F4570E7F-A9F3-467D-8201-1404C2558ECE}"/>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Smart Contracts</a:t>
            </a:r>
          </a:p>
        </p:txBody>
      </p:sp>
      <p:sp>
        <p:nvSpPr>
          <p:cNvPr id="157" name="Rectangle 153">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F3C142EA-9D3B-4823-B771-7A5F8726E6F2}"/>
              </a:ext>
            </a:extLst>
          </p:cNvPr>
          <p:cNvSpPr>
            <a:spLocks noGrp="1"/>
          </p:cNvSpPr>
          <p:nvPr>
            <p:ph type="sldNum" sz="quarter" idx="12"/>
          </p:nvPr>
        </p:nvSpPr>
        <p:spPr>
          <a:xfrm>
            <a:off x="10352540" y="295729"/>
            <a:ext cx="838199" cy="767687"/>
          </a:xfrm>
        </p:spPr>
        <p:txBody>
          <a:bodyPr>
            <a:normAutofit/>
          </a:bodyPr>
          <a:lstStyle/>
          <a:p>
            <a:pPr>
              <a:spcAft>
                <a:spcPts val="600"/>
              </a:spcAft>
            </a:pPr>
            <a:fld id="{3352CBF5-17B8-4387-88A6-ABF9F8C64D5A}" type="slidenum">
              <a:rPr lang="en-US" smtClean="0">
                <a:solidFill>
                  <a:srgbClr val="FFFFFF"/>
                </a:solidFill>
              </a:rPr>
              <a:pPr>
                <a:spcAft>
                  <a:spcPts val="600"/>
                </a:spcAft>
              </a:pPr>
              <a:t>7</a:t>
            </a:fld>
            <a:endParaRPr lang="en-US" dirty="0">
              <a:solidFill>
                <a:srgbClr val="FFFFFF"/>
              </a:solidFill>
            </a:endParaRPr>
          </a:p>
        </p:txBody>
      </p:sp>
      <p:sp>
        <p:nvSpPr>
          <p:cNvPr id="5" name="Content Placeholder 4">
            <a:extLst>
              <a:ext uri="{FF2B5EF4-FFF2-40B4-BE49-F238E27FC236}">
                <a16:creationId xmlns:a16="http://schemas.microsoft.com/office/drawing/2014/main" id="{9E06C091-89DC-446A-B549-51865BC9C4E2}"/>
              </a:ext>
            </a:extLst>
          </p:cNvPr>
          <p:cNvSpPr>
            <a:spLocks noGrp="1"/>
          </p:cNvSpPr>
          <p:nvPr>
            <p:ph idx="1"/>
          </p:nvPr>
        </p:nvSpPr>
        <p:spPr>
          <a:xfrm>
            <a:off x="1154954" y="1820333"/>
            <a:ext cx="8825659" cy="4199467"/>
          </a:xfrm>
        </p:spPr>
        <p:txBody>
          <a:bodyPr anchor="ctr">
            <a:normAutofit/>
          </a:bodyPr>
          <a:lstStyle/>
          <a:p>
            <a:r>
              <a:rPr lang="en-US" dirty="0">
                <a:solidFill>
                  <a:srgbClr val="FFFFFF"/>
                </a:solidFill>
              </a:rPr>
              <a:t>meaning of “smart contract” : not clear or consistent</a:t>
            </a:r>
          </a:p>
          <a:p>
            <a:pPr lvl="1"/>
            <a:r>
              <a:rPr lang="en-US" dirty="0">
                <a:solidFill>
                  <a:srgbClr val="FFFFFF"/>
                </a:solidFill>
              </a:rPr>
              <a:t>can just be some code, but can also have legal meaning</a:t>
            </a:r>
          </a:p>
          <a:p>
            <a:pPr lvl="1"/>
            <a:r>
              <a:rPr lang="en-US" dirty="0">
                <a:solidFill>
                  <a:srgbClr val="FFFFFF"/>
                </a:solidFill>
              </a:rPr>
              <a:t>can be (but is not necessarily) a written, implied-in-fact or implied-in-law legal contract</a:t>
            </a:r>
          </a:p>
          <a:p>
            <a:pPr lvl="1"/>
            <a:r>
              <a:rPr lang="en-US" dirty="0">
                <a:solidFill>
                  <a:srgbClr val="FFFFFF"/>
                </a:solidFill>
              </a:rPr>
              <a:t>can be (but is not necessarily) deployed on a blockchain</a:t>
            </a:r>
          </a:p>
          <a:p>
            <a:pPr lvl="1"/>
            <a:r>
              <a:rPr lang="en-US" dirty="0">
                <a:solidFill>
                  <a:srgbClr val="FFFFFF"/>
                </a:solidFill>
              </a:rPr>
              <a:t>can be (but is not necessarily) an aid to </a:t>
            </a:r>
            <a:r>
              <a:rPr lang="en-US" b="1" i="1" dirty="0">
                <a:solidFill>
                  <a:srgbClr val="FFFFFF"/>
                </a:solidFill>
              </a:rPr>
              <a:t>performing</a:t>
            </a:r>
            <a:r>
              <a:rPr lang="en-US" dirty="0">
                <a:solidFill>
                  <a:srgbClr val="FFFFFF"/>
                </a:solidFill>
              </a:rPr>
              <a:t> a written or oral legal contract</a:t>
            </a:r>
          </a:p>
          <a:p>
            <a:pPr lvl="1"/>
            <a:r>
              <a:rPr lang="en-US" dirty="0">
                <a:solidFill>
                  <a:srgbClr val="FFFFFF"/>
                </a:solidFill>
              </a:rPr>
              <a:t>when deployed on a blockchain, a smart contract is also (incidentally or purposefully) an address/wallet that can send and receive cryptocurrency</a:t>
            </a:r>
          </a:p>
          <a:p>
            <a:pPr lvl="1"/>
            <a:r>
              <a:rPr lang="en-US" dirty="0">
                <a:solidFill>
                  <a:srgbClr val="FFFFFF"/>
                </a:solidFill>
              </a:rPr>
              <a:t>always enforced by code; sometimes enforceable by law; sometimes unenforceable under law</a:t>
            </a:r>
          </a:p>
          <a:p>
            <a:endParaRPr lang="en-US" dirty="0">
              <a:solidFill>
                <a:srgbClr val="FFFFFF"/>
              </a:solidFill>
            </a:endParaRPr>
          </a:p>
        </p:txBody>
      </p:sp>
      <p:sp>
        <p:nvSpPr>
          <p:cNvPr id="3" name="Footer Placeholder 2">
            <a:extLst>
              <a:ext uri="{FF2B5EF4-FFF2-40B4-BE49-F238E27FC236}">
                <a16:creationId xmlns:a16="http://schemas.microsoft.com/office/drawing/2014/main" id="{638DB9EB-E18F-4108-8D5F-156BE93BED34}"/>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t>(c) Gabriel Shapiro – do not copy, modify, reproduce or distribute without permission</a:t>
            </a:r>
          </a:p>
        </p:txBody>
      </p:sp>
    </p:spTree>
    <p:extLst>
      <p:ext uri="{BB962C8B-B14F-4D97-AF65-F5344CB8AC3E}">
        <p14:creationId xmlns:p14="http://schemas.microsoft.com/office/powerpoint/2010/main" val="17029106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75" name="Picture 74">
            <a:extLst>
              <a:ext uri="{FF2B5EF4-FFF2-40B4-BE49-F238E27FC236}">
                <a16:creationId xmlns:a16="http://schemas.microsoft.com/office/drawing/2014/main" id="{1A7A5197-107C-4B99-B764-04C441F5138F}"/>
              </a:ext>
            </a:extLst>
          </p:cNvPr>
          <p:cNvPicPr>
            <a:picLocks noChangeAspect="1"/>
          </p:cNvPicPr>
          <p:nvPr/>
        </p:nvPicPr>
        <p:blipFill rotWithShape="1">
          <a:blip r:embed="rId4">
            <a:duotone>
              <a:prstClr val="black"/>
              <a:schemeClr val="accent5">
                <a:tint val="45000"/>
                <a:satMod val="400000"/>
              </a:schemeClr>
            </a:duotone>
            <a:alphaModFix amt="25000"/>
          </a:blip>
          <a:srcRect t="11464" r="9090" b="3965"/>
          <a:stretch/>
        </p:blipFill>
        <p:spPr>
          <a:xfrm>
            <a:off x="474133" y="474134"/>
            <a:ext cx="11243734" cy="5909733"/>
          </a:xfrm>
          <a:prstGeom prst="rect">
            <a:avLst/>
          </a:prstGeom>
          <a:solidFill>
            <a:schemeClr val="bg1">
              <a:lumMod val="95000"/>
              <a:lumOff val="5000"/>
            </a:schemeClr>
          </a:solidFill>
        </p:spPr>
      </p:pic>
      <p:sp>
        <p:nvSpPr>
          <p:cNvPr id="2" name="Title 1">
            <a:extLst>
              <a:ext uri="{FF2B5EF4-FFF2-40B4-BE49-F238E27FC236}">
                <a16:creationId xmlns:a16="http://schemas.microsoft.com/office/drawing/2014/main" id="{F4570E7F-A9F3-467D-8201-1404C2558ECE}"/>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Smart Contracts</a:t>
            </a:r>
          </a:p>
        </p:txBody>
      </p:sp>
      <p:sp>
        <p:nvSpPr>
          <p:cNvPr id="157" name="Rectangle 153">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F3C142EA-9D3B-4823-B771-7A5F8726E6F2}"/>
              </a:ext>
            </a:extLst>
          </p:cNvPr>
          <p:cNvSpPr>
            <a:spLocks noGrp="1"/>
          </p:cNvSpPr>
          <p:nvPr>
            <p:ph type="sldNum" sz="quarter" idx="12"/>
          </p:nvPr>
        </p:nvSpPr>
        <p:spPr>
          <a:xfrm>
            <a:off x="10352540" y="295729"/>
            <a:ext cx="838199" cy="767687"/>
          </a:xfrm>
        </p:spPr>
        <p:txBody>
          <a:bodyPr>
            <a:normAutofit/>
          </a:bodyPr>
          <a:lstStyle/>
          <a:p>
            <a:pPr>
              <a:spcAft>
                <a:spcPts val="600"/>
              </a:spcAft>
            </a:pPr>
            <a:fld id="{3352CBF5-17B8-4387-88A6-ABF9F8C64D5A}" type="slidenum">
              <a:rPr lang="en-US" smtClean="0">
                <a:solidFill>
                  <a:srgbClr val="FFFFFF"/>
                </a:solidFill>
              </a:rPr>
              <a:pPr>
                <a:spcAft>
                  <a:spcPts val="600"/>
                </a:spcAft>
              </a:pPr>
              <a:t>8</a:t>
            </a:fld>
            <a:endParaRPr lang="en-US" dirty="0">
              <a:solidFill>
                <a:srgbClr val="FFFFFF"/>
              </a:solidFill>
            </a:endParaRPr>
          </a:p>
        </p:txBody>
      </p:sp>
      <p:sp>
        <p:nvSpPr>
          <p:cNvPr id="5" name="Content Placeholder 4">
            <a:extLst>
              <a:ext uri="{FF2B5EF4-FFF2-40B4-BE49-F238E27FC236}">
                <a16:creationId xmlns:a16="http://schemas.microsoft.com/office/drawing/2014/main" id="{9E06C091-89DC-446A-B549-51865BC9C4E2}"/>
              </a:ext>
            </a:extLst>
          </p:cNvPr>
          <p:cNvSpPr>
            <a:spLocks noGrp="1"/>
          </p:cNvSpPr>
          <p:nvPr>
            <p:ph idx="1"/>
          </p:nvPr>
        </p:nvSpPr>
        <p:spPr>
          <a:xfrm>
            <a:off x="1154954" y="1820333"/>
            <a:ext cx="8825659" cy="4199467"/>
          </a:xfrm>
        </p:spPr>
        <p:txBody>
          <a:bodyPr anchor="ctr">
            <a:normAutofit/>
          </a:bodyPr>
          <a:lstStyle/>
          <a:p>
            <a:pPr>
              <a:lnSpc>
                <a:spcPct val="90000"/>
              </a:lnSpc>
            </a:pPr>
            <a:r>
              <a:rPr lang="en-US" sz="1400" dirty="0">
                <a:solidFill>
                  <a:srgbClr val="FFFFFF"/>
                </a:solidFill>
              </a:rPr>
              <a:t>Neutral(-ish) general definition of “smart contract”: </a:t>
            </a:r>
          </a:p>
          <a:p>
            <a:pPr lvl="1">
              <a:lnSpc>
                <a:spcPct val="90000"/>
              </a:lnSpc>
            </a:pPr>
            <a:r>
              <a:rPr lang="en-US" sz="1400" dirty="0">
                <a:solidFill>
                  <a:srgbClr val="FFFFFF"/>
                </a:solidFill>
              </a:rPr>
              <a:t>algorithms written in source code and deployed to a distributed network so that they remain persistent and can be triggered and/or verified by network participants</a:t>
            </a:r>
          </a:p>
          <a:p>
            <a:pPr>
              <a:lnSpc>
                <a:spcPct val="90000"/>
              </a:lnSpc>
            </a:pPr>
            <a:r>
              <a:rPr lang="en-US" sz="1400" dirty="0">
                <a:solidFill>
                  <a:srgbClr val="FFFFFF"/>
                </a:solidFill>
              </a:rPr>
              <a:t>FOR THIS TALK: “SMART CONTRACT” =</a:t>
            </a:r>
          </a:p>
          <a:p>
            <a:pPr lvl="1">
              <a:lnSpc>
                <a:spcPct val="90000"/>
              </a:lnSpc>
            </a:pPr>
            <a:r>
              <a:rPr lang="en-US" sz="1400" dirty="0">
                <a:solidFill>
                  <a:srgbClr val="FFFFFF"/>
                </a:solidFill>
              </a:rPr>
              <a:t>code deployed to an Ethereum blockchain address (so also is an Ethereum address/wallet that can send and receive ETH, ERC-20 Tokens, etc.)</a:t>
            </a:r>
          </a:p>
          <a:p>
            <a:pPr lvl="1">
              <a:lnSpc>
                <a:spcPct val="90000"/>
              </a:lnSpc>
            </a:pPr>
            <a:r>
              <a:rPr lang="en-US" sz="1400" dirty="0">
                <a:solidFill>
                  <a:srgbClr val="FFFFFF"/>
                </a:solidFill>
              </a:rPr>
              <a:t>immutable</a:t>
            </a:r>
          </a:p>
          <a:p>
            <a:pPr lvl="1">
              <a:lnSpc>
                <a:spcPct val="90000"/>
              </a:lnSpc>
            </a:pPr>
            <a:r>
              <a:rPr lang="en-US" sz="1400" dirty="0">
                <a:solidFill>
                  <a:srgbClr val="FFFFFF"/>
                </a:solidFill>
              </a:rPr>
              <a:t>public</a:t>
            </a:r>
          </a:p>
          <a:p>
            <a:pPr lvl="1">
              <a:lnSpc>
                <a:spcPct val="90000"/>
              </a:lnSpc>
            </a:pPr>
            <a:r>
              <a:rPr lang="en-US" sz="1400" b="1" dirty="0">
                <a:solidFill>
                  <a:srgbClr val="FFFFFF"/>
                </a:solidFill>
              </a:rPr>
              <a:t>NOT</a:t>
            </a:r>
            <a:r>
              <a:rPr lang="en-US" sz="1400" dirty="0">
                <a:solidFill>
                  <a:srgbClr val="FFFFFF"/>
                </a:solidFill>
              </a:rPr>
              <a:t> a legal contract (why? stay tuned…)</a:t>
            </a:r>
          </a:p>
          <a:p>
            <a:endParaRPr lang="en-US" dirty="0">
              <a:solidFill>
                <a:srgbClr val="FFFFFF"/>
              </a:solidFill>
            </a:endParaRPr>
          </a:p>
        </p:txBody>
      </p:sp>
      <p:sp>
        <p:nvSpPr>
          <p:cNvPr id="3" name="Footer Placeholder 2">
            <a:extLst>
              <a:ext uri="{FF2B5EF4-FFF2-40B4-BE49-F238E27FC236}">
                <a16:creationId xmlns:a16="http://schemas.microsoft.com/office/drawing/2014/main" id="{638DB9EB-E18F-4108-8D5F-156BE93BED34}"/>
              </a:ext>
            </a:extLst>
          </p:cNvPr>
          <p:cNvSpPr>
            <a:spLocks noGrp="1"/>
          </p:cNvSpPr>
          <p:nvPr>
            <p:ph type="ftr" sz="quarter" idx="11"/>
          </p:nvPr>
        </p:nvSpPr>
        <p:spPr>
          <a:xfrm>
            <a:off x="561110" y="6391838"/>
            <a:ext cx="3859795" cy="304801"/>
          </a:xfrm>
        </p:spPr>
        <p:txBody>
          <a:bodyPr>
            <a:normAutofit/>
          </a:bodyPr>
          <a:lstStyle/>
          <a:p>
            <a:pPr>
              <a:lnSpc>
                <a:spcPct val="90000"/>
              </a:lnSpc>
              <a:spcAft>
                <a:spcPts val="600"/>
              </a:spcAft>
            </a:pPr>
            <a:r>
              <a:rPr lang="en-US" sz="700" dirty="0"/>
              <a:t>(c) Gabriel Shapiro – do not copy, modify, reproduce or distribute without permission</a:t>
            </a:r>
          </a:p>
        </p:txBody>
      </p:sp>
    </p:spTree>
    <p:extLst>
      <p:ext uri="{BB962C8B-B14F-4D97-AF65-F5344CB8AC3E}">
        <p14:creationId xmlns:p14="http://schemas.microsoft.com/office/powerpoint/2010/main" val="33782751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6">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10">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3" name="Rectangle 1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14">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35" name="Group 16">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noFill/>
        </p:grpSpPr>
        <p:sp>
          <p:nvSpPr>
            <p:cNvPr id="36" name="Rectangle 17">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p:cNvSpPr>
            <a:spLocks noGrp="1"/>
          </p:cNvSpPr>
          <p:nvPr>
            <p:ph type="title"/>
          </p:nvPr>
        </p:nvSpPr>
        <p:spPr>
          <a:xfrm>
            <a:off x="1154954" y="1293845"/>
            <a:ext cx="9154801" cy="2681256"/>
          </a:xfrm>
        </p:spPr>
        <p:txBody>
          <a:bodyPr vert="horz" lIns="91440" tIns="45720" rIns="91440" bIns="45720" rtlCol="0" anchor="b">
            <a:normAutofit/>
          </a:bodyPr>
          <a:lstStyle/>
          <a:p>
            <a:pPr algn="ctr"/>
            <a:r>
              <a:rPr lang="en-US" sz="5400" dirty="0">
                <a:solidFill>
                  <a:schemeClr val="tx1"/>
                </a:solidFill>
              </a:rPr>
              <a:t>Approaches </a:t>
            </a:r>
            <a:br>
              <a:rPr lang="en-US" sz="5400" dirty="0">
                <a:solidFill>
                  <a:schemeClr val="tx1"/>
                </a:solidFill>
              </a:rPr>
            </a:br>
            <a:r>
              <a:rPr lang="en-US" sz="5400" dirty="0">
                <a:solidFill>
                  <a:schemeClr val="tx1"/>
                </a:solidFill>
              </a:rPr>
              <a:t>to </a:t>
            </a:r>
            <a:br>
              <a:rPr lang="en-US" sz="5400" dirty="0">
                <a:solidFill>
                  <a:schemeClr val="tx1"/>
                </a:solidFill>
              </a:rPr>
            </a:br>
            <a:r>
              <a:rPr lang="en-US" sz="5400" dirty="0">
                <a:solidFill>
                  <a:schemeClr val="tx1"/>
                </a:solidFill>
              </a:rPr>
              <a:t>Smart Contracts</a:t>
            </a:r>
          </a:p>
        </p:txBody>
      </p:sp>
      <p:sp>
        <p:nvSpPr>
          <p:cNvPr id="3" name="Footer Placeholder 2">
            <a:extLst>
              <a:ext uri="{FF2B5EF4-FFF2-40B4-BE49-F238E27FC236}">
                <a16:creationId xmlns:a16="http://schemas.microsoft.com/office/drawing/2014/main" id="{93BE7461-8C47-4E0A-B546-ED65B6B60966}"/>
              </a:ext>
            </a:extLst>
          </p:cNvPr>
          <p:cNvSpPr>
            <a:spLocks noGrp="1"/>
          </p:cNvSpPr>
          <p:nvPr>
            <p:ph type="ftr" sz="quarter" idx="11"/>
          </p:nvPr>
        </p:nvSpPr>
        <p:spPr/>
        <p:txBody>
          <a:bodyPr/>
          <a:lstStyle/>
          <a:p>
            <a:r>
              <a:rPr lang="en-US" dirty="0"/>
              <a:t>(c) Gabriel Shapiro – do not copy, modify, reproduce or distribute without permission</a:t>
            </a:r>
          </a:p>
        </p:txBody>
      </p:sp>
      <p:sp>
        <p:nvSpPr>
          <p:cNvPr id="4" name="Slide Number Placeholder 3">
            <a:extLst>
              <a:ext uri="{FF2B5EF4-FFF2-40B4-BE49-F238E27FC236}">
                <a16:creationId xmlns:a16="http://schemas.microsoft.com/office/drawing/2014/main" id="{43B8A2DA-3AD5-43B5-AE17-F2B646918996}"/>
              </a:ext>
            </a:extLst>
          </p:cNvPr>
          <p:cNvSpPr>
            <a:spLocks noGrp="1"/>
          </p:cNvSpPr>
          <p:nvPr>
            <p:ph type="sldNum" sz="quarter" idx="12"/>
          </p:nvPr>
        </p:nvSpPr>
        <p:spPr/>
        <p:txBody>
          <a:bodyPr/>
          <a:lstStyle/>
          <a:p>
            <a:fld id="{3352CBF5-17B8-4387-88A6-ABF9F8C64D5A}" type="slidenum">
              <a:rPr lang="en-US" smtClean="0"/>
              <a:t>9</a:t>
            </a:fld>
            <a:endParaRPr lang="en-US" dirty="0"/>
          </a:p>
        </p:txBody>
      </p:sp>
    </p:spTree>
    <p:extLst>
      <p:ext uri="{BB962C8B-B14F-4D97-AF65-F5344CB8AC3E}">
        <p14:creationId xmlns:p14="http://schemas.microsoft.com/office/powerpoint/2010/main" val="373523249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5211</Words>
  <Application>Microsoft Office PowerPoint</Application>
  <PresentationFormat>Widescreen</PresentationFormat>
  <Paragraphs>429</Paragraphs>
  <Slides>60</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Century Gothic</vt:lpstr>
      <vt:lpstr>Wingdings 3</vt:lpstr>
      <vt:lpstr>Ion Boardroom</vt:lpstr>
      <vt:lpstr>Wet Contract Drafting in a Smart Contract World</vt:lpstr>
      <vt:lpstr>Contents</vt:lpstr>
      <vt:lpstr>Wet Contracts  vs.  Smart Contracts</vt:lpstr>
      <vt:lpstr>Legal Contracts</vt:lpstr>
      <vt:lpstr>Legal Contracts</vt:lpstr>
      <vt:lpstr>Wet Contracts</vt:lpstr>
      <vt:lpstr>Smart Contracts</vt:lpstr>
      <vt:lpstr>Smart Contracts</vt:lpstr>
      <vt:lpstr>Approaches  to  Smart Contracts</vt:lpstr>
      <vt:lpstr>Absolute Code Deference   “Code is Law” </vt:lpstr>
      <vt:lpstr>Absolute Code Deference   “Code is Law” </vt:lpstr>
      <vt:lpstr>Absolute Code Deference   “Code is Law” </vt:lpstr>
      <vt:lpstr>Absolute Code Deference   “Code is Law” </vt:lpstr>
      <vt:lpstr>Absolute Code Deference   “Code is Law” </vt:lpstr>
      <vt:lpstr>Absolute Code Deference   “Code is Law” </vt:lpstr>
      <vt:lpstr>Absolute Code Deference   “Code is Law” </vt:lpstr>
      <vt:lpstr>Absolute Code Deference - “Code is Law”</vt:lpstr>
      <vt:lpstr>Ricardian Contracts + Smart Contracts</vt:lpstr>
      <vt:lpstr>Ricardian Contracts + Smart Contracts</vt:lpstr>
      <vt:lpstr>Ricardian Contracts + Smart Contracts</vt:lpstr>
      <vt:lpstr>Ricardian Contracts (By Themselves)</vt:lpstr>
      <vt:lpstr>Ricardian Contracts + Smart Contracts</vt:lpstr>
      <vt:lpstr>Qualified Code Deference </vt:lpstr>
      <vt:lpstr>Qualified Code Deference – Historical Precedent  - EDI</vt:lpstr>
      <vt:lpstr>Qualified Code Deference – Historical Precedent  - EDI </vt:lpstr>
      <vt:lpstr>Qualified Code Deference – for Smart Contracts</vt:lpstr>
      <vt:lpstr>Qualified Code Deference  </vt:lpstr>
      <vt:lpstr>Smart Contract Risks/ Wet Contract Solutions</vt:lpstr>
      <vt:lpstr>A. Drafting Cryptocurrency Transfer Provisions</vt:lpstr>
      <vt:lpstr>What is a Currency “Transfer”?</vt:lpstr>
      <vt:lpstr>What is a Cryptocurrency “Transfer”?</vt:lpstr>
      <vt:lpstr>What is a Cryptocurrency “Transfer”? -  Risk #1: Cryptocurrencies are volatile</vt:lpstr>
      <vt:lpstr>What is a Cryptocurrency “Transfer”? -  Risk #2: Blockchains are subject to contentious forks</vt:lpstr>
      <vt:lpstr> What is a Cryptocurrency “Transfer”? -  Risk #2: Blockchains are subject to contentious forks, with feuds concerning which side of the fork gets the name</vt:lpstr>
      <vt:lpstr>What is a Cryptocurrency “Transfer”? -  Risk #3: Blockchains are subject to mempool bloats, double-spend attacks and non-contentious forks</vt:lpstr>
      <vt:lpstr>What is a Cryptocurrency “Transfer”? -  Risk #4: On blockchain networks, cryptocurrency ownership is determined by numerical address, not personal ID </vt:lpstr>
      <vt:lpstr>B.  Drafting for Qualified Code Deference</vt:lpstr>
      <vt:lpstr>PowerPoint Presentation</vt:lpstr>
      <vt:lpstr>Default Rule – Defer to Code</vt:lpstr>
      <vt:lpstr>Default Rule – Defer to Code</vt:lpstr>
      <vt:lpstr>Default Rule – Defer to Code</vt:lpstr>
      <vt:lpstr>CONTRACTUALLY PROHIBIT LAWSUITS </vt:lpstr>
      <vt:lpstr>Default Rule – No Lawsuits</vt:lpstr>
      <vt:lpstr>Default Rule – Defer to Code</vt:lpstr>
      <vt:lpstr>Default Rule – Defer to Code – Problems </vt:lpstr>
      <vt:lpstr>Default Rule – Defer to Code - Problems</vt:lpstr>
      <vt:lpstr>Default Rule – Defer to Code -Problems</vt:lpstr>
      <vt:lpstr>Default Rule – Defer to Code -Problems</vt:lpstr>
      <vt:lpstr>EXCEPTION HANDLING THROUGH ARBITRATION</vt:lpstr>
      <vt:lpstr>How to Handle Hacks/Thefts, Bugs, Forks? </vt:lpstr>
      <vt:lpstr>How to Handle Hacks/Thefts, Bugs, Forks? </vt:lpstr>
      <vt:lpstr>How to Handle Hacks/Thefts, Bugs, Forks? </vt:lpstr>
      <vt:lpstr>How to Handle Hacks/Thefts, Bugs, Forks? </vt:lpstr>
      <vt:lpstr>How to Handle Hacks/Thefts, Bugs, Forks? </vt:lpstr>
      <vt:lpstr>How to Handle Hacks/Thefts, Bugs, Forks? </vt:lpstr>
      <vt:lpstr>Objections &amp; Answers</vt:lpstr>
      <vt:lpstr>O &amp; A</vt:lpstr>
      <vt:lpstr>O &amp; A</vt:lpstr>
      <vt:lpstr>O &amp; A</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Wet Contract Drafting in a Smart Contract World</dc:title>
  <dc:creator>gabriel_shapiro</dc:creator>
  <cp:lastModifiedBy>gabriel_shapiro</cp:lastModifiedBy>
  <cp:revision>3</cp:revision>
  <dcterms:created xsi:type="dcterms:W3CDTF">2019-08-14T15:32:44Z</dcterms:created>
  <dcterms:modified xsi:type="dcterms:W3CDTF">2019-08-14T15:35:48Z</dcterms:modified>
</cp:coreProperties>
</file>