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Be Vietnam" pitchFamily="2" charset="77"/>
      <p:regular r:id="rId31"/>
    </p:embeddedFont>
    <p:embeddedFont>
      <p:font typeface="Be Vietnam Bold" pitchFamily="2" charset="77"/>
      <p:regular r:id="rId32"/>
      <p:bold r:id="rId33"/>
    </p:embeddedFont>
    <p:embeddedFont>
      <p:font typeface="Canva Sans" panose="020B0503030501040103" pitchFamily="34" charset="0"/>
      <p:regular r:id="rId34"/>
    </p:embeddedFont>
    <p:embeddedFont>
      <p:font typeface="Open Sans" panose="020B0606030504020204" pitchFamily="34" charset="0"/>
      <p:regular r:id="rId35"/>
      <p:bold r:id="rId36"/>
      <p:italic r:id="rId37"/>
      <p:boldItalic r:id="rId38"/>
    </p:embeddedFont>
    <p:embeddedFont>
      <p:font typeface="Open Sans Light" panose="020F0502020204030204" pitchFamily="34" charset="0"/>
      <p:regular r:id="rId39"/>
      <p:italic r:id="rId40"/>
    </p:embeddedFont>
    <p:embeddedFont>
      <p:font typeface="Space Mono" panose="02000509040000020004" pitchFamily="49" charset="77"/>
      <p:regular r:id="rId41"/>
    </p:embeddedFont>
    <p:embeddedFont>
      <p:font typeface="Space Mono Bold" panose="02000809030000020004" pitchFamily="49" charset="77"/>
      <p:regular r:id="rId42"/>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94" autoAdjust="0"/>
  </p:normalViewPr>
  <p:slideViewPr>
    <p:cSldViewPr>
      <p:cViewPr varScale="1">
        <p:scale>
          <a:sx n="80" d="100"/>
          <a:sy n="80" d="100"/>
        </p:scale>
        <p:origin x="82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p:nvPr/>
        </p:nvGrpSpPr>
        <p:grpSpPr>
          <a:xfrm>
            <a:off x="12915041" y="1616010"/>
            <a:ext cx="3951704" cy="1200762"/>
            <a:chOff x="0" y="0"/>
            <a:chExt cx="4321090" cy="1313003"/>
          </a:xfrm>
        </p:grpSpPr>
        <p:sp>
          <p:nvSpPr>
            <p:cNvPr id="3" name="Freeform 3"/>
            <p:cNvSpPr/>
            <p:nvPr/>
          </p:nvSpPr>
          <p:spPr>
            <a:xfrm>
              <a:off x="31750" y="31750"/>
              <a:ext cx="4257590" cy="1249503"/>
            </a:xfrm>
            <a:custGeom>
              <a:avLst/>
              <a:gdLst/>
              <a:ahLst/>
              <a:cxnLst/>
              <a:rect l="l" t="t" r="r" b="b"/>
              <a:pathLst>
                <a:path w="4257590" h="1249503">
                  <a:moveTo>
                    <a:pt x="4164880" y="1249503"/>
                  </a:moveTo>
                  <a:lnTo>
                    <a:pt x="92710" y="1249503"/>
                  </a:lnTo>
                  <a:cubicBezTo>
                    <a:pt x="41910" y="1249503"/>
                    <a:pt x="0" y="1207593"/>
                    <a:pt x="0" y="1156793"/>
                  </a:cubicBezTo>
                  <a:lnTo>
                    <a:pt x="0" y="92710"/>
                  </a:lnTo>
                  <a:cubicBezTo>
                    <a:pt x="0" y="41910"/>
                    <a:pt x="41910" y="0"/>
                    <a:pt x="92710" y="0"/>
                  </a:cubicBezTo>
                  <a:lnTo>
                    <a:pt x="4163610" y="0"/>
                  </a:lnTo>
                  <a:cubicBezTo>
                    <a:pt x="4214410" y="0"/>
                    <a:pt x="4256320" y="41910"/>
                    <a:pt x="4256320" y="92710"/>
                  </a:cubicBezTo>
                  <a:lnTo>
                    <a:pt x="4256320" y="1155523"/>
                  </a:lnTo>
                  <a:cubicBezTo>
                    <a:pt x="4257590" y="1207593"/>
                    <a:pt x="4215680" y="1249503"/>
                    <a:pt x="4164880" y="1249503"/>
                  </a:cubicBezTo>
                  <a:close/>
                </a:path>
              </a:pathLst>
            </a:custGeom>
            <a:solidFill>
              <a:srgbClr val="FFFFFF"/>
            </a:solidFill>
          </p:spPr>
          <p:txBody>
            <a:bodyPr/>
            <a:lstStyle/>
            <a:p>
              <a:endParaRPr lang="en-US"/>
            </a:p>
          </p:txBody>
        </p:sp>
        <p:sp>
          <p:nvSpPr>
            <p:cNvPr id="4" name="Freeform 4"/>
            <p:cNvSpPr/>
            <p:nvPr/>
          </p:nvSpPr>
          <p:spPr>
            <a:xfrm>
              <a:off x="0" y="0"/>
              <a:ext cx="4321091" cy="1313003"/>
            </a:xfrm>
            <a:custGeom>
              <a:avLst/>
              <a:gdLst/>
              <a:ahLst/>
              <a:cxnLst/>
              <a:rect l="l" t="t" r="r" b="b"/>
              <a:pathLst>
                <a:path w="4321091" h="1313003">
                  <a:moveTo>
                    <a:pt x="4196630" y="59690"/>
                  </a:moveTo>
                  <a:cubicBezTo>
                    <a:pt x="4232190" y="59690"/>
                    <a:pt x="4261400" y="88900"/>
                    <a:pt x="4261400" y="124460"/>
                  </a:cubicBezTo>
                  <a:lnTo>
                    <a:pt x="4261400" y="1188543"/>
                  </a:lnTo>
                  <a:cubicBezTo>
                    <a:pt x="4261400" y="1224103"/>
                    <a:pt x="4232190" y="1253313"/>
                    <a:pt x="4196630" y="1253313"/>
                  </a:cubicBezTo>
                  <a:lnTo>
                    <a:pt x="124460" y="1253313"/>
                  </a:lnTo>
                  <a:cubicBezTo>
                    <a:pt x="88900" y="1253313"/>
                    <a:pt x="59690" y="1224103"/>
                    <a:pt x="59690" y="1188543"/>
                  </a:cubicBezTo>
                  <a:lnTo>
                    <a:pt x="59690" y="124460"/>
                  </a:lnTo>
                  <a:cubicBezTo>
                    <a:pt x="59690" y="88900"/>
                    <a:pt x="88900" y="59690"/>
                    <a:pt x="124460" y="59690"/>
                  </a:cubicBezTo>
                  <a:lnTo>
                    <a:pt x="4196630" y="59690"/>
                  </a:lnTo>
                  <a:moveTo>
                    <a:pt x="4196630" y="0"/>
                  </a:moveTo>
                  <a:lnTo>
                    <a:pt x="124460" y="0"/>
                  </a:lnTo>
                  <a:cubicBezTo>
                    <a:pt x="55880" y="0"/>
                    <a:pt x="0" y="55880"/>
                    <a:pt x="0" y="124460"/>
                  </a:cubicBezTo>
                  <a:lnTo>
                    <a:pt x="0" y="1188543"/>
                  </a:lnTo>
                  <a:cubicBezTo>
                    <a:pt x="0" y="1257123"/>
                    <a:pt x="55880" y="1313003"/>
                    <a:pt x="124460" y="1313003"/>
                  </a:cubicBezTo>
                  <a:lnTo>
                    <a:pt x="4196630" y="1313003"/>
                  </a:lnTo>
                  <a:cubicBezTo>
                    <a:pt x="4265210" y="1313003"/>
                    <a:pt x="4321091" y="1257123"/>
                    <a:pt x="4321091" y="1188543"/>
                  </a:cubicBezTo>
                  <a:lnTo>
                    <a:pt x="4321091" y="124460"/>
                  </a:lnTo>
                  <a:cubicBezTo>
                    <a:pt x="4321091" y="55880"/>
                    <a:pt x="4265210" y="0"/>
                    <a:pt x="4196630" y="0"/>
                  </a:cubicBezTo>
                  <a:close/>
                </a:path>
              </a:pathLst>
            </a:custGeom>
            <a:solidFill>
              <a:srgbClr val="000000"/>
            </a:solidFill>
          </p:spPr>
          <p:txBody>
            <a:bodyPr/>
            <a:lstStyle/>
            <a:p>
              <a:endParaRPr lang="en-US"/>
            </a:p>
          </p:txBody>
        </p:sp>
      </p:grpSp>
      <p:sp>
        <p:nvSpPr>
          <p:cNvPr id="5" name="Freeform 5"/>
          <p:cNvSpPr/>
          <p:nvPr/>
        </p:nvSpPr>
        <p:spPr>
          <a:xfrm>
            <a:off x="15900195" y="1921315"/>
            <a:ext cx="590151" cy="590151"/>
          </a:xfrm>
          <a:custGeom>
            <a:avLst/>
            <a:gdLst/>
            <a:ahLst/>
            <a:cxnLst/>
            <a:rect l="l" t="t" r="r" b="b"/>
            <a:pathLst>
              <a:path w="590151" h="590151">
                <a:moveTo>
                  <a:pt x="0" y="0"/>
                </a:moveTo>
                <a:lnTo>
                  <a:pt x="590152" y="0"/>
                </a:lnTo>
                <a:lnTo>
                  <a:pt x="590152" y="590151"/>
                </a:lnTo>
                <a:lnTo>
                  <a:pt x="0" y="5901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a:grpSpLocks noChangeAspect="1"/>
          </p:cNvGrpSpPr>
          <p:nvPr/>
        </p:nvGrpSpPr>
        <p:grpSpPr>
          <a:xfrm>
            <a:off x="-2283375" y="-1951210"/>
            <a:ext cx="5959819" cy="5959819"/>
            <a:chOff x="0" y="0"/>
            <a:chExt cx="6350000" cy="6350000"/>
          </a:xfrm>
        </p:grpSpPr>
        <p:sp>
          <p:nvSpPr>
            <p:cNvPr id="7" name="Freeform 7"/>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8" name="Freeform 8"/>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9" name="Group 9"/>
          <p:cNvGrpSpPr/>
          <p:nvPr/>
        </p:nvGrpSpPr>
        <p:grpSpPr>
          <a:xfrm>
            <a:off x="1306896" y="3319880"/>
            <a:ext cx="15674207" cy="5460169"/>
            <a:chOff x="0" y="0"/>
            <a:chExt cx="20898943" cy="7280226"/>
          </a:xfrm>
        </p:grpSpPr>
        <p:grpSp>
          <p:nvGrpSpPr>
            <p:cNvPr id="10" name="Group 10"/>
            <p:cNvGrpSpPr>
              <a:grpSpLocks noChangeAspect="1"/>
            </p:cNvGrpSpPr>
            <p:nvPr/>
          </p:nvGrpSpPr>
          <p:grpSpPr>
            <a:xfrm>
              <a:off x="617142" y="479729"/>
              <a:ext cx="20281801" cy="6800497"/>
              <a:chOff x="0" y="0"/>
              <a:chExt cx="18938240" cy="6350000"/>
            </a:xfrm>
          </p:grpSpPr>
          <p:sp>
            <p:nvSpPr>
              <p:cNvPr id="11" name="Freeform 11"/>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2" name="Freeform 12"/>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3" name="Freeform 13"/>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4" name="Freeform 14"/>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5" name="Group 15"/>
            <p:cNvGrpSpPr>
              <a:grpSpLocks noChangeAspect="1"/>
            </p:cNvGrpSpPr>
            <p:nvPr/>
          </p:nvGrpSpPr>
          <p:grpSpPr>
            <a:xfrm>
              <a:off x="0" y="0"/>
              <a:ext cx="20281801" cy="6800497"/>
              <a:chOff x="0" y="0"/>
              <a:chExt cx="18938240" cy="6350000"/>
            </a:xfrm>
          </p:grpSpPr>
          <p:sp>
            <p:nvSpPr>
              <p:cNvPr id="16" name="Freeform 16"/>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7" name="Freeform 17"/>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8" name="Freeform 18"/>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9" name="Freeform 19"/>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grpSp>
        <p:nvGrpSpPr>
          <p:cNvPr id="20" name="Group 20"/>
          <p:cNvGrpSpPr/>
          <p:nvPr/>
        </p:nvGrpSpPr>
        <p:grpSpPr>
          <a:xfrm>
            <a:off x="1306896" y="1643759"/>
            <a:ext cx="11066699" cy="1173012"/>
            <a:chOff x="0" y="0"/>
            <a:chExt cx="12452590" cy="1319910"/>
          </a:xfrm>
        </p:grpSpPr>
        <p:sp>
          <p:nvSpPr>
            <p:cNvPr id="21" name="Freeform 21"/>
            <p:cNvSpPr/>
            <p:nvPr/>
          </p:nvSpPr>
          <p:spPr>
            <a:xfrm>
              <a:off x="31750" y="31750"/>
              <a:ext cx="12389090" cy="1256409"/>
            </a:xfrm>
            <a:custGeom>
              <a:avLst/>
              <a:gdLst/>
              <a:ahLst/>
              <a:cxnLst/>
              <a:rect l="l" t="t" r="r" b="b"/>
              <a:pathLst>
                <a:path w="12389090" h="1256409">
                  <a:moveTo>
                    <a:pt x="12296380" y="1256409"/>
                  </a:moveTo>
                  <a:lnTo>
                    <a:pt x="92710" y="1256409"/>
                  </a:lnTo>
                  <a:cubicBezTo>
                    <a:pt x="41910" y="1256409"/>
                    <a:pt x="0" y="1214499"/>
                    <a:pt x="0" y="1163699"/>
                  </a:cubicBezTo>
                  <a:lnTo>
                    <a:pt x="0" y="92710"/>
                  </a:lnTo>
                  <a:cubicBezTo>
                    <a:pt x="0" y="41910"/>
                    <a:pt x="41910" y="0"/>
                    <a:pt x="92710" y="0"/>
                  </a:cubicBezTo>
                  <a:lnTo>
                    <a:pt x="12295110" y="0"/>
                  </a:lnTo>
                  <a:cubicBezTo>
                    <a:pt x="12345910" y="0"/>
                    <a:pt x="12387821" y="41910"/>
                    <a:pt x="12387821" y="92710"/>
                  </a:cubicBezTo>
                  <a:lnTo>
                    <a:pt x="12387821" y="1162430"/>
                  </a:lnTo>
                  <a:cubicBezTo>
                    <a:pt x="12389090" y="1214499"/>
                    <a:pt x="12347180" y="1256409"/>
                    <a:pt x="12296380" y="1256409"/>
                  </a:cubicBezTo>
                  <a:close/>
                </a:path>
              </a:pathLst>
            </a:custGeom>
            <a:solidFill>
              <a:srgbClr val="FFFFFF"/>
            </a:solidFill>
          </p:spPr>
          <p:txBody>
            <a:bodyPr/>
            <a:lstStyle/>
            <a:p>
              <a:endParaRPr lang="en-US"/>
            </a:p>
          </p:txBody>
        </p:sp>
        <p:sp>
          <p:nvSpPr>
            <p:cNvPr id="22" name="Freeform 22"/>
            <p:cNvSpPr/>
            <p:nvPr/>
          </p:nvSpPr>
          <p:spPr>
            <a:xfrm>
              <a:off x="0" y="0"/>
              <a:ext cx="12452590" cy="1319910"/>
            </a:xfrm>
            <a:custGeom>
              <a:avLst/>
              <a:gdLst/>
              <a:ahLst/>
              <a:cxnLst/>
              <a:rect l="l" t="t" r="r" b="b"/>
              <a:pathLst>
                <a:path w="12452590" h="1319910">
                  <a:moveTo>
                    <a:pt x="12328130" y="59690"/>
                  </a:moveTo>
                  <a:cubicBezTo>
                    <a:pt x="12363690" y="59690"/>
                    <a:pt x="12392900" y="88900"/>
                    <a:pt x="12392900" y="124460"/>
                  </a:cubicBezTo>
                  <a:lnTo>
                    <a:pt x="12392900" y="1195450"/>
                  </a:lnTo>
                  <a:cubicBezTo>
                    <a:pt x="12392900" y="1231010"/>
                    <a:pt x="12363690" y="1260219"/>
                    <a:pt x="12328130" y="1260219"/>
                  </a:cubicBezTo>
                  <a:lnTo>
                    <a:pt x="124460" y="1260219"/>
                  </a:lnTo>
                  <a:cubicBezTo>
                    <a:pt x="88900" y="1260219"/>
                    <a:pt x="59690" y="1231010"/>
                    <a:pt x="59690" y="1195450"/>
                  </a:cubicBezTo>
                  <a:lnTo>
                    <a:pt x="59690" y="124460"/>
                  </a:lnTo>
                  <a:cubicBezTo>
                    <a:pt x="59690" y="88900"/>
                    <a:pt x="88900" y="59690"/>
                    <a:pt x="124460" y="59690"/>
                  </a:cubicBezTo>
                  <a:lnTo>
                    <a:pt x="12328130" y="59690"/>
                  </a:lnTo>
                  <a:moveTo>
                    <a:pt x="12328130" y="0"/>
                  </a:moveTo>
                  <a:lnTo>
                    <a:pt x="124460" y="0"/>
                  </a:lnTo>
                  <a:cubicBezTo>
                    <a:pt x="55880" y="0"/>
                    <a:pt x="0" y="55880"/>
                    <a:pt x="0" y="124460"/>
                  </a:cubicBezTo>
                  <a:lnTo>
                    <a:pt x="0" y="1195450"/>
                  </a:lnTo>
                  <a:cubicBezTo>
                    <a:pt x="0" y="1264030"/>
                    <a:pt x="55880" y="1319910"/>
                    <a:pt x="124460" y="1319910"/>
                  </a:cubicBezTo>
                  <a:lnTo>
                    <a:pt x="12328130" y="1319910"/>
                  </a:lnTo>
                  <a:cubicBezTo>
                    <a:pt x="12396710" y="1319910"/>
                    <a:pt x="12452590" y="1264030"/>
                    <a:pt x="12452590" y="1195450"/>
                  </a:cubicBezTo>
                  <a:lnTo>
                    <a:pt x="12452590" y="124460"/>
                  </a:lnTo>
                  <a:cubicBezTo>
                    <a:pt x="12452590" y="55880"/>
                    <a:pt x="12396710" y="0"/>
                    <a:pt x="12328130" y="0"/>
                  </a:cubicBezTo>
                  <a:close/>
                </a:path>
              </a:pathLst>
            </a:custGeom>
            <a:solidFill>
              <a:srgbClr val="000000"/>
            </a:solidFill>
          </p:spPr>
          <p:txBody>
            <a:bodyPr/>
            <a:lstStyle/>
            <a:p>
              <a:endParaRPr lang="en-US"/>
            </a:p>
          </p:txBody>
        </p:sp>
      </p:grpSp>
      <p:grpSp>
        <p:nvGrpSpPr>
          <p:cNvPr id="23" name="Group 23"/>
          <p:cNvGrpSpPr/>
          <p:nvPr/>
        </p:nvGrpSpPr>
        <p:grpSpPr>
          <a:xfrm>
            <a:off x="10776093" y="6895115"/>
            <a:ext cx="4848073" cy="4848073"/>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F4F4"/>
            </a:solidFill>
          </p:spPr>
          <p:txBody>
            <a:bodyPr/>
            <a:lstStyle/>
            <a:p>
              <a:endParaRPr lang="en-US"/>
            </a:p>
          </p:txBody>
        </p:sp>
      </p:grpSp>
      <p:sp>
        <p:nvSpPr>
          <p:cNvPr id="25" name="Freeform 25"/>
          <p:cNvSpPr/>
          <p:nvPr/>
        </p:nvSpPr>
        <p:spPr>
          <a:xfrm>
            <a:off x="11875698" y="7554157"/>
            <a:ext cx="2940016" cy="2849753"/>
          </a:xfrm>
          <a:custGeom>
            <a:avLst/>
            <a:gdLst/>
            <a:ahLst/>
            <a:cxnLst/>
            <a:rect l="l" t="t" r="r" b="b"/>
            <a:pathLst>
              <a:path w="2940016" h="2849753">
                <a:moveTo>
                  <a:pt x="0" y="0"/>
                </a:moveTo>
                <a:lnTo>
                  <a:pt x="2940017" y="0"/>
                </a:lnTo>
                <a:lnTo>
                  <a:pt x="2940017" y="2849753"/>
                </a:lnTo>
                <a:lnTo>
                  <a:pt x="0" y="2849753"/>
                </a:lnTo>
                <a:lnTo>
                  <a:pt x="0" y="0"/>
                </a:lnTo>
                <a:close/>
              </a:path>
            </a:pathLst>
          </a:custGeom>
          <a:blipFill>
            <a:blip r:embed="rId4"/>
            <a:stretch>
              <a:fillRect/>
            </a:stretch>
          </a:blipFill>
        </p:spPr>
        <p:txBody>
          <a:bodyPr/>
          <a:lstStyle/>
          <a:p>
            <a:endParaRPr lang="en-US"/>
          </a:p>
        </p:txBody>
      </p:sp>
      <p:grpSp>
        <p:nvGrpSpPr>
          <p:cNvPr id="26" name="Group 26"/>
          <p:cNvGrpSpPr/>
          <p:nvPr/>
        </p:nvGrpSpPr>
        <p:grpSpPr>
          <a:xfrm>
            <a:off x="1847662" y="3796397"/>
            <a:ext cx="14052533" cy="4042672"/>
            <a:chOff x="0" y="0"/>
            <a:chExt cx="18736711" cy="5390229"/>
          </a:xfrm>
        </p:grpSpPr>
        <p:sp>
          <p:nvSpPr>
            <p:cNvPr id="27" name="TextBox 27"/>
            <p:cNvSpPr txBox="1"/>
            <p:nvPr/>
          </p:nvSpPr>
          <p:spPr>
            <a:xfrm>
              <a:off x="0" y="266700"/>
              <a:ext cx="18736711" cy="2659380"/>
            </a:xfrm>
            <a:prstGeom prst="rect">
              <a:avLst/>
            </a:prstGeom>
          </p:spPr>
          <p:txBody>
            <a:bodyPr lIns="0" tIns="0" rIns="0" bIns="0" rtlCol="0" anchor="t">
              <a:spAutoFit/>
            </a:bodyPr>
            <a:lstStyle/>
            <a:p>
              <a:pPr>
                <a:lnSpc>
                  <a:spcPts val="14400"/>
                </a:lnSpc>
              </a:pPr>
              <a:r>
                <a:rPr lang="en-US" sz="14400">
                  <a:solidFill>
                    <a:srgbClr val="000000"/>
                  </a:solidFill>
                  <a:latin typeface="Space Mono Bold"/>
                </a:rPr>
                <a:t>An Overview </a:t>
              </a:r>
            </a:p>
          </p:txBody>
        </p:sp>
        <p:sp>
          <p:nvSpPr>
            <p:cNvPr id="28" name="TextBox 28"/>
            <p:cNvSpPr txBox="1"/>
            <p:nvPr/>
          </p:nvSpPr>
          <p:spPr>
            <a:xfrm>
              <a:off x="0" y="3092587"/>
              <a:ext cx="13354103" cy="2297642"/>
            </a:xfrm>
            <a:prstGeom prst="rect">
              <a:avLst/>
            </a:prstGeom>
          </p:spPr>
          <p:txBody>
            <a:bodyPr lIns="0" tIns="0" rIns="0" bIns="0" rtlCol="0" anchor="t">
              <a:spAutoFit/>
            </a:bodyPr>
            <a:lstStyle/>
            <a:p>
              <a:pPr>
                <a:lnSpc>
                  <a:spcPts val="7000"/>
                </a:lnSpc>
              </a:pPr>
              <a:r>
                <a:rPr lang="en-US" sz="5000">
                  <a:solidFill>
                    <a:srgbClr val="000000"/>
                  </a:solidFill>
                  <a:latin typeface="Be Vietnam"/>
                </a:rPr>
                <a:t>Of Legal and some Compliance High Notes</a:t>
              </a:r>
            </a:p>
          </p:txBody>
        </p:sp>
      </p:grpSp>
      <p:sp>
        <p:nvSpPr>
          <p:cNvPr id="29" name="TextBox 29"/>
          <p:cNvSpPr txBox="1"/>
          <p:nvPr/>
        </p:nvSpPr>
        <p:spPr>
          <a:xfrm>
            <a:off x="1683769" y="1844602"/>
            <a:ext cx="10312954" cy="704651"/>
          </a:xfrm>
          <a:prstGeom prst="rect">
            <a:avLst/>
          </a:prstGeom>
        </p:spPr>
        <p:txBody>
          <a:bodyPr lIns="0" tIns="0" rIns="0" bIns="0" rtlCol="0" anchor="t">
            <a:spAutoFit/>
          </a:bodyPr>
          <a:lstStyle/>
          <a:p>
            <a:pPr>
              <a:lnSpc>
                <a:spcPts val="5860"/>
              </a:lnSpc>
            </a:pPr>
            <a:r>
              <a:rPr lang="en-US" sz="4186" spc="62">
                <a:solidFill>
                  <a:srgbClr val="000000"/>
                </a:solidFill>
                <a:latin typeface="Be Vietnam"/>
              </a:rPr>
              <a:t>Why is the lawyer mad at me?</a:t>
            </a:r>
          </a:p>
        </p:txBody>
      </p:sp>
      <p:sp>
        <p:nvSpPr>
          <p:cNvPr id="30" name="TextBox 30"/>
          <p:cNvSpPr txBox="1"/>
          <p:nvPr/>
        </p:nvSpPr>
        <p:spPr>
          <a:xfrm>
            <a:off x="13345707" y="1921115"/>
            <a:ext cx="2063322" cy="523875"/>
          </a:xfrm>
          <a:prstGeom prst="rect">
            <a:avLst/>
          </a:prstGeom>
        </p:spPr>
        <p:txBody>
          <a:bodyPr lIns="0" tIns="0" rIns="0" bIns="0" rtlCol="0" anchor="t">
            <a:spAutoFit/>
          </a:bodyPr>
          <a:lstStyle/>
          <a:p>
            <a:pPr>
              <a:lnSpc>
                <a:spcPts val="4200"/>
              </a:lnSpc>
            </a:pPr>
            <a:r>
              <a:rPr lang="en-US" sz="3000" spc="44">
                <a:solidFill>
                  <a:srgbClr val="000000"/>
                </a:solidFill>
                <a:latin typeface="Be Vietnam"/>
              </a:rPr>
              <a:t>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06896" y="2986661"/>
            <a:ext cx="7065120" cy="5304941"/>
            <a:chOff x="0" y="0"/>
            <a:chExt cx="8456930" cy="6350000"/>
          </a:xfrm>
        </p:grpSpPr>
        <p:sp>
          <p:nvSpPr>
            <p:cNvPr id="3" name="Freeform 3"/>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4" name="Freeform 4"/>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5" name="Freeform 5"/>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6" name="Freeform 6"/>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7" name="Freeform 7"/>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FFFFF"/>
            </a:solidFill>
          </p:spPr>
          <p:txBody>
            <a:bodyPr/>
            <a:lstStyle/>
            <a:p>
              <a:endParaRPr lang="en-US"/>
            </a:p>
          </p:txBody>
        </p:sp>
        <p:sp>
          <p:nvSpPr>
            <p:cNvPr id="8" name="Freeform 8"/>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blipFill>
              <a:blip r:embed="rId2"/>
              <a:stretch>
                <a:fillRect t="-33402" b="-33402"/>
              </a:stretch>
            </a:blipFill>
          </p:spPr>
          <p:txBody>
            <a:bodyPr/>
            <a:lstStyle/>
            <a:p>
              <a:endParaRPr lang="en-US"/>
            </a:p>
          </p:txBody>
        </p:sp>
        <p:sp>
          <p:nvSpPr>
            <p:cNvPr id="9" name="Freeform 9"/>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grpSp>
        <p:nvGrpSpPr>
          <p:cNvPr id="10" name="Group 10"/>
          <p:cNvGrpSpPr>
            <a:grpSpLocks noChangeAspect="1"/>
          </p:cNvGrpSpPr>
          <p:nvPr/>
        </p:nvGrpSpPr>
        <p:grpSpPr>
          <a:xfrm>
            <a:off x="9801625" y="2986661"/>
            <a:ext cx="7065120" cy="5304941"/>
            <a:chOff x="0" y="0"/>
            <a:chExt cx="8456930" cy="6350000"/>
          </a:xfrm>
        </p:grpSpPr>
        <p:sp>
          <p:nvSpPr>
            <p:cNvPr id="11" name="Freeform 11"/>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12" name="Freeform 12"/>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13" name="Freeform 13"/>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14" name="Freeform 14"/>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15" name="Freeform 15"/>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FFFFF"/>
            </a:solidFill>
          </p:spPr>
          <p:txBody>
            <a:bodyPr/>
            <a:lstStyle/>
            <a:p>
              <a:endParaRPr lang="en-US"/>
            </a:p>
          </p:txBody>
        </p:sp>
        <p:sp>
          <p:nvSpPr>
            <p:cNvPr id="16" name="Freeform 16"/>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a:ln w="12700">
              <a:solidFill>
                <a:srgbClr val="000000"/>
              </a:solidFill>
            </a:ln>
          </p:spPr>
          <p:txBody>
            <a:bodyPr/>
            <a:lstStyle/>
            <a:p>
              <a:endParaRPr lang="en-US"/>
            </a:p>
          </p:txBody>
        </p:sp>
        <p:sp>
          <p:nvSpPr>
            <p:cNvPr id="17" name="Freeform 17"/>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grpSp>
        <p:nvGrpSpPr>
          <p:cNvPr id="18" name="Group 18"/>
          <p:cNvGrpSpPr/>
          <p:nvPr/>
        </p:nvGrpSpPr>
        <p:grpSpPr>
          <a:xfrm>
            <a:off x="1498816" y="8666901"/>
            <a:ext cx="15290369" cy="930727"/>
            <a:chOff x="0" y="0"/>
            <a:chExt cx="20387158" cy="1240969"/>
          </a:xfrm>
        </p:grpSpPr>
        <p:grpSp>
          <p:nvGrpSpPr>
            <p:cNvPr id="19" name="Group 19"/>
            <p:cNvGrpSpPr/>
            <p:nvPr/>
          </p:nvGrpSpPr>
          <p:grpSpPr>
            <a:xfrm>
              <a:off x="384992" y="241617"/>
              <a:ext cx="20002166" cy="999352"/>
              <a:chOff x="0" y="0"/>
              <a:chExt cx="16403906" cy="819575"/>
            </a:xfrm>
          </p:grpSpPr>
          <p:sp>
            <p:nvSpPr>
              <p:cNvPr id="20" name="Freeform 20"/>
              <p:cNvSpPr/>
              <p:nvPr/>
            </p:nvSpPr>
            <p:spPr>
              <a:xfrm>
                <a:off x="31750" y="31750"/>
                <a:ext cx="16340406" cy="756075"/>
              </a:xfrm>
              <a:custGeom>
                <a:avLst/>
                <a:gdLst/>
                <a:ahLst/>
                <a:cxnLst/>
                <a:rect l="l" t="t" r="r" b="b"/>
                <a:pathLst>
                  <a:path w="16340406" h="756075">
                    <a:moveTo>
                      <a:pt x="16247695" y="756075"/>
                    </a:moveTo>
                    <a:lnTo>
                      <a:pt x="92710" y="756075"/>
                    </a:lnTo>
                    <a:cubicBezTo>
                      <a:pt x="41910" y="756075"/>
                      <a:pt x="0" y="714165"/>
                      <a:pt x="0" y="663365"/>
                    </a:cubicBezTo>
                    <a:lnTo>
                      <a:pt x="0" y="92710"/>
                    </a:lnTo>
                    <a:cubicBezTo>
                      <a:pt x="0" y="41910"/>
                      <a:pt x="41910" y="0"/>
                      <a:pt x="92710" y="0"/>
                    </a:cubicBezTo>
                    <a:lnTo>
                      <a:pt x="16246425" y="0"/>
                    </a:lnTo>
                    <a:cubicBezTo>
                      <a:pt x="16297225" y="0"/>
                      <a:pt x="16339136" y="41910"/>
                      <a:pt x="16339136" y="92710"/>
                    </a:cubicBezTo>
                    <a:lnTo>
                      <a:pt x="16339136" y="662095"/>
                    </a:lnTo>
                    <a:cubicBezTo>
                      <a:pt x="16340406" y="714165"/>
                      <a:pt x="16298495" y="756075"/>
                      <a:pt x="16247695" y="756075"/>
                    </a:cubicBezTo>
                    <a:close/>
                  </a:path>
                </a:pathLst>
              </a:custGeom>
              <a:solidFill>
                <a:srgbClr val="FFFFFF"/>
              </a:solidFill>
            </p:spPr>
            <p:txBody>
              <a:bodyPr/>
              <a:lstStyle/>
              <a:p>
                <a:endParaRPr lang="en-US"/>
              </a:p>
            </p:txBody>
          </p:sp>
          <p:sp>
            <p:nvSpPr>
              <p:cNvPr id="21" name="Freeform 21"/>
              <p:cNvSpPr/>
              <p:nvPr/>
            </p:nvSpPr>
            <p:spPr>
              <a:xfrm>
                <a:off x="0" y="0"/>
                <a:ext cx="16403906" cy="819575"/>
              </a:xfrm>
              <a:custGeom>
                <a:avLst/>
                <a:gdLst/>
                <a:ahLst/>
                <a:cxnLst/>
                <a:rect l="l" t="t" r="r" b="b"/>
                <a:pathLst>
                  <a:path w="16403906" h="819575">
                    <a:moveTo>
                      <a:pt x="16279445" y="59690"/>
                    </a:moveTo>
                    <a:cubicBezTo>
                      <a:pt x="16315006" y="59690"/>
                      <a:pt x="16344216" y="88900"/>
                      <a:pt x="16344216" y="124460"/>
                    </a:cubicBezTo>
                    <a:lnTo>
                      <a:pt x="16344216" y="695115"/>
                    </a:lnTo>
                    <a:cubicBezTo>
                      <a:pt x="16344216" y="730675"/>
                      <a:pt x="16315006" y="759885"/>
                      <a:pt x="16279445" y="759885"/>
                    </a:cubicBezTo>
                    <a:lnTo>
                      <a:pt x="124460" y="759885"/>
                    </a:lnTo>
                    <a:cubicBezTo>
                      <a:pt x="88900" y="759885"/>
                      <a:pt x="59690" y="730675"/>
                      <a:pt x="59690" y="695115"/>
                    </a:cubicBezTo>
                    <a:lnTo>
                      <a:pt x="59690" y="124460"/>
                    </a:lnTo>
                    <a:cubicBezTo>
                      <a:pt x="59690" y="88900"/>
                      <a:pt x="88900" y="59690"/>
                      <a:pt x="124460" y="59690"/>
                    </a:cubicBezTo>
                    <a:lnTo>
                      <a:pt x="16279447" y="59690"/>
                    </a:lnTo>
                    <a:moveTo>
                      <a:pt x="16279447" y="0"/>
                    </a:moveTo>
                    <a:lnTo>
                      <a:pt x="124460" y="0"/>
                    </a:lnTo>
                    <a:cubicBezTo>
                      <a:pt x="55880" y="0"/>
                      <a:pt x="0" y="55880"/>
                      <a:pt x="0" y="124460"/>
                    </a:cubicBezTo>
                    <a:lnTo>
                      <a:pt x="0" y="695115"/>
                    </a:lnTo>
                    <a:cubicBezTo>
                      <a:pt x="0" y="763695"/>
                      <a:pt x="55880" y="819575"/>
                      <a:pt x="124460" y="819575"/>
                    </a:cubicBezTo>
                    <a:lnTo>
                      <a:pt x="16279447" y="819575"/>
                    </a:lnTo>
                    <a:cubicBezTo>
                      <a:pt x="16348025" y="819575"/>
                      <a:pt x="16403906" y="763695"/>
                      <a:pt x="16403906" y="695115"/>
                    </a:cubicBezTo>
                    <a:lnTo>
                      <a:pt x="16403906" y="124460"/>
                    </a:lnTo>
                    <a:cubicBezTo>
                      <a:pt x="16403906" y="55880"/>
                      <a:pt x="16348025" y="0"/>
                      <a:pt x="16279447" y="0"/>
                    </a:cubicBezTo>
                    <a:close/>
                  </a:path>
                </a:pathLst>
              </a:custGeom>
              <a:solidFill>
                <a:srgbClr val="000000"/>
              </a:solidFill>
            </p:spPr>
            <p:txBody>
              <a:bodyPr/>
              <a:lstStyle/>
              <a:p>
                <a:endParaRPr lang="en-US"/>
              </a:p>
            </p:txBody>
          </p:sp>
        </p:grpSp>
        <p:grpSp>
          <p:nvGrpSpPr>
            <p:cNvPr id="22" name="Group 22"/>
            <p:cNvGrpSpPr/>
            <p:nvPr/>
          </p:nvGrpSpPr>
          <p:grpSpPr>
            <a:xfrm>
              <a:off x="0" y="0"/>
              <a:ext cx="20002166" cy="999352"/>
              <a:chOff x="0" y="0"/>
              <a:chExt cx="16403906" cy="819575"/>
            </a:xfrm>
          </p:grpSpPr>
          <p:sp>
            <p:nvSpPr>
              <p:cNvPr id="23" name="Freeform 23"/>
              <p:cNvSpPr/>
              <p:nvPr/>
            </p:nvSpPr>
            <p:spPr>
              <a:xfrm>
                <a:off x="31750" y="31750"/>
                <a:ext cx="16340406" cy="756075"/>
              </a:xfrm>
              <a:custGeom>
                <a:avLst/>
                <a:gdLst/>
                <a:ahLst/>
                <a:cxnLst/>
                <a:rect l="l" t="t" r="r" b="b"/>
                <a:pathLst>
                  <a:path w="16340406" h="756075">
                    <a:moveTo>
                      <a:pt x="16247695" y="756075"/>
                    </a:moveTo>
                    <a:lnTo>
                      <a:pt x="92710" y="756075"/>
                    </a:lnTo>
                    <a:cubicBezTo>
                      <a:pt x="41910" y="756075"/>
                      <a:pt x="0" y="714165"/>
                      <a:pt x="0" y="663365"/>
                    </a:cubicBezTo>
                    <a:lnTo>
                      <a:pt x="0" y="92710"/>
                    </a:lnTo>
                    <a:cubicBezTo>
                      <a:pt x="0" y="41910"/>
                      <a:pt x="41910" y="0"/>
                      <a:pt x="92710" y="0"/>
                    </a:cubicBezTo>
                    <a:lnTo>
                      <a:pt x="16246425" y="0"/>
                    </a:lnTo>
                    <a:cubicBezTo>
                      <a:pt x="16297225" y="0"/>
                      <a:pt x="16339136" y="41910"/>
                      <a:pt x="16339136" y="92710"/>
                    </a:cubicBezTo>
                    <a:lnTo>
                      <a:pt x="16339136" y="662095"/>
                    </a:lnTo>
                    <a:cubicBezTo>
                      <a:pt x="16340406" y="714165"/>
                      <a:pt x="16298495" y="756075"/>
                      <a:pt x="16247695" y="756075"/>
                    </a:cubicBezTo>
                    <a:close/>
                  </a:path>
                </a:pathLst>
              </a:custGeom>
              <a:solidFill>
                <a:srgbClr val="FFFFFF"/>
              </a:solidFill>
            </p:spPr>
            <p:txBody>
              <a:bodyPr/>
              <a:lstStyle/>
              <a:p>
                <a:endParaRPr lang="en-US"/>
              </a:p>
            </p:txBody>
          </p:sp>
          <p:sp>
            <p:nvSpPr>
              <p:cNvPr id="24" name="Freeform 24"/>
              <p:cNvSpPr/>
              <p:nvPr/>
            </p:nvSpPr>
            <p:spPr>
              <a:xfrm>
                <a:off x="0" y="0"/>
                <a:ext cx="16403906" cy="819575"/>
              </a:xfrm>
              <a:custGeom>
                <a:avLst/>
                <a:gdLst/>
                <a:ahLst/>
                <a:cxnLst/>
                <a:rect l="l" t="t" r="r" b="b"/>
                <a:pathLst>
                  <a:path w="16403906" h="819575">
                    <a:moveTo>
                      <a:pt x="16279445" y="59690"/>
                    </a:moveTo>
                    <a:cubicBezTo>
                      <a:pt x="16315006" y="59690"/>
                      <a:pt x="16344216" y="88900"/>
                      <a:pt x="16344216" y="124460"/>
                    </a:cubicBezTo>
                    <a:lnTo>
                      <a:pt x="16344216" y="695115"/>
                    </a:lnTo>
                    <a:cubicBezTo>
                      <a:pt x="16344216" y="730675"/>
                      <a:pt x="16315006" y="759885"/>
                      <a:pt x="16279445" y="759885"/>
                    </a:cubicBezTo>
                    <a:lnTo>
                      <a:pt x="124460" y="759885"/>
                    </a:lnTo>
                    <a:cubicBezTo>
                      <a:pt x="88900" y="759885"/>
                      <a:pt x="59690" y="730675"/>
                      <a:pt x="59690" y="695115"/>
                    </a:cubicBezTo>
                    <a:lnTo>
                      <a:pt x="59690" y="124460"/>
                    </a:lnTo>
                    <a:cubicBezTo>
                      <a:pt x="59690" y="88900"/>
                      <a:pt x="88900" y="59690"/>
                      <a:pt x="124460" y="59690"/>
                    </a:cubicBezTo>
                    <a:lnTo>
                      <a:pt x="16279447" y="59690"/>
                    </a:lnTo>
                    <a:moveTo>
                      <a:pt x="16279447" y="0"/>
                    </a:moveTo>
                    <a:lnTo>
                      <a:pt x="124460" y="0"/>
                    </a:lnTo>
                    <a:cubicBezTo>
                      <a:pt x="55880" y="0"/>
                      <a:pt x="0" y="55880"/>
                      <a:pt x="0" y="124460"/>
                    </a:cubicBezTo>
                    <a:lnTo>
                      <a:pt x="0" y="695115"/>
                    </a:lnTo>
                    <a:cubicBezTo>
                      <a:pt x="0" y="763695"/>
                      <a:pt x="55880" y="819575"/>
                      <a:pt x="124460" y="819575"/>
                    </a:cubicBezTo>
                    <a:lnTo>
                      <a:pt x="16279447" y="819575"/>
                    </a:lnTo>
                    <a:cubicBezTo>
                      <a:pt x="16348025" y="819575"/>
                      <a:pt x="16403906" y="763695"/>
                      <a:pt x="16403906" y="695115"/>
                    </a:cubicBezTo>
                    <a:lnTo>
                      <a:pt x="16403906" y="124460"/>
                    </a:lnTo>
                    <a:cubicBezTo>
                      <a:pt x="16403906" y="55880"/>
                      <a:pt x="16348025" y="0"/>
                      <a:pt x="16279447" y="0"/>
                    </a:cubicBezTo>
                    <a:close/>
                  </a:path>
                </a:pathLst>
              </a:custGeom>
              <a:solidFill>
                <a:srgbClr val="000000"/>
              </a:solidFill>
            </p:spPr>
            <p:txBody>
              <a:bodyPr/>
              <a:lstStyle/>
              <a:p>
                <a:endParaRPr lang="en-US"/>
              </a:p>
            </p:txBody>
          </p:sp>
        </p:grpSp>
      </p:grpSp>
      <p:grpSp>
        <p:nvGrpSpPr>
          <p:cNvPr id="25" name="Group 25"/>
          <p:cNvGrpSpPr/>
          <p:nvPr/>
        </p:nvGrpSpPr>
        <p:grpSpPr>
          <a:xfrm>
            <a:off x="5148491" y="663276"/>
            <a:ext cx="11718254" cy="2049682"/>
            <a:chOff x="0" y="0"/>
            <a:chExt cx="15624339" cy="2732910"/>
          </a:xfrm>
        </p:grpSpPr>
        <p:grpSp>
          <p:nvGrpSpPr>
            <p:cNvPr id="26" name="Group 26"/>
            <p:cNvGrpSpPr/>
            <p:nvPr/>
          </p:nvGrpSpPr>
          <p:grpSpPr>
            <a:xfrm>
              <a:off x="0" y="0"/>
              <a:ext cx="15624339" cy="2732910"/>
              <a:chOff x="0" y="0"/>
              <a:chExt cx="12813621" cy="2241277"/>
            </a:xfrm>
          </p:grpSpPr>
          <p:sp>
            <p:nvSpPr>
              <p:cNvPr id="27" name="Freeform 27"/>
              <p:cNvSpPr/>
              <p:nvPr/>
            </p:nvSpPr>
            <p:spPr>
              <a:xfrm>
                <a:off x="31750" y="31750"/>
                <a:ext cx="12750122" cy="2177777"/>
              </a:xfrm>
              <a:custGeom>
                <a:avLst/>
                <a:gdLst/>
                <a:ahLst/>
                <a:cxnLst/>
                <a:rect l="l" t="t" r="r" b="b"/>
                <a:pathLst>
                  <a:path w="12750122" h="2177777">
                    <a:moveTo>
                      <a:pt x="12657411" y="2177777"/>
                    </a:moveTo>
                    <a:lnTo>
                      <a:pt x="92710" y="2177777"/>
                    </a:lnTo>
                    <a:cubicBezTo>
                      <a:pt x="41910" y="2177777"/>
                      <a:pt x="0" y="2135867"/>
                      <a:pt x="0" y="2085067"/>
                    </a:cubicBezTo>
                    <a:lnTo>
                      <a:pt x="0" y="92710"/>
                    </a:lnTo>
                    <a:cubicBezTo>
                      <a:pt x="0" y="41910"/>
                      <a:pt x="41910" y="0"/>
                      <a:pt x="92710" y="0"/>
                    </a:cubicBezTo>
                    <a:lnTo>
                      <a:pt x="12656141" y="0"/>
                    </a:lnTo>
                    <a:cubicBezTo>
                      <a:pt x="12706941" y="0"/>
                      <a:pt x="12748851" y="41910"/>
                      <a:pt x="12748851" y="92710"/>
                    </a:cubicBezTo>
                    <a:lnTo>
                      <a:pt x="12748851" y="2083797"/>
                    </a:lnTo>
                    <a:cubicBezTo>
                      <a:pt x="12750122" y="2135867"/>
                      <a:pt x="12708211" y="2177777"/>
                      <a:pt x="12657411" y="2177777"/>
                    </a:cubicBezTo>
                    <a:close/>
                  </a:path>
                </a:pathLst>
              </a:custGeom>
              <a:solidFill>
                <a:srgbClr val="FFFFFF"/>
              </a:solidFill>
            </p:spPr>
            <p:txBody>
              <a:bodyPr/>
              <a:lstStyle/>
              <a:p>
                <a:endParaRPr lang="en-US"/>
              </a:p>
            </p:txBody>
          </p:sp>
          <p:sp>
            <p:nvSpPr>
              <p:cNvPr id="28" name="Freeform 28"/>
              <p:cNvSpPr/>
              <p:nvPr/>
            </p:nvSpPr>
            <p:spPr>
              <a:xfrm>
                <a:off x="0" y="0"/>
                <a:ext cx="12813622" cy="2241277"/>
              </a:xfrm>
              <a:custGeom>
                <a:avLst/>
                <a:gdLst/>
                <a:ahLst/>
                <a:cxnLst/>
                <a:rect l="l" t="t" r="r" b="b"/>
                <a:pathLst>
                  <a:path w="12813622" h="2241277">
                    <a:moveTo>
                      <a:pt x="12689161" y="59690"/>
                    </a:moveTo>
                    <a:cubicBezTo>
                      <a:pt x="12724722" y="59690"/>
                      <a:pt x="12753932" y="88900"/>
                      <a:pt x="12753932" y="124460"/>
                    </a:cubicBezTo>
                    <a:lnTo>
                      <a:pt x="12753932" y="2116817"/>
                    </a:lnTo>
                    <a:cubicBezTo>
                      <a:pt x="12753932" y="2152377"/>
                      <a:pt x="12724722" y="2181587"/>
                      <a:pt x="12689161" y="2181587"/>
                    </a:cubicBezTo>
                    <a:lnTo>
                      <a:pt x="124460" y="2181587"/>
                    </a:lnTo>
                    <a:cubicBezTo>
                      <a:pt x="88900" y="2181587"/>
                      <a:pt x="59690" y="2152377"/>
                      <a:pt x="59690" y="2116817"/>
                    </a:cubicBezTo>
                    <a:lnTo>
                      <a:pt x="59690" y="124460"/>
                    </a:lnTo>
                    <a:cubicBezTo>
                      <a:pt x="59690" y="88900"/>
                      <a:pt x="88900" y="59690"/>
                      <a:pt x="124460" y="59690"/>
                    </a:cubicBezTo>
                    <a:lnTo>
                      <a:pt x="12689162" y="59690"/>
                    </a:lnTo>
                    <a:moveTo>
                      <a:pt x="12689162" y="0"/>
                    </a:moveTo>
                    <a:lnTo>
                      <a:pt x="124460" y="0"/>
                    </a:lnTo>
                    <a:cubicBezTo>
                      <a:pt x="55880" y="0"/>
                      <a:pt x="0" y="55880"/>
                      <a:pt x="0" y="124460"/>
                    </a:cubicBezTo>
                    <a:lnTo>
                      <a:pt x="0" y="2116817"/>
                    </a:lnTo>
                    <a:cubicBezTo>
                      <a:pt x="0" y="2185397"/>
                      <a:pt x="55880" y="2241277"/>
                      <a:pt x="124460" y="2241277"/>
                    </a:cubicBezTo>
                    <a:lnTo>
                      <a:pt x="12689162" y="2241277"/>
                    </a:lnTo>
                    <a:cubicBezTo>
                      <a:pt x="12757741" y="2241277"/>
                      <a:pt x="12813622" y="2185397"/>
                      <a:pt x="12813622" y="2116817"/>
                    </a:cubicBezTo>
                    <a:lnTo>
                      <a:pt x="12813622" y="124460"/>
                    </a:lnTo>
                    <a:cubicBezTo>
                      <a:pt x="12813622" y="55880"/>
                      <a:pt x="12757741" y="0"/>
                      <a:pt x="12689162" y="0"/>
                    </a:cubicBezTo>
                    <a:close/>
                  </a:path>
                </a:pathLst>
              </a:custGeom>
              <a:solidFill>
                <a:srgbClr val="000000"/>
              </a:solidFill>
            </p:spPr>
            <p:txBody>
              <a:bodyPr/>
              <a:lstStyle/>
              <a:p>
                <a:endParaRPr lang="en-US"/>
              </a:p>
            </p:txBody>
          </p:sp>
        </p:grpSp>
        <p:sp>
          <p:nvSpPr>
            <p:cNvPr id="29" name="TextBox 29"/>
            <p:cNvSpPr txBox="1"/>
            <p:nvPr/>
          </p:nvSpPr>
          <p:spPr>
            <a:xfrm>
              <a:off x="598802" y="509840"/>
              <a:ext cx="12280031" cy="1646555"/>
            </a:xfrm>
            <a:prstGeom prst="rect">
              <a:avLst/>
            </a:prstGeom>
          </p:spPr>
          <p:txBody>
            <a:bodyPr lIns="0" tIns="0" rIns="0" bIns="0" rtlCol="0" anchor="t">
              <a:spAutoFit/>
            </a:bodyPr>
            <a:lstStyle/>
            <a:p>
              <a:pPr>
                <a:lnSpc>
                  <a:spcPts val="5040"/>
                </a:lnSpc>
              </a:pPr>
              <a:r>
                <a:rPr lang="en-US" sz="3600" spc="53">
                  <a:solidFill>
                    <a:srgbClr val="000000"/>
                  </a:solidFill>
                  <a:latin typeface="Be Vietnam Bold"/>
                </a:rPr>
                <a:t>What is -Material Non-Public Information (MNPI)</a:t>
              </a:r>
            </a:p>
          </p:txBody>
        </p:sp>
      </p:grpSp>
      <p:grpSp>
        <p:nvGrpSpPr>
          <p:cNvPr id="30" name="Group 30"/>
          <p:cNvGrpSpPr/>
          <p:nvPr/>
        </p:nvGrpSpPr>
        <p:grpSpPr>
          <a:xfrm>
            <a:off x="1306896" y="663276"/>
            <a:ext cx="3475102" cy="2021933"/>
            <a:chOff x="0" y="0"/>
            <a:chExt cx="4633469" cy="2695910"/>
          </a:xfrm>
        </p:grpSpPr>
        <p:grpSp>
          <p:nvGrpSpPr>
            <p:cNvPr id="31" name="Group 31"/>
            <p:cNvGrpSpPr/>
            <p:nvPr/>
          </p:nvGrpSpPr>
          <p:grpSpPr>
            <a:xfrm>
              <a:off x="0" y="0"/>
              <a:ext cx="4633469" cy="2695910"/>
              <a:chOff x="0" y="0"/>
              <a:chExt cx="3910292" cy="2275141"/>
            </a:xfrm>
          </p:grpSpPr>
          <p:sp>
            <p:nvSpPr>
              <p:cNvPr id="32" name="Freeform 32"/>
              <p:cNvSpPr/>
              <p:nvPr/>
            </p:nvSpPr>
            <p:spPr>
              <a:xfrm>
                <a:off x="31750" y="31750"/>
                <a:ext cx="3846792" cy="2211641"/>
              </a:xfrm>
              <a:custGeom>
                <a:avLst/>
                <a:gdLst/>
                <a:ahLst/>
                <a:cxnLst/>
                <a:rect l="l" t="t" r="r" b="b"/>
                <a:pathLst>
                  <a:path w="3846792" h="2211641">
                    <a:moveTo>
                      <a:pt x="3754082" y="2211641"/>
                    </a:moveTo>
                    <a:lnTo>
                      <a:pt x="92710" y="2211641"/>
                    </a:lnTo>
                    <a:cubicBezTo>
                      <a:pt x="41910" y="2211641"/>
                      <a:pt x="0" y="2169731"/>
                      <a:pt x="0" y="2118931"/>
                    </a:cubicBezTo>
                    <a:lnTo>
                      <a:pt x="0" y="92710"/>
                    </a:lnTo>
                    <a:cubicBezTo>
                      <a:pt x="0" y="41910"/>
                      <a:pt x="41910" y="0"/>
                      <a:pt x="92710" y="0"/>
                    </a:cubicBezTo>
                    <a:lnTo>
                      <a:pt x="3752812" y="0"/>
                    </a:lnTo>
                    <a:cubicBezTo>
                      <a:pt x="3803612" y="0"/>
                      <a:pt x="3845522" y="41910"/>
                      <a:pt x="3845522" y="92710"/>
                    </a:cubicBezTo>
                    <a:lnTo>
                      <a:pt x="3845522" y="2117661"/>
                    </a:lnTo>
                    <a:cubicBezTo>
                      <a:pt x="3846792" y="2169731"/>
                      <a:pt x="3804882" y="2211641"/>
                      <a:pt x="3754082" y="2211641"/>
                    </a:cubicBezTo>
                    <a:close/>
                  </a:path>
                </a:pathLst>
              </a:custGeom>
              <a:solidFill>
                <a:srgbClr val="FFFFFF"/>
              </a:solidFill>
            </p:spPr>
            <p:txBody>
              <a:bodyPr/>
              <a:lstStyle/>
              <a:p>
                <a:endParaRPr lang="en-US"/>
              </a:p>
            </p:txBody>
          </p:sp>
          <p:sp>
            <p:nvSpPr>
              <p:cNvPr id="33" name="Freeform 33"/>
              <p:cNvSpPr/>
              <p:nvPr/>
            </p:nvSpPr>
            <p:spPr>
              <a:xfrm>
                <a:off x="0" y="0"/>
                <a:ext cx="3910292" cy="2275141"/>
              </a:xfrm>
              <a:custGeom>
                <a:avLst/>
                <a:gdLst/>
                <a:ahLst/>
                <a:cxnLst/>
                <a:rect l="l" t="t" r="r" b="b"/>
                <a:pathLst>
                  <a:path w="3910292" h="2275141">
                    <a:moveTo>
                      <a:pt x="3785832" y="59690"/>
                    </a:moveTo>
                    <a:cubicBezTo>
                      <a:pt x="3821392" y="59690"/>
                      <a:pt x="3850602" y="88900"/>
                      <a:pt x="3850602" y="124460"/>
                    </a:cubicBezTo>
                    <a:lnTo>
                      <a:pt x="3850602" y="2150681"/>
                    </a:lnTo>
                    <a:cubicBezTo>
                      <a:pt x="3850602" y="2186241"/>
                      <a:pt x="3821392" y="2215451"/>
                      <a:pt x="3785832" y="2215451"/>
                    </a:cubicBezTo>
                    <a:lnTo>
                      <a:pt x="124460" y="2215451"/>
                    </a:lnTo>
                    <a:cubicBezTo>
                      <a:pt x="88900" y="2215451"/>
                      <a:pt x="59690" y="2186241"/>
                      <a:pt x="59690" y="2150681"/>
                    </a:cubicBezTo>
                    <a:lnTo>
                      <a:pt x="59690" y="124460"/>
                    </a:lnTo>
                    <a:cubicBezTo>
                      <a:pt x="59690" y="88900"/>
                      <a:pt x="88900" y="59690"/>
                      <a:pt x="124460" y="59690"/>
                    </a:cubicBezTo>
                    <a:lnTo>
                      <a:pt x="3785832" y="59690"/>
                    </a:lnTo>
                    <a:moveTo>
                      <a:pt x="3785832" y="0"/>
                    </a:moveTo>
                    <a:lnTo>
                      <a:pt x="124460" y="0"/>
                    </a:lnTo>
                    <a:cubicBezTo>
                      <a:pt x="55880" y="0"/>
                      <a:pt x="0" y="55880"/>
                      <a:pt x="0" y="124460"/>
                    </a:cubicBezTo>
                    <a:lnTo>
                      <a:pt x="0" y="2150681"/>
                    </a:lnTo>
                    <a:cubicBezTo>
                      <a:pt x="0" y="2219261"/>
                      <a:pt x="55880" y="2275141"/>
                      <a:pt x="124460" y="2275141"/>
                    </a:cubicBezTo>
                    <a:lnTo>
                      <a:pt x="3785832" y="2275141"/>
                    </a:lnTo>
                    <a:cubicBezTo>
                      <a:pt x="3854412" y="2275141"/>
                      <a:pt x="3910292" y="2219261"/>
                      <a:pt x="3910292" y="2150681"/>
                    </a:cubicBezTo>
                    <a:lnTo>
                      <a:pt x="3910292" y="124460"/>
                    </a:lnTo>
                    <a:cubicBezTo>
                      <a:pt x="3910292" y="55880"/>
                      <a:pt x="3854412" y="0"/>
                      <a:pt x="3785832" y="0"/>
                    </a:cubicBezTo>
                    <a:close/>
                  </a:path>
                </a:pathLst>
              </a:custGeom>
              <a:solidFill>
                <a:srgbClr val="000000"/>
              </a:solidFill>
            </p:spPr>
            <p:txBody>
              <a:bodyPr/>
              <a:lstStyle/>
              <a:p>
                <a:endParaRPr lang="en-US"/>
              </a:p>
            </p:txBody>
          </p:sp>
        </p:grpSp>
        <p:sp>
          <p:nvSpPr>
            <p:cNvPr id="34" name="TextBox 34"/>
            <p:cNvSpPr txBox="1"/>
            <p:nvPr/>
          </p:nvSpPr>
          <p:spPr>
            <a:xfrm>
              <a:off x="654264" y="472841"/>
              <a:ext cx="3308025" cy="1646555"/>
            </a:xfrm>
            <a:prstGeom prst="rect">
              <a:avLst/>
            </a:prstGeom>
          </p:spPr>
          <p:txBody>
            <a:bodyPr lIns="0" tIns="0" rIns="0" bIns="0" rtlCol="0" anchor="t">
              <a:spAutoFit/>
            </a:bodyPr>
            <a:lstStyle/>
            <a:p>
              <a:pPr algn="ctr">
                <a:lnSpc>
                  <a:spcPts val="5040"/>
                </a:lnSpc>
              </a:pPr>
              <a:r>
                <a:rPr lang="en-US" sz="3600" spc="53">
                  <a:solidFill>
                    <a:srgbClr val="000000"/>
                  </a:solidFill>
                  <a:latin typeface="Be Vietnam Bold"/>
                </a:rPr>
                <a:t>You might be asking:</a:t>
              </a:r>
            </a:p>
          </p:txBody>
        </p:sp>
      </p:grpSp>
      <p:sp>
        <p:nvSpPr>
          <p:cNvPr id="35" name="Freeform 35"/>
          <p:cNvSpPr/>
          <p:nvPr/>
        </p:nvSpPr>
        <p:spPr>
          <a:xfrm rot="5400000">
            <a:off x="15711472" y="1598055"/>
            <a:ext cx="783407" cy="783407"/>
          </a:xfrm>
          <a:custGeom>
            <a:avLst/>
            <a:gdLst/>
            <a:ahLst/>
            <a:cxnLst/>
            <a:rect l="l" t="t" r="r" b="b"/>
            <a:pathLst>
              <a:path w="783407" h="783407">
                <a:moveTo>
                  <a:pt x="0" y="0"/>
                </a:moveTo>
                <a:lnTo>
                  <a:pt x="783407" y="0"/>
                </a:lnTo>
                <a:lnTo>
                  <a:pt x="783407" y="783407"/>
                </a:lnTo>
                <a:lnTo>
                  <a:pt x="0" y="7834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6" name="TextBox 36"/>
          <p:cNvSpPr txBox="1"/>
          <p:nvPr/>
        </p:nvSpPr>
        <p:spPr>
          <a:xfrm>
            <a:off x="3486093" y="8840800"/>
            <a:ext cx="11950020" cy="291465"/>
          </a:xfrm>
          <a:prstGeom prst="rect">
            <a:avLst/>
          </a:prstGeom>
        </p:spPr>
        <p:txBody>
          <a:bodyPr lIns="0" tIns="0" rIns="0" bIns="0" rtlCol="0" anchor="t">
            <a:spAutoFit/>
          </a:bodyPr>
          <a:lstStyle/>
          <a:p>
            <a:pPr algn="ctr">
              <a:lnSpc>
                <a:spcPts val="2340"/>
              </a:lnSpc>
            </a:pPr>
            <a:r>
              <a:rPr lang="en-US" sz="1800">
                <a:solidFill>
                  <a:srgbClr val="000000"/>
                </a:solidFill>
                <a:latin typeface="Be Vietnam"/>
              </a:rPr>
              <a:t>Generally, be aware of when you have information that is non-public and your obligations to safeguard it. </a:t>
            </a:r>
          </a:p>
        </p:txBody>
      </p:sp>
      <p:grpSp>
        <p:nvGrpSpPr>
          <p:cNvPr id="37" name="Group 37"/>
          <p:cNvGrpSpPr/>
          <p:nvPr/>
        </p:nvGrpSpPr>
        <p:grpSpPr>
          <a:xfrm>
            <a:off x="9971717" y="4107179"/>
            <a:ext cx="6681014" cy="3060332"/>
            <a:chOff x="0" y="0"/>
            <a:chExt cx="8908019" cy="4080443"/>
          </a:xfrm>
        </p:grpSpPr>
        <p:sp>
          <p:nvSpPr>
            <p:cNvPr id="38" name="TextBox 38"/>
            <p:cNvSpPr txBox="1"/>
            <p:nvPr/>
          </p:nvSpPr>
          <p:spPr>
            <a:xfrm>
              <a:off x="0" y="-9525"/>
              <a:ext cx="8908019" cy="1139825"/>
            </a:xfrm>
            <a:prstGeom prst="rect">
              <a:avLst/>
            </a:prstGeom>
          </p:spPr>
          <p:txBody>
            <a:bodyPr lIns="0" tIns="0" rIns="0" bIns="0" rtlCol="0" anchor="t">
              <a:spAutoFit/>
            </a:bodyPr>
            <a:lstStyle/>
            <a:p>
              <a:pPr algn="ctr">
                <a:lnSpc>
                  <a:spcPts val="6720"/>
                </a:lnSpc>
              </a:pPr>
              <a:r>
                <a:rPr lang="en-US" sz="5600">
                  <a:solidFill>
                    <a:srgbClr val="000000"/>
                  </a:solidFill>
                  <a:latin typeface="Be Vietnam"/>
                </a:rPr>
                <a:t>Definition</a:t>
              </a:r>
            </a:p>
          </p:txBody>
        </p:sp>
        <p:sp>
          <p:nvSpPr>
            <p:cNvPr id="39" name="TextBox 39"/>
            <p:cNvSpPr txBox="1"/>
            <p:nvPr/>
          </p:nvSpPr>
          <p:spPr>
            <a:xfrm>
              <a:off x="0" y="1222446"/>
              <a:ext cx="8908019" cy="2857996"/>
            </a:xfrm>
            <a:prstGeom prst="rect">
              <a:avLst/>
            </a:prstGeom>
          </p:spPr>
          <p:txBody>
            <a:bodyPr lIns="0" tIns="0" rIns="0" bIns="0" rtlCol="0" anchor="t">
              <a:spAutoFit/>
            </a:bodyPr>
            <a:lstStyle/>
            <a:p>
              <a:pPr algn="just">
                <a:lnSpc>
                  <a:spcPts val="1680"/>
                </a:lnSpc>
              </a:pPr>
              <a:r>
                <a:rPr lang="en-US" sz="1400">
                  <a:solidFill>
                    <a:srgbClr val="000000"/>
                  </a:solidFill>
                  <a:latin typeface="Be Vietnam"/>
                </a:rPr>
                <a:t>means non-public information that could reasonably influence the decision of a person to trade a security or digital asset. MNPI includes information provided by one party to another and designated as “confidential” or “proprietary” or otherwise provided in a manner indicating an intention that such information will not be disclosed. This may include non public information relating to a party’s past, present, or future trading activity or plans, prospects, business, operations and results of operations. Material Nonpublic Information may also include non-public information relating tothe timing and circumstances of digital asset issuances, exchange listings, forks, vesting/unlocking, vulnerabilities, court orders etc.</a:t>
              </a:r>
            </a:p>
            <a:p>
              <a:pPr algn="just">
                <a:lnSpc>
                  <a:spcPts val="120"/>
                </a:lnSpc>
              </a:pPr>
              <a:r>
                <a:rPr lang="en-US" sz="100">
                  <a:solidFill>
                    <a:srgbClr val="000000"/>
                  </a:solidFill>
                  <a:latin typeface="Be Vietnam"/>
                </a:rPr>
                <a:t>exchange listings, court orders, and other circumstances.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138087" y="8468784"/>
            <a:ext cx="5657850" cy="565785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F4F4"/>
            </a:solidFill>
          </p:spPr>
          <p:txBody>
            <a:bodyPr/>
            <a:lstStyle/>
            <a:p>
              <a:endParaRPr lang="en-US"/>
            </a:p>
          </p:txBody>
        </p:sp>
      </p:grpSp>
      <p:grpSp>
        <p:nvGrpSpPr>
          <p:cNvPr id="4" name="Group 4"/>
          <p:cNvGrpSpPr/>
          <p:nvPr/>
        </p:nvGrpSpPr>
        <p:grpSpPr>
          <a:xfrm>
            <a:off x="296244" y="299136"/>
            <a:ext cx="7568770" cy="2636610"/>
            <a:chOff x="0" y="0"/>
            <a:chExt cx="10091693" cy="3515479"/>
          </a:xfrm>
        </p:grpSpPr>
        <p:grpSp>
          <p:nvGrpSpPr>
            <p:cNvPr id="5" name="Group 5"/>
            <p:cNvGrpSpPr>
              <a:grpSpLocks noChangeAspect="1"/>
            </p:cNvGrpSpPr>
            <p:nvPr/>
          </p:nvGrpSpPr>
          <p:grpSpPr>
            <a:xfrm>
              <a:off x="298006" y="231652"/>
              <a:ext cx="9793687" cy="3283828"/>
              <a:chOff x="0" y="0"/>
              <a:chExt cx="18938240" cy="6350000"/>
            </a:xfrm>
          </p:grpSpPr>
          <p:sp>
            <p:nvSpPr>
              <p:cNvPr id="6" name="Freeform 6"/>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7" name="Freeform 7"/>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8" name="Freeform 8"/>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9" name="Freeform 9"/>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0" name="Group 10"/>
            <p:cNvGrpSpPr>
              <a:grpSpLocks noChangeAspect="1"/>
            </p:cNvGrpSpPr>
            <p:nvPr/>
          </p:nvGrpSpPr>
          <p:grpSpPr>
            <a:xfrm>
              <a:off x="0" y="0"/>
              <a:ext cx="9793687" cy="3283828"/>
              <a:chOff x="0" y="0"/>
              <a:chExt cx="18938240" cy="6350000"/>
            </a:xfrm>
          </p:grpSpPr>
          <p:sp>
            <p:nvSpPr>
              <p:cNvPr id="11" name="Freeform 11"/>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2" name="Freeform 12"/>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3" name="Freeform 13"/>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4" name="Freeform 14"/>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5" name="Freeform 15"/>
          <p:cNvSpPr/>
          <p:nvPr/>
        </p:nvSpPr>
        <p:spPr>
          <a:xfrm>
            <a:off x="13168327" y="-120216"/>
            <a:ext cx="3586158" cy="3475313"/>
          </a:xfrm>
          <a:custGeom>
            <a:avLst/>
            <a:gdLst/>
            <a:ahLst/>
            <a:cxnLst/>
            <a:rect l="l" t="t" r="r" b="b"/>
            <a:pathLst>
              <a:path w="3586158" h="3475313">
                <a:moveTo>
                  <a:pt x="0" y="0"/>
                </a:moveTo>
                <a:lnTo>
                  <a:pt x="3586158" y="0"/>
                </a:lnTo>
                <a:lnTo>
                  <a:pt x="3586158" y="3475313"/>
                </a:lnTo>
                <a:lnTo>
                  <a:pt x="0" y="34753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8387147" y="299136"/>
            <a:ext cx="4543677" cy="4604803"/>
          </a:xfrm>
          <a:custGeom>
            <a:avLst/>
            <a:gdLst/>
            <a:ahLst/>
            <a:cxnLst/>
            <a:rect l="l" t="t" r="r" b="b"/>
            <a:pathLst>
              <a:path w="4543677" h="4604803">
                <a:moveTo>
                  <a:pt x="0" y="0"/>
                </a:moveTo>
                <a:lnTo>
                  <a:pt x="4543677" y="0"/>
                </a:lnTo>
                <a:lnTo>
                  <a:pt x="4543677" y="4604802"/>
                </a:lnTo>
                <a:lnTo>
                  <a:pt x="0" y="4604802"/>
                </a:lnTo>
                <a:lnTo>
                  <a:pt x="0" y="0"/>
                </a:lnTo>
                <a:close/>
              </a:path>
            </a:pathLst>
          </a:custGeom>
          <a:blipFill>
            <a:blip r:embed="rId4"/>
            <a:stretch>
              <a:fillRect/>
            </a:stretch>
          </a:blipFill>
        </p:spPr>
        <p:txBody>
          <a:bodyPr/>
          <a:lstStyle/>
          <a:p>
            <a:endParaRPr lang="en-US"/>
          </a:p>
        </p:txBody>
      </p:sp>
      <p:sp>
        <p:nvSpPr>
          <p:cNvPr id="17" name="Freeform 17"/>
          <p:cNvSpPr/>
          <p:nvPr/>
        </p:nvSpPr>
        <p:spPr>
          <a:xfrm>
            <a:off x="0" y="3355097"/>
            <a:ext cx="8568234" cy="5222049"/>
          </a:xfrm>
          <a:custGeom>
            <a:avLst/>
            <a:gdLst/>
            <a:ahLst/>
            <a:cxnLst/>
            <a:rect l="l" t="t" r="r" b="b"/>
            <a:pathLst>
              <a:path w="8568234" h="5222049">
                <a:moveTo>
                  <a:pt x="0" y="0"/>
                </a:moveTo>
                <a:lnTo>
                  <a:pt x="8568234" y="0"/>
                </a:lnTo>
                <a:lnTo>
                  <a:pt x="8568234" y="5222049"/>
                </a:lnTo>
                <a:lnTo>
                  <a:pt x="0" y="5222049"/>
                </a:lnTo>
                <a:lnTo>
                  <a:pt x="0" y="0"/>
                </a:lnTo>
                <a:close/>
              </a:path>
            </a:pathLst>
          </a:custGeom>
          <a:blipFill>
            <a:blip r:embed="rId5"/>
            <a:stretch>
              <a:fillRect r="-8833"/>
            </a:stretch>
          </a:blipFill>
        </p:spPr>
        <p:txBody>
          <a:bodyPr/>
          <a:lstStyle/>
          <a:p>
            <a:endParaRPr lang="en-US"/>
          </a:p>
        </p:txBody>
      </p:sp>
      <p:sp>
        <p:nvSpPr>
          <p:cNvPr id="18" name="TextBox 18"/>
          <p:cNvSpPr txBox="1"/>
          <p:nvPr/>
        </p:nvSpPr>
        <p:spPr>
          <a:xfrm>
            <a:off x="796736" y="1126268"/>
            <a:ext cx="6567785"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Stuff that isn't MNPI? </a:t>
            </a:r>
          </a:p>
        </p:txBody>
      </p:sp>
      <p:sp>
        <p:nvSpPr>
          <p:cNvPr id="19" name="TextBox 19"/>
          <p:cNvSpPr txBox="1"/>
          <p:nvPr/>
        </p:nvSpPr>
        <p:spPr>
          <a:xfrm>
            <a:off x="9144000" y="5114925"/>
            <a:ext cx="8889472" cy="4813935"/>
          </a:xfrm>
          <a:prstGeom prst="rect">
            <a:avLst/>
          </a:prstGeom>
        </p:spPr>
        <p:txBody>
          <a:bodyPr lIns="0" tIns="0" rIns="0" bIns="0" rtlCol="0" anchor="t">
            <a:spAutoFit/>
          </a:bodyPr>
          <a:lstStyle/>
          <a:p>
            <a:pPr algn="ctr">
              <a:lnSpc>
                <a:spcPts val="3510"/>
              </a:lnSpc>
              <a:spcBef>
                <a:spcPct val="0"/>
              </a:spcBef>
            </a:pPr>
            <a:r>
              <a:rPr lang="en-US" sz="2700">
                <a:solidFill>
                  <a:srgbClr val="FFFFFF"/>
                </a:solidFill>
                <a:latin typeface="Be Vietnam"/>
              </a:rPr>
              <a:t>Material Nonpublic Information does</a:t>
            </a:r>
          </a:p>
          <a:p>
            <a:pPr algn="ctr">
              <a:lnSpc>
                <a:spcPts val="3510"/>
              </a:lnSpc>
              <a:spcBef>
                <a:spcPct val="0"/>
              </a:spcBef>
            </a:pPr>
            <a:r>
              <a:rPr lang="en-US" sz="2700">
                <a:solidFill>
                  <a:srgbClr val="FFFFFF"/>
                </a:solidFill>
                <a:latin typeface="Be Vietnam"/>
              </a:rPr>
              <a:t>not include information that (i) is or becomes publicly available other than through the actions of</a:t>
            </a:r>
          </a:p>
          <a:p>
            <a:pPr algn="ctr">
              <a:lnSpc>
                <a:spcPts val="3510"/>
              </a:lnSpc>
              <a:spcBef>
                <a:spcPct val="0"/>
              </a:spcBef>
            </a:pPr>
            <a:r>
              <a:rPr lang="en-US" sz="2700">
                <a:solidFill>
                  <a:srgbClr val="FFFFFF"/>
                </a:solidFill>
                <a:latin typeface="Be Vietnam"/>
              </a:rPr>
              <a:t>the recipient, (ii) is developed independently by the recipient prior to receipt of and without the</a:t>
            </a:r>
          </a:p>
          <a:p>
            <a:pPr algn="ctr">
              <a:lnSpc>
                <a:spcPts val="3510"/>
              </a:lnSpc>
              <a:spcBef>
                <a:spcPct val="0"/>
              </a:spcBef>
            </a:pPr>
            <a:r>
              <a:rPr lang="en-US" sz="2700">
                <a:solidFill>
                  <a:srgbClr val="FFFFFF"/>
                </a:solidFill>
                <a:latin typeface="Be Vietnam"/>
              </a:rPr>
              <a:t>benefit of non-public information, or (iii) becomes available to the recipient on a non-confidential</a:t>
            </a:r>
          </a:p>
          <a:p>
            <a:pPr algn="ctr">
              <a:lnSpc>
                <a:spcPts val="3510"/>
              </a:lnSpc>
              <a:spcBef>
                <a:spcPct val="0"/>
              </a:spcBef>
            </a:pPr>
            <a:r>
              <a:rPr lang="en-US" sz="2700">
                <a:solidFill>
                  <a:srgbClr val="FFFFFF"/>
                </a:solidFill>
                <a:latin typeface="Be Vietnam"/>
              </a:rPr>
              <a:t>basis from a source other than the providing party or was known to the recipient on a</a:t>
            </a:r>
          </a:p>
          <a:p>
            <a:pPr algn="ctr">
              <a:lnSpc>
                <a:spcPts val="3510"/>
              </a:lnSpc>
              <a:spcBef>
                <a:spcPct val="0"/>
              </a:spcBef>
            </a:pPr>
            <a:r>
              <a:rPr lang="en-US" sz="2700">
                <a:solidFill>
                  <a:srgbClr val="FFFFFF"/>
                </a:solidFill>
                <a:latin typeface="Be Vietnam"/>
              </a:rPr>
              <a:t>non-confidential basis prior to its disclosure by the disclosing party.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6" name="TextBox 16"/>
          <p:cNvSpPr txBox="1"/>
          <p:nvPr/>
        </p:nvSpPr>
        <p:spPr>
          <a:xfrm>
            <a:off x="1886305" y="3058280"/>
            <a:ext cx="14052533" cy="3155316"/>
          </a:xfrm>
          <a:prstGeom prst="rect">
            <a:avLst/>
          </a:prstGeom>
        </p:spPr>
        <p:txBody>
          <a:bodyPr lIns="0" tIns="0" rIns="0" bIns="0" rtlCol="0" anchor="t">
            <a:spAutoFit/>
          </a:bodyPr>
          <a:lstStyle/>
          <a:p>
            <a:pPr>
              <a:lnSpc>
                <a:spcPts val="12100"/>
              </a:lnSpc>
            </a:pPr>
            <a:r>
              <a:rPr lang="en-US" sz="12100">
                <a:solidFill>
                  <a:srgbClr val="000000"/>
                </a:solidFill>
                <a:latin typeface="Space Mono"/>
              </a:rPr>
              <a:t>Document Retention</a:t>
            </a:r>
          </a:p>
        </p:txBody>
      </p:sp>
      <p:grpSp>
        <p:nvGrpSpPr>
          <p:cNvPr id="17" name="Group 17"/>
          <p:cNvGrpSpPr/>
          <p:nvPr/>
        </p:nvGrpSpPr>
        <p:grpSpPr>
          <a:xfrm>
            <a:off x="1306896" y="7510197"/>
            <a:ext cx="15406714" cy="1219919"/>
            <a:chOff x="0" y="0"/>
            <a:chExt cx="30050193" cy="2379405"/>
          </a:xfrm>
        </p:grpSpPr>
        <p:sp>
          <p:nvSpPr>
            <p:cNvPr id="18" name="Freeform 18"/>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9" name="Freeform 19"/>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20" name="TextBox 20"/>
          <p:cNvSpPr txBox="1"/>
          <p:nvPr/>
        </p:nvSpPr>
        <p:spPr>
          <a:xfrm>
            <a:off x="1886305" y="7652162"/>
            <a:ext cx="12615225" cy="907415"/>
          </a:xfrm>
          <a:prstGeom prst="rect">
            <a:avLst/>
          </a:prstGeom>
        </p:spPr>
        <p:txBody>
          <a:bodyPr lIns="0" tIns="0" rIns="0" bIns="0" rtlCol="0" anchor="t">
            <a:spAutoFit/>
          </a:bodyPr>
          <a:lstStyle/>
          <a:p>
            <a:pPr>
              <a:lnSpc>
                <a:spcPts val="3640"/>
              </a:lnSpc>
            </a:pPr>
            <a:r>
              <a:rPr lang="en-US" sz="2800">
                <a:solidFill>
                  <a:srgbClr val="000000"/>
                </a:solidFill>
                <a:latin typeface="Be Vietnam"/>
              </a:rPr>
              <a:t>These will be implemented across the organization but will have procedures specific to each department.</a:t>
            </a:r>
          </a:p>
        </p:txBody>
      </p:sp>
      <p:sp>
        <p:nvSpPr>
          <p:cNvPr id="21" name="Freeform 21"/>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grpSp>
        <p:nvGrpSpPr>
          <p:cNvPr id="16" name="Group 16"/>
          <p:cNvGrpSpPr/>
          <p:nvPr/>
        </p:nvGrpSpPr>
        <p:grpSpPr>
          <a:xfrm>
            <a:off x="1306896" y="7510197"/>
            <a:ext cx="15406714" cy="1219919"/>
            <a:chOff x="0" y="0"/>
            <a:chExt cx="30050193" cy="2379405"/>
          </a:xfrm>
        </p:grpSpPr>
        <p:sp>
          <p:nvSpPr>
            <p:cNvPr id="17" name="Freeform 17"/>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8" name="Freeform 18"/>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9" name="Freeform 19"/>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p:cNvSpPr txBox="1"/>
          <p:nvPr/>
        </p:nvSpPr>
        <p:spPr>
          <a:xfrm>
            <a:off x="1985689" y="7822738"/>
            <a:ext cx="12615225"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Organization-wide</a:t>
            </a:r>
          </a:p>
        </p:txBody>
      </p:sp>
      <p:sp>
        <p:nvSpPr>
          <p:cNvPr id="21" name="TextBox 21"/>
          <p:cNvSpPr txBox="1"/>
          <p:nvPr/>
        </p:nvSpPr>
        <p:spPr>
          <a:xfrm>
            <a:off x="1985689" y="2803412"/>
            <a:ext cx="13861295" cy="3990975"/>
          </a:xfrm>
          <a:prstGeom prst="rect">
            <a:avLst/>
          </a:prstGeom>
        </p:spPr>
        <p:txBody>
          <a:bodyPr lIns="0" tIns="0" rIns="0" bIns="0" rtlCol="0" anchor="t">
            <a:spAutoFit/>
          </a:bodyPr>
          <a:lstStyle/>
          <a:p>
            <a:pPr algn="ctr">
              <a:lnSpc>
                <a:spcPts val="2280"/>
              </a:lnSpc>
            </a:pPr>
            <a:r>
              <a:rPr lang="en-US" sz="1900">
                <a:solidFill>
                  <a:srgbClr val="000000"/>
                </a:solidFill>
                <a:latin typeface="Be Vietnam Bold"/>
              </a:rPr>
              <a:t>A Necessary Step</a:t>
            </a:r>
          </a:p>
          <a:p>
            <a:pPr algn="ctr">
              <a:lnSpc>
                <a:spcPts val="2280"/>
              </a:lnSpc>
            </a:pPr>
            <a:endParaRPr lang="en-US" sz="1900">
              <a:solidFill>
                <a:srgbClr val="000000"/>
              </a:solidFill>
              <a:latin typeface="Be Vietnam Bold"/>
            </a:endParaRPr>
          </a:p>
          <a:p>
            <a:pPr algn="ctr">
              <a:lnSpc>
                <a:spcPts val="2280"/>
              </a:lnSpc>
            </a:pPr>
            <a:r>
              <a:rPr lang="en-US" sz="1900">
                <a:solidFill>
                  <a:srgbClr val="000000"/>
                </a:solidFill>
                <a:latin typeface="Be Vietnam"/>
              </a:rPr>
              <a:t>*Document retention standards dictate how you must treat information of the business - this means storing documents only in official repositories  and communicating only on official channels so that we are able to manage obligations with respect to storing and disposing of records in compliance with law and putting through document  holds when required to disclose records by law (litigation/regulators).</a:t>
            </a:r>
          </a:p>
          <a:p>
            <a:pPr algn="ctr">
              <a:lnSpc>
                <a:spcPts val="2280"/>
              </a:lnSpc>
            </a:pPr>
            <a:endParaRPr lang="en-US" sz="1900">
              <a:solidFill>
                <a:srgbClr val="000000"/>
              </a:solidFill>
              <a:latin typeface="Be Vietnam"/>
            </a:endParaRPr>
          </a:p>
          <a:p>
            <a:pPr algn="ctr">
              <a:lnSpc>
                <a:spcPts val="2280"/>
              </a:lnSpc>
            </a:pPr>
            <a:r>
              <a:rPr lang="en-US" sz="1900">
                <a:solidFill>
                  <a:srgbClr val="000000"/>
                </a:solidFill>
                <a:latin typeface="Be Vietnam"/>
              </a:rPr>
              <a:t>*This involves building our IT infrastructure for storage - folders with different permissions for different teams.</a:t>
            </a:r>
          </a:p>
          <a:p>
            <a:pPr algn="ctr">
              <a:lnSpc>
                <a:spcPts val="2280"/>
              </a:lnSpc>
            </a:pPr>
            <a:endParaRPr lang="en-US" sz="1900">
              <a:solidFill>
                <a:srgbClr val="000000"/>
              </a:solidFill>
              <a:latin typeface="Be Vietnam"/>
            </a:endParaRPr>
          </a:p>
          <a:p>
            <a:pPr algn="ctr">
              <a:lnSpc>
                <a:spcPts val="2280"/>
              </a:lnSpc>
              <a:spcBef>
                <a:spcPct val="0"/>
              </a:spcBef>
            </a:pPr>
            <a:r>
              <a:rPr lang="en-US" sz="1900">
                <a:solidFill>
                  <a:srgbClr val="000000"/>
                </a:solidFill>
                <a:latin typeface="Be Vietnam"/>
              </a:rPr>
              <a:t>*We expect everyone to take their obligations seriously with respect to this policy - if you are storing locally and copies of records slated to be disposed of are lingering, you would be required to produce these records in the event of litigation or regulatory inquiry - this would undo all of the work done to get these policies and standards in place.</a:t>
            </a:r>
          </a:p>
          <a:p>
            <a:pPr algn="ctr">
              <a:lnSpc>
                <a:spcPts val="2280"/>
              </a:lnSpc>
              <a:spcBef>
                <a:spcPct val="0"/>
              </a:spcBef>
            </a:pPr>
            <a:endParaRPr lang="en-US" sz="1900">
              <a:solidFill>
                <a:srgbClr val="000000"/>
              </a:solidFill>
              <a:latin typeface="Be Vietnam"/>
            </a:endParaRPr>
          </a:p>
          <a:p>
            <a:pPr algn="ctr">
              <a:lnSpc>
                <a:spcPts val="2280"/>
              </a:lnSpc>
              <a:spcBef>
                <a:spcPct val="0"/>
              </a:spcBef>
            </a:pPr>
            <a:endParaRPr lang="en-US" sz="1900">
              <a:solidFill>
                <a:srgbClr val="000000"/>
              </a:solidFill>
              <a:latin typeface="Be Vietna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6" name="TextBox 16"/>
          <p:cNvSpPr txBox="1"/>
          <p:nvPr/>
        </p:nvSpPr>
        <p:spPr>
          <a:xfrm>
            <a:off x="1983987" y="2449929"/>
            <a:ext cx="14052533" cy="4345941"/>
          </a:xfrm>
          <a:prstGeom prst="rect">
            <a:avLst/>
          </a:prstGeom>
        </p:spPr>
        <p:txBody>
          <a:bodyPr lIns="0" tIns="0" rIns="0" bIns="0" rtlCol="0" anchor="t">
            <a:spAutoFit/>
          </a:bodyPr>
          <a:lstStyle/>
          <a:p>
            <a:pPr algn="ctr">
              <a:lnSpc>
                <a:spcPts val="12100"/>
              </a:lnSpc>
            </a:pPr>
            <a:r>
              <a:rPr lang="en-US" sz="12100">
                <a:solidFill>
                  <a:srgbClr val="000000"/>
                </a:solidFill>
                <a:latin typeface="Space Mono"/>
              </a:rPr>
              <a:t>Best </a:t>
            </a:r>
          </a:p>
          <a:p>
            <a:pPr algn="ctr">
              <a:lnSpc>
                <a:spcPts val="9400"/>
              </a:lnSpc>
            </a:pPr>
            <a:r>
              <a:rPr lang="en-US" sz="9400">
                <a:solidFill>
                  <a:srgbClr val="000000"/>
                </a:solidFill>
                <a:latin typeface="Space Mono"/>
              </a:rPr>
              <a:t>(and not so Best)</a:t>
            </a:r>
          </a:p>
          <a:p>
            <a:pPr algn="ctr">
              <a:lnSpc>
                <a:spcPts val="12100"/>
              </a:lnSpc>
            </a:pPr>
            <a:r>
              <a:rPr lang="en-US" sz="12100">
                <a:solidFill>
                  <a:srgbClr val="000000"/>
                </a:solidFill>
                <a:latin typeface="Space Mono"/>
              </a:rPr>
              <a:t>Practices</a:t>
            </a:r>
          </a:p>
        </p:txBody>
      </p:sp>
      <p:grpSp>
        <p:nvGrpSpPr>
          <p:cNvPr id="17" name="Group 17"/>
          <p:cNvGrpSpPr/>
          <p:nvPr/>
        </p:nvGrpSpPr>
        <p:grpSpPr>
          <a:xfrm>
            <a:off x="1306896" y="7510197"/>
            <a:ext cx="15406714" cy="1219919"/>
            <a:chOff x="0" y="0"/>
            <a:chExt cx="30050193" cy="2379405"/>
          </a:xfrm>
        </p:grpSpPr>
        <p:sp>
          <p:nvSpPr>
            <p:cNvPr id="18" name="Freeform 18"/>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9" name="Freeform 19"/>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20" name="TextBox 20"/>
          <p:cNvSpPr txBox="1"/>
          <p:nvPr/>
        </p:nvSpPr>
        <p:spPr>
          <a:xfrm>
            <a:off x="1985689" y="7822738"/>
            <a:ext cx="12615225" cy="450215"/>
          </a:xfrm>
          <a:prstGeom prst="rect">
            <a:avLst/>
          </a:prstGeom>
        </p:spPr>
        <p:txBody>
          <a:bodyPr lIns="0" tIns="0" rIns="0" bIns="0" rtlCol="0" anchor="t">
            <a:spAutoFit/>
          </a:bodyPr>
          <a:lstStyle/>
          <a:p>
            <a:pPr>
              <a:lnSpc>
                <a:spcPts val="3640"/>
              </a:lnSpc>
            </a:pPr>
            <a:r>
              <a:rPr lang="en-US" sz="2800">
                <a:solidFill>
                  <a:srgbClr val="000000"/>
                </a:solidFill>
                <a:latin typeface="Be Vietnam"/>
              </a:rPr>
              <a:t>Just some quick examples of what to do/ what not to do.</a:t>
            </a:r>
          </a:p>
        </p:txBody>
      </p:sp>
      <p:sp>
        <p:nvSpPr>
          <p:cNvPr id="21" name="Freeform 21"/>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357846" y="1172621"/>
            <a:ext cx="6355765" cy="6357036"/>
            <a:chOff x="0" y="0"/>
            <a:chExt cx="6348730" cy="6350000"/>
          </a:xfrm>
        </p:grpSpPr>
        <p:sp>
          <p:nvSpPr>
            <p:cNvPr id="3" name="Freeform 3"/>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blipFill>
              <a:blip r:embed="rId2"/>
              <a:stretch>
                <a:fillRect l="-20308" r="-20308"/>
              </a:stretch>
            </a:blipFill>
          </p:spPr>
          <p:txBody>
            <a:bodyPr/>
            <a:lstStyle/>
            <a:p>
              <a:endParaRPr lang="en-US"/>
            </a:p>
          </p:txBody>
        </p:sp>
        <p:sp>
          <p:nvSpPr>
            <p:cNvPr id="4" name="Freeform 4"/>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5" name="Freeform 5"/>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6" name="Freeform 6"/>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7" name="Group 7"/>
          <p:cNvGrpSpPr>
            <a:grpSpLocks noChangeAspect="1"/>
          </p:cNvGrpSpPr>
          <p:nvPr/>
        </p:nvGrpSpPr>
        <p:grpSpPr>
          <a:xfrm>
            <a:off x="1306896" y="1203993"/>
            <a:ext cx="8424520" cy="6325664"/>
            <a:chOff x="0" y="0"/>
            <a:chExt cx="8456930" cy="6350000"/>
          </a:xfrm>
        </p:grpSpPr>
        <p:sp>
          <p:nvSpPr>
            <p:cNvPr id="8" name="Freeform 8"/>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9" name="Freeform 9"/>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10" name="Freeform 10"/>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11" name="Freeform 11"/>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12" name="Freeform 12"/>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4F4F4"/>
            </a:solidFill>
          </p:spPr>
          <p:txBody>
            <a:bodyPr/>
            <a:lstStyle/>
            <a:p>
              <a:endParaRPr lang="en-US"/>
            </a:p>
          </p:txBody>
        </p:sp>
        <p:sp>
          <p:nvSpPr>
            <p:cNvPr id="13" name="Freeform 13"/>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a:ln w="12700">
              <a:solidFill>
                <a:srgbClr val="000000"/>
              </a:solidFill>
            </a:ln>
          </p:spPr>
          <p:txBody>
            <a:bodyPr/>
            <a:lstStyle/>
            <a:p>
              <a:endParaRPr lang="en-US"/>
            </a:p>
          </p:txBody>
        </p:sp>
        <p:sp>
          <p:nvSpPr>
            <p:cNvPr id="14" name="Freeform 14"/>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grpSp>
        <p:nvGrpSpPr>
          <p:cNvPr id="15" name="Group 15"/>
          <p:cNvGrpSpPr/>
          <p:nvPr/>
        </p:nvGrpSpPr>
        <p:grpSpPr>
          <a:xfrm>
            <a:off x="1306896" y="8038381"/>
            <a:ext cx="15406714" cy="1219919"/>
            <a:chOff x="0" y="0"/>
            <a:chExt cx="30050193" cy="2379405"/>
          </a:xfrm>
        </p:grpSpPr>
        <p:sp>
          <p:nvSpPr>
            <p:cNvPr id="16" name="Freeform 16"/>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7" name="Freeform 17"/>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8" name="TextBox 18"/>
          <p:cNvSpPr txBox="1"/>
          <p:nvPr/>
        </p:nvSpPr>
        <p:spPr>
          <a:xfrm>
            <a:off x="2001224" y="2366576"/>
            <a:ext cx="7603543" cy="4000500"/>
          </a:xfrm>
          <a:prstGeom prst="rect">
            <a:avLst/>
          </a:prstGeom>
        </p:spPr>
        <p:txBody>
          <a:bodyPr lIns="0" tIns="0" rIns="0" bIns="0" rtlCol="0" anchor="t">
            <a:spAutoFit/>
          </a:bodyPr>
          <a:lstStyle/>
          <a:p>
            <a:pPr>
              <a:lnSpc>
                <a:spcPts val="10560"/>
              </a:lnSpc>
            </a:pPr>
            <a:r>
              <a:rPr lang="en-US" sz="8800">
                <a:solidFill>
                  <a:srgbClr val="000000"/>
                </a:solidFill>
                <a:latin typeface="Space Mono Bold"/>
              </a:rPr>
              <a:t>Things that make legal happy</a:t>
            </a:r>
          </a:p>
        </p:txBody>
      </p:sp>
      <p:sp>
        <p:nvSpPr>
          <p:cNvPr id="19" name="TextBox 19"/>
          <p:cNvSpPr txBox="1"/>
          <p:nvPr/>
        </p:nvSpPr>
        <p:spPr>
          <a:xfrm>
            <a:off x="2001224" y="8068825"/>
            <a:ext cx="9912167" cy="909955"/>
          </a:xfrm>
          <a:prstGeom prst="rect">
            <a:avLst/>
          </a:prstGeom>
        </p:spPr>
        <p:txBody>
          <a:bodyPr lIns="0" tIns="0" rIns="0" bIns="0" rtlCol="0" anchor="t">
            <a:spAutoFit/>
          </a:bodyPr>
          <a:lstStyle/>
          <a:p>
            <a:pPr>
              <a:lnSpc>
                <a:spcPts val="7280"/>
              </a:lnSpc>
            </a:pPr>
            <a:r>
              <a:rPr lang="en-US" sz="5600">
                <a:solidFill>
                  <a:srgbClr val="000000"/>
                </a:solidFill>
                <a:latin typeface="Be Vietnam"/>
              </a:rPr>
              <a:t>Let's review</a:t>
            </a:r>
          </a:p>
        </p:txBody>
      </p:sp>
      <p:sp>
        <p:nvSpPr>
          <p:cNvPr id="20" name="Freeform 20"/>
          <p:cNvSpPr/>
          <p:nvPr/>
        </p:nvSpPr>
        <p:spPr>
          <a:xfrm>
            <a:off x="15557325" y="8286944"/>
            <a:ext cx="722792" cy="722792"/>
          </a:xfrm>
          <a:custGeom>
            <a:avLst/>
            <a:gdLst/>
            <a:ahLst/>
            <a:cxnLst/>
            <a:rect l="l" t="t" r="r" b="b"/>
            <a:pathLst>
              <a:path w="722792" h="722792">
                <a:moveTo>
                  <a:pt x="0" y="0"/>
                </a:moveTo>
                <a:lnTo>
                  <a:pt x="722792" y="0"/>
                </a:lnTo>
                <a:lnTo>
                  <a:pt x="722792" y="722792"/>
                </a:lnTo>
                <a:lnTo>
                  <a:pt x="0" y="7227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grpSp>
        <p:nvGrpSpPr>
          <p:cNvPr id="16" name="Group 16"/>
          <p:cNvGrpSpPr/>
          <p:nvPr/>
        </p:nvGrpSpPr>
        <p:grpSpPr>
          <a:xfrm>
            <a:off x="1306896" y="7510197"/>
            <a:ext cx="15406714" cy="1219919"/>
            <a:chOff x="0" y="0"/>
            <a:chExt cx="30050193" cy="2379405"/>
          </a:xfrm>
        </p:grpSpPr>
        <p:sp>
          <p:nvSpPr>
            <p:cNvPr id="17" name="Freeform 17"/>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8" name="Freeform 18"/>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9" name="Freeform 19"/>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p:cNvSpPr txBox="1"/>
          <p:nvPr/>
        </p:nvSpPr>
        <p:spPr>
          <a:xfrm>
            <a:off x="1715645" y="7819166"/>
            <a:ext cx="12615225"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Let's run through some questions asked to date.</a:t>
            </a:r>
          </a:p>
        </p:txBody>
      </p:sp>
      <p:sp>
        <p:nvSpPr>
          <p:cNvPr id="21" name="TextBox 21"/>
          <p:cNvSpPr txBox="1"/>
          <p:nvPr/>
        </p:nvSpPr>
        <p:spPr>
          <a:xfrm>
            <a:off x="1715645" y="2942407"/>
            <a:ext cx="14370513" cy="2935605"/>
          </a:xfrm>
          <a:prstGeom prst="rect">
            <a:avLst/>
          </a:prstGeom>
        </p:spPr>
        <p:txBody>
          <a:bodyPr lIns="0" tIns="0" rIns="0" bIns="0" rtlCol="0" anchor="t">
            <a:spAutoFit/>
          </a:bodyPr>
          <a:lstStyle/>
          <a:p>
            <a:pPr>
              <a:lnSpc>
                <a:spcPts val="4680"/>
              </a:lnSpc>
            </a:pPr>
            <a:r>
              <a:rPr lang="en-US" sz="3600" dirty="0">
                <a:solidFill>
                  <a:srgbClr val="000000"/>
                </a:solidFill>
                <a:latin typeface="Be Vietnam"/>
              </a:rPr>
              <a:t>If you ever have questions on whether something is okay, just ask:</a:t>
            </a:r>
          </a:p>
          <a:p>
            <a:pPr>
              <a:lnSpc>
                <a:spcPts val="4680"/>
              </a:lnSpc>
            </a:pPr>
            <a:endParaRPr lang="en-US" sz="3600" dirty="0">
              <a:solidFill>
                <a:srgbClr val="000000"/>
              </a:solidFill>
              <a:latin typeface="Be Vietnam"/>
            </a:endParaRPr>
          </a:p>
          <a:p>
            <a:pPr>
              <a:lnSpc>
                <a:spcPts val="4680"/>
              </a:lnSpc>
            </a:pPr>
            <a:r>
              <a:rPr lang="en-US" sz="3600" dirty="0">
                <a:solidFill>
                  <a:srgbClr val="000000"/>
                </a:solidFill>
                <a:latin typeface="Be Vietnam"/>
              </a:rPr>
              <a:t>We have an intake email address for the legal department: </a:t>
            </a:r>
            <a:r>
              <a:rPr lang="en-US" sz="3600" dirty="0">
                <a:solidFill>
                  <a:srgbClr val="000000"/>
                </a:solidFill>
                <a:highlight>
                  <a:srgbClr val="FFFF00"/>
                </a:highlight>
                <a:latin typeface="Be Vietnam"/>
              </a:rPr>
              <a:t>[. ]</a:t>
            </a:r>
          </a:p>
          <a:p>
            <a:pPr>
              <a:lnSpc>
                <a:spcPts val="4680"/>
              </a:lnSpc>
            </a:pPr>
            <a:endParaRPr lang="en-US" sz="3600" dirty="0">
              <a:solidFill>
                <a:srgbClr val="000000"/>
              </a:solidFill>
              <a:latin typeface="Be Vietnam"/>
            </a:endParaRPr>
          </a:p>
          <a:p>
            <a:pPr>
              <a:lnSpc>
                <a:spcPts val="4680"/>
              </a:lnSpc>
            </a:pPr>
            <a:r>
              <a:rPr lang="en-US" sz="3600" dirty="0">
                <a:solidFill>
                  <a:srgbClr val="000000"/>
                </a:solidFill>
                <a:latin typeface="Be Vietnam"/>
              </a:rPr>
              <a:t>It is easier and safer to ask for an okay in advance.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p:nvPr/>
        </p:nvGrpSpPr>
        <p:grpSpPr>
          <a:xfrm>
            <a:off x="13780954" y="6301975"/>
            <a:ext cx="5101232" cy="5101232"/>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txBody>
            <a:bodyPr/>
            <a:lstStyle/>
            <a:p>
              <a:endParaRPr lang="en-US"/>
            </a:p>
          </p:txBody>
        </p:sp>
      </p:grpSp>
      <p:sp>
        <p:nvSpPr>
          <p:cNvPr id="4" name="Freeform 4"/>
          <p:cNvSpPr/>
          <p:nvPr/>
        </p:nvSpPr>
        <p:spPr>
          <a:xfrm>
            <a:off x="-546308" y="21298"/>
            <a:ext cx="3974490" cy="3974490"/>
          </a:xfrm>
          <a:custGeom>
            <a:avLst/>
            <a:gdLst/>
            <a:ahLst/>
            <a:cxnLst/>
            <a:rect l="l" t="t" r="r" b="b"/>
            <a:pathLst>
              <a:path w="3974490" h="3974490">
                <a:moveTo>
                  <a:pt x="0" y="0"/>
                </a:moveTo>
                <a:lnTo>
                  <a:pt x="3974491" y="0"/>
                </a:lnTo>
                <a:lnTo>
                  <a:pt x="3974491" y="3974490"/>
                </a:lnTo>
                <a:lnTo>
                  <a:pt x="0" y="39744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6" name="TextBox 16"/>
          <p:cNvSpPr txBox="1"/>
          <p:nvPr/>
        </p:nvSpPr>
        <p:spPr>
          <a:xfrm>
            <a:off x="1715645" y="2932882"/>
            <a:ext cx="14370513" cy="2459355"/>
          </a:xfrm>
          <a:prstGeom prst="rect">
            <a:avLst/>
          </a:prstGeom>
        </p:spPr>
        <p:txBody>
          <a:bodyPr lIns="0" tIns="0" rIns="0" bIns="0" rtlCol="0" anchor="t">
            <a:spAutoFit/>
          </a:bodyPr>
          <a:lstStyle/>
          <a:p>
            <a:pPr>
              <a:lnSpc>
                <a:spcPts val="3900"/>
              </a:lnSpc>
            </a:pPr>
            <a:r>
              <a:rPr lang="en-US" sz="3000" dirty="0">
                <a:solidFill>
                  <a:srgbClr val="000000"/>
                </a:solidFill>
                <a:latin typeface="Be Vietnam"/>
              </a:rPr>
              <a:t>If you feel like you need more training on specific compliance points, we are happy to help with those as well.</a:t>
            </a:r>
          </a:p>
          <a:p>
            <a:pPr>
              <a:lnSpc>
                <a:spcPts val="4680"/>
              </a:lnSpc>
            </a:pPr>
            <a:endParaRPr lang="en-US" sz="3000" dirty="0">
              <a:solidFill>
                <a:srgbClr val="000000"/>
              </a:solidFill>
              <a:latin typeface="Be Vietnam"/>
            </a:endParaRPr>
          </a:p>
          <a:p>
            <a:pPr>
              <a:lnSpc>
                <a:spcPts val="3510"/>
              </a:lnSpc>
            </a:pPr>
            <a:r>
              <a:rPr lang="en-US" sz="2700" dirty="0">
                <a:solidFill>
                  <a:srgbClr val="000000"/>
                </a:solidFill>
                <a:latin typeface="Be Vietnam"/>
              </a:rPr>
              <a:t>For instance, fun fact --</a:t>
            </a:r>
            <a:r>
              <a:rPr lang="en-US" sz="2700" dirty="0">
                <a:solidFill>
                  <a:srgbClr val="000000"/>
                </a:solidFill>
                <a:highlight>
                  <a:srgbClr val="FFFF00"/>
                </a:highlight>
                <a:latin typeface="Be Vietnam"/>
              </a:rPr>
              <a:t> [ INSERT SOME REGULATORY ISSUE THAT REQUIRES A CERTAIN ACTION(S)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357846" y="1172621"/>
            <a:ext cx="6355765" cy="6357036"/>
            <a:chOff x="0" y="0"/>
            <a:chExt cx="6348730" cy="6350000"/>
          </a:xfrm>
        </p:grpSpPr>
        <p:sp>
          <p:nvSpPr>
            <p:cNvPr id="3" name="Freeform 3"/>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blipFill>
              <a:blip r:embed="rId2"/>
              <a:stretch>
                <a:fillRect l="-5156" r="-5156"/>
              </a:stretch>
            </a:blipFill>
          </p:spPr>
          <p:txBody>
            <a:bodyPr/>
            <a:lstStyle/>
            <a:p>
              <a:endParaRPr lang="en-US"/>
            </a:p>
          </p:txBody>
        </p:sp>
        <p:sp>
          <p:nvSpPr>
            <p:cNvPr id="4" name="Freeform 4"/>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5" name="Freeform 5"/>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6" name="Freeform 6"/>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7" name="Group 7"/>
          <p:cNvGrpSpPr>
            <a:grpSpLocks noChangeAspect="1"/>
          </p:cNvGrpSpPr>
          <p:nvPr/>
        </p:nvGrpSpPr>
        <p:grpSpPr>
          <a:xfrm>
            <a:off x="1306896" y="1203993"/>
            <a:ext cx="8424520" cy="6325664"/>
            <a:chOff x="0" y="0"/>
            <a:chExt cx="8456930" cy="6350000"/>
          </a:xfrm>
        </p:grpSpPr>
        <p:sp>
          <p:nvSpPr>
            <p:cNvPr id="8" name="Freeform 8"/>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9" name="Freeform 9"/>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10" name="Freeform 10"/>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11" name="Freeform 11"/>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12" name="Freeform 12"/>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4F4F4"/>
            </a:solidFill>
          </p:spPr>
          <p:txBody>
            <a:bodyPr/>
            <a:lstStyle/>
            <a:p>
              <a:endParaRPr lang="en-US"/>
            </a:p>
          </p:txBody>
        </p:sp>
        <p:sp>
          <p:nvSpPr>
            <p:cNvPr id="13" name="Freeform 13"/>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a:ln w="12700">
              <a:solidFill>
                <a:srgbClr val="000000"/>
              </a:solidFill>
            </a:ln>
          </p:spPr>
          <p:txBody>
            <a:bodyPr/>
            <a:lstStyle/>
            <a:p>
              <a:endParaRPr lang="en-US"/>
            </a:p>
          </p:txBody>
        </p:sp>
        <p:sp>
          <p:nvSpPr>
            <p:cNvPr id="14" name="Freeform 14"/>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grpSp>
        <p:nvGrpSpPr>
          <p:cNvPr id="15" name="Group 15"/>
          <p:cNvGrpSpPr/>
          <p:nvPr/>
        </p:nvGrpSpPr>
        <p:grpSpPr>
          <a:xfrm>
            <a:off x="1306896" y="8038381"/>
            <a:ext cx="15406714" cy="1219919"/>
            <a:chOff x="0" y="0"/>
            <a:chExt cx="30050193" cy="2379405"/>
          </a:xfrm>
        </p:grpSpPr>
        <p:sp>
          <p:nvSpPr>
            <p:cNvPr id="16" name="Freeform 16"/>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7" name="Freeform 17"/>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8" name="TextBox 18"/>
          <p:cNvSpPr txBox="1"/>
          <p:nvPr/>
        </p:nvSpPr>
        <p:spPr>
          <a:xfrm>
            <a:off x="2001224" y="2366576"/>
            <a:ext cx="7603543" cy="4000500"/>
          </a:xfrm>
          <a:prstGeom prst="rect">
            <a:avLst/>
          </a:prstGeom>
        </p:spPr>
        <p:txBody>
          <a:bodyPr lIns="0" tIns="0" rIns="0" bIns="0" rtlCol="0" anchor="t">
            <a:spAutoFit/>
          </a:bodyPr>
          <a:lstStyle/>
          <a:p>
            <a:pPr>
              <a:lnSpc>
                <a:spcPts val="10560"/>
              </a:lnSpc>
            </a:pPr>
            <a:r>
              <a:rPr lang="en-US" sz="8800">
                <a:solidFill>
                  <a:srgbClr val="000000"/>
                </a:solidFill>
                <a:latin typeface="Space Mono Bold"/>
              </a:rPr>
              <a:t>Things that make legal unhappy</a:t>
            </a:r>
          </a:p>
        </p:txBody>
      </p:sp>
      <p:sp>
        <p:nvSpPr>
          <p:cNvPr id="19" name="TextBox 19"/>
          <p:cNvSpPr txBox="1"/>
          <p:nvPr/>
        </p:nvSpPr>
        <p:spPr>
          <a:xfrm>
            <a:off x="2001224" y="8068825"/>
            <a:ext cx="9912167" cy="909955"/>
          </a:xfrm>
          <a:prstGeom prst="rect">
            <a:avLst/>
          </a:prstGeom>
        </p:spPr>
        <p:txBody>
          <a:bodyPr lIns="0" tIns="0" rIns="0" bIns="0" rtlCol="0" anchor="t">
            <a:spAutoFit/>
          </a:bodyPr>
          <a:lstStyle/>
          <a:p>
            <a:pPr>
              <a:lnSpc>
                <a:spcPts val="7280"/>
              </a:lnSpc>
            </a:pPr>
            <a:r>
              <a:rPr lang="en-US" sz="5600">
                <a:solidFill>
                  <a:srgbClr val="000000"/>
                </a:solidFill>
                <a:latin typeface="Be Vietnam"/>
              </a:rPr>
              <a:t>Let's review</a:t>
            </a:r>
          </a:p>
        </p:txBody>
      </p:sp>
      <p:sp>
        <p:nvSpPr>
          <p:cNvPr id="20" name="Freeform 20"/>
          <p:cNvSpPr/>
          <p:nvPr/>
        </p:nvSpPr>
        <p:spPr>
          <a:xfrm>
            <a:off x="15557325" y="8286944"/>
            <a:ext cx="722792" cy="722792"/>
          </a:xfrm>
          <a:custGeom>
            <a:avLst/>
            <a:gdLst/>
            <a:ahLst/>
            <a:cxnLst/>
            <a:rect l="l" t="t" r="r" b="b"/>
            <a:pathLst>
              <a:path w="722792" h="722792">
                <a:moveTo>
                  <a:pt x="0" y="0"/>
                </a:moveTo>
                <a:lnTo>
                  <a:pt x="722792" y="0"/>
                </a:lnTo>
                <a:lnTo>
                  <a:pt x="722792" y="722792"/>
                </a:lnTo>
                <a:lnTo>
                  <a:pt x="0" y="7227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a:grpSpLocks noChangeAspect="1"/>
          </p:cNvGrpSpPr>
          <p:nvPr/>
        </p:nvGrpSpPr>
        <p:grpSpPr>
          <a:xfrm>
            <a:off x="9632064" y="1629538"/>
            <a:ext cx="6983255" cy="6984652"/>
            <a:chOff x="0" y="0"/>
            <a:chExt cx="6348730" cy="6350000"/>
          </a:xfrm>
        </p:grpSpPr>
        <p:sp>
          <p:nvSpPr>
            <p:cNvPr id="6" name="Freeform 6"/>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FFFFFF"/>
            </a:solidFill>
            <a:ln w="12700">
              <a:solidFill>
                <a:srgbClr val="000000"/>
              </a:solidFill>
            </a:ln>
          </p:spPr>
          <p:txBody>
            <a:bodyPr/>
            <a:lstStyle/>
            <a:p>
              <a:endParaRPr lang="en-US"/>
            </a:p>
          </p:txBody>
        </p:sp>
        <p:sp>
          <p:nvSpPr>
            <p:cNvPr id="7" name="Freeform 7"/>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8" name="Freeform 8"/>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9" name="Freeform 9"/>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10" name="Group 10"/>
          <p:cNvGrpSpPr/>
          <p:nvPr/>
        </p:nvGrpSpPr>
        <p:grpSpPr>
          <a:xfrm>
            <a:off x="1028700" y="3169599"/>
            <a:ext cx="7986557" cy="3901472"/>
            <a:chOff x="0" y="0"/>
            <a:chExt cx="9737324" cy="4756730"/>
          </a:xfrm>
        </p:grpSpPr>
        <p:sp>
          <p:nvSpPr>
            <p:cNvPr id="11" name="Freeform 11"/>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2" name="Freeform 12"/>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3" name="Group 13"/>
          <p:cNvGrpSpPr/>
          <p:nvPr/>
        </p:nvGrpSpPr>
        <p:grpSpPr>
          <a:xfrm>
            <a:off x="1028700" y="3169599"/>
            <a:ext cx="8268780" cy="4225056"/>
            <a:chOff x="0" y="0"/>
            <a:chExt cx="11025040" cy="5633408"/>
          </a:xfrm>
        </p:grpSpPr>
        <p:grpSp>
          <p:nvGrpSpPr>
            <p:cNvPr id="14" name="Group 14"/>
            <p:cNvGrpSpPr/>
            <p:nvPr/>
          </p:nvGrpSpPr>
          <p:grpSpPr>
            <a:xfrm>
              <a:off x="376297" y="431445"/>
              <a:ext cx="10648742" cy="5201962"/>
              <a:chOff x="0" y="0"/>
              <a:chExt cx="9737324" cy="4756730"/>
            </a:xfrm>
          </p:grpSpPr>
          <p:sp>
            <p:nvSpPr>
              <p:cNvPr id="15" name="Freeform 15"/>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6" name="Freeform 16"/>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7" name="Group 17"/>
            <p:cNvGrpSpPr/>
            <p:nvPr/>
          </p:nvGrpSpPr>
          <p:grpSpPr>
            <a:xfrm>
              <a:off x="0" y="0"/>
              <a:ext cx="10648742" cy="5201962"/>
              <a:chOff x="0" y="0"/>
              <a:chExt cx="9737324" cy="4756730"/>
            </a:xfrm>
          </p:grpSpPr>
          <p:sp>
            <p:nvSpPr>
              <p:cNvPr id="18" name="Freeform 18"/>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9" name="Freeform 19"/>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20" name="Group 20"/>
          <p:cNvGrpSpPr/>
          <p:nvPr/>
        </p:nvGrpSpPr>
        <p:grpSpPr>
          <a:xfrm>
            <a:off x="1028700" y="1629538"/>
            <a:ext cx="7986557" cy="1200762"/>
            <a:chOff x="0" y="0"/>
            <a:chExt cx="8733103" cy="1313003"/>
          </a:xfrm>
        </p:grpSpPr>
        <p:sp>
          <p:nvSpPr>
            <p:cNvPr id="21" name="Freeform 21"/>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22" name="Freeform 22"/>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23" name="Freeform 23"/>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3186190" y="7897656"/>
            <a:ext cx="7111760" cy="2519016"/>
          </a:xfrm>
          <a:custGeom>
            <a:avLst/>
            <a:gdLst/>
            <a:ahLst/>
            <a:cxnLst/>
            <a:rect l="l" t="t" r="r" b="b"/>
            <a:pathLst>
              <a:path w="7111760" h="2519016">
                <a:moveTo>
                  <a:pt x="0" y="0"/>
                </a:moveTo>
                <a:lnTo>
                  <a:pt x="7111760" y="0"/>
                </a:lnTo>
                <a:lnTo>
                  <a:pt x="7111760" y="2519016"/>
                </a:lnTo>
                <a:lnTo>
                  <a:pt x="0" y="2519016"/>
                </a:lnTo>
                <a:lnTo>
                  <a:pt x="0" y="0"/>
                </a:lnTo>
                <a:close/>
              </a:path>
            </a:pathLst>
          </a:custGeom>
          <a:blipFill>
            <a:blip r:embed="rId4"/>
            <a:stretch>
              <a:fillRect b="-31161"/>
            </a:stretch>
          </a:blipFill>
        </p:spPr>
        <p:txBody>
          <a:bodyPr/>
          <a:lstStyle/>
          <a:p>
            <a:endParaRPr lang="en-US"/>
          </a:p>
        </p:txBody>
      </p:sp>
      <p:sp>
        <p:nvSpPr>
          <p:cNvPr id="25" name="TextBox 25"/>
          <p:cNvSpPr txBox="1"/>
          <p:nvPr/>
        </p:nvSpPr>
        <p:spPr>
          <a:xfrm>
            <a:off x="10047015" y="2650554"/>
            <a:ext cx="6153352" cy="5529580"/>
          </a:xfrm>
          <a:prstGeom prst="rect">
            <a:avLst/>
          </a:prstGeom>
        </p:spPr>
        <p:txBody>
          <a:bodyPr lIns="0" tIns="0" rIns="0" bIns="0" rtlCol="0" anchor="t">
            <a:spAutoFit/>
          </a:bodyPr>
          <a:lstStyle/>
          <a:p>
            <a:pPr algn="ctr">
              <a:lnSpc>
                <a:spcPts val="7280"/>
              </a:lnSpc>
            </a:pPr>
            <a:r>
              <a:rPr lang="en-US" sz="5600">
                <a:solidFill>
                  <a:srgbClr val="000000"/>
                </a:solidFill>
                <a:latin typeface="Be Vietnam"/>
              </a:rPr>
              <a:t>Dance like nobody is watching, tweet like legal keeps a creepy big brother type list </a:t>
            </a:r>
          </a:p>
        </p:txBody>
      </p:sp>
      <p:sp>
        <p:nvSpPr>
          <p:cNvPr id="26" name="TextBox 26"/>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7" name="TextBox 27"/>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Engagement farming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29844" y="6583712"/>
            <a:ext cx="5101232" cy="5101232"/>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txBody>
            <a:bodyPr/>
            <a:lstStyle/>
            <a:p>
              <a:endParaRPr lang="en-US"/>
            </a:p>
          </p:txBody>
        </p:sp>
      </p:grpSp>
      <p:grpSp>
        <p:nvGrpSpPr>
          <p:cNvPr id="4" name="Group 4"/>
          <p:cNvGrpSpPr>
            <a:grpSpLocks noChangeAspect="1"/>
          </p:cNvGrpSpPr>
          <p:nvPr/>
        </p:nvGrpSpPr>
        <p:grpSpPr>
          <a:xfrm>
            <a:off x="10609837" y="1615953"/>
            <a:ext cx="7065120" cy="5304941"/>
            <a:chOff x="0" y="0"/>
            <a:chExt cx="8456930" cy="6350000"/>
          </a:xfrm>
        </p:grpSpPr>
        <p:sp>
          <p:nvSpPr>
            <p:cNvPr id="5" name="Freeform 5"/>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6" name="Freeform 6"/>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7" name="Freeform 7"/>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8" name="Freeform 8"/>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9" name="Freeform 9"/>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FFFFF"/>
            </a:solidFill>
          </p:spPr>
          <p:txBody>
            <a:bodyPr/>
            <a:lstStyle/>
            <a:p>
              <a:endParaRPr lang="en-US"/>
            </a:p>
          </p:txBody>
        </p:sp>
        <p:sp>
          <p:nvSpPr>
            <p:cNvPr id="10" name="Freeform 10"/>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blipFill>
              <a:blip r:embed="rId2"/>
              <a:stretch>
                <a:fillRect t="-32944" b="-32944"/>
              </a:stretch>
            </a:blipFill>
          </p:spPr>
          <p:txBody>
            <a:bodyPr/>
            <a:lstStyle/>
            <a:p>
              <a:endParaRPr lang="en-US"/>
            </a:p>
          </p:txBody>
        </p:sp>
        <p:sp>
          <p:nvSpPr>
            <p:cNvPr id="11" name="Freeform 11"/>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grpSp>
        <p:nvGrpSpPr>
          <p:cNvPr id="12" name="Group 12"/>
          <p:cNvGrpSpPr/>
          <p:nvPr/>
        </p:nvGrpSpPr>
        <p:grpSpPr>
          <a:xfrm>
            <a:off x="200972" y="228884"/>
            <a:ext cx="14902224" cy="1234097"/>
            <a:chOff x="0" y="0"/>
            <a:chExt cx="25202990" cy="2087134"/>
          </a:xfrm>
        </p:grpSpPr>
        <p:sp>
          <p:nvSpPr>
            <p:cNvPr id="13" name="Freeform 13"/>
            <p:cNvSpPr/>
            <p:nvPr/>
          </p:nvSpPr>
          <p:spPr>
            <a:xfrm>
              <a:off x="31750" y="31750"/>
              <a:ext cx="25139490" cy="2023634"/>
            </a:xfrm>
            <a:custGeom>
              <a:avLst/>
              <a:gdLst/>
              <a:ahLst/>
              <a:cxnLst/>
              <a:rect l="l" t="t" r="r" b="b"/>
              <a:pathLst>
                <a:path w="25139490" h="2023634">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0" y="2023634"/>
                    <a:pt x="25046780" y="2023634"/>
                  </a:cubicBezTo>
                  <a:close/>
                </a:path>
              </a:pathLst>
            </a:custGeom>
            <a:solidFill>
              <a:srgbClr val="FFFFFF"/>
            </a:solidFill>
          </p:spPr>
          <p:txBody>
            <a:bodyPr/>
            <a:lstStyle/>
            <a:p>
              <a:endParaRPr lang="en-US"/>
            </a:p>
          </p:txBody>
        </p:sp>
        <p:sp>
          <p:nvSpPr>
            <p:cNvPr id="14" name="Freeform 14"/>
            <p:cNvSpPr/>
            <p:nvPr/>
          </p:nvSpPr>
          <p:spPr>
            <a:xfrm>
              <a:off x="0" y="0"/>
              <a:ext cx="25202990" cy="2087134"/>
            </a:xfrm>
            <a:custGeom>
              <a:avLst/>
              <a:gdLst/>
              <a:ahLst/>
              <a:cxnLst/>
              <a:rect l="l" t="t" r="r" b="b"/>
              <a:pathLst>
                <a:path w="25202990" h="2087134">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4"/>
                    <a:pt x="55880" y="2087134"/>
                    <a:pt x="124460" y="2087134"/>
                  </a:cubicBezTo>
                  <a:lnTo>
                    <a:pt x="25078531" y="2087134"/>
                  </a:lnTo>
                  <a:cubicBezTo>
                    <a:pt x="25147110" y="2087134"/>
                    <a:pt x="25202990" y="2031254"/>
                    <a:pt x="25202990" y="1962674"/>
                  </a:cubicBezTo>
                  <a:lnTo>
                    <a:pt x="25202990" y="124460"/>
                  </a:lnTo>
                  <a:cubicBezTo>
                    <a:pt x="25202990" y="55880"/>
                    <a:pt x="25147110" y="0"/>
                    <a:pt x="25078531" y="0"/>
                  </a:cubicBezTo>
                  <a:close/>
                </a:path>
              </a:pathLst>
            </a:custGeom>
            <a:solidFill>
              <a:srgbClr val="000000"/>
            </a:solidFill>
          </p:spPr>
          <p:txBody>
            <a:bodyPr/>
            <a:lstStyle/>
            <a:p>
              <a:endParaRPr lang="en-US"/>
            </a:p>
          </p:txBody>
        </p:sp>
      </p:grpSp>
      <p:sp>
        <p:nvSpPr>
          <p:cNvPr id="15" name="Freeform 15"/>
          <p:cNvSpPr/>
          <p:nvPr/>
        </p:nvSpPr>
        <p:spPr>
          <a:xfrm>
            <a:off x="7306228" y="6730668"/>
            <a:ext cx="3974490" cy="3974490"/>
          </a:xfrm>
          <a:custGeom>
            <a:avLst/>
            <a:gdLst/>
            <a:ahLst/>
            <a:cxnLst/>
            <a:rect l="l" t="t" r="r" b="b"/>
            <a:pathLst>
              <a:path w="3974490" h="3974490">
                <a:moveTo>
                  <a:pt x="0" y="0"/>
                </a:moveTo>
                <a:lnTo>
                  <a:pt x="3974491" y="0"/>
                </a:lnTo>
                <a:lnTo>
                  <a:pt x="3974491" y="3974490"/>
                </a:lnTo>
                <a:lnTo>
                  <a:pt x="0" y="39744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a:grpSpLocks noChangeAspect="1"/>
          </p:cNvGrpSpPr>
          <p:nvPr/>
        </p:nvGrpSpPr>
        <p:grpSpPr>
          <a:xfrm>
            <a:off x="0" y="1615953"/>
            <a:ext cx="7652084" cy="5745671"/>
            <a:chOff x="0" y="0"/>
            <a:chExt cx="8456930" cy="6350000"/>
          </a:xfrm>
        </p:grpSpPr>
        <p:sp>
          <p:nvSpPr>
            <p:cNvPr id="17" name="Freeform 17"/>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txBody>
            <a:bodyPr/>
            <a:lstStyle/>
            <a:p>
              <a:endParaRPr lang="en-US"/>
            </a:p>
          </p:txBody>
        </p:sp>
        <p:sp>
          <p:nvSpPr>
            <p:cNvPr id="18" name="Freeform 18"/>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txBody>
            <a:bodyPr/>
            <a:lstStyle/>
            <a:p>
              <a:endParaRPr lang="en-US"/>
            </a:p>
          </p:txBody>
        </p:sp>
        <p:sp>
          <p:nvSpPr>
            <p:cNvPr id="19" name="Freeform 19"/>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txBody>
            <a:bodyPr/>
            <a:lstStyle/>
            <a:p>
              <a:endParaRPr lang="en-US"/>
            </a:p>
          </p:txBody>
        </p:sp>
        <p:sp>
          <p:nvSpPr>
            <p:cNvPr id="20" name="Freeform 20"/>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txBody>
            <a:bodyPr/>
            <a:lstStyle/>
            <a:p>
              <a:endParaRPr lang="en-US"/>
            </a:p>
          </p:txBody>
        </p:sp>
        <p:sp>
          <p:nvSpPr>
            <p:cNvPr id="21" name="Freeform 21"/>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FFFFF"/>
            </a:solidFill>
          </p:spPr>
          <p:txBody>
            <a:bodyPr/>
            <a:lstStyle/>
            <a:p>
              <a:endParaRPr lang="en-US"/>
            </a:p>
          </p:txBody>
        </p:sp>
        <p:sp>
          <p:nvSpPr>
            <p:cNvPr id="22" name="Freeform 22"/>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blipFill>
              <a:blip r:embed="rId5"/>
              <a:stretch>
                <a:fillRect t="-30397" b="-30397"/>
              </a:stretch>
            </a:blipFill>
          </p:spPr>
          <p:txBody>
            <a:bodyPr/>
            <a:lstStyle/>
            <a:p>
              <a:endParaRPr lang="en-US"/>
            </a:p>
          </p:txBody>
        </p:sp>
        <p:sp>
          <p:nvSpPr>
            <p:cNvPr id="23" name="Freeform 23"/>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txBody>
            <a:bodyPr/>
            <a:lstStyle/>
            <a:p>
              <a:endParaRPr lang="en-US"/>
            </a:p>
          </p:txBody>
        </p:sp>
      </p:grpSp>
      <p:sp>
        <p:nvSpPr>
          <p:cNvPr id="24" name="TextBox 24"/>
          <p:cNvSpPr txBox="1"/>
          <p:nvPr/>
        </p:nvSpPr>
        <p:spPr>
          <a:xfrm>
            <a:off x="11967636" y="1587378"/>
            <a:ext cx="4349522" cy="450215"/>
          </a:xfrm>
          <a:prstGeom prst="rect">
            <a:avLst/>
          </a:prstGeom>
        </p:spPr>
        <p:txBody>
          <a:bodyPr lIns="0" tIns="0" rIns="0" bIns="0" rtlCol="0" anchor="t">
            <a:spAutoFit/>
          </a:bodyPr>
          <a:lstStyle/>
          <a:p>
            <a:pPr>
              <a:lnSpc>
                <a:spcPts val="3640"/>
              </a:lnSpc>
            </a:pPr>
            <a:r>
              <a:rPr lang="en-US" sz="2800">
                <a:solidFill>
                  <a:srgbClr val="000000"/>
                </a:solidFill>
                <a:latin typeface="Be Vietnam"/>
              </a:rPr>
              <a:t>[. ]</a:t>
            </a:r>
          </a:p>
        </p:txBody>
      </p:sp>
      <p:sp>
        <p:nvSpPr>
          <p:cNvPr id="25" name="TextBox 25"/>
          <p:cNvSpPr txBox="1"/>
          <p:nvPr/>
        </p:nvSpPr>
        <p:spPr>
          <a:xfrm>
            <a:off x="1904605" y="1610872"/>
            <a:ext cx="5401623" cy="450215"/>
          </a:xfrm>
          <a:prstGeom prst="rect">
            <a:avLst/>
          </a:prstGeom>
        </p:spPr>
        <p:txBody>
          <a:bodyPr lIns="0" tIns="0" rIns="0" bIns="0" rtlCol="0" anchor="t">
            <a:spAutoFit/>
          </a:bodyPr>
          <a:lstStyle/>
          <a:p>
            <a:pPr>
              <a:lnSpc>
                <a:spcPts val="3640"/>
              </a:lnSpc>
            </a:pPr>
            <a:r>
              <a:rPr lang="en-US" sz="2800">
                <a:solidFill>
                  <a:srgbClr val="000000"/>
                </a:solidFill>
                <a:latin typeface="Be Vietnam"/>
              </a:rPr>
              <a:t>[. ]</a:t>
            </a:r>
          </a:p>
        </p:txBody>
      </p:sp>
      <p:sp>
        <p:nvSpPr>
          <p:cNvPr id="26" name="TextBox 26"/>
          <p:cNvSpPr txBox="1"/>
          <p:nvPr/>
        </p:nvSpPr>
        <p:spPr>
          <a:xfrm>
            <a:off x="509716" y="307452"/>
            <a:ext cx="12439007" cy="962660"/>
          </a:xfrm>
          <a:prstGeom prst="rect">
            <a:avLst/>
          </a:prstGeom>
        </p:spPr>
        <p:txBody>
          <a:bodyPr lIns="0" tIns="0" rIns="0" bIns="0" rtlCol="0" anchor="t">
            <a:spAutoFit/>
          </a:bodyPr>
          <a:lstStyle/>
          <a:p>
            <a:pPr>
              <a:lnSpc>
                <a:spcPts val="7839"/>
              </a:lnSpc>
            </a:pPr>
            <a:r>
              <a:rPr lang="en-US" sz="5600" spc="84">
                <a:solidFill>
                  <a:srgbClr val="000000"/>
                </a:solidFill>
                <a:latin typeface="Be Vietnam Bold"/>
              </a:rPr>
              <a:t>Intro to the Legal Team</a:t>
            </a:r>
          </a:p>
        </p:txBody>
      </p:sp>
      <p:sp>
        <p:nvSpPr>
          <p:cNvPr id="27" name="TextBox 27"/>
          <p:cNvSpPr txBox="1"/>
          <p:nvPr/>
        </p:nvSpPr>
        <p:spPr>
          <a:xfrm>
            <a:off x="6979926" y="4769238"/>
            <a:ext cx="5968797" cy="450215"/>
          </a:xfrm>
          <a:prstGeom prst="rect">
            <a:avLst/>
          </a:prstGeom>
        </p:spPr>
        <p:txBody>
          <a:bodyPr lIns="0" tIns="0" rIns="0" bIns="0" rtlCol="0" anchor="t">
            <a:spAutoFit/>
          </a:bodyPr>
          <a:lstStyle/>
          <a:p>
            <a:pPr>
              <a:lnSpc>
                <a:spcPts val="3640"/>
              </a:lnSpc>
            </a:pPr>
            <a:r>
              <a:rPr lang="en-US" sz="2800">
                <a:solidFill>
                  <a:srgbClr val="000000"/>
                </a:solidFill>
                <a:latin typeface="Be Vietnam"/>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3290306" y="7380162"/>
            <a:ext cx="7574892" cy="3401815"/>
          </a:xfrm>
          <a:custGeom>
            <a:avLst/>
            <a:gdLst/>
            <a:ahLst/>
            <a:cxnLst/>
            <a:rect l="l" t="t" r="r" b="b"/>
            <a:pathLst>
              <a:path w="7574892" h="3401815">
                <a:moveTo>
                  <a:pt x="0" y="0"/>
                </a:moveTo>
                <a:lnTo>
                  <a:pt x="7574892" y="0"/>
                </a:lnTo>
                <a:lnTo>
                  <a:pt x="7574892" y="3401815"/>
                </a:lnTo>
                <a:lnTo>
                  <a:pt x="0" y="34018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a:grpSpLocks noChangeAspect="1"/>
          </p:cNvGrpSpPr>
          <p:nvPr/>
        </p:nvGrpSpPr>
        <p:grpSpPr>
          <a:xfrm>
            <a:off x="1564233" y="1454410"/>
            <a:ext cx="7026518" cy="7027923"/>
            <a:chOff x="0" y="0"/>
            <a:chExt cx="6348730" cy="6350000"/>
          </a:xfrm>
        </p:grpSpPr>
        <p:sp>
          <p:nvSpPr>
            <p:cNvPr id="4" name="Freeform 4"/>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FFFFFF"/>
            </a:solidFill>
            <a:ln w="12700">
              <a:solidFill>
                <a:srgbClr val="000000"/>
              </a:solidFill>
            </a:ln>
          </p:spPr>
          <p:txBody>
            <a:bodyPr/>
            <a:lstStyle/>
            <a:p>
              <a:endParaRPr lang="en-US"/>
            </a:p>
          </p:txBody>
        </p:sp>
        <p:sp>
          <p:nvSpPr>
            <p:cNvPr id="5" name="Freeform 5"/>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6" name="Freeform 6"/>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7" name="Freeform 7"/>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8" name="Group 8"/>
          <p:cNvGrpSpPr/>
          <p:nvPr/>
        </p:nvGrpSpPr>
        <p:grpSpPr>
          <a:xfrm>
            <a:off x="2339762" y="2731709"/>
            <a:ext cx="5475459" cy="2468525"/>
            <a:chOff x="0" y="0"/>
            <a:chExt cx="7300612" cy="3291367"/>
          </a:xfrm>
        </p:grpSpPr>
        <p:sp>
          <p:nvSpPr>
            <p:cNvPr id="9" name="TextBox 9"/>
            <p:cNvSpPr txBox="1"/>
            <p:nvPr/>
          </p:nvSpPr>
          <p:spPr>
            <a:xfrm>
              <a:off x="0" y="0"/>
              <a:ext cx="7300612" cy="1397000"/>
            </a:xfrm>
            <a:prstGeom prst="rect">
              <a:avLst/>
            </a:prstGeom>
          </p:spPr>
          <p:txBody>
            <a:bodyPr lIns="0" tIns="0" rIns="0" bIns="0" rtlCol="0" anchor="t">
              <a:spAutoFit/>
            </a:bodyPr>
            <a:lstStyle/>
            <a:p>
              <a:pPr>
                <a:lnSpc>
                  <a:spcPts val="8280"/>
                </a:lnSpc>
              </a:pPr>
              <a:r>
                <a:rPr lang="en-US" sz="6900">
                  <a:solidFill>
                    <a:srgbClr val="000000"/>
                  </a:solidFill>
                  <a:latin typeface="Space Mono Bold"/>
                </a:rPr>
                <a:t>Tips</a:t>
              </a:r>
            </a:p>
          </p:txBody>
        </p:sp>
        <p:sp>
          <p:nvSpPr>
            <p:cNvPr id="10" name="TextBox 10"/>
            <p:cNvSpPr txBox="1"/>
            <p:nvPr/>
          </p:nvSpPr>
          <p:spPr>
            <a:xfrm>
              <a:off x="0" y="1748952"/>
              <a:ext cx="6693800" cy="1542415"/>
            </a:xfrm>
            <a:prstGeom prst="rect">
              <a:avLst/>
            </a:prstGeom>
          </p:spPr>
          <p:txBody>
            <a:bodyPr lIns="0" tIns="0" rIns="0" bIns="0" rtlCol="0" anchor="t">
              <a:spAutoFit/>
            </a:bodyPr>
            <a:lstStyle/>
            <a:p>
              <a:pPr>
                <a:lnSpc>
                  <a:spcPts val="4680"/>
                </a:lnSpc>
              </a:pPr>
              <a:r>
                <a:rPr lang="en-US" sz="3600">
                  <a:solidFill>
                    <a:srgbClr val="000000"/>
                  </a:solidFill>
                  <a:latin typeface="Be Vietnam"/>
                </a:rPr>
                <a:t>When playing on the interwebs:</a:t>
              </a:r>
            </a:p>
          </p:txBody>
        </p:sp>
      </p:grpSp>
      <p:grpSp>
        <p:nvGrpSpPr>
          <p:cNvPr id="11" name="Group 11"/>
          <p:cNvGrpSpPr/>
          <p:nvPr/>
        </p:nvGrpSpPr>
        <p:grpSpPr>
          <a:xfrm>
            <a:off x="15073904" y="-379645"/>
            <a:ext cx="3959423" cy="3959423"/>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98"/>
            </a:solidFill>
          </p:spPr>
          <p:txBody>
            <a:bodyPr/>
            <a:lstStyle/>
            <a:p>
              <a:endParaRPr lang="en-US"/>
            </a:p>
          </p:txBody>
        </p:sp>
      </p:grpSp>
      <p:grpSp>
        <p:nvGrpSpPr>
          <p:cNvPr id="13" name="Group 13"/>
          <p:cNvGrpSpPr/>
          <p:nvPr/>
        </p:nvGrpSpPr>
        <p:grpSpPr>
          <a:xfrm>
            <a:off x="9435629" y="1454410"/>
            <a:ext cx="7173110" cy="1098705"/>
            <a:chOff x="0" y="0"/>
            <a:chExt cx="9564147" cy="1464940"/>
          </a:xfrm>
        </p:grpSpPr>
        <p:grpSp>
          <p:nvGrpSpPr>
            <p:cNvPr id="14" name="Group 14"/>
            <p:cNvGrpSpPr/>
            <p:nvPr/>
          </p:nvGrpSpPr>
          <p:grpSpPr>
            <a:xfrm>
              <a:off x="0" y="0"/>
              <a:ext cx="9564147" cy="1464940"/>
              <a:chOff x="0" y="0"/>
              <a:chExt cx="12131333" cy="1858156"/>
            </a:xfrm>
          </p:grpSpPr>
          <p:sp>
            <p:nvSpPr>
              <p:cNvPr id="15" name="Freeform 15"/>
              <p:cNvSpPr/>
              <p:nvPr/>
            </p:nvSpPr>
            <p:spPr>
              <a:xfrm>
                <a:off x="31750" y="31750"/>
                <a:ext cx="12067833" cy="1794656"/>
              </a:xfrm>
              <a:custGeom>
                <a:avLst/>
                <a:gdLst/>
                <a:ahLst/>
                <a:cxnLst/>
                <a:rect l="l" t="t" r="r" b="b"/>
                <a:pathLst>
                  <a:path w="12067833" h="1794656">
                    <a:moveTo>
                      <a:pt x="11975123" y="1794656"/>
                    </a:moveTo>
                    <a:lnTo>
                      <a:pt x="92710" y="1794656"/>
                    </a:lnTo>
                    <a:cubicBezTo>
                      <a:pt x="41910" y="1794656"/>
                      <a:pt x="0" y="1752746"/>
                      <a:pt x="0" y="1701946"/>
                    </a:cubicBezTo>
                    <a:lnTo>
                      <a:pt x="0" y="92710"/>
                    </a:lnTo>
                    <a:cubicBezTo>
                      <a:pt x="0" y="41910"/>
                      <a:pt x="41910" y="0"/>
                      <a:pt x="92710" y="0"/>
                    </a:cubicBezTo>
                    <a:lnTo>
                      <a:pt x="11973853" y="0"/>
                    </a:lnTo>
                    <a:cubicBezTo>
                      <a:pt x="12024653" y="0"/>
                      <a:pt x="12066563" y="41910"/>
                      <a:pt x="12066563" y="92710"/>
                    </a:cubicBezTo>
                    <a:lnTo>
                      <a:pt x="12066563" y="1700676"/>
                    </a:lnTo>
                    <a:cubicBezTo>
                      <a:pt x="12067833" y="1752746"/>
                      <a:pt x="12025923" y="1794656"/>
                      <a:pt x="11975123" y="1794656"/>
                    </a:cubicBezTo>
                    <a:close/>
                  </a:path>
                </a:pathLst>
              </a:custGeom>
              <a:solidFill>
                <a:srgbClr val="FFFFFF"/>
              </a:solidFill>
            </p:spPr>
            <p:txBody>
              <a:bodyPr/>
              <a:lstStyle/>
              <a:p>
                <a:endParaRPr lang="en-US"/>
              </a:p>
            </p:txBody>
          </p:sp>
          <p:sp>
            <p:nvSpPr>
              <p:cNvPr id="16" name="Freeform 16"/>
              <p:cNvSpPr/>
              <p:nvPr/>
            </p:nvSpPr>
            <p:spPr>
              <a:xfrm>
                <a:off x="0" y="0"/>
                <a:ext cx="12131333" cy="1858156"/>
              </a:xfrm>
              <a:custGeom>
                <a:avLst/>
                <a:gdLst/>
                <a:ahLst/>
                <a:cxnLst/>
                <a:rect l="l" t="t" r="r" b="b"/>
                <a:pathLst>
                  <a:path w="12131333" h="1858156">
                    <a:moveTo>
                      <a:pt x="12006873" y="59690"/>
                    </a:moveTo>
                    <a:cubicBezTo>
                      <a:pt x="12042433" y="59690"/>
                      <a:pt x="12071643" y="88900"/>
                      <a:pt x="12071643" y="124460"/>
                    </a:cubicBezTo>
                    <a:lnTo>
                      <a:pt x="12071643" y="1733696"/>
                    </a:lnTo>
                    <a:cubicBezTo>
                      <a:pt x="12071643" y="1769256"/>
                      <a:pt x="12042433" y="1798466"/>
                      <a:pt x="12006873" y="1798466"/>
                    </a:cubicBezTo>
                    <a:lnTo>
                      <a:pt x="124460" y="1798466"/>
                    </a:lnTo>
                    <a:cubicBezTo>
                      <a:pt x="88900" y="1798466"/>
                      <a:pt x="59690" y="1769256"/>
                      <a:pt x="59690" y="1733696"/>
                    </a:cubicBezTo>
                    <a:lnTo>
                      <a:pt x="59690" y="124460"/>
                    </a:lnTo>
                    <a:cubicBezTo>
                      <a:pt x="59690" y="88900"/>
                      <a:pt x="88900" y="59690"/>
                      <a:pt x="124460" y="59690"/>
                    </a:cubicBezTo>
                    <a:lnTo>
                      <a:pt x="12006873" y="59690"/>
                    </a:lnTo>
                    <a:moveTo>
                      <a:pt x="12006873" y="0"/>
                    </a:moveTo>
                    <a:lnTo>
                      <a:pt x="124460" y="0"/>
                    </a:lnTo>
                    <a:cubicBezTo>
                      <a:pt x="55880" y="0"/>
                      <a:pt x="0" y="55880"/>
                      <a:pt x="0" y="124460"/>
                    </a:cubicBezTo>
                    <a:lnTo>
                      <a:pt x="0" y="1733696"/>
                    </a:lnTo>
                    <a:cubicBezTo>
                      <a:pt x="0" y="1802276"/>
                      <a:pt x="55880" y="1858156"/>
                      <a:pt x="124460" y="1858156"/>
                    </a:cubicBezTo>
                    <a:lnTo>
                      <a:pt x="12006873" y="1858156"/>
                    </a:lnTo>
                    <a:cubicBezTo>
                      <a:pt x="12075453" y="1858156"/>
                      <a:pt x="12131333" y="1802276"/>
                      <a:pt x="12131333" y="1733696"/>
                    </a:cubicBezTo>
                    <a:lnTo>
                      <a:pt x="12131333" y="124460"/>
                    </a:lnTo>
                    <a:cubicBezTo>
                      <a:pt x="12131333" y="55880"/>
                      <a:pt x="12075453" y="0"/>
                      <a:pt x="12006873" y="0"/>
                    </a:cubicBezTo>
                    <a:close/>
                  </a:path>
                </a:pathLst>
              </a:custGeom>
              <a:solidFill>
                <a:srgbClr val="000000"/>
              </a:solidFill>
            </p:spPr>
            <p:txBody>
              <a:bodyPr/>
              <a:lstStyle/>
              <a:p>
                <a:endParaRPr lang="en-US"/>
              </a:p>
            </p:txBody>
          </p:sp>
        </p:grpSp>
        <p:sp>
          <p:nvSpPr>
            <p:cNvPr id="17" name="TextBox 17"/>
            <p:cNvSpPr txBox="1"/>
            <p:nvPr/>
          </p:nvSpPr>
          <p:spPr>
            <a:xfrm>
              <a:off x="1453345" y="462278"/>
              <a:ext cx="7624695" cy="508635"/>
            </a:xfrm>
            <a:prstGeom prst="rect">
              <a:avLst/>
            </a:prstGeom>
          </p:spPr>
          <p:txBody>
            <a:bodyPr lIns="0" tIns="0" rIns="0" bIns="0" rtlCol="0" anchor="t">
              <a:spAutoFit/>
            </a:bodyPr>
            <a:lstStyle/>
            <a:p>
              <a:pPr>
                <a:lnSpc>
                  <a:spcPts val="3120"/>
                </a:lnSpc>
              </a:pPr>
              <a:r>
                <a:rPr lang="en-US" sz="2400">
                  <a:solidFill>
                    <a:srgbClr val="000000"/>
                  </a:solidFill>
                  <a:latin typeface="Be Vietnam"/>
                </a:rPr>
                <a:t>Don't say stupid stuff</a:t>
              </a:r>
            </a:p>
          </p:txBody>
        </p:sp>
        <p:sp>
          <p:nvSpPr>
            <p:cNvPr id="18" name="Freeform 18"/>
            <p:cNvSpPr/>
            <p:nvPr/>
          </p:nvSpPr>
          <p:spPr>
            <a:xfrm>
              <a:off x="376761" y="402621"/>
              <a:ext cx="659699" cy="659699"/>
            </a:xfrm>
            <a:custGeom>
              <a:avLst/>
              <a:gdLst/>
              <a:ahLst/>
              <a:cxnLst/>
              <a:rect l="l" t="t" r="r" b="b"/>
              <a:pathLst>
                <a:path w="659699" h="659699">
                  <a:moveTo>
                    <a:pt x="0" y="0"/>
                  </a:moveTo>
                  <a:lnTo>
                    <a:pt x="659699" y="0"/>
                  </a:lnTo>
                  <a:lnTo>
                    <a:pt x="659699" y="659699"/>
                  </a:lnTo>
                  <a:lnTo>
                    <a:pt x="0" y="659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9" name="Group 19"/>
          <p:cNvGrpSpPr/>
          <p:nvPr/>
        </p:nvGrpSpPr>
        <p:grpSpPr>
          <a:xfrm>
            <a:off x="9435629" y="2731709"/>
            <a:ext cx="7173110" cy="2267899"/>
            <a:chOff x="0" y="0"/>
            <a:chExt cx="9564147" cy="3023865"/>
          </a:xfrm>
        </p:grpSpPr>
        <p:grpSp>
          <p:nvGrpSpPr>
            <p:cNvPr id="20" name="Group 20"/>
            <p:cNvGrpSpPr/>
            <p:nvPr/>
          </p:nvGrpSpPr>
          <p:grpSpPr>
            <a:xfrm>
              <a:off x="0" y="0"/>
              <a:ext cx="9564147" cy="3023865"/>
              <a:chOff x="0" y="0"/>
              <a:chExt cx="12131333" cy="3835524"/>
            </a:xfrm>
          </p:grpSpPr>
          <p:sp>
            <p:nvSpPr>
              <p:cNvPr id="21" name="Freeform 21"/>
              <p:cNvSpPr/>
              <p:nvPr/>
            </p:nvSpPr>
            <p:spPr>
              <a:xfrm>
                <a:off x="31750" y="31750"/>
                <a:ext cx="12067833" cy="3772024"/>
              </a:xfrm>
              <a:custGeom>
                <a:avLst/>
                <a:gdLst/>
                <a:ahLst/>
                <a:cxnLst/>
                <a:rect l="l" t="t" r="r" b="b"/>
                <a:pathLst>
                  <a:path w="12067833" h="3772024">
                    <a:moveTo>
                      <a:pt x="11975123" y="3772024"/>
                    </a:moveTo>
                    <a:lnTo>
                      <a:pt x="92710" y="3772024"/>
                    </a:lnTo>
                    <a:cubicBezTo>
                      <a:pt x="41910" y="3772024"/>
                      <a:pt x="0" y="3730114"/>
                      <a:pt x="0" y="3679314"/>
                    </a:cubicBezTo>
                    <a:lnTo>
                      <a:pt x="0" y="92710"/>
                    </a:lnTo>
                    <a:cubicBezTo>
                      <a:pt x="0" y="41910"/>
                      <a:pt x="41910" y="0"/>
                      <a:pt x="92710" y="0"/>
                    </a:cubicBezTo>
                    <a:lnTo>
                      <a:pt x="11973853" y="0"/>
                    </a:lnTo>
                    <a:cubicBezTo>
                      <a:pt x="12024653" y="0"/>
                      <a:pt x="12066563" y="41910"/>
                      <a:pt x="12066563" y="92710"/>
                    </a:cubicBezTo>
                    <a:lnTo>
                      <a:pt x="12066563" y="3678044"/>
                    </a:lnTo>
                    <a:cubicBezTo>
                      <a:pt x="12067833" y="3730114"/>
                      <a:pt x="12025923" y="3772024"/>
                      <a:pt x="11975123" y="3772024"/>
                    </a:cubicBezTo>
                    <a:close/>
                  </a:path>
                </a:pathLst>
              </a:custGeom>
              <a:solidFill>
                <a:srgbClr val="FFFFFF"/>
              </a:solidFill>
            </p:spPr>
            <p:txBody>
              <a:bodyPr/>
              <a:lstStyle/>
              <a:p>
                <a:endParaRPr lang="en-US"/>
              </a:p>
            </p:txBody>
          </p:sp>
          <p:sp>
            <p:nvSpPr>
              <p:cNvPr id="22" name="Freeform 22"/>
              <p:cNvSpPr/>
              <p:nvPr/>
            </p:nvSpPr>
            <p:spPr>
              <a:xfrm>
                <a:off x="0" y="0"/>
                <a:ext cx="12131333" cy="3835524"/>
              </a:xfrm>
              <a:custGeom>
                <a:avLst/>
                <a:gdLst/>
                <a:ahLst/>
                <a:cxnLst/>
                <a:rect l="l" t="t" r="r" b="b"/>
                <a:pathLst>
                  <a:path w="12131333" h="3835524">
                    <a:moveTo>
                      <a:pt x="12006873" y="59690"/>
                    </a:moveTo>
                    <a:cubicBezTo>
                      <a:pt x="12042433" y="59690"/>
                      <a:pt x="12071643" y="88900"/>
                      <a:pt x="12071643" y="124460"/>
                    </a:cubicBezTo>
                    <a:lnTo>
                      <a:pt x="12071643" y="3711064"/>
                    </a:lnTo>
                    <a:cubicBezTo>
                      <a:pt x="12071643" y="3746624"/>
                      <a:pt x="12042433" y="3775834"/>
                      <a:pt x="12006873" y="3775834"/>
                    </a:cubicBezTo>
                    <a:lnTo>
                      <a:pt x="124460" y="3775834"/>
                    </a:lnTo>
                    <a:cubicBezTo>
                      <a:pt x="88900" y="3775834"/>
                      <a:pt x="59690" y="3746624"/>
                      <a:pt x="59690" y="3711064"/>
                    </a:cubicBezTo>
                    <a:lnTo>
                      <a:pt x="59690" y="124460"/>
                    </a:lnTo>
                    <a:cubicBezTo>
                      <a:pt x="59690" y="88900"/>
                      <a:pt x="88900" y="59690"/>
                      <a:pt x="124460" y="59690"/>
                    </a:cubicBezTo>
                    <a:lnTo>
                      <a:pt x="12006873" y="59690"/>
                    </a:lnTo>
                    <a:moveTo>
                      <a:pt x="12006873" y="0"/>
                    </a:moveTo>
                    <a:lnTo>
                      <a:pt x="124460" y="0"/>
                    </a:lnTo>
                    <a:cubicBezTo>
                      <a:pt x="55880" y="0"/>
                      <a:pt x="0" y="55880"/>
                      <a:pt x="0" y="124460"/>
                    </a:cubicBezTo>
                    <a:lnTo>
                      <a:pt x="0" y="3711064"/>
                    </a:lnTo>
                    <a:cubicBezTo>
                      <a:pt x="0" y="3779644"/>
                      <a:pt x="55880" y="3835524"/>
                      <a:pt x="124460" y="3835524"/>
                    </a:cubicBezTo>
                    <a:lnTo>
                      <a:pt x="12006873" y="3835524"/>
                    </a:lnTo>
                    <a:cubicBezTo>
                      <a:pt x="12075453" y="3835524"/>
                      <a:pt x="12131333" y="3779644"/>
                      <a:pt x="12131333" y="3711064"/>
                    </a:cubicBezTo>
                    <a:lnTo>
                      <a:pt x="12131333" y="124460"/>
                    </a:lnTo>
                    <a:cubicBezTo>
                      <a:pt x="12131333" y="55880"/>
                      <a:pt x="12075453" y="0"/>
                      <a:pt x="12006873" y="0"/>
                    </a:cubicBezTo>
                    <a:close/>
                  </a:path>
                </a:pathLst>
              </a:custGeom>
              <a:solidFill>
                <a:srgbClr val="000000"/>
              </a:solidFill>
            </p:spPr>
            <p:txBody>
              <a:bodyPr/>
              <a:lstStyle/>
              <a:p>
                <a:endParaRPr lang="en-US"/>
              </a:p>
            </p:txBody>
          </p:sp>
        </p:grpSp>
        <p:sp>
          <p:nvSpPr>
            <p:cNvPr id="23" name="TextBox 23"/>
            <p:cNvSpPr txBox="1"/>
            <p:nvPr/>
          </p:nvSpPr>
          <p:spPr>
            <a:xfrm>
              <a:off x="1453345" y="462278"/>
              <a:ext cx="7624695" cy="2070735"/>
            </a:xfrm>
            <a:prstGeom prst="rect">
              <a:avLst/>
            </a:prstGeom>
          </p:spPr>
          <p:txBody>
            <a:bodyPr lIns="0" tIns="0" rIns="0" bIns="0" rtlCol="0" anchor="t">
              <a:spAutoFit/>
            </a:bodyPr>
            <a:lstStyle/>
            <a:p>
              <a:pPr>
                <a:lnSpc>
                  <a:spcPts val="3120"/>
                </a:lnSpc>
              </a:pPr>
              <a:r>
                <a:rPr lang="en-US" sz="2400">
                  <a:solidFill>
                    <a:srgbClr val="000000"/>
                  </a:solidFill>
                  <a:latin typeface="Be Vietnam"/>
                </a:rPr>
                <a:t>Don't disclose material non-public or sensitive information (including organization information and that of our partners) </a:t>
              </a:r>
            </a:p>
          </p:txBody>
        </p:sp>
        <p:sp>
          <p:nvSpPr>
            <p:cNvPr id="24" name="Freeform 24"/>
            <p:cNvSpPr/>
            <p:nvPr/>
          </p:nvSpPr>
          <p:spPr>
            <a:xfrm>
              <a:off x="376761" y="664558"/>
              <a:ext cx="659699" cy="659699"/>
            </a:xfrm>
            <a:custGeom>
              <a:avLst/>
              <a:gdLst/>
              <a:ahLst/>
              <a:cxnLst/>
              <a:rect l="l" t="t" r="r" b="b"/>
              <a:pathLst>
                <a:path w="659699" h="659699">
                  <a:moveTo>
                    <a:pt x="0" y="0"/>
                  </a:moveTo>
                  <a:lnTo>
                    <a:pt x="659699" y="0"/>
                  </a:lnTo>
                  <a:lnTo>
                    <a:pt x="659699" y="659699"/>
                  </a:lnTo>
                  <a:lnTo>
                    <a:pt x="0" y="659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25" name="Group 25"/>
          <p:cNvGrpSpPr/>
          <p:nvPr/>
        </p:nvGrpSpPr>
        <p:grpSpPr>
          <a:xfrm>
            <a:off x="9435629" y="4744215"/>
            <a:ext cx="7173110" cy="1486849"/>
            <a:chOff x="0" y="0"/>
            <a:chExt cx="9564147" cy="1982465"/>
          </a:xfrm>
        </p:grpSpPr>
        <p:grpSp>
          <p:nvGrpSpPr>
            <p:cNvPr id="26" name="Group 26"/>
            <p:cNvGrpSpPr/>
            <p:nvPr/>
          </p:nvGrpSpPr>
          <p:grpSpPr>
            <a:xfrm>
              <a:off x="0" y="0"/>
              <a:ext cx="9564147" cy="1982465"/>
              <a:chOff x="0" y="0"/>
              <a:chExt cx="12131333" cy="2514594"/>
            </a:xfrm>
          </p:grpSpPr>
          <p:sp>
            <p:nvSpPr>
              <p:cNvPr id="27" name="Freeform 27"/>
              <p:cNvSpPr/>
              <p:nvPr/>
            </p:nvSpPr>
            <p:spPr>
              <a:xfrm>
                <a:off x="31750" y="31750"/>
                <a:ext cx="12067833" cy="2451094"/>
              </a:xfrm>
              <a:custGeom>
                <a:avLst/>
                <a:gdLst/>
                <a:ahLst/>
                <a:cxnLst/>
                <a:rect l="l" t="t" r="r" b="b"/>
                <a:pathLst>
                  <a:path w="12067833" h="2451094">
                    <a:moveTo>
                      <a:pt x="11975123" y="2451094"/>
                    </a:moveTo>
                    <a:lnTo>
                      <a:pt x="92710" y="2451094"/>
                    </a:lnTo>
                    <a:cubicBezTo>
                      <a:pt x="41910" y="2451094"/>
                      <a:pt x="0" y="2409184"/>
                      <a:pt x="0" y="2358384"/>
                    </a:cubicBezTo>
                    <a:lnTo>
                      <a:pt x="0" y="92710"/>
                    </a:lnTo>
                    <a:cubicBezTo>
                      <a:pt x="0" y="41910"/>
                      <a:pt x="41910" y="0"/>
                      <a:pt x="92710" y="0"/>
                    </a:cubicBezTo>
                    <a:lnTo>
                      <a:pt x="11973853" y="0"/>
                    </a:lnTo>
                    <a:cubicBezTo>
                      <a:pt x="12024653" y="0"/>
                      <a:pt x="12066563" y="41910"/>
                      <a:pt x="12066563" y="92710"/>
                    </a:cubicBezTo>
                    <a:lnTo>
                      <a:pt x="12066563" y="2357114"/>
                    </a:lnTo>
                    <a:cubicBezTo>
                      <a:pt x="12067833" y="2409184"/>
                      <a:pt x="12025923" y="2451094"/>
                      <a:pt x="11975123" y="2451094"/>
                    </a:cubicBezTo>
                    <a:close/>
                  </a:path>
                </a:pathLst>
              </a:custGeom>
              <a:solidFill>
                <a:srgbClr val="FFFFFF"/>
              </a:solidFill>
            </p:spPr>
            <p:txBody>
              <a:bodyPr/>
              <a:lstStyle/>
              <a:p>
                <a:endParaRPr lang="en-US"/>
              </a:p>
            </p:txBody>
          </p:sp>
          <p:sp>
            <p:nvSpPr>
              <p:cNvPr id="28" name="Freeform 28"/>
              <p:cNvSpPr/>
              <p:nvPr/>
            </p:nvSpPr>
            <p:spPr>
              <a:xfrm>
                <a:off x="0" y="0"/>
                <a:ext cx="12131333" cy="2514594"/>
              </a:xfrm>
              <a:custGeom>
                <a:avLst/>
                <a:gdLst/>
                <a:ahLst/>
                <a:cxnLst/>
                <a:rect l="l" t="t" r="r" b="b"/>
                <a:pathLst>
                  <a:path w="12131333" h="2514594">
                    <a:moveTo>
                      <a:pt x="12006873" y="59690"/>
                    </a:moveTo>
                    <a:cubicBezTo>
                      <a:pt x="12042433" y="59690"/>
                      <a:pt x="12071643" y="88900"/>
                      <a:pt x="12071643" y="124460"/>
                    </a:cubicBezTo>
                    <a:lnTo>
                      <a:pt x="12071643" y="2390134"/>
                    </a:lnTo>
                    <a:cubicBezTo>
                      <a:pt x="12071643" y="2425694"/>
                      <a:pt x="12042433" y="2454904"/>
                      <a:pt x="12006873" y="2454904"/>
                    </a:cubicBezTo>
                    <a:lnTo>
                      <a:pt x="124460" y="2454904"/>
                    </a:lnTo>
                    <a:cubicBezTo>
                      <a:pt x="88900" y="2454904"/>
                      <a:pt x="59690" y="2425694"/>
                      <a:pt x="59690" y="2390134"/>
                    </a:cubicBezTo>
                    <a:lnTo>
                      <a:pt x="59690" y="124460"/>
                    </a:lnTo>
                    <a:cubicBezTo>
                      <a:pt x="59690" y="88900"/>
                      <a:pt x="88900" y="59690"/>
                      <a:pt x="124460" y="59690"/>
                    </a:cubicBezTo>
                    <a:lnTo>
                      <a:pt x="12006873" y="59690"/>
                    </a:lnTo>
                    <a:moveTo>
                      <a:pt x="12006873" y="0"/>
                    </a:moveTo>
                    <a:lnTo>
                      <a:pt x="124460" y="0"/>
                    </a:lnTo>
                    <a:cubicBezTo>
                      <a:pt x="55880" y="0"/>
                      <a:pt x="0" y="55880"/>
                      <a:pt x="0" y="124460"/>
                    </a:cubicBezTo>
                    <a:lnTo>
                      <a:pt x="0" y="2390134"/>
                    </a:lnTo>
                    <a:cubicBezTo>
                      <a:pt x="0" y="2458714"/>
                      <a:pt x="55880" y="2514594"/>
                      <a:pt x="124460" y="2514594"/>
                    </a:cubicBezTo>
                    <a:lnTo>
                      <a:pt x="12006873" y="2514594"/>
                    </a:lnTo>
                    <a:cubicBezTo>
                      <a:pt x="12075453" y="2514594"/>
                      <a:pt x="12131333" y="2458714"/>
                      <a:pt x="12131333" y="2390134"/>
                    </a:cubicBezTo>
                    <a:lnTo>
                      <a:pt x="12131333" y="124460"/>
                    </a:lnTo>
                    <a:cubicBezTo>
                      <a:pt x="12131333" y="55880"/>
                      <a:pt x="12075453" y="0"/>
                      <a:pt x="12006873" y="0"/>
                    </a:cubicBezTo>
                    <a:close/>
                  </a:path>
                </a:pathLst>
              </a:custGeom>
              <a:solidFill>
                <a:srgbClr val="000000"/>
              </a:solidFill>
            </p:spPr>
            <p:txBody>
              <a:bodyPr/>
              <a:lstStyle/>
              <a:p>
                <a:endParaRPr lang="en-US"/>
              </a:p>
            </p:txBody>
          </p:sp>
        </p:grpSp>
        <p:sp>
          <p:nvSpPr>
            <p:cNvPr id="29" name="TextBox 29"/>
            <p:cNvSpPr txBox="1"/>
            <p:nvPr/>
          </p:nvSpPr>
          <p:spPr>
            <a:xfrm>
              <a:off x="1453345" y="462278"/>
              <a:ext cx="7624695" cy="1029335"/>
            </a:xfrm>
            <a:prstGeom prst="rect">
              <a:avLst/>
            </a:prstGeom>
          </p:spPr>
          <p:txBody>
            <a:bodyPr lIns="0" tIns="0" rIns="0" bIns="0" rtlCol="0" anchor="t">
              <a:spAutoFit/>
            </a:bodyPr>
            <a:lstStyle/>
            <a:p>
              <a:pPr>
                <a:lnSpc>
                  <a:spcPts val="3120"/>
                </a:lnSpc>
              </a:pPr>
              <a:r>
                <a:rPr lang="en-US" sz="2400">
                  <a:solidFill>
                    <a:srgbClr val="000000"/>
                  </a:solidFill>
                  <a:latin typeface="Be Vietnam"/>
                </a:rPr>
                <a:t>Think before you post, the internet is foreverrrrrrr</a:t>
              </a:r>
            </a:p>
          </p:txBody>
        </p:sp>
        <p:sp>
          <p:nvSpPr>
            <p:cNvPr id="30" name="Freeform 30"/>
            <p:cNvSpPr/>
            <p:nvPr/>
          </p:nvSpPr>
          <p:spPr>
            <a:xfrm>
              <a:off x="376761" y="664558"/>
              <a:ext cx="659699" cy="659699"/>
            </a:xfrm>
            <a:custGeom>
              <a:avLst/>
              <a:gdLst/>
              <a:ahLst/>
              <a:cxnLst/>
              <a:rect l="l" t="t" r="r" b="b"/>
              <a:pathLst>
                <a:path w="659699" h="659699">
                  <a:moveTo>
                    <a:pt x="0" y="0"/>
                  </a:moveTo>
                  <a:lnTo>
                    <a:pt x="659699" y="0"/>
                  </a:lnTo>
                  <a:lnTo>
                    <a:pt x="659699" y="659699"/>
                  </a:lnTo>
                  <a:lnTo>
                    <a:pt x="0" y="659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31" name="Group 31"/>
          <p:cNvGrpSpPr/>
          <p:nvPr/>
        </p:nvGrpSpPr>
        <p:grpSpPr>
          <a:xfrm>
            <a:off x="9435629" y="6521222"/>
            <a:ext cx="7173110" cy="2267899"/>
            <a:chOff x="0" y="0"/>
            <a:chExt cx="9564147" cy="3023865"/>
          </a:xfrm>
        </p:grpSpPr>
        <p:grpSp>
          <p:nvGrpSpPr>
            <p:cNvPr id="32" name="Group 32"/>
            <p:cNvGrpSpPr/>
            <p:nvPr/>
          </p:nvGrpSpPr>
          <p:grpSpPr>
            <a:xfrm>
              <a:off x="0" y="0"/>
              <a:ext cx="9564147" cy="3023865"/>
              <a:chOff x="0" y="0"/>
              <a:chExt cx="12131333" cy="3835524"/>
            </a:xfrm>
          </p:grpSpPr>
          <p:sp>
            <p:nvSpPr>
              <p:cNvPr id="33" name="Freeform 33"/>
              <p:cNvSpPr/>
              <p:nvPr/>
            </p:nvSpPr>
            <p:spPr>
              <a:xfrm>
                <a:off x="31750" y="31750"/>
                <a:ext cx="12067833" cy="3772024"/>
              </a:xfrm>
              <a:custGeom>
                <a:avLst/>
                <a:gdLst/>
                <a:ahLst/>
                <a:cxnLst/>
                <a:rect l="l" t="t" r="r" b="b"/>
                <a:pathLst>
                  <a:path w="12067833" h="3772024">
                    <a:moveTo>
                      <a:pt x="11975123" y="3772024"/>
                    </a:moveTo>
                    <a:lnTo>
                      <a:pt x="92710" y="3772024"/>
                    </a:lnTo>
                    <a:cubicBezTo>
                      <a:pt x="41910" y="3772024"/>
                      <a:pt x="0" y="3730114"/>
                      <a:pt x="0" y="3679314"/>
                    </a:cubicBezTo>
                    <a:lnTo>
                      <a:pt x="0" y="92710"/>
                    </a:lnTo>
                    <a:cubicBezTo>
                      <a:pt x="0" y="41910"/>
                      <a:pt x="41910" y="0"/>
                      <a:pt x="92710" y="0"/>
                    </a:cubicBezTo>
                    <a:lnTo>
                      <a:pt x="11973853" y="0"/>
                    </a:lnTo>
                    <a:cubicBezTo>
                      <a:pt x="12024653" y="0"/>
                      <a:pt x="12066563" y="41910"/>
                      <a:pt x="12066563" y="92710"/>
                    </a:cubicBezTo>
                    <a:lnTo>
                      <a:pt x="12066563" y="3678044"/>
                    </a:lnTo>
                    <a:cubicBezTo>
                      <a:pt x="12067833" y="3730114"/>
                      <a:pt x="12025923" y="3772024"/>
                      <a:pt x="11975123" y="3772024"/>
                    </a:cubicBezTo>
                    <a:close/>
                  </a:path>
                </a:pathLst>
              </a:custGeom>
              <a:solidFill>
                <a:srgbClr val="FFFFFF"/>
              </a:solidFill>
            </p:spPr>
            <p:txBody>
              <a:bodyPr/>
              <a:lstStyle/>
              <a:p>
                <a:endParaRPr lang="en-US"/>
              </a:p>
            </p:txBody>
          </p:sp>
          <p:sp>
            <p:nvSpPr>
              <p:cNvPr id="34" name="Freeform 34"/>
              <p:cNvSpPr/>
              <p:nvPr/>
            </p:nvSpPr>
            <p:spPr>
              <a:xfrm>
                <a:off x="0" y="0"/>
                <a:ext cx="12131333" cy="3835524"/>
              </a:xfrm>
              <a:custGeom>
                <a:avLst/>
                <a:gdLst/>
                <a:ahLst/>
                <a:cxnLst/>
                <a:rect l="l" t="t" r="r" b="b"/>
                <a:pathLst>
                  <a:path w="12131333" h="3835524">
                    <a:moveTo>
                      <a:pt x="12006873" y="59690"/>
                    </a:moveTo>
                    <a:cubicBezTo>
                      <a:pt x="12042433" y="59690"/>
                      <a:pt x="12071643" y="88900"/>
                      <a:pt x="12071643" y="124460"/>
                    </a:cubicBezTo>
                    <a:lnTo>
                      <a:pt x="12071643" y="3711064"/>
                    </a:lnTo>
                    <a:cubicBezTo>
                      <a:pt x="12071643" y="3746624"/>
                      <a:pt x="12042433" y="3775834"/>
                      <a:pt x="12006873" y="3775834"/>
                    </a:cubicBezTo>
                    <a:lnTo>
                      <a:pt x="124460" y="3775834"/>
                    </a:lnTo>
                    <a:cubicBezTo>
                      <a:pt x="88900" y="3775834"/>
                      <a:pt x="59690" y="3746624"/>
                      <a:pt x="59690" y="3711064"/>
                    </a:cubicBezTo>
                    <a:lnTo>
                      <a:pt x="59690" y="124460"/>
                    </a:lnTo>
                    <a:cubicBezTo>
                      <a:pt x="59690" y="88900"/>
                      <a:pt x="88900" y="59690"/>
                      <a:pt x="124460" y="59690"/>
                    </a:cubicBezTo>
                    <a:lnTo>
                      <a:pt x="12006873" y="59690"/>
                    </a:lnTo>
                    <a:moveTo>
                      <a:pt x="12006873" y="0"/>
                    </a:moveTo>
                    <a:lnTo>
                      <a:pt x="124460" y="0"/>
                    </a:lnTo>
                    <a:cubicBezTo>
                      <a:pt x="55880" y="0"/>
                      <a:pt x="0" y="55880"/>
                      <a:pt x="0" y="124460"/>
                    </a:cubicBezTo>
                    <a:lnTo>
                      <a:pt x="0" y="3711064"/>
                    </a:lnTo>
                    <a:cubicBezTo>
                      <a:pt x="0" y="3779644"/>
                      <a:pt x="55880" y="3835524"/>
                      <a:pt x="124460" y="3835524"/>
                    </a:cubicBezTo>
                    <a:lnTo>
                      <a:pt x="12006873" y="3835524"/>
                    </a:lnTo>
                    <a:cubicBezTo>
                      <a:pt x="12075453" y="3835524"/>
                      <a:pt x="12131333" y="3779644"/>
                      <a:pt x="12131333" y="3711064"/>
                    </a:cubicBezTo>
                    <a:lnTo>
                      <a:pt x="12131333" y="124460"/>
                    </a:lnTo>
                    <a:cubicBezTo>
                      <a:pt x="12131333" y="55880"/>
                      <a:pt x="12075453" y="0"/>
                      <a:pt x="12006873" y="0"/>
                    </a:cubicBezTo>
                    <a:close/>
                  </a:path>
                </a:pathLst>
              </a:custGeom>
              <a:solidFill>
                <a:srgbClr val="000000"/>
              </a:solidFill>
            </p:spPr>
            <p:txBody>
              <a:bodyPr/>
              <a:lstStyle/>
              <a:p>
                <a:endParaRPr lang="en-US"/>
              </a:p>
            </p:txBody>
          </p:sp>
        </p:grpSp>
        <p:sp>
          <p:nvSpPr>
            <p:cNvPr id="35" name="TextBox 35"/>
            <p:cNvSpPr txBox="1"/>
            <p:nvPr/>
          </p:nvSpPr>
          <p:spPr>
            <a:xfrm>
              <a:off x="1453345" y="462278"/>
              <a:ext cx="7624695" cy="2070735"/>
            </a:xfrm>
            <a:prstGeom prst="rect">
              <a:avLst/>
            </a:prstGeom>
          </p:spPr>
          <p:txBody>
            <a:bodyPr lIns="0" tIns="0" rIns="0" bIns="0" rtlCol="0" anchor="t">
              <a:spAutoFit/>
            </a:bodyPr>
            <a:lstStyle/>
            <a:p>
              <a:pPr>
                <a:lnSpc>
                  <a:spcPts val="3120"/>
                </a:lnSpc>
              </a:pPr>
              <a:r>
                <a:rPr lang="en-US" sz="2400">
                  <a:solidFill>
                    <a:srgbClr val="000000"/>
                  </a:solidFill>
                  <a:latin typeface="Be Vietnam"/>
                </a:rPr>
                <a:t>Guard information about other departments/affiliate businesses because you will have less of a sense what information is sensitive </a:t>
              </a:r>
            </a:p>
          </p:txBody>
        </p:sp>
        <p:sp>
          <p:nvSpPr>
            <p:cNvPr id="36" name="Freeform 36"/>
            <p:cNvSpPr/>
            <p:nvPr/>
          </p:nvSpPr>
          <p:spPr>
            <a:xfrm>
              <a:off x="376761" y="926496"/>
              <a:ext cx="659699" cy="659699"/>
            </a:xfrm>
            <a:custGeom>
              <a:avLst/>
              <a:gdLst/>
              <a:ahLst/>
              <a:cxnLst/>
              <a:rect l="l" t="t" r="r" b="b"/>
              <a:pathLst>
                <a:path w="659699" h="659699">
                  <a:moveTo>
                    <a:pt x="0" y="0"/>
                  </a:moveTo>
                  <a:lnTo>
                    <a:pt x="659699" y="0"/>
                  </a:lnTo>
                  <a:lnTo>
                    <a:pt x="659699" y="659699"/>
                  </a:lnTo>
                  <a:lnTo>
                    <a:pt x="0" y="659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689987" y="5721573"/>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p:nvPr/>
        </p:nvGrpSpPr>
        <p:grpSpPr>
          <a:xfrm>
            <a:off x="1028700" y="3169599"/>
            <a:ext cx="7986557" cy="3901472"/>
            <a:chOff x="0" y="0"/>
            <a:chExt cx="9737324" cy="4756730"/>
          </a:xfrm>
        </p:grpSpPr>
        <p:sp>
          <p:nvSpPr>
            <p:cNvPr id="6" name="Freeform 6"/>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7" name="Freeform 7"/>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8" name="Group 8"/>
          <p:cNvGrpSpPr/>
          <p:nvPr/>
        </p:nvGrpSpPr>
        <p:grpSpPr>
          <a:xfrm>
            <a:off x="1028700" y="3169599"/>
            <a:ext cx="8268780" cy="4225056"/>
            <a:chOff x="0" y="0"/>
            <a:chExt cx="11025040" cy="5633408"/>
          </a:xfrm>
        </p:grpSpPr>
        <p:grpSp>
          <p:nvGrpSpPr>
            <p:cNvPr id="9" name="Group 9"/>
            <p:cNvGrpSpPr/>
            <p:nvPr/>
          </p:nvGrpSpPr>
          <p:grpSpPr>
            <a:xfrm>
              <a:off x="376297" y="431445"/>
              <a:ext cx="10648742" cy="520196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0" y="0"/>
              <a:ext cx="10648742" cy="5201962"/>
              <a:chOff x="0" y="0"/>
              <a:chExt cx="9737324" cy="4756730"/>
            </a:xfrm>
          </p:grpSpPr>
          <p:sp>
            <p:nvSpPr>
              <p:cNvPr id="13" name="Freeform 13"/>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4" name="Freeform 14"/>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5" name="Group 15"/>
          <p:cNvGrpSpPr/>
          <p:nvPr/>
        </p:nvGrpSpPr>
        <p:grpSpPr>
          <a:xfrm>
            <a:off x="1028700" y="1629538"/>
            <a:ext cx="7986557" cy="1200762"/>
            <a:chOff x="0" y="0"/>
            <a:chExt cx="8733103" cy="1313003"/>
          </a:xfrm>
        </p:grpSpPr>
        <p:sp>
          <p:nvSpPr>
            <p:cNvPr id="16" name="Freeform 16"/>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7" name="Freeform 17"/>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8" name="Freeform 18"/>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12906608" y="237731"/>
            <a:ext cx="5186688" cy="6321276"/>
          </a:xfrm>
          <a:custGeom>
            <a:avLst/>
            <a:gdLst/>
            <a:ahLst/>
            <a:cxnLst/>
            <a:rect l="l" t="t" r="r" b="b"/>
            <a:pathLst>
              <a:path w="5186688" h="6321276">
                <a:moveTo>
                  <a:pt x="0" y="0"/>
                </a:moveTo>
                <a:lnTo>
                  <a:pt x="5186688" y="0"/>
                </a:lnTo>
                <a:lnTo>
                  <a:pt x="5186688" y="6321276"/>
                </a:lnTo>
                <a:lnTo>
                  <a:pt x="0" y="6321276"/>
                </a:lnTo>
                <a:lnTo>
                  <a:pt x="0" y="0"/>
                </a:lnTo>
                <a:close/>
              </a:path>
            </a:pathLst>
          </a:custGeom>
          <a:blipFill>
            <a:blip r:embed="rId4"/>
            <a:stretch>
              <a:fillRect/>
            </a:stretch>
          </a:blipFill>
        </p:spPr>
        <p:txBody>
          <a:bodyPr/>
          <a:lstStyle/>
          <a:p>
            <a:endParaRPr lang="en-US"/>
          </a:p>
        </p:txBody>
      </p:sp>
      <p:sp>
        <p:nvSpPr>
          <p:cNvPr id="20" name="Freeform 20"/>
          <p:cNvSpPr/>
          <p:nvPr/>
        </p:nvSpPr>
        <p:spPr>
          <a:xfrm>
            <a:off x="11850483" y="7639751"/>
            <a:ext cx="6242812" cy="2388249"/>
          </a:xfrm>
          <a:custGeom>
            <a:avLst/>
            <a:gdLst/>
            <a:ahLst/>
            <a:cxnLst/>
            <a:rect l="l" t="t" r="r" b="b"/>
            <a:pathLst>
              <a:path w="6242812" h="2388249">
                <a:moveTo>
                  <a:pt x="0" y="0"/>
                </a:moveTo>
                <a:lnTo>
                  <a:pt x="6242813" y="0"/>
                </a:lnTo>
                <a:lnTo>
                  <a:pt x="6242813" y="2388248"/>
                </a:lnTo>
                <a:lnTo>
                  <a:pt x="0" y="2388248"/>
                </a:lnTo>
                <a:lnTo>
                  <a:pt x="0" y="0"/>
                </a:lnTo>
                <a:close/>
              </a:path>
            </a:pathLst>
          </a:custGeom>
          <a:blipFill>
            <a:blip r:embed="rId5"/>
            <a:stretch>
              <a:fillRect/>
            </a:stretch>
          </a:blipFill>
        </p:spPr>
        <p:txBody>
          <a:bodyPr/>
          <a:lstStyle/>
          <a:p>
            <a:endParaRPr lang="en-US"/>
          </a:p>
        </p:txBody>
      </p:sp>
      <p:sp>
        <p:nvSpPr>
          <p:cNvPr id="21" name="TextBox 21"/>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2" name="TextBox 22"/>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Ooooof</a:t>
            </a:r>
          </a:p>
        </p:txBody>
      </p:sp>
      <p:grpSp>
        <p:nvGrpSpPr>
          <p:cNvPr id="23" name="Group 23"/>
          <p:cNvGrpSpPr/>
          <p:nvPr/>
        </p:nvGrpSpPr>
        <p:grpSpPr>
          <a:xfrm>
            <a:off x="5400911" y="6776135"/>
            <a:ext cx="7420710" cy="3001696"/>
            <a:chOff x="416680" y="1776288"/>
            <a:chExt cx="9894280" cy="4002261"/>
          </a:xfrm>
        </p:grpSpPr>
        <p:sp>
          <p:nvSpPr>
            <p:cNvPr id="24" name="TextBox 24"/>
            <p:cNvSpPr txBox="1"/>
            <p:nvPr/>
          </p:nvSpPr>
          <p:spPr>
            <a:xfrm rot="21007540">
              <a:off x="416680" y="1776288"/>
              <a:ext cx="9894280" cy="4002261"/>
            </a:xfrm>
            <a:prstGeom prst="rect">
              <a:avLst/>
            </a:prstGeom>
          </p:spPr>
          <p:txBody>
            <a:bodyPr lIns="0" tIns="0" rIns="0" bIns="0" rtlCol="0" anchor="t">
              <a:spAutoFit/>
            </a:bodyPr>
            <a:lstStyle/>
            <a:p>
              <a:pPr algn="ctr">
                <a:lnSpc>
                  <a:spcPts val="11395"/>
                </a:lnSpc>
                <a:spcBef>
                  <a:spcPct val="0"/>
                </a:spcBef>
              </a:pPr>
              <a:r>
                <a:rPr lang="en-US" sz="11395" dirty="0">
                  <a:solidFill>
                    <a:srgbClr val="F6F3E4"/>
                  </a:solidFill>
                  <a:latin typeface="Bukhari Script Bold"/>
                </a:rPr>
                <a:t>General Cringe</a:t>
              </a:r>
            </a:p>
          </p:txBody>
        </p:sp>
        <p:sp>
          <p:nvSpPr>
            <p:cNvPr id="25" name="TextBox 25"/>
            <p:cNvSpPr txBox="1"/>
            <p:nvPr/>
          </p:nvSpPr>
          <p:spPr>
            <a:xfrm rot="-515361">
              <a:off x="1182993" y="3597446"/>
              <a:ext cx="9023414" cy="1392893"/>
            </a:xfrm>
            <a:prstGeom prst="rect">
              <a:avLst/>
            </a:prstGeom>
          </p:spPr>
          <p:txBody>
            <a:bodyPr lIns="0" tIns="0" rIns="0" bIns="0" rtlCol="0" anchor="t">
              <a:spAutoFit/>
            </a:bodyPr>
            <a:lstStyle/>
            <a:p>
              <a:pPr algn="ctr">
                <a:lnSpc>
                  <a:spcPts val="7566"/>
                </a:lnSpc>
                <a:spcBef>
                  <a:spcPct val="0"/>
                </a:spcBef>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a:grpSpLocks noChangeAspect="1"/>
          </p:cNvGrpSpPr>
          <p:nvPr/>
        </p:nvGrpSpPr>
        <p:grpSpPr>
          <a:xfrm>
            <a:off x="9373931" y="2531345"/>
            <a:ext cx="7614316" cy="7615840"/>
            <a:chOff x="0" y="0"/>
            <a:chExt cx="6348730" cy="6350000"/>
          </a:xfrm>
        </p:grpSpPr>
        <p:sp>
          <p:nvSpPr>
            <p:cNvPr id="6" name="Freeform 6"/>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000000">
                <a:alpha val="0"/>
              </a:srgbClr>
            </a:solidFill>
            <a:ln w="12700">
              <a:solidFill>
                <a:srgbClr val="000000"/>
              </a:solidFill>
            </a:ln>
          </p:spPr>
          <p:txBody>
            <a:bodyPr/>
            <a:lstStyle/>
            <a:p>
              <a:endParaRPr lang="en-US"/>
            </a:p>
          </p:txBody>
        </p:sp>
        <p:sp>
          <p:nvSpPr>
            <p:cNvPr id="7" name="Freeform 7"/>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8" name="Freeform 8"/>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9" name="Freeform 9"/>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10" name="Group 10"/>
          <p:cNvGrpSpPr/>
          <p:nvPr/>
        </p:nvGrpSpPr>
        <p:grpSpPr>
          <a:xfrm>
            <a:off x="1028700" y="3169599"/>
            <a:ext cx="7986557" cy="3901472"/>
            <a:chOff x="0" y="0"/>
            <a:chExt cx="9737324" cy="4756730"/>
          </a:xfrm>
        </p:grpSpPr>
        <p:sp>
          <p:nvSpPr>
            <p:cNvPr id="11" name="Freeform 11"/>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2" name="Freeform 12"/>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3" name="Group 13"/>
          <p:cNvGrpSpPr/>
          <p:nvPr/>
        </p:nvGrpSpPr>
        <p:grpSpPr>
          <a:xfrm>
            <a:off x="1028700" y="3169599"/>
            <a:ext cx="8268780" cy="4225056"/>
            <a:chOff x="0" y="0"/>
            <a:chExt cx="11025040" cy="5633408"/>
          </a:xfrm>
        </p:grpSpPr>
        <p:grpSp>
          <p:nvGrpSpPr>
            <p:cNvPr id="14" name="Group 14"/>
            <p:cNvGrpSpPr/>
            <p:nvPr/>
          </p:nvGrpSpPr>
          <p:grpSpPr>
            <a:xfrm>
              <a:off x="376297" y="431445"/>
              <a:ext cx="10648742" cy="5201962"/>
              <a:chOff x="0" y="0"/>
              <a:chExt cx="9737324" cy="4756730"/>
            </a:xfrm>
          </p:grpSpPr>
          <p:sp>
            <p:nvSpPr>
              <p:cNvPr id="15" name="Freeform 15"/>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6" name="Freeform 16"/>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7" name="Group 17"/>
            <p:cNvGrpSpPr/>
            <p:nvPr/>
          </p:nvGrpSpPr>
          <p:grpSpPr>
            <a:xfrm>
              <a:off x="0" y="0"/>
              <a:ext cx="10648742" cy="5201962"/>
              <a:chOff x="0" y="0"/>
              <a:chExt cx="9737324" cy="4756730"/>
            </a:xfrm>
          </p:grpSpPr>
          <p:sp>
            <p:nvSpPr>
              <p:cNvPr id="18" name="Freeform 18"/>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9" name="Freeform 19"/>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20" name="Group 20"/>
          <p:cNvGrpSpPr/>
          <p:nvPr/>
        </p:nvGrpSpPr>
        <p:grpSpPr>
          <a:xfrm>
            <a:off x="1028700" y="1629538"/>
            <a:ext cx="7986557" cy="1200762"/>
            <a:chOff x="0" y="0"/>
            <a:chExt cx="8733103" cy="1313003"/>
          </a:xfrm>
        </p:grpSpPr>
        <p:sp>
          <p:nvSpPr>
            <p:cNvPr id="21" name="Freeform 21"/>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22" name="Freeform 22"/>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23" name="Freeform 23"/>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TextBox 24"/>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dirty="0">
                <a:solidFill>
                  <a:srgbClr val="000000"/>
                </a:solidFill>
                <a:latin typeface="Space Mono Bold"/>
              </a:rPr>
              <a:t>Social Media</a:t>
            </a:r>
          </a:p>
        </p:txBody>
      </p:sp>
      <p:sp>
        <p:nvSpPr>
          <p:cNvPr id="25" name="TextBox 25"/>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Engagement farming</a:t>
            </a:r>
          </a:p>
        </p:txBody>
      </p:sp>
      <p:grpSp>
        <p:nvGrpSpPr>
          <p:cNvPr id="26" name="Group 26"/>
          <p:cNvGrpSpPr/>
          <p:nvPr/>
        </p:nvGrpSpPr>
        <p:grpSpPr>
          <a:xfrm>
            <a:off x="2813842" y="4838542"/>
            <a:ext cx="7856456" cy="5308642"/>
            <a:chOff x="0" y="0"/>
            <a:chExt cx="10475275" cy="7078190"/>
          </a:xfrm>
        </p:grpSpPr>
        <p:sp>
          <p:nvSpPr>
            <p:cNvPr id="27" name="TextBox 27"/>
            <p:cNvSpPr txBox="1"/>
            <p:nvPr/>
          </p:nvSpPr>
          <p:spPr>
            <a:xfrm rot="-592460">
              <a:off x="234046" y="1136340"/>
              <a:ext cx="9894280" cy="2983238"/>
            </a:xfrm>
            <a:prstGeom prst="rect">
              <a:avLst/>
            </a:prstGeom>
          </p:spPr>
          <p:txBody>
            <a:bodyPr lIns="0" tIns="0" rIns="0" bIns="0" rtlCol="0" anchor="t">
              <a:spAutoFit/>
            </a:bodyPr>
            <a:lstStyle/>
            <a:p>
              <a:pPr algn="ctr">
                <a:lnSpc>
                  <a:spcPts val="16295"/>
                </a:lnSpc>
                <a:spcBef>
                  <a:spcPct val="0"/>
                </a:spcBef>
              </a:pPr>
              <a:r>
                <a:rPr lang="en-US" sz="16295" dirty="0">
                  <a:solidFill>
                    <a:srgbClr val="F6F3E4"/>
                  </a:solidFill>
                  <a:latin typeface="Bukhari Script Bold"/>
                </a:rPr>
                <a:t>Stupid</a:t>
              </a:r>
            </a:p>
          </p:txBody>
        </p:sp>
        <p:sp>
          <p:nvSpPr>
            <p:cNvPr id="28" name="TextBox 28"/>
            <p:cNvSpPr txBox="1"/>
            <p:nvPr/>
          </p:nvSpPr>
          <p:spPr>
            <a:xfrm rot="-515361">
              <a:off x="1300324" y="3731562"/>
              <a:ext cx="9023414" cy="2688076"/>
            </a:xfrm>
            <a:prstGeom prst="rect">
              <a:avLst/>
            </a:prstGeom>
          </p:spPr>
          <p:txBody>
            <a:bodyPr lIns="0" tIns="0" rIns="0" bIns="0" rtlCol="0" anchor="t">
              <a:spAutoFit/>
            </a:bodyPr>
            <a:lstStyle/>
            <a:p>
              <a:pPr algn="ctr">
                <a:lnSpc>
                  <a:spcPts val="14666"/>
                </a:lnSpc>
                <a:spcBef>
                  <a:spcPct val="0"/>
                </a:spcBef>
              </a:pPr>
              <a:r>
                <a:rPr lang="en-US" sz="14666" dirty="0">
                  <a:solidFill>
                    <a:srgbClr val="F6F3E4"/>
                  </a:solidFill>
                  <a:latin typeface="Bukhari Script Bold"/>
                </a:rPr>
                <a:t>Stuff</a:t>
              </a:r>
            </a:p>
          </p:txBody>
        </p:sp>
      </p:grpSp>
      <p:sp>
        <p:nvSpPr>
          <p:cNvPr id="29" name="TextBox 29"/>
          <p:cNvSpPr txBox="1"/>
          <p:nvPr/>
        </p:nvSpPr>
        <p:spPr>
          <a:xfrm>
            <a:off x="9729070" y="990600"/>
            <a:ext cx="6904038" cy="1278492"/>
          </a:xfrm>
          <a:prstGeom prst="rect">
            <a:avLst/>
          </a:prstGeom>
        </p:spPr>
        <p:txBody>
          <a:bodyPr lIns="0" tIns="0" rIns="0" bIns="0" rtlCol="0" anchor="t">
            <a:spAutoFit/>
          </a:bodyPr>
          <a:lstStyle/>
          <a:p>
            <a:pPr algn="ctr">
              <a:lnSpc>
                <a:spcPts val="3360"/>
              </a:lnSpc>
            </a:pPr>
            <a:r>
              <a:rPr lang="en-US" sz="2400" dirty="0">
                <a:solidFill>
                  <a:srgbClr val="000000"/>
                </a:solidFill>
                <a:highlight>
                  <a:srgbClr val="FFFF00"/>
                </a:highlight>
                <a:latin typeface="Canva Sans"/>
              </a:rPr>
              <a:t>[Insert Social Media example of saying/doing something sensational/easily disproved/other own goal]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p:nvPr/>
        </p:nvGrpSpPr>
        <p:grpSpPr>
          <a:xfrm>
            <a:off x="1028700" y="3169599"/>
            <a:ext cx="7986557" cy="3901472"/>
            <a:chOff x="0" y="0"/>
            <a:chExt cx="9737324" cy="4756730"/>
          </a:xfrm>
        </p:grpSpPr>
        <p:sp>
          <p:nvSpPr>
            <p:cNvPr id="6" name="Freeform 6"/>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7" name="Freeform 7"/>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8" name="Group 8"/>
          <p:cNvGrpSpPr/>
          <p:nvPr/>
        </p:nvGrpSpPr>
        <p:grpSpPr>
          <a:xfrm>
            <a:off x="1028700" y="3169599"/>
            <a:ext cx="8268780" cy="4225056"/>
            <a:chOff x="0" y="0"/>
            <a:chExt cx="11025040" cy="5633408"/>
          </a:xfrm>
        </p:grpSpPr>
        <p:grpSp>
          <p:nvGrpSpPr>
            <p:cNvPr id="9" name="Group 9"/>
            <p:cNvGrpSpPr/>
            <p:nvPr/>
          </p:nvGrpSpPr>
          <p:grpSpPr>
            <a:xfrm>
              <a:off x="376297" y="431445"/>
              <a:ext cx="10648742" cy="520196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0" y="0"/>
              <a:ext cx="10648742" cy="5201962"/>
              <a:chOff x="0" y="0"/>
              <a:chExt cx="9737324" cy="4756730"/>
            </a:xfrm>
          </p:grpSpPr>
          <p:sp>
            <p:nvSpPr>
              <p:cNvPr id="13" name="Freeform 13"/>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4" name="Freeform 14"/>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5" name="Group 15"/>
          <p:cNvGrpSpPr/>
          <p:nvPr/>
        </p:nvGrpSpPr>
        <p:grpSpPr>
          <a:xfrm>
            <a:off x="1028700" y="1629538"/>
            <a:ext cx="7986557" cy="1200762"/>
            <a:chOff x="0" y="0"/>
            <a:chExt cx="8733103" cy="1313003"/>
          </a:xfrm>
        </p:grpSpPr>
        <p:sp>
          <p:nvSpPr>
            <p:cNvPr id="16" name="Freeform 16"/>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7" name="Freeform 17"/>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8" name="Freeform 18"/>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9543094" y="2531345"/>
            <a:ext cx="8573650" cy="4572614"/>
          </a:xfrm>
          <a:custGeom>
            <a:avLst/>
            <a:gdLst/>
            <a:ahLst/>
            <a:cxnLst/>
            <a:rect l="l" t="t" r="r" b="b"/>
            <a:pathLst>
              <a:path w="8573650" h="4572614">
                <a:moveTo>
                  <a:pt x="0" y="0"/>
                </a:moveTo>
                <a:lnTo>
                  <a:pt x="8573651" y="0"/>
                </a:lnTo>
                <a:lnTo>
                  <a:pt x="8573651" y="4572613"/>
                </a:lnTo>
                <a:lnTo>
                  <a:pt x="0" y="4572613"/>
                </a:lnTo>
                <a:lnTo>
                  <a:pt x="0" y="0"/>
                </a:lnTo>
                <a:close/>
              </a:path>
            </a:pathLst>
          </a:custGeom>
          <a:blipFill>
            <a:blip r:embed="rId4"/>
            <a:stretch>
              <a:fillRect/>
            </a:stretch>
          </a:blipFill>
        </p:spPr>
        <p:txBody>
          <a:bodyPr/>
          <a:lstStyle/>
          <a:p>
            <a:endParaRPr lang="en-US"/>
          </a:p>
        </p:txBody>
      </p:sp>
      <p:sp>
        <p:nvSpPr>
          <p:cNvPr id="20" name="TextBox 20"/>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1" name="TextBox 21"/>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Oversharing</a:t>
            </a:r>
          </a:p>
        </p:txBody>
      </p:sp>
      <p:sp>
        <p:nvSpPr>
          <p:cNvPr id="22" name="TextBox 22"/>
          <p:cNvSpPr txBox="1"/>
          <p:nvPr/>
        </p:nvSpPr>
        <p:spPr>
          <a:xfrm rot="-515361">
            <a:off x="5909237" y="8996145"/>
            <a:ext cx="6767560" cy="1947001"/>
          </a:xfrm>
          <a:prstGeom prst="rect">
            <a:avLst/>
          </a:prstGeom>
        </p:spPr>
        <p:txBody>
          <a:bodyPr lIns="0" tIns="0" rIns="0" bIns="0" rtlCol="0" anchor="t">
            <a:spAutoFit/>
          </a:bodyPr>
          <a:lstStyle/>
          <a:p>
            <a:pPr algn="ctr">
              <a:lnSpc>
                <a:spcPts val="14666"/>
              </a:lnSpc>
              <a:spcBef>
                <a:spcPct val="0"/>
              </a:spcBef>
            </a:pPr>
            <a:endParaRPr/>
          </a:p>
        </p:txBody>
      </p:sp>
      <p:grpSp>
        <p:nvGrpSpPr>
          <p:cNvPr id="23" name="Group 23"/>
          <p:cNvGrpSpPr/>
          <p:nvPr/>
        </p:nvGrpSpPr>
        <p:grpSpPr>
          <a:xfrm>
            <a:off x="4929189" y="6603979"/>
            <a:ext cx="7856456" cy="5308642"/>
            <a:chOff x="0" y="0"/>
            <a:chExt cx="10475275" cy="7078190"/>
          </a:xfrm>
        </p:grpSpPr>
        <p:sp>
          <p:nvSpPr>
            <p:cNvPr id="24" name="TextBox 24"/>
            <p:cNvSpPr txBox="1"/>
            <p:nvPr/>
          </p:nvSpPr>
          <p:spPr>
            <a:xfrm rot="-592460">
              <a:off x="234046" y="1136340"/>
              <a:ext cx="9894280" cy="2983238"/>
            </a:xfrm>
            <a:prstGeom prst="rect">
              <a:avLst/>
            </a:prstGeom>
          </p:spPr>
          <p:txBody>
            <a:bodyPr lIns="0" tIns="0" rIns="0" bIns="0" rtlCol="0" anchor="t">
              <a:spAutoFit/>
            </a:bodyPr>
            <a:lstStyle/>
            <a:p>
              <a:pPr algn="ctr">
                <a:lnSpc>
                  <a:spcPts val="16295"/>
                </a:lnSpc>
                <a:spcBef>
                  <a:spcPct val="0"/>
                </a:spcBef>
              </a:pPr>
              <a:r>
                <a:rPr lang="en-US" sz="16295">
                  <a:solidFill>
                    <a:srgbClr val="F6F3E4"/>
                  </a:solidFill>
                  <a:latin typeface="Bukhari Script Bold"/>
                </a:rPr>
                <a:t>TMI</a:t>
              </a:r>
            </a:p>
          </p:txBody>
        </p:sp>
        <p:sp>
          <p:nvSpPr>
            <p:cNvPr id="25" name="TextBox 25"/>
            <p:cNvSpPr txBox="1"/>
            <p:nvPr/>
          </p:nvSpPr>
          <p:spPr>
            <a:xfrm rot="-515361">
              <a:off x="1300324" y="3731562"/>
              <a:ext cx="9023414" cy="2688076"/>
            </a:xfrm>
            <a:prstGeom prst="rect">
              <a:avLst/>
            </a:prstGeom>
          </p:spPr>
          <p:txBody>
            <a:bodyPr lIns="0" tIns="0" rIns="0" bIns="0" rtlCol="0" anchor="t">
              <a:spAutoFit/>
            </a:bodyPr>
            <a:lstStyle/>
            <a:p>
              <a:pPr algn="ctr">
                <a:lnSpc>
                  <a:spcPts val="14666"/>
                </a:lnSpc>
                <a:spcBef>
                  <a:spcPct val="0"/>
                </a:spcBef>
              </a:pPr>
              <a:endParaRPr/>
            </a:p>
          </p:txBody>
        </p:sp>
      </p:grpSp>
      <p:sp>
        <p:nvSpPr>
          <p:cNvPr id="26" name="TextBox 26"/>
          <p:cNvSpPr txBox="1"/>
          <p:nvPr/>
        </p:nvSpPr>
        <p:spPr>
          <a:xfrm>
            <a:off x="9940621" y="574169"/>
            <a:ext cx="7871533" cy="1714508"/>
          </a:xfrm>
          <a:prstGeom prst="rect">
            <a:avLst/>
          </a:prstGeom>
        </p:spPr>
        <p:txBody>
          <a:bodyPr lIns="0" tIns="0" rIns="0" bIns="0" rtlCol="0" anchor="t">
            <a:spAutoFit/>
          </a:bodyPr>
          <a:lstStyle/>
          <a:p>
            <a:pPr algn="ctr">
              <a:lnSpc>
                <a:spcPts val="3360"/>
              </a:lnSpc>
            </a:pPr>
            <a:r>
              <a:rPr lang="en-US" sz="2400" dirty="0">
                <a:solidFill>
                  <a:srgbClr val="000000"/>
                </a:solidFill>
                <a:highlight>
                  <a:srgbClr val="FFFF00"/>
                </a:highlight>
                <a:latin typeface="Canva Sans"/>
              </a:rPr>
              <a:t>[Insert Social Media example of disclosing something that undermines public confidence in the founder/officer having common sense - wen am I not on drugs? Code audits? What code audits?]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p:nvPr/>
        </p:nvGrpSpPr>
        <p:grpSpPr>
          <a:xfrm>
            <a:off x="1028700" y="3169599"/>
            <a:ext cx="7986557" cy="3901472"/>
            <a:chOff x="0" y="0"/>
            <a:chExt cx="9737324" cy="4756730"/>
          </a:xfrm>
        </p:grpSpPr>
        <p:sp>
          <p:nvSpPr>
            <p:cNvPr id="6" name="Freeform 6"/>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7" name="Freeform 7"/>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8" name="Group 8"/>
          <p:cNvGrpSpPr/>
          <p:nvPr/>
        </p:nvGrpSpPr>
        <p:grpSpPr>
          <a:xfrm>
            <a:off x="1028700" y="3169599"/>
            <a:ext cx="8268780" cy="4225056"/>
            <a:chOff x="0" y="0"/>
            <a:chExt cx="11025040" cy="5633408"/>
          </a:xfrm>
        </p:grpSpPr>
        <p:grpSp>
          <p:nvGrpSpPr>
            <p:cNvPr id="9" name="Group 9"/>
            <p:cNvGrpSpPr/>
            <p:nvPr/>
          </p:nvGrpSpPr>
          <p:grpSpPr>
            <a:xfrm>
              <a:off x="376297" y="431445"/>
              <a:ext cx="10648742" cy="520196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0" y="0"/>
              <a:ext cx="10648742" cy="5201962"/>
              <a:chOff x="0" y="0"/>
              <a:chExt cx="9737324" cy="4756730"/>
            </a:xfrm>
          </p:grpSpPr>
          <p:sp>
            <p:nvSpPr>
              <p:cNvPr id="13" name="Freeform 13"/>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4" name="Freeform 14"/>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5" name="Group 15"/>
          <p:cNvGrpSpPr/>
          <p:nvPr/>
        </p:nvGrpSpPr>
        <p:grpSpPr>
          <a:xfrm>
            <a:off x="1028700" y="1629538"/>
            <a:ext cx="7986557" cy="1200762"/>
            <a:chOff x="0" y="0"/>
            <a:chExt cx="8733103" cy="1313003"/>
          </a:xfrm>
        </p:grpSpPr>
        <p:sp>
          <p:nvSpPr>
            <p:cNvPr id="16" name="Freeform 16"/>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7" name="Freeform 17"/>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8" name="Freeform 18"/>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0" name="TextBox 20"/>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Oversharing</a:t>
            </a:r>
          </a:p>
        </p:txBody>
      </p:sp>
      <p:sp>
        <p:nvSpPr>
          <p:cNvPr id="21" name="TextBox 21"/>
          <p:cNvSpPr txBox="1"/>
          <p:nvPr/>
        </p:nvSpPr>
        <p:spPr>
          <a:xfrm rot="-515361">
            <a:off x="5909237" y="8996145"/>
            <a:ext cx="6767560" cy="1947001"/>
          </a:xfrm>
          <a:prstGeom prst="rect">
            <a:avLst/>
          </a:prstGeom>
        </p:spPr>
        <p:txBody>
          <a:bodyPr lIns="0" tIns="0" rIns="0" bIns="0" rtlCol="0" anchor="t">
            <a:spAutoFit/>
          </a:bodyPr>
          <a:lstStyle/>
          <a:p>
            <a:pPr algn="ctr">
              <a:lnSpc>
                <a:spcPts val="14666"/>
              </a:lnSpc>
              <a:spcBef>
                <a:spcPct val="0"/>
              </a:spcBef>
            </a:pPr>
            <a:endParaRPr/>
          </a:p>
        </p:txBody>
      </p:sp>
      <p:grpSp>
        <p:nvGrpSpPr>
          <p:cNvPr id="22" name="Group 22"/>
          <p:cNvGrpSpPr/>
          <p:nvPr/>
        </p:nvGrpSpPr>
        <p:grpSpPr>
          <a:xfrm>
            <a:off x="4750373" y="6603979"/>
            <a:ext cx="7856456" cy="5308642"/>
            <a:chOff x="0" y="0"/>
            <a:chExt cx="10475275" cy="7078190"/>
          </a:xfrm>
        </p:grpSpPr>
        <p:sp>
          <p:nvSpPr>
            <p:cNvPr id="23" name="TextBox 23"/>
            <p:cNvSpPr txBox="1"/>
            <p:nvPr/>
          </p:nvSpPr>
          <p:spPr>
            <a:xfrm rot="-592460">
              <a:off x="234046" y="1136340"/>
              <a:ext cx="9894280" cy="2983238"/>
            </a:xfrm>
            <a:prstGeom prst="rect">
              <a:avLst/>
            </a:prstGeom>
          </p:spPr>
          <p:txBody>
            <a:bodyPr lIns="0" tIns="0" rIns="0" bIns="0" rtlCol="0" anchor="t">
              <a:spAutoFit/>
            </a:bodyPr>
            <a:lstStyle/>
            <a:p>
              <a:pPr algn="ctr">
                <a:lnSpc>
                  <a:spcPts val="16295"/>
                </a:lnSpc>
                <a:spcBef>
                  <a:spcPct val="0"/>
                </a:spcBef>
              </a:pPr>
              <a:r>
                <a:rPr lang="en-US" sz="16295">
                  <a:solidFill>
                    <a:srgbClr val="F6F3E4"/>
                  </a:solidFill>
                  <a:latin typeface="Bukhari Script Bold"/>
                </a:rPr>
                <a:t>MNPI</a:t>
              </a:r>
            </a:p>
          </p:txBody>
        </p:sp>
        <p:sp>
          <p:nvSpPr>
            <p:cNvPr id="24" name="TextBox 24"/>
            <p:cNvSpPr txBox="1"/>
            <p:nvPr/>
          </p:nvSpPr>
          <p:spPr>
            <a:xfrm rot="-515361">
              <a:off x="1300324" y="3731562"/>
              <a:ext cx="9023414" cy="2688076"/>
            </a:xfrm>
            <a:prstGeom prst="rect">
              <a:avLst/>
            </a:prstGeom>
          </p:spPr>
          <p:txBody>
            <a:bodyPr lIns="0" tIns="0" rIns="0" bIns="0" rtlCol="0" anchor="t">
              <a:spAutoFit/>
            </a:bodyPr>
            <a:lstStyle/>
            <a:p>
              <a:pPr algn="ctr">
                <a:lnSpc>
                  <a:spcPts val="14666"/>
                </a:lnSpc>
                <a:spcBef>
                  <a:spcPct val="0"/>
                </a:spcBef>
              </a:pPr>
              <a:endParaRPr/>
            </a:p>
          </p:txBody>
        </p:sp>
      </p:grpSp>
      <p:sp>
        <p:nvSpPr>
          <p:cNvPr id="25" name="TextBox 25"/>
          <p:cNvSpPr txBox="1"/>
          <p:nvPr/>
        </p:nvSpPr>
        <p:spPr>
          <a:xfrm>
            <a:off x="10355262" y="3488763"/>
            <a:ext cx="6904038" cy="1278492"/>
          </a:xfrm>
          <a:prstGeom prst="rect">
            <a:avLst/>
          </a:prstGeom>
        </p:spPr>
        <p:txBody>
          <a:bodyPr lIns="0" tIns="0" rIns="0" bIns="0" rtlCol="0" anchor="t">
            <a:spAutoFit/>
          </a:bodyPr>
          <a:lstStyle/>
          <a:p>
            <a:pPr algn="ctr">
              <a:lnSpc>
                <a:spcPts val="3360"/>
              </a:lnSpc>
            </a:pPr>
            <a:r>
              <a:rPr lang="en-US" sz="2400" dirty="0">
                <a:solidFill>
                  <a:srgbClr val="000000"/>
                </a:solidFill>
                <a:highlight>
                  <a:srgbClr val="FFFF00"/>
                </a:highlight>
                <a:latin typeface="Canva Sans"/>
              </a:rPr>
              <a:t>[Insert Social Media example of disclosing something that was not intended to be disclosed]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p:nvPr/>
        </p:nvGrpSpPr>
        <p:grpSpPr>
          <a:xfrm>
            <a:off x="1028700" y="3169599"/>
            <a:ext cx="7986557" cy="3901472"/>
            <a:chOff x="0" y="0"/>
            <a:chExt cx="9737324" cy="4756730"/>
          </a:xfrm>
        </p:grpSpPr>
        <p:sp>
          <p:nvSpPr>
            <p:cNvPr id="6" name="Freeform 6"/>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7" name="Freeform 7"/>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8" name="Group 8"/>
          <p:cNvGrpSpPr/>
          <p:nvPr/>
        </p:nvGrpSpPr>
        <p:grpSpPr>
          <a:xfrm>
            <a:off x="532135" y="3169599"/>
            <a:ext cx="8268780" cy="4225056"/>
            <a:chOff x="0" y="0"/>
            <a:chExt cx="11025040" cy="5633408"/>
          </a:xfrm>
        </p:grpSpPr>
        <p:grpSp>
          <p:nvGrpSpPr>
            <p:cNvPr id="9" name="Group 9"/>
            <p:cNvGrpSpPr/>
            <p:nvPr/>
          </p:nvGrpSpPr>
          <p:grpSpPr>
            <a:xfrm>
              <a:off x="376297" y="431445"/>
              <a:ext cx="10648742" cy="520196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0" y="0"/>
              <a:ext cx="10648742" cy="5201962"/>
              <a:chOff x="0" y="0"/>
              <a:chExt cx="9737324" cy="4756730"/>
            </a:xfrm>
          </p:grpSpPr>
          <p:sp>
            <p:nvSpPr>
              <p:cNvPr id="13" name="Freeform 13"/>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4" name="Freeform 14"/>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5" name="Group 15"/>
          <p:cNvGrpSpPr/>
          <p:nvPr/>
        </p:nvGrpSpPr>
        <p:grpSpPr>
          <a:xfrm>
            <a:off x="532135" y="1652199"/>
            <a:ext cx="7986557" cy="1200762"/>
            <a:chOff x="0" y="0"/>
            <a:chExt cx="8733103" cy="1313003"/>
          </a:xfrm>
        </p:grpSpPr>
        <p:sp>
          <p:nvSpPr>
            <p:cNvPr id="16" name="Freeform 16"/>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7" name="Freeform 17"/>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8" name="Freeform 18"/>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9873814" y="2927782"/>
            <a:ext cx="7882051" cy="1227016"/>
          </a:xfrm>
          <a:custGeom>
            <a:avLst/>
            <a:gdLst/>
            <a:ahLst/>
            <a:cxnLst/>
            <a:rect l="l" t="t" r="r" b="b"/>
            <a:pathLst>
              <a:path w="7882051" h="1227016">
                <a:moveTo>
                  <a:pt x="0" y="0"/>
                </a:moveTo>
                <a:lnTo>
                  <a:pt x="7882051" y="0"/>
                </a:lnTo>
                <a:lnTo>
                  <a:pt x="7882051" y="1227015"/>
                </a:lnTo>
                <a:lnTo>
                  <a:pt x="0" y="1227015"/>
                </a:lnTo>
                <a:lnTo>
                  <a:pt x="0" y="0"/>
                </a:lnTo>
                <a:close/>
              </a:path>
            </a:pathLst>
          </a:custGeom>
          <a:blipFill>
            <a:blip r:embed="rId4"/>
            <a:stretch>
              <a:fillRect t="-50140" r="-877" b="-306562"/>
            </a:stretch>
          </a:blipFill>
        </p:spPr>
        <p:txBody>
          <a:bodyPr/>
          <a:lstStyle/>
          <a:p>
            <a:endParaRPr lang="en-US"/>
          </a:p>
        </p:txBody>
      </p:sp>
      <p:sp>
        <p:nvSpPr>
          <p:cNvPr id="20" name="TextBox 20"/>
          <p:cNvSpPr txBox="1"/>
          <p:nvPr/>
        </p:nvSpPr>
        <p:spPr>
          <a:xfrm>
            <a:off x="1088969" y="3921455"/>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1" name="TextBox 21"/>
          <p:cNvSpPr txBox="1"/>
          <p:nvPr/>
        </p:nvSpPr>
        <p:spPr>
          <a:xfrm>
            <a:off x="790105" y="1951590"/>
            <a:ext cx="8225152"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Pumping your bags (+inv advice)</a:t>
            </a:r>
          </a:p>
        </p:txBody>
      </p:sp>
      <p:sp>
        <p:nvSpPr>
          <p:cNvPr id="22" name="TextBox 22"/>
          <p:cNvSpPr txBox="1"/>
          <p:nvPr/>
        </p:nvSpPr>
        <p:spPr>
          <a:xfrm rot="-515361">
            <a:off x="5909237" y="8996145"/>
            <a:ext cx="6767560" cy="1947001"/>
          </a:xfrm>
          <a:prstGeom prst="rect">
            <a:avLst/>
          </a:prstGeom>
        </p:spPr>
        <p:txBody>
          <a:bodyPr lIns="0" tIns="0" rIns="0" bIns="0" rtlCol="0" anchor="t">
            <a:spAutoFit/>
          </a:bodyPr>
          <a:lstStyle/>
          <a:p>
            <a:pPr algn="ctr">
              <a:lnSpc>
                <a:spcPts val="14666"/>
              </a:lnSpc>
              <a:spcBef>
                <a:spcPct val="0"/>
              </a:spcBef>
            </a:pPr>
            <a:endParaRPr/>
          </a:p>
        </p:txBody>
      </p:sp>
      <p:grpSp>
        <p:nvGrpSpPr>
          <p:cNvPr id="23" name="Group 23"/>
          <p:cNvGrpSpPr/>
          <p:nvPr/>
        </p:nvGrpSpPr>
        <p:grpSpPr>
          <a:xfrm>
            <a:off x="4750373" y="6603979"/>
            <a:ext cx="7856456" cy="5308642"/>
            <a:chOff x="0" y="0"/>
            <a:chExt cx="10475275" cy="7078190"/>
          </a:xfrm>
        </p:grpSpPr>
        <p:sp>
          <p:nvSpPr>
            <p:cNvPr id="24" name="TextBox 24"/>
            <p:cNvSpPr txBox="1"/>
            <p:nvPr/>
          </p:nvSpPr>
          <p:spPr>
            <a:xfrm rot="-592460">
              <a:off x="234046" y="1136340"/>
              <a:ext cx="9894280" cy="2983238"/>
            </a:xfrm>
            <a:prstGeom prst="rect">
              <a:avLst/>
            </a:prstGeom>
          </p:spPr>
          <p:txBody>
            <a:bodyPr lIns="0" tIns="0" rIns="0" bIns="0" rtlCol="0" anchor="t">
              <a:spAutoFit/>
            </a:bodyPr>
            <a:lstStyle/>
            <a:p>
              <a:pPr algn="ctr">
                <a:lnSpc>
                  <a:spcPts val="16295"/>
                </a:lnSpc>
                <a:spcBef>
                  <a:spcPct val="0"/>
                </a:spcBef>
              </a:pPr>
              <a:r>
                <a:rPr lang="en-US" sz="16295">
                  <a:solidFill>
                    <a:srgbClr val="F6F3E4"/>
                  </a:solidFill>
                  <a:latin typeface="Bukhari Script Bold"/>
                </a:rPr>
                <a:t>Touting</a:t>
              </a:r>
            </a:p>
          </p:txBody>
        </p:sp>
        <p:sp>
          <p:nvSpPr>
            <p:cNvPr id="25" name="TextBox 25"/>
            <p:cNvSpPr txBox="1"/>
            <p:nvPr/>
          </p:nvSpPr>
          <p:spPr>
            <a:xfrm rot="-515361">
              <a:off x="1300324" y="3731562"/>
              <a:ext cx="9023414" cy="2688076"/>
            </a:xfrm>
            <a:prstGeom prst="rect">
              <a:avLst/>
            </a:prstGeom>
          </p:spPr>
          <p:txBody>
            <a:bodyPr lIns="0" tIns="0" rIns="0" bIns="0" rtlCol="0" anchor="t">
              <a:spAutoFit/>
            </a:bodyPr>
            <a:lstStyle/>
            <a:p>
              <a:pPr algn="ctr">
                <a:lnSpc>
                  <a:spcPts val="14666"/>
                </a:lnSpc>
                <a:spcBef>
                  <a:spcPct val="0"/>
                </a:spcBef>
              </a:pPr>
              <a:endParaRPr/>
            </a:p>
          </p:txBody>
        </p:sp>
      </p:grpSp>
      <p:sp>
        <p:nvSpPr>
          <p:cNvPr id="27" name="TextBox 26">
            <a:extLst>
              <a:ext uri="{FF2B5EF4-FFF2-40B4-BE49-F238E27FC236}">
                <a16:creationId xmlns:a16="http://schemas.microsoft.com/office/drawing/2014/main" id="{B259FE6D-B73F-632E-6074-98D1B865BB0D}"/>
              </a:ext>
            </a:extLst>
          </p:cNvPr>
          <p:cNvSpPr txBox="1"/>
          <p:nvPr/>
        </p:nvSpPr>
        <p:spPr>
          <a:xfrm>
            <a:off x="10287000" y="2034894"/>
            <a:ext cx="9144000" cy="646331"/>
          </a:xfrm>
          <a:prstGeom prst="rect">
            <a:avLst/>
          </a:prstGeom>
          <a:noFill/>
        </p:spPr>
        <p:txBody>
          <a:bodyPr wrap="square">
            <a:spAutoFit/>
          </a:bodyPr>
          <a:lstStyle/>
          <a:p>
            <a:r>
              <a:rPr lang="en-US" sz="1800" dirty="0">
                <a:solidFill>
                  <a:srgbClr val="000000"/>
                </a:solidFill>
                <a:highlight>
                  <a:srgbClr val="FFFF00"/>
                </a:highlight>
                <a:latin typeface="Canva Sans"/>
              </a:rPr>
              <a:t>[Insert Social Media example </a:t>
            </a:r>
            <a:r>
              <a:rPr lang="en-US" dirty="0">
                <a:solidFill>
                  <a:srgbClr val="000000"/>
                </a:solidFill>
                <a:highlight>
                  <a:srgbClr val="FFFF00"/>
                </a:highlight>
                <a:latin typeface="Canva Sans"/>
              </a:rPr>
              <a:t>of touting w/o disclosure like the below </a:t>
            </a:r>
          </a:p>
          <a:p>
            <a:r>
              <a:rPr lang="en-US" dirty="0">
                <a:solidFill>
                  <a:srgbClr val="000000"/>
                </a:solidFill>
                <a:highlight>
                  <a:srgbClr val="FFFF00"/>
                </a:highlight>
                <a:latin typeface="Canva Sans"/>
              </a:rPr>
              <a:t>but for a </a:t>
            </a:r>
            <a:r>
              <a:rPr lang="en-US" dirty="0" err="1">
                <a:solidFill>
                  <a:srgbClr val="000000"/>
                </a:solidFill>
                <a:highlight>
                  <a:srgbClr val="FFFF00"/>
                </a:highlight>
                <a:latin typeface="Canva Sans"/>
              </a:rPr>
              <a:t>portco</a:t>
            </a:r>
            <a:r>
              <a:rPr lang="en-US" dirty="0">
                <a:solidFill>
                  <a:srgbClr val="000000"/>
                </a:solidFill>
                <a:highlight>
                  <a:srgbClr val="FFFF00"/>
                </a:highlight>
                <a:latin typeface="Canva Sans"/>
              </a:rPr>
              <a:t>/bag you hold]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6742070" y="5443919"/>
            <a:ext cx="5110820" cy="5110820"/>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grpSp>
        <p:nvGrpSpPr>
          <p:cNvPr id="5" name="Group 5"/>
          <p:cNvGrpSpPr/>
          <p:nvPr/>
        </p:nvGrpSpPr>
        <p:grpSpPr>
          <a:xfrm>
            <a:off x="1028700" y="3169599"/>
            <a:ext cx="7986557" cy="3901472"/>
            <a:chOff x="0" y="0"/>
            <a:chExt cx="9737324" cy="4756730"/>
          </a:xfrm>
        </p:grpSpPr>
        <p:sp>
          <p:nvSpPr>
            <p:cNvPr id="6" name="Freeform 6"/>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7" name="Freeform 7"/>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8" name="Group 8"/>
          <p:cNvGrpSpPr/>
          <p:nvPr/>
        </p:nvGrpSpPr>
        <p:grpSpPr>
          <a:xfrm>
            <a:off x="1028700" y="3169599"/>
            <a:ext cx="8268780" cy="4225056"/>
            <a:chOff x="0" y="0"/>
            <a:chExt cx="11025040" cy="5633408"/>
          </a:xfrm>
        </p:grpSpPr>
        <p:grpSp>
          <p:nvGrpSpPr>
            <p:cNvPr id="9" name="Group 9"/>
            <p:cNvGrpSpPr/>
            <p:nvPr/>
          </p:nvGrpSpPr>
          <p:grpSpPr>
            <a:xfrm>
              <a:off x="376297" y="431445"/>
              <a:ext cx="10648742" cy="520196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0" y="0"/>
              <a:ext cx="10648742" cy="5201962"/>
              <a:chOff x="0" y="0"/>
              <a:chExt cx="9737324" cy="4756730"/>
            </a:xfrm>
          </p:grpSpPr>
          <p:sp>
            <p:nvSpPr>
              <p:cNvPr id="13" name="Freeform 13"/>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4" name="Freeform 14"/>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5" name="Group 15"/>
          <p:cNvGrpSpPr/>
          <p:nvPr/>
        </p:nvGrpSpPr>
        <p:grpSpPr>
          <a:xfrm>
            <a:off x="1028700" y="1629538"/>
            <a:ext cx="7986557" cy="1200762"/>
            <a:chOff x="0" y="0"/>
            <a:chExt cx="8733103" cy="1313003"/>
          </a:xfrm>
        </p:grpSpPr>
        <p:sp>
          <p:nvSpPr>
            <p:cNvPr id="16" name="Freeform 16"/>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7" name="Freeform 17"/>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8" name="Freeform 18"/>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10121543" y="1268676"/>
            <a:ext cx="7827571" cy="5997876"/>
          </a:xfrm>
          <a:custGeom>
            <a:avLst/>
            <a:gdLst/>
            <a:ahLst/>
            <a:cxnLst/>
            <a:rect l="l" t="t" r="r" b="b"/>
            <a:pathLst>
              <a:path w="7827571" h="5997876">
                <a:moveTo>
                  <a:pt x="0" y="0"/>
                </a:moveTo>
                <a:lnTo>
                  <a:pt x="7827571" y="0"/>
                </a:lnTo>
                <a:lnTo>
                  <a:pt x="7827571" y="5997876"/>
                </a:lnTo>
                <a:lnTo>
                  <a:pt x="0" y="5997876"/>
                </a:lnTo>
                <a:lnTo>
                  <a:pt x="0" y="0"/>
                </a:lnTo>
                <a:close/>
              </a:path>
            </a:pathLst>
          </a:custGeom>
          <a:blipFill>
            <a:blip r:embed="rId4"/>
            <a:stretch>
              <a:fillRect/>
            </a:stretch>
          </a:blipFill>
        </p:spPr>
        <p:txBody>
          <a:bodyPr/>
          <a:lstStyle/>
          <a:p>
            <a:endParaRPr lang="en-US"/>
          </a:p>
        </p:txBody>
      </p:sp>
      <p:sp>
        <p:nvSpPr>
          <p:cNvPr id="20" name="TextBox 20"/>
          <p:cNvSpPr txBox="1"/>
          <p:nvPr/>
        </p:nvSpPr>
        <p:spPr>
          <a:xfrm>
            <a:off x="1928796" y="3937476"/>
            <a:ext cx="5475459" cy="2483485"/>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Social Media</a:t>
            </a:r>
          </a:p>
        </p:txBody>
      </p:sp>
      <p:sp>
        <p:nvSpPr>
          <p:cNvPr id="21" name="TextBox 21"/>
          <p:cNvSpPr txBox="1"/>
          <p:nvPr/>
        </p:nvSpPr>
        <p:spPr>
          <a:xfrm>
            <a:off x="1544077" y="1957940"/>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Retractions</a:t>
            </a:r>
          </a:p>
        </p:txBody>
      </p:sp>
      <p:grpSp>
        <p:nvGrpSpPr>
          <p:cNvPr id="22" name="Group 22"/>
          <p:cNvGrpSpPr/>
          <p:nvPr/>
        </p:nvGrpSpPr>
        <p:grpSpPr>
          <a:xfrm>
            <a:off x="5088834" y="7026387"/>
            <a:ext cx="7591403" cy="3100515"/>
            <a:chOff x="3033323" y="2917128"/>
            <a:chExt cx="10121871" cy="4134021"/>
          </a:xfrm>
        </p:grpSpPr>
        <p:sp>
          <p:nvSpPr>
            <p:cNvPr id="23" name="TextBox 23"/>
            <p:cNvSpPr txBox="1"/>
            <p:nvPr/>
          </p:nvSpPr>
          <p:spPr>
            <a:xfrm rot="21007540">
              <a:off x="3033323" y="2917128"/>
              <a:ext cx="9894280" cy="1624463"/>
            </a:xfrm>
            <a:prstGeom prst="rect">
              <a:avLst/>
            </a:prstGeom>
          </p:spPr>
          <p:txBody>
            <a:bodyPr wrap="square" lIns="0" tIns="0" rIns="0" bIns="0" rtlCol="0" anchor="t">
              <a:spAutoFit/>
            </a:bodyPr>
            <a:lstStyle/>
            <a:p>
              <a:pPr algn="ctr">
                <a:lnSpc>
                  <a:spcPts val="11395"/>
                </a:lnSpc>
                <a:spcBef>
                  <a:spcPct val="0"/>
                </a:spcBef>
              </a:pPr>
              <a:r>
                <a:rPr lang="en-US" sz="7200" dirty="0">
                  <a:solidFill>
                    <a:srgbClr val="F6F3E4"/>
                  </a:solidFill>
                  <a:latin typeface="Bukhari Script Bold"/>
                </a:rPr>
                <a:t>Things you</a:t>
              </a:r>
            </a:p>
          </p:txBody>
        </p:sp>
        <p:sp>
          <p:nvSpPr>
            <p:cNvPr id="24" name="TextBox 24"/>
            <p:cNvSpPr txBox="1"/>
            <p:nvPr/>
          </p:nvSpPr>
          <p:spPr>
            <a:xfrm rot="21084639">
              <a:off x="4131779" y="4388256"/>
              <a:ext cx="9023415" cy="2662893"/>
            </a:xfrm>
            <a:prstGeom prst="rect">
              <a:avLst/>
            </a:prstGeom>
          </p:spPr>
          <p:txBody>
            <a:bodyPr lIns="0" tIns="0" rIns="0" bIns="0" rtlCol="0" anchor="t">
              <a:spAutoFit/>
            </a:bodyPr>
            <a:lstStyle/>
            <a:p>
              <a:pPr algn="ctr">
                <a:lnSpc>
                  <a:spcPts val="7566"/>
                </a:lnSpc>
                <a:spcBef>
                  <a:spcPct val="0"/>
                </a:spcBef>
              </a:pPr>
              <a:r>
                <a:rPr lang="en-US" sz="7566" dirty="0">
                  <a:solidFill>
                    <a:srgbClr val="F6F3E4"/>
                  </a:solidFill>
                  <a:latin typeface="Bukhari Script Bold"/>
                </a:rPr>
                <a:t>wish you could take back</a:t>
              </a:r>
            </a:p>
          </p:txBody>
        </p:sp>
      </p:grpSp>
      <p:sp>
        <p:nvSpPr>
          <p:cNvPr id="25" name="TextBox 25"/>
          <p:cNvSpPr txBox="1"/>
          <p:nvPr/>
        </p:nvSpPr>
        <p:spPr>
          <a:xfrm>
            <a:off x="8678601" y="392431"/>
            <a:ext cx="6904038" cy="842475"/>
          </a:xfrm>
          <a:prstGeom prst="rect">
            <a:avLst/>
          </a:prstGeom>
        </p:spPr>
        <p:txBody>
          <a:bodyPr lIns="0" tIns="0" rIns="0" bIns="0" rtlCol="0" anchor="t">
            <a:spAutoFit/>
          </a:bodyPr>
          <a:lstStyle/>
          <a:p>
            <a:pPr algn="ctr">
              <a:lnSpc>
                <a:spcPts val="3360"/>
              </a:lnSpc>
            </a:pPr>
            <a:r>
              <a:rPr lang="en-US" sz="2400" dirty="0">
                <a:solidFill>
                  <a:srgbClr val="000000"/>
                </a:solidFill>
                <a:highlight>
                  <a:srgbClr val="FFFF00"/>
                </a:highlight>
                <a:latin typeface="Canva Sans"/>
              </a:rPr>
              <a:t>[Insert Social Media example of an emotionally charged post]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p:nvPr/>
        </p:nvGrpSpPr>
        <p:grpSpPr>
          <a:xfrm>
            <a:off x="14241228" y="135250"/>
            <a:ext cx="5104149" cy="510414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F4F4"/>
            </a:solidFill>
          </p:spPr>
          <p:txBody>
            <a:bodyPr/>
            <a:lstStyle/>
            <a:p>
              <a:endParaRPr lang="en-US"/>
            </a:p>
          </p:txBody>
        </p:sp>
      </p:grpSp>
      <p:grpSp>
        <p:nvGrpSpPr>
          <p:cNvPr id="4" name="Group 4"/>
          <p:cNvGrpSpPr>
            <a:grpSpLocks noChangeAspect="1"/>
          </p:cNvGrpSpPr>
          <p:nvPr/>
        </p:nvGrpSpPr>
        <p:grpSpPr>
          <a:xfrm>
            <a:off x="9632064" y="1629538"/>
            <a:ext cx="7627236" cy="7628762"/>
            <a:chOff x="0" y="0"/>
            <a:chExt cx="6348730" cy="6350000"/>
          </a:xfrm>
        </p:grpSpPr>
        <p:sp>
          <p:nvSpPr>
            <p:cNvPr id="5" name="Freeform 5"/>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blipFill>
              <a:blip r:embed="rId2"/>
              <a:stretch>
                <a:fillRect t="-4390" b="-4390"/>
              </a:stretch>
            </a:blipFill>
          </p:spPr>
          <p:txBody>
            <a:bodyPr/>
            <a:lstStyle/>
            <a:p>
              <a:endParaRPr lang="en-US"/>
            </a:p>
          </p:txBody>
        </p:sp>
        <p:sp>
          <p:nvSpPr>
            <p:cNvPr id="6" name="Freeform 6"/>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txBody>
            <a:bodyPr/>
            <a:lstStyle/>
            <a:p>
              <a:endParaRPr lang="en-US"/>
            </a:p>
          </p:txBody>
        </p:sp>
        <p:sp>
          <p:nvSpPr>
            <p:cNvPr id="7" name="Freeform 7"/>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txBody>
            <a:bodyPr/>
            <a:lstStyle/>
            <a:p>
              <a:endParaRPr lang="en-US"/>
            </a:p>
          </p:txBody>
        </p:sp>
        <p:sp>
          <p:nvSpPr>
            <p:cNvPr id="8" name="Freeform 8"/>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txBody>
            <a:bodyPr/>
            <a:lstStyle/>
            <a:p>
              <a:endParaRPr lang="en-US"/>
            </a:p>
          </p:txBody>
        </p:sp>
      </p:grpSp>
      <p:grpSp>
        <p:nvGrpSpPr>
          <p:cNvPr id="9" name="Group 9"/>
          <p:cNvGrpSpPr/>
          <p:nvPr/>
        </p:nvGrpSpPr>
        <p:grpSpPr>
          <a:xfrm>
            <a:off x="1028700" y="3169599"/>
            <a:ext cx="7986557" cy="3901472"/>
            <a:chOff x="0" y="0"/>
            <a:chExt cx="9737324" cy="4756730"/>
          </a:xfrm>
        </p:grpSpPr>
        <p:sp>
          <p:nvSpPr>
            <p:cNvPr id="10" name="Freeform 10"/>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1" name="Freeform 11"/>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2" name="Group 12"/>
          <p:cNvGrpSpPr/>
          <p:nvPr/>
        </p:nvGrpSpPr>
        <p:grpSpPr>
          <a:xfrm>
            <a:off x="1028700" y="3169599"/>
            <a:ext cx="8268780" cy="4225056"/>
            <a:chOff x="0" y="0"/>
            <a:chExt cx="11025040" cy="5633408"/>
          </a:xfrm>
        </p:grpSpPr>
        <p:grpSp>
          <p:nvGrpSpPr>
            <p:cNvPr id="13" name="Group 13"/>
            <p:cNvGrpSpPr/>
            <p:nvPr/>
          </p:nvGrpSpPr>
          <p:grpSpPr>
            <a:xfrm>
              <a:off x="376297" y="431445"/>
              <a:ext cx="10648742" cy="5201962"/>
              <a:chOff x="0" y="0"/>
              <a:chExt cx="9737324" cy="4756730"/>
            </a:xfrm>
          </p:grpSpPr>
          <p:sp>
            <p:nvSpPr>
              <p:cNvPr id="14" name="Freeform 14"/>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5" name="Freeform 15"/>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6" name="Group 16"/>
            <p:cNvGrpSpPr/>
            <p:nvPr/>
          </p:nvGrpSpPr>
          <p:grpSpPr>
            <a:xfrm>
              <a:off x="0" y="0"/>
              <a:ext cx="10648742" cy="5201962"/>
              <a:chOff x="0" y="0"/>
              <a:chExt cx="9737324" cy="4756730"/>
            </a:xfrm>
          </p:grpSpPr>
          <p:sp>
            <p:nvSpPr>
              <p:cNvPr id="17" name="Freeform 17"/>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8" name="Freeform 18"/>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9" name="Group 19"/>
          <p:cNvGrpSpPr/>
          <p:nvPr/>
        </p:nvGrpSpPr>
        <p:grpSpPr>
          <a:xfrm>
            <a:off x="1028700" y="1629538"/>
            <a:ext cx="7986557" cy="1200762"/>
            <a:chOff x="0" y="0"/>
            <a:chExt cx="8733103" cy="1313003"/>
          </a:xfrm>
        </p:grpSpPr>
        <p:sp>
          <p:nvSpPr>
            <p:cNvPr id="20" name="Freeform 20"/>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21" name="Freeform 21"/>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22" name="Freeform 22"/>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3" name="Freeform 23"/>
          <p:cNvSpPr/>
          <p:nvPr/>
        </p:nvSpPr>
        <p:spPr>
          <a:xfrm>
            <a:off x="5304201" y="7523421"/>
            <a:ext cx="5974263" cy="2487466"/>
          </a:xfrm>
          <a:custGeom>
            <a:avLst/>
            <a:gdLst/>
            <a:ahLst/>
            <a:cxnLst/>
            <a:rect l="l" t="t" r="r" b="b"/>
            <a:pathLst>
              <a:path w="5974263" h="2487466">
                <a:moveTo>
                  <a:pt x="0" y="0"/>
                </a:moveTo>
                <a:lnTo>
                  <a:pt x="5974264" y="0"/>
                </a:lnTo>
                <a:lnTo>
                  <a:pt x="5974264" y="2487466"/>
                </a:lnTo>
                <a:lnTo>
                  <a:pt x="0" y="24874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4" name="TextBox 24"/>
          <p:cNvSpPr txBox="1"/>
          <p:nvPr/>
        </p:nvSpPr>
        <p:spPr>
          <a:xfrm>
            <a:off x="1928796" y="4551839"/>
            <a:ext cx="5475459" cy="1254760"/>
          </a:xfrm>
          <a:prstGeom prst="rect">
            <a:avLst/>
          </a:prstGeom>
        </p:spPr>
        <p:txBody>
          <a:bodyPr lIns="0" tIns="0" rIns="0" bIns="0" rtlCol="0" anchor="t">
            <a:spAutoFit/>
          </a:bodyPr>
          <a:lstStyle/>
          <a:p>
            <a:pPr>
              <a:lnSpc>
                <a:spcPts val="9680"/>
              </a:lnSpc>
            </a:pPr>
            <a:r>
              <a:rPr lang="en-US" sz="8800">
                <a:solidFill>
                  <a:srgbClr val="000000"/>
                </a:solidFill>
                <a:latin typeface="Space Mono Bold"/>
              </a:rPr>
              <a:t>Q&amp;A</a:t>
            </a:r>
          </a:p>
        </p:txBody>
      </p:sp>
      <p:sp>
        <p:nvSpPr>
          <p:cNvPr id="25" name="TextBox 25"/>
          <p:cNvSpPr txBox="1"/>
          <p:nvPr/>
        </p:nvSpPr>
        <p:spPr>
          <a:xfrm>
            <a:off x="1928796" y="1958734"/>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Any questions?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p:nvPr/>
        </p:nvGrpSpPr>
        <p:grpSpPr>
          <a:xfrm>
            <a:off x="14241228" y="135250"/>
            <a:ext cx="5104149" cy="510414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F4F4"/>
            </a:solidFill>
          </p:spPr>
          <p:txBody>
            <a:bodyPr/>
            <a:lstStyle/>
            <a:p>
              <a:endParaRPr lang="en-US"/>
            </a:p>
          </p:txBody>
        </p:sp>
      </p:grpSp>
      <p:grpSp>
        <p:nvGrpSpPr>
          <p:cNvPr id="4" name="Group 4"/>
          <p:cNvGrpSpPr/>
          <p:nvPr/>
        </p:nvGrpSpPr>
        <p:grpSpPr>
          <a:xfrm>
            <a:off x="1028700" y="3169599"/>
            <a:ext cx="7986557" cy="3901472"/>
            <a:chOff x="0" y="0"/>
            <a:chExt cx="9737324" cy="4756730"/>
          </a:xfrm>
        </p:grpSpPr>
        <p:sp>
          <p:nvSpPr>
            <p:cNvPr id="5" name="Freeform 5"/>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6" name="Freeform 6"/>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7" name="Group 7"/>
          <p:cNvGrpSpPr/>
          <p:nvPr/>
        </p:nvGrpSpPr>
        <p:grpSpPr>
          <a:xfrm>
            <a:off x="1028700" y="3169599"/>
            <a:ext cx="8268780" cy="4225056"/>
            <a:chOff x="0" y="0"/>
            <a:chExt cx="11025040" cy="5633408"/>
          </a:xfrm>
        </p:grpSpPr>
        <p:grpSp>
          <p:nvGrpSpPr>
            <p:cNvPr id="8" name="Group 8"/>
            <p:cNvGrpSpPr/>
            <p:nvPr/>
          </p:nvGrpSpPr>
          <p:grpSpPr>
            <a:xfrm>
              <a:off x="376297" y="431445"/>
              <a:ext cx="10648742" cy="5201962"/>
              <a:chOff x="0" y="0"/>
              <a:chExt cx="9737324" cy="4756730"/>
            </a:xfrm>
          </p:grpSpPr>
          <p:sp>
            <p:nvSpPr>
              <p:cNvPr id="9" name="Freeform 9"/>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0" name="Freeform 10"/>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nvGrpSpPr>
            <p:cNvPr id="11" name="Group 11"/>
            <p:cNvGrpSpPr/>
            <p:nvPr/>
          </p:nvGrpSpPr>
          <p:grpSpPr>
            <a:xfrm>
              <a:off x="0" y="0"/>
              <a:ext cx="10648742" cy="5201962"/>
              <a:chOff x="0" y="0"/>
              <a:chExt cx="9737324" cy="4756730"/>
            </a:xfrm>
          </p:grpSpPr>
          <p:sp>
            <p:nvSpPr>
              <p:cNvPr id="12" name="Freeform 12"/>
              <p:cNvSpPr/>
              <p:nvPr/>
            </p:nvSpPr>
            <p:spPr>
              <a:xfrm>
                <a:off x="31750" y="31750"/>
                <a:ext cx="9673824" cy="4693230"/>
              </a:xfrm>
              <a:custGeom>
                <a:avLst/>
                <a:gdLst/>
                <a:ahLst/>
                <a:cxnLst/>
                <a:rect l="l" t="t" r="r" b="b"/>
                <a:pathLst>
                  <a:path w="9673824" h="4693230">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txBody>
              <a:bodyPr/>
              <a:lstStyle/>
              <a:p>
                <a:endParaRPr lang="en-US"/>
              </a:p>
            </p:txBody>
          </p:sp>
          <p:sp>
            <p:nvSpPr>
              <p:cNvPr id="13" name="Freeform 13"/>
              <p:cNvSpPr/>
              <p:nvPr/>
            </p:nvSpPr>
            <p:spPr>
              <a:xfrm>
                <a:off x="0" y="0"/>
                <a:ext cx="9737325" cy="4756731"/>
              </a:xfrm>
              <a:custGeom>
                <a:avLst/>
                <a:gdLst/>
                <a:ahLst/>
                <a:cxnLst/>
                <a:rect l="l" t="t" r="r" b="b"/>
                <a:pathLst>
                  <a:path w="9737325" h="4756731">
                    <a:moveTo>
                      <a:pt x="9612864" y="59690"/>
                    </a:moveTo>
                    <a:cubicBezTo>
                      <a:pt x="9648424" y="59690"/>
                      <a:pt x="9677635" y="88900"/>
                      <a:pt x="9677635" y="124460"/>
                    </a:cubicBezTo>
                    <a:lnTo>
                      <a:pt x="9677635" y="4632270"/>
                    </a:lnTo>
                    <a:cubicBezTo>
                      <a:pt x="9677635"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5" y="4700850"/>
                      <a:pt x="9737325" y="4632270"/>
                    </a:cubicBezTo>
                    <a:lnTo>
                      <a:pt x="9737325" y="124460"/>
                    </a:lnTo>
                    <a:cubicBezTo>
                      <a:pt x="9737325" y="55880"/>
                      <a:pt x="9681445" y="0"/>
                      <a:pt x="9612864" y="0"/>
                    </a:cubicBezTo>
                    <a:close/>
                  </a:path>
                </a:pathLst>
              </a:custGeom>
              <a:solidFill>
                <a:srgbClr val="000000"/>
              </a:solidFill>
            </p:spPr>
            <p:txBody>
              <a:bodyPr/>
              <a:lstStyle/>
              <a:p>
                <a:endParaRPr lang="en-US"/>
              </a:p>
            </p:txBody>
          </p:sp>
        </p:grpSp>
      </p:grpSp>
      <p:grpSp>
        <p:nvGrpSpPr>
          <p:cNvPr id="14" name="Group 14"/>
          <p:cNvGrpSpPr/>
          <p:nvPr/>
        </p:nvGrpSpPr>
        <p:grpSpPr>
          <a:xfrm>
            <a:off x="1028700" y="1629538"/>
            <a:ext cx="7986557" cy="1200762"/>
            <a:chOff x="0" y="0"/>
            <a:chExt cx="8733103" cy="1313003"/>
          </a:xfrm>
        </p:grpSpPr>
        <p:sp>
          <p:nvSpPr>
            <p:cNvPr id="15" name="Freeform 15"/>
            <p:cNvSpPr/>
            <p:nvPr/>
          </p:nvSpPr>
          <p:spPr>
            <a:xfrm>
              <a:off x="31750" y="31750"/>
              <a:ext cx="8669603" cy="1249503"/>
            </a:xfrm>
            <a:custGeom>
              <a:avLst/>
              <a:gdLst/>
              <a:ahLst/>
              <a:cxnLst/>
              <a:rect l="l" t="t" r="r" b="b"/>
              <a:pathLst>
                <a:path w="8669603" h="12495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txBody>
            <a:bodyPr/>
            <a:lstStyle/>
            <a:p>
              <a:endParaRPr lang="en-US"/>
            </a:p>
          </p:txBody>
        </p:sp>
        <p:sp>
          <p:nvSpPr>
            <p:cNvPr id="16" name="Freeform 16"/>
            <p:cNvSpPr/>
            <p:nvPr/>
          </p:nvSpPr>
          <p:spPr>
            <a:xfrm>
              <a:off x="0" y="0"/>
              <a:ext cx="8733103" cy="1313003"/>
            </a:xfrm>
            <a:custGeom>
              <a:avLst/>
              <a:gdLst/>
              <a:ahLst/>
              <a:cxnLst/>
              <a:rect l="l" t="t" r="r" b="b"/>
              <a:pathLst>
                <a:path w="8733103" h="13130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txBody>
            <a:bodyPr/>
            <a:lstStyle/>
            <a:p>
              <a:endParaRPr lang="en-US"/>
            </a:p>
          </p:txBody>
        </p:sp>
      </p:grpSp>
      <p:sp>
        <p:nvSpPr>
          <p:cNvPr id="17" name="Freeform 17"/>
          <p:cNvSpPr/>
          <p:nvPr/>
        </p:nvSpPr>
        <p:spPr>
          <a:xfrm>
            <a:off x="8088450" y="1934843"/>
            <a:ext cx="590151" cy="590151"/>
          </a:xfrm>
          <a:custGeom>
            <a:avLst/>
            <a:gdLst/>
            <a:ahLst/>
            <a:cxnLst/>
            <a:rect l="l" t="t" r="r" b="b"/>
            <a:pathLst>
              <a:path w="590151" h="590151">
                <a:moveTo>
                  <a:pt x="0" y="0"/>
                </a:moveTo>
                <a:lnTo>
                  <a:pt x="590151" y="0"/>
                </a:lnTo>
                <a:lnTo>
                  <a:pt x="590151" y="590152"/>
                </a:lnTo>
                <a:lnTo>
                  <a:pt x="0" y="590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5304201" y="7523421"/>
            <a:ext cx="5974263" cy="2487466"/>
          </a:xfrm>
          <a:custGeom>
            <a:avLst/>
            <a:gdLst/>
            <a:ahLst/>
            <a:cxnLst/>
            <a:rect l="l" t="t" r="r" b="b"/>
            <a:pathLst>
              <a:path w="5974263" h="2487466">
                <a:moveTo>
                  <a:pt x="0" y="0"/>
                </a:moveTo>
                <a:lnTo>
                  <a:pt x="5974264" y="0"/>
                </a:lnTo>
                <a:lnTo>
                  <a:pt x="5974264" y="2487466"/>
                </a:lnTo>
                <a:lnTo>
                  <a:pt x="0" y="24874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TextBox 19"/>
          <p:cNvSpPr txBox="1"/>
          <p:nvPr/>
        </p:nvSpPr>
        <p:spPr>
          <a:xfrm>
            <a:off x="1928796" y="3833652"/>
            <a:ext cx="5475459" cy="2672084"/>
          </a:xfrm>
          <a:prstGeom prst="rect">
            <a:avLst/>
          </a:prstGeom>
        </p:spPr>
        <p:txBody>
          <a:bodyPr lIns="0" tIns="0" rIns="0" bIns="0" rtlCol="0" anchor="t">
            <a:spAutoFit/>
          </a:bodyPr>
          <a:lstStyle/>
          <a:p>
            <a:pPr>
              <a:lnSpc>
                <a:spcPts val="7040"/>
              </a:lnSpc>
            </a:pPr>
            <a:r>
              <a:rPr lang="en-US" sz="6400">
                <a:solidFill>
                  <a:srgbClr val="000000"/>
                </a:solidFill>
                <a:latin typeface="Space Mono Bold"/>
              </a:rPr>
              <a:t>Q&amp;A From the Comment Section  </a:t>
            </a:r>
          </a:p>
        </p:txBody>
      </p:sp>
      <p:sp>
        <p:nvSpPr>
          <p:cNvPr id="20" name="TextBox 20"/>
          <p:cNvSpPr txBox="1"/>
          <p:nvPr/>
        </p:nvSpPr>
        <p:spPr>
          <a:xfrm>
            <a:off x="1928796" y="1958734"/>
            <a:ext cx="5020350"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Any questions?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138087" y="8468784"/>
            <a:ext cx="5657850" cy="565785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F4F4"/>
            </a:solidFill>
          </p:spPr>
          <p:txBody>
            <a:bodyPr/>
            <a:lstStyle/>
            <a:p>
              <a:endParaRPr lang="en-US"/>
            </a:p>
          </p:txBody>
        </p:sp>
      </p:grpSp>
      <p:grpSp>
        <p:nvGrpSpPr>
          <p:cNvPr id="4" name="Group 4"/>
          <p:cNvGrpSpPr/>
          <p:nvPr/>
        </p:nvGrpSpPr>
        <p:grpSpPr>
          <a:xfrm>
            <a:off x="1306896" y="2769285"/>
            <a:ext cx="15674207" cy="5460169"/>
            <a:chOff x="0" y="0"/>
            <a:chExt cx="20898943" cy="7280226"/>
          </a:xfrm>
        </p:grpSpPr>
        <p:grpSp>
          <p:nvGrpSpPr>
            <p:cNvPr id="5" name="Group 5"/>
            <p:cNvGrpSpPr>
              <a:grpSpLocks noChangeAspect="1"/>
            </p:cNvGrpSpPr>
            <p:nvPr/>
          </p:nvGrpSpPr>
          <p:grpSpPr>
            <a:xfrm>
              <a:off x="617142" y="479729"/>
              <a:ext cx="20281801" cy="6800497"/>
              <a:chOff x="0" y="0"/>
              <a:chExt cx="18938240" cy="6350000"/>
            </a:xfrm>
          </p:grpSpPr>
          <p:sp>
            <p:nvSpPr>
              <p:cNvPr id="6" name="Freeform 6"/>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7" name="Freeform 7"/>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8" name="Freeform 8"/>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9" name="Freeform 9"/>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0" name="Group 10"/>
            <p:cNvGrpSpPr>
              <a:grpSpLocks noChangeAspect="1"/>
            </p:cNvGrpSpPr>
            <p:nvPr/>
          </p:nvGrpSpPr>
          <p:grpSpPr>
            <a:xfrm>
              <a:off x="0" y="0"/>
              <a:ext cx="20281801" cy="6800497"/>
              <a:chOff x="0" y="0"/>
              <a:chExt cx="18938240" cy="6350000"/>
            </a:xfrm>
          </p:grpSpPr>
          <p:sp>
            <p:nvSpPr>
              <p:cNvPr id="11" name="Freeform 11"/>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2" name="Freeform 12"/>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3" name="Freeform 13"/>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4" name="Freeform 14"/>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5" name="Freeform 15"/>
          <p:cNvSpPr/>
          <p:nvPr/>
        </p:nvSpPr>
        <p:spPr>
          <a:xfrm>
            <a:off x="13168327" y="-120216"/>
            <a:ext cx="3586158" cy="3475313"/>
          </a:xfrm>
          <a:custGeom>
            <a:avLst/>
            <a:gdLst/>
            <a:ahLst/>
            <a:cxnLst/>
            <a:rect l="l" t="t" r="r" b="b"/>
            <a:pathLst>
              <a:path w="3586158" h="3475313">
                <a:moveTo>
                  <a:pt x="0" y="0"/>
                </a:moveTo>
                <a:lnTo>
                  <a:pt x="3586158" y="0"/>
                </a:lnTo>
                <a:lnTo>
                  <a:pt x="3586158" y="3475313"/>
                </a:lnTo>
                <a:lnTo>
                  <a:pt x="0" y="34753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1886305" y="4038720"/>
            <a:ext cx="14052533" cy="3042182"/>
            <a:chOff x="0" y="0"/>
            <a:chExt cx="18736711" cy="4056243"/>
          </a:xfrm>
        </p:grpSpPr>
        <p:sp>
          <p:nvSpPr>
            <p:cNvPr id="17" name="TextBox 17"/>
            <p:cNvSpPr txBox="1"/>
            <p:nvPr/>
          </p:nvSpPr>
          <p:spPr>
            <a:xfrm>
              <a:off x="0" y="266700"/>
              <a:ext cx="18736711" cy="2659380"/>
            </a:xfrm>
            <a:prstGeom prst="rect">
              <a:avLst/>
            </a:prstGeom>
          </p:spPr>
          <p:txBody>
            <a:bodyPr lIns="0" tIns="0" rIns="0" bIns="0" rtlCol="0" anchor="t">
              <a:spAutoFit/>
            </a:bodyPr>
            <a:lstStyle/>
            <a:p>
              <a:pPr algn="ctr">
                <a:lnSpc>
                  <a:spcPts val="14400"/>
                </a:lnSpc>
              </a:pPr>
              <a:r>
                <a:rPr lang="en-US" sz="14400">
                  <a:solidFill>
                    <a:srgbClr val="000000"/>
                  </a:solidFill>
                  <a:latin typeface="Space Mono Bold"/>
                </a:rPr>
                <a:t>Thank you!</a:t>
              </a:r>
            </a:p>
          </p:txBody>
        </p:sp>
        <p:sp>
          <p:nvSpPr>
            <p:cNvPr id="18" name="TextBox 18"/>
            <p:cNvSpPr txBox="1"/>
            <p:nvPr/>
          </p:nvSpPr>
          <p:spPr>
            <a:xfrm>
              <a:off x="3934985" y="3301228"/>
              <a:ext cx="10866741" cy="755015"/>
            </a:xfrm>
            <a:prstGeom prst="rect">
              <a:avLst/>
            </a:prstGeom>
          </p:spPr>
          <p:txBody>
            <a:bodyPr lIns="0" tIns="0" rIns="0" bIns="0" rtlCol="0" anchor="t">
              <a:spAutoFit/>
            </a:bodyPr>
            <a:lstStyle/>
            <a:p>
              <a:pPr algn="ctr">
                <a:lnSpc>
                  <a:spcPts val="4680"/>
                </a:lnSpc>
              </a:pPr>
              <a:r>
                <a:rPr lang="en-US" sz="3600">
                  <a:solidFill>
                    <a:srgbClr val="000000"/>
                  </a:solidFill>
                  <a:latin typeface="Be Vietnam"/>
                </a:rPr>
                <a:t>Q&amp;A</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803" b="-14196"/>
            </a:stretch>
          </a:blipFill>
        </p:spPr>
        <p:txBody>
          <a:bodyPr/>
          <a:lstStyle/>
          <a:p>
            <a:endParaRPr lang="en-US"/>
          </a:p>
        </p:txBody>
      </p:sp>
      <p:grpSp>
        <p:nvGrpSpPr>
          <p:cNvPr id="3" name="Group 3"/>
          <p:cNvGrpSpPr>
            <a:grpSpLocks noChangeAspect="1"/>
          </p:cNvGrpSpPr>
          <p:nvPr/>
        </p:nvGrpSpPr>
        <p:grpSpPr>
          <a:xfrm>
            <a:off x="-1479907" y="5378660"/>
            <a:ext cx="5959819" cy="5959819"/>
            <a:chOff x="0" y="0"/>
            <a:chExt cx="6350000" cy="6350000"/>
          </a:xfrm>
        </p:grpSpPr>
        <p:sp>
          <p:nvSpPr>
            <p:cNvPr id="4" name="Freeform 4"/>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5" name="Freeform 5"/>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6" name="Group 6"/>
          <p:cNvGrpSpPr/>
          <p:nvPr/>
        </p:nvGrpSpPr>
        <p:grpSpPr>
          <a:xfrm>
            <a:off x="10501228" y="2010762"/>
            <a:ext cx="9668039" cy="3367898"/>
            <a:chOff x="0" y="0"/>
            <a:chExt cx="12890718" cy="4490530"/>
          </a:xfrm>
        </p:grpSpPr>
        <p:grpSp>
          <p:nvGrpSpPr>
            <p:cNvPr id="7" name="Group 7"/>
            <p:cNvGrpSpPr>
              <a:grpSpLocks noChangeAspect="1"/>
            </p:cNvGrpSpPr>
            <p:nvPr/>
          </p:nvGrpSpPr>
          <p:grpSpPr>
            <a:xfrm>
              <a:off x="380660" y="295903"/>
              <a:ext cx="12510058" cy="4194628"/>
              <a:chOff x="0" y="0"/>
              <a:chExt cx="18938240" cy="6350000"/>
            </a:xfrm>
          </p:grpSpPr>
          <p:sp>
            <p:nvSpPr>
              <p:cNvPr id="8" name="Freeform 8"/>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9" name="Freeform 9"/>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0" name="Freeform 10"/>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1" name="Freeform 11"/>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2" name="Group 12"/>
            <p:cNvGrpSpPr>
              <a:grpSpLocks noChangeAspect="1"/>
            </p:cNvGrpSpPr>
            <p:nvPr/>
          </p:nvGrpSpPr>
          <p:grpSpPr>
            <a:xfrm>
              <a:off x="0" y="0"/>
              <a:ext cx="12510058" cy="4194628"/>
              <a:chOff x="0" y="0"/>
              <a:chExt cx="18938240" cy="6350000"/>
            </a:xfrm>
          </p:grpSpPr>
          <p:sp>
            <p:nvSpPr>
              <p:cNvPr id="13" name="Freeform 13"/>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4" name="Freeform 14"/>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5" name="Freeform 15"/>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6" name="Freeform 16"/>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7" name="TextBox 17"/>
          <p:cNvSpPr txBox="1"/>
          <p:nvPr/>
        </p:nvSpPr>
        <p:spPr>
          <a:xfrm>
            <a:off x="10827946" y="2431615"/>
            <a:ext cx="8282112" cy="2650017"/>
          </a:xfrm>
          <a:prstGeom prst="rect">
            <a:avLst/>
          </a:prstGeom>
        </p:spPr>
        <p:txBody>
          <a:bodyPr lIns="0" tIns="0" rIns="0" bIns="0" rtlCol="0" anchor="t">
            <a:spAutoFit/>
          </a:bodyPr>
          <a:lstStyle/>
          <a:p>
            <a:pPr>
              <a:lnSpc>
                <a:spcPts val="6831"/>
              </a:lnSpc>
            </a:pPr>
            <a:r>
              <a:rPr lang="en-US" sz="6831">
                <a:solidFill>
                  <a:srgbClr val="000000"/>
                </a:solidFill>
                <a:latin typeface="Space Mono"/>
              </a:rPr>
              <a:t>Why We Need a Compliance Program</a:t>
            </a:r>
          </a:p>
        </p:txBody>
      </p:sp>
      <p:grpSp>
        <p:nvGrpSpPr>
          <p:cNvPr id="18" name="Group 18"/>
          <p:cNvGrpSpPr/>
          <p:nvPr/>
        </p:nvGrpSpPr>
        <p:grpSpPr>
          <a:xfrm>
            <a:off x="1306896" y="7510197"/>
            <a:ext cx="15406714" cy="1219919"/>
            <a:chOff x="0" y="0"/>
            <a:chExt cx="30050193" cy="2379405"/>
          </a:xfrm>
        </p:grpSpPr>
        <p:sp>
          <p:nvSpPr>
            <p:cNvPr id="19" name="Freeform 19"/>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20" name="Freeform 20"/>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21" name="TextBox 21"/>
          <p:cNvSpPr txBox="1"/>
          <p:nvPr/>
        </p:nvSpPr>
        <p:spPr>
          <a:xfrm>
            <a:off x="1985689" y="7822738"/>
            <a:ext cx="12615225"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A Manifesto</a:t>
            </a:r>
          </a:p>
        </p:txBody>
      </p:sp>
      <p:sp>
        <p:nvSpPr>
          <p:cNvPr id="22" name="Freeform 22"/>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grpSp>
        <p:nvGrpSpPr>
          <p:cNvPr id="16" name="Group 16"/>
          <p:cNvGrpSpPr/>
          <p:nvPr/>
        </p:nvGrpSpPr>
        <p:grpSpPr>
          <a:xfrm>
            <a:off x="1306896" y="7510197"/>
            <a:ext cx="15406714" cy="1219919"/>
            <a:chOff x="0" y="0"/>
            <a:chExt cx="30050193" cy="2379405"/>
          </a:xfrm>
        </p:grpSpPr>
        <p:sp>
          <p:nvSpPr>
            <p:cNvPr id="17" name="Freeform 17"/>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8" name="Freeform 18"/>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9" name="Freeform 19"/>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Freeform 20"/>
          <p:cNvSpPr/>
          <p:nvPr/>
        </p:nvSpPr>
        <p:spPr>
          <a:xfrm>
            <a:off x="1935671" y="2975589"/>
            <a:ext cx="2843573" cy="3075547"/>
          </a:xfrm>
          <a:custGeom>
            <a:avLst/>
            <a:gdLst/>
            <a:ahLst/>
            <a:cxnLst/>
            <a:rect l="l" t="t" r="r" b="b"/>
            <a:pathLst>
              <a:path w="2843573" h="3075547">
                <a:moveTo>
                  <a:pt x="0" y="0"/>
                </a:moveTo>
                <a:lnTo>
                  <a:pt x="2843573" y="0"/>
                </a:lnTo>
                <a:lnTo>
                  <a:pt x="2843573" y="3075547"/>
                </a:lnTo>
                <a:lnTo>
                  <a:pt x="0" y="3075547"/>
                </a:lnTo>
                <a:lnTo>
                  <a:pt x="0" y="0"/>
                </a:lnTo>
                <a:close/>
              </a:path>
            </a:pathLst>
          </a:custGeom>
          <a:blipFill>
            <a:blip r:embed="rId4"/>
            <a:stretch>
              <a:fillRect l="-11583"/>
            </a:stretch>
          </a:blipFill>
        </p:spPr>
        <p:txBody>
          <a:bodyPr/>
          <a:lstStyle/>
          <a:p>
            <a:endParaRPr lang="en-US"/>
          </a:p>
        </p:txBody>
      </p:sp>
      <p:sp>
        <p:nvSpPr>
          <p:cNvPr id="21" name="TextBox 21"/>
          <p:cNvSpPr txBox="1"/>
          <p:nvPr/>
        </p:nvSpPr>
        <p:spPr>
          <a:xfrm>
            <a:off x="2219837" y="7670577"/>
            <a:ext cx="13115410" cy="870585"/>
          </a:xfrm>
          <a:prstGeom prst="rect">
            <a:avLst/>
          </a:prstGeom>
        </p:spPr>
        <p:txBody>
          <a:bodyPr lIns="0" tIns="0" rIns="0" bIns="0" rtlCol="0" anchor="t">
            <a:spAutoFit/>
          </a:bodyPr>
          <a:lstStyle/>
          <a:p>
            <a:pPr>
              <a:lnSpc>
                <a:spcPts val="3510"/>
              </a:lnSpc>
            </a:pPr>
            <a:r>
              <a:rPr lang="en-US" sz="2700" dirty="0">
                <a:solidFill>
                  <a:srgbClr val="000000"/>
                </a:solidFill>
                <a:latin typeface="Be Vietnam"/>
              </a:rPr>
              <a:t>We are growing incredibly fast and this presentation is designed to give a high level of things to keep in mind for new hires and as a refresher</a:t>
            </a:r>
          </a:p>
        </p:txBody>
      </p:sp>
      <p:sp>
        <p:nvSpPr>
          <p:cNvPr id="22" name="TextBox 22"/>
          <p:cNvSpPr txBox="1"/>
          <p:nvPr/>
        </p:nvSpPr>
        <p:spPr>
          <a:xfrm>
            <a:off x="4779244" y="3068738"/>
            <a:ext cx="11703205" cy="2803524"/>
          </a:xfrm>
          <a:prstGeom prst="rect">
            <a:avLst/>
          </a:prstGeom>
        </p:spPr>
        <p:txBody>
          <a:bodyPr lIns="0" tIns="0" rIns="0" bIns="0" rtlCol="0" anchor="t">
            <a:spAutoFit/>
          </a:bodyPr>
          <a:lstStyle/>
          <a:p>
            <a:pPr algn="ctr">
              <a:lnSpc>
                <a:spcPts val="5600"/>
              </a:lnSpc>
            </a:pPr>
            <a:r>
              <a:rPr lang="en-US" sz="4000">
                <a:solidFill>
                  <a:srgbClr val="000000"/>
                </a:solidFill>
                <a:latin typeface="Open Sans"/>
              </a:rPr>
              <a:t>Compliance programs can have different goals</a:t>
            </a:r>
          </a:p>
          <a:p>
            <a:pPr algn="ctr">
              <a:lnSpc>
                <a:spcPts val="5600"/>
              </a:lnSpc>
            </a:pPr>
            <a:r>
              <a:rPr lang="en-US" sz="4000">
                <a:solidFill>
                  <a:srgbClr val="000000"/>
                </a:solidFill>
                <a:latin typeface="Open Sans"/>
              </a:rPr>
              <a:t>based on the underlying business - here we are focusing on organization-wide goals and pointers but will also touch on business specific topics.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8" r="-9558"/>
            </a:stretch>
          </a:blipFill>
        </p:spPr>
        <p:txBody>
          <a:bodyPr/>
          <a:lstStyle/>
          <a:p>
            <a:endParaRPr lang="en-US"/>
          </a:p>
        </p:txBody>
      </p:sp>
      <p:grpSp>
        <p:nvGrpSpPr>
          <p:cNvPr id="3" name="Group 3"/>
          <p:cNvGrpSpPr/>
          <p:nvPr/>
        </p:nvGrpSpPr>
        <p:grpSpPr>
          <a:xfrm>
            <a:off x="3830257" y="5528195"/>
            <a:ext cx="13122440" cy="3919503"/>
            <a:chOff x="0" y="0"/>
            <a:chExt cx="10970305" cy="3276688"/>
          </a:xfrm>
        </p:grpSpPr>
        <p:sp>
          <p:nvSpPr>
            <p:cNvPr id="4" name="Freeform 4"/>
            <p:cNvSpPr/>
            <p:nvPr/>
          </p:nvSpPr>
          <p:spPr>
            <a:xfrm>
              <a:off x="31750" y="31750"/>
              <a:ext cx="10906805" cy="3213188"/>
            </a:xfrm>
            <a:custGeom>
              <a:avLst/>
              <a:gdLst/>
              <a:ahLst/>
              <a:cxnLst/>
              <a:rect l="l" t="t" r="r" b="b"/>
              <a:pathLst>
                <a:path w="10906805" h="3213188">
                  <a:moveTo>
                    <a:pt x="10814095" y="3213188"/>
                  </a:moveTo>
                  <a:lnTo>
                    <a:pt x="92710" y="3213188"/>
                  </a:lnTo>
                  <a:cubicBezTo>
                    <a:pt x="41910" y="3213188"/>
                    <a:pt x="0" y="3171278"/>
                    <a:pt x="0" y="3120478"/>
                  </a:cubicBezTo>
                  <a:lnTo>
                    <a:pt x="0" y="92710"/>
                  </a:lnTo>
                  <a:cubicBezTo>
                    <a:pt x="0" y="41910"/>
                    <a:pt x="41910" y="0"/>
                    <a:pt x="92710" y="0"/>
                  </a:cubicBezTo>
                  <a:lnTo>
                    <a:pt x="10812825" y="0"/>
                  </a:lnTo>
                  <a:cubicBezTo>
                    <a:pt x="10863625" y="0"/>
                    <a:pt x="10905535" y="41910"/>
                    <a:pt x="10905535" y="92710"/>
                  </a:cubicBezTo>
                  <a:lnTo>
                    <a:pt x="10905535" y="3119208"/>
                  </a:lnTo>
                  <a:cubicBezTo>
                    <a:pt x="10906805" y="3171278"/>
                    <a:pt x="10864895" y="3213188"/>
                    <a:pt x="10814095" y="3213188"/>
                  </a:cubicBezTo>
                  <a:close/>
                </a:path>
              </a:pathLst>
            </a:custGeom>
            <a:solidFill>
              <a:srgbClr val="FFFFFF"/>
            </a:solidFill>
          </p:spPr>
          <p:txBody>
            <a:bodyPr/>
            <a:lstStyle/>
            <a:p>
              <a:endParaRPr lang="en-US"/>
            </a:p>
          </p:txBody>
        </p:sp>
        <p:sp>
          <p:nvSpPr>
            <p:cNvPr id="5" name="Freeform 5"/>
            <p:cNvSpPr/>
            <p:nvPr/>
          </p:nvSpPr>
          <p:spPr>
            <a:xfrm>
              <a:off x="0" y="0"/>
              <a:ext cx="10970306" cy="3276688"/>
            </a:xfrm>
            <a:custGeom>
              <a:avLst/>
              <a:gdLst/>
              <a:ahLst/>
              <a:cxnLst/>
              <a:rect l="l" t="t" r="r" b="b"/>
              <a:pathLst>
                <a:path w="10970306" h="3276688">
                  <a:moveTo>
                    <a:pt x="10845845" y="59690"/>
                  </a:moveTo>
                  <a:cubicBezTo>
                    <a:pt x="10881405" y="59690"/>
                    <a:pt x="10910615" y="88900"/>
                    <a:pt x="10910615" y="124460"/>
                  </a:cubicBezTo>
                  <a:lnTo>
                    <a:pt x="10910615" y="3152229"/>
                  </a:lnTo>
                  <a:cubicBezTo>
                    <a:pt x="10910615" y="3187789"/>
                    <a:pt x="10881405" y="3216998"/>
                    <a:pt x="10845845" y="3216998"/>
                  </a:cubicBezTo>
                  <a:lnTo>
                    <a:pt x="124460" y="3216998"/>
                  </a:lnTo>
                  <a:cubicBezTo>
                    <a:pt x="88900" y="3216998"/>
                    <a:pt x="59690" y="3187789"/>
                    <a:pt x="59690" y="3152229"/>
                  </a:cubicBezTo>
                  <a:lnTo>
                    <a:pt x="59690" y="124460"/>
                  </a:lnTo>
                  <a:cubicBezTo>
                    <a:pt x="59690" y="88900"/>
                    <a:pt x="88900" y="59690"/>
                    <a:pt x="124460" y="59690"/>
                  </a:cubicBezTo>
                  <a:lnTo>
                    <a:pt x="10845846" y="59690"/>
                  </a:lnTo>
                  <a:moveTo>
                    <a:pt x="10845846" y="0"/>
                  </a:moveTo>
                  <a:lnTo>
                    <a:pt x="124460" y="0"/>
                  </a:lnTo>
                  <a:cubicBezTo>
                    <a:pt x="55880" y="0"/>
                    <a:pt x="0" y="55880"/>
                    <a:pt x="0" y="124460"/>
                  </a:cubicBezTo>
                  <a:lnTo>
                    <a:pt x="0" y="3152229"/>
                  </a:lnTo>
                  <a:cubicBezTo>
                    <a:pt x="0" y="3220808"/>
                    <a:pt x="55880" y="3276688"/>
                    <a:pt x="124460" y="3276688"/>
                  </a:cubicBezTo>
                  <a:lnTo>
                    <a:pt x="10845846" y="3276688"/>
                  </a:lnTo>
                  <a:cubicBezTo>
                    <a:pt x="10914425" y="3276688"/>
                    <a:pt x="10970306" y="3220808"/>
                    <a:pt x="10970306" y="3152229"/>
                  </a:cubicBezTo>
                  <a:lnTo>
                    <a:pt x="10970306" y="124460"/>
                  </a:lnTo>
                  <a:cubicBezTo>
                    <a:pt x="10970306" y="55880"/>
                    <a:pt x="10914425" y="0"/>
                    <a:pt x="10845846" y="0"/>
                  </a:cubicBezTo>
                  <a:close/>
                </a:path>
              </a:pathLst>
            </a:custGeom>
            <a:solidFill>
              <a:srgbClr val="000000"/>
            </a:solidFill>
          </p:spPr>
          <p:txBody>
            <a:bodyPr/>
            <a:lstStyle/>
            <a:p>
              <a:endParaRPr lang="en-US"/>
            </a:p>
          </p:txBody>
        </p:sp>
      </p:grpSp>
      <p:grpSp>
        <p:nvGrpSpPr>
          <p:cNvPr id="6" name="Group 6"/>
          <p:cNvGrpSpPr/>
          <p:nvPr/>
        </p:nvGrpSpPr>
        <p:grpSpPr>
          <a:xfrm>
            <a:off x="3830257" y="5528195"/>
            <a:ext cx="13122440" cy="3375426"/>
            <a:chOff x="0" y="0"/>
            <a:chExt cx="10970305" cy="2821842"/>
          </a:xfrm>
        </p:grpSpPr>
        <p:sp>
          <p:nvSpPr>
            <p:cNvPr id="7" name="Freeform 7"/>
            <p:cNvSpPr/>
            <p:nvPr/>
          </p:nvSpPr>
          <p:spPr>
            <a:xfrm>
              <a:off x="31750" y="31750"/>
              <a:ext cx="10906805" cy="2758342"/>
            </a:xfrm>
            <a:custGeom>
              <a:avLst/>
              <a:gdLst/>
              <a:ahLst/>
              <a:cxnLst/>
              <a:rect l="l" t="t" r="r" b="b"/>
              <a:pathLst>
                <a:path w="10906805" h="2758342">
                  <a:moveTo>
                    <a:pt x="10814095" y="2758342"/>
                  </a:moveTo>
                  <a:lnTo>
                    <a:pt x="92710" y="2758342"/>
                  </a:lnTo>
                  <a:cubicBezTo>
                    <a:pt x="41910" y="2758342"/>
                    <a:pt x="0" y="2716432"/>
                    <a:pt x="0" y="2665632"/>
                  </a:cubicBezTo>
                  <a:lnTo>
                    <a:pt x="0" y="92710"/>
                  </a:lnTo>
                  <a:cubicBezTo>
                    <a:pt x="0" y="41910"/>
                    <a:pt x="41910" y="0"/>
                    <a:pt x="92710" y="0"/>
                  </a:cubicBezTo>
                  <a:lnTo>
                    <a:pt x="10812825" y="0"/>
                  </a:lnTo>
                  <a:cubicBezTo>
                    <a:pt x="10863625" y="0"/>
                    <a:pt x="10905535" y="41910"/>
                    <a:pt x="10905535" y="92710"/>
                  </a:cubicBezTo>
                  <a:lnTo>
                    <a:pt x="10905535" y="2664362"/>
                  </a:lnTo>
                  <a:cubicBezTo>
                    <a:pt x="10906805" y="2716432"/>
                    <a:pt x="10864895" y="2758342"/>
                    <a:pt x="10814095" y="2758342"/>
                  </a:cubicBezTo>
                  <a:close/>
                </a:path>
              </a:pathLst>
            </a:custGeom>
            <a:solidFill>
              <a:srgbClr val="FFFFFF"/>
            </a:solidFill>
          </p:spPr>
          <p:txBody>
            <a:bodyPr/>
            <a:lstStyle/>
            <a:p>
              <a:endParaRPr lang="en-US"/>
            </a:p>
          </p:txBody>
        </p:sp>
        <p:sp>
          <p:nvSpPr>
            <p:cNvPr id="8" name="Freeform 8"/>
            <p:cNvSpPr/>
            <p:nvPr/>
          </p:nvSpPr>
          <p:spPr>
            <a:xfrm>
              <a:off x="0" y="0"/>
              <a:ext cx="10970306" cy="2821842"/>
            </a:xfrm>
            <a:custGeom>
              <a:avLst/>
              <a:gdLst/>
              <a:ahLst/>
              <a:cxnLst/>
              <a:rect l="l" t="t" r="r" b="b"/>
              <a:pathLst>
                <a:path w="10970306" h="2821842">
                  <a:moveTo>
                    <a:pt x="10845845" y="59690"/>
                  </a:moveTo>
                  <a:cubicBezTo>
                    <a:pt x="10881405" y="59690"/>
                    <a:pt x="10910615" y="88900"/>
                    <a:pt x="10910615" y="124460"/>
                  </a:cubicBezTo>
                  <a:lnTo>
                    <a:pt x="10910615" y="2697382"/>
                  </a:lnTo>
                  <a:cubicBezTo>
                    <a:pt x="10910615" y="2732942"/>
                    <a:pt x="10881405" y="2762152"/>
                    <a:pt x="10845845" y="2762152"/>
                  </a:cubicBezTo>
                  <a:lnTo>
                    <a:pt x="124460" y="2762152"/>
                  </a:lnTo>
                  <a:cubicBezTo>
                    <a:pt x="88900" y="2762152"/>
                    <a:pt x="59690" y="2732942"/>
                    <a:pt x="59690" y="2697382"/>
                  </a:cubicBezTo>
                  <a:lnTo>
                    <a:pt x="59690" y="124460"/>
                  </a:lnTo>
                  <a:cubicBezTo>
                    <a:pt x="59690" y="88900"/>
                    <a:pt x="88900" y="59690"/>
                    <a:pt x="124460" y="59690"/>
                  </a:cubicBezTo>
                  <a:lnTo>
                    <a:pt x="10845846" y="59690"/>
                  </a:lnTo>
                  <a:moveTo>
                    <a:pt x="10845846" y="0"/>
                  </a:moveTo>
                  <a:lnTo>
                    <a:pt x="124460" y="0"/>
                  </a:lnTo>
                  <a:cubicBezTo>
                    <a:pt x="55880" y="0"/>
                    <a:pt x="0" y="55880"/>
                    <a:pt x="0" y="124460"/>
                  </a:cubicBezTo>
                  <a:lnTo>
                    <a:pt x="0" y="2697382"/>
                  </a:lnTo>
                  <a:cubicBezTo>
                    <a:pt x="0" y="2765962"/>
                    <a:pt x="55880" y="2821842"/>
                    <a:pt x="124460" y="2821842"/>
                  </a:cubicBezTo>
                  <a:lnTo>
                    <a:pt x="10845846" y="2821842"/>
                  </a:lnTo>
                  <a:cubicBezTo>
                    <a:pt x="10914425" y="2821842"/>
                    <a:pt x="10970306" y="2765962"/>
                    <a:pt x="10970306" y="2697382"/>
                  </a:cubicBezTo>
                  <a:lnTo>
                    <a:pt x="10970306" y="124460"/>
                  </a:lnTo>
                  <a:cubicBezTo>
                    <a:pt x="10970306" y="55880"/>
                    <a:pt x="10914425" y="0"/>
                    <a:pt x="10845846" y="0"/>
                  </a:cubicBezTo>
                  <a:close/>
                </a:path>
              </a:pathLst>
            </a:custGeom>
            <a:solidFill>
              <a:srgbClr val="000000"/>
            </a:solidFill>
          </p:spPr>
          <p:txBody>
            <a:bodyPr/>
            <a:lstStyle/>
            <a:p>
              <a:endParaRPr lang="en-US"/>
            </a:p>
          </p:txBody>
        </p:sp>
      </p:grpSp>
      <p:sp>
        <p:nvSpPr>
          <p:cNvPr id="9" name="TextBox 9"/>
          <p:cNvSpPr txBox="1"/>
          <p:nvPr/>
        </p:nvSpPr>
        <p:spPr>
          <a:xfrm>
            <a:off x="3472345" y="5657140"/>
            <a:ext cx="13480353" cy="2971800"/>
          </a:xfrm>
          <a:prstGeom prst="rect">
            <a:avLst/>
          </a:prstGeom>
        </p:spPr>
        <p:txBody>
          <a:bodyPr lIns="0" tIns="0" rIns="0" bIns="0" rtlCol="0" anchor="t">
            <a:spAutoFit/>
          </a:bodyPr>
          <a:lstStyle/>
          <a:p>
            <a:pPr algn="ctr">
              <a:lnSpc>
                <a:spcPts val="7800"/>
              </a:lnSpc>
            </a:pPr>
            <a:r>
              <a:rPr lang="en-US" sz="6500">
                <a:solidFill>
                  <a:srgbClr val="000000"/>
                </a:solidFill>
                <a:latin typeface="Be Vietnam Bold"/>
              </a:rPr>
              <a:t>So what are we talking about today? </a:t>
            </a:r>
          </a:p>
          <a:p>
            <a:pPr algn="ctr">
              <a:lnSpc>
                <a:spcPts val="7800"/>
              </a:lnSpc>
            </a:pPr>
            <a:r>
              <a:rPr lang="en-US" sz="6500">
                <a:solidFill>
                  <a:srgbClr val="000000"/>
                </a:solidFill>
                <a:latin typeface="Be Vietnam Bold"/>
              </a:rPr>
              <a:t>Policies + Best Practices </a:t>
            </a:r>
          </a:p>
        </p:txBody>
      </p:sp>
      <p:grpSp>
        <p:nvGrpSpPr>
          <p:cNvPr id="10" name="Group 10"/>
          <p:cNvGrpSpPr>
            <a:grpSpLocks noChangeAspect="1"/>
          </p:cNvGrpSpPr>
          <p:nvPr/>
        </p:nvGrpSpPr>
        <p:grpSpPr>
          <a:xfrm>
            <a:off x="14279390" y="7307090"/>
            <a:ext cx="5959819" cy="5959819"/>
            <a:chOff x="0" y="0"/>
            <a:chExt cx="6350000" cy="6350000"/>
          </a:xfrm>
        </p:grpSpPr>
        <p:sp>
          <p:nvSpPr>
            <p:cNvPr id="11" name="Freeform 11"/>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F4F4F4"/>
            </a:solidFill>
          </p:spPr>
          <p:txBody>
            <a:bodyPr/>
            <a:lstStyle/>
            <a:p>
              <a:endParaRPr lang="en-US"/>
            </a:p>
          </p:txBody>
        </p:sp>
        <p:sp>
          <p:nvSpPr>
            <p:cNvPr id="12" name="Freeform 12"/>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4A98"/>
            </a:solidFill>
            <a:ln w="12700">
              <a:solidFill>
                <a:srgbClr val="000000"/>
              </a:solidFill>
            </a:ln>
          </p:spPr>
          <p:txBody>
            <a:bodyPr/>
            <a:lstStyle/>
            <a:p>
              <a:endParaRPr lang="en-US"/>
            </a:p>
          </p:txBody>
        </p:sp>
      </p:grpSp>
      <p:sp>
        <p:nvSpPr>
          <p:cNvPr id="13" name="Freeform 13"/>
          <p:cNvSpPr/>
          <p:nvPr/>
        </p:nvSpPr>
        <p:spPr>
          <a:xfrm>
            <a:off x="2743398" y="9447698"/>
            <a:ext cx="13443676" cy="757734"/>
          </a:xfrm>
          <a:custGeom>
            <a:avLst/>
            <a:gdLst/>
            <a:ahLst/>
            <a:cxnLst/>
            <a:rect l="l" t="t" r="r" b="b"/>
            <a:pathLst>
              <a:path w="13443676" h="757734">
                <a:moveTo>
                  <a:pt x="0" y="0"/>
                </a:moveTo>
                <a:lnTo>
                  <a:pt x="13443675" y="0"/>
                </a:lnTo>
                <a:lnTo>
                  <a:pt x="13443675" y="757734"/>
                </a:lnTo>
                <a:lnTo>
                  <a:pt x="0" y="757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sp>
        <p:nvSpPr>
          <p:cNvPr id="16" name="TextBox 16"/>
          <p:cNvSpPr txBox="1"/>
          <p:nvPr/>
        </p:nvSpPr>
        <p:spPr>
          <a:xfrm>
            <a:off x="1886305" y="3916800"/>
            <a:ext cx="14052533" cy="1409702"/>
          </a:xfrm>
          <a:prstGeom prst="rect">
            <a:avLst/>
          </a:prstGeom>
        </p:spPr>
        <p:txBody>
          <a:bodyPr lIns="0" tIns="0" rIns="0" bIns="0" rtlCol="0" anchor="t">
            <a:spAutoFit/>
          </a:bodyPr>
          <a:lstStyle/>
          <a:p>
            <a:pPr>
              <a:lnSpc>
                <a:spcPts val="10500"/>
              </a:lnSpc>
            </a:pPr>
            <a:r>
              <a:rPr lang="en-US" sz="10500">
                <a:solidFill>
                  <a:srgbClr val="000000"/>
                </a:solidFill>
                <a:latin typeface="Space Mono"/>
              </a:rPr>
              <a:t>Our Principles</a:t>
            </a:r>
          </a:p>
        </p:txBody>
      </p:sp>
      <p:grpSp>
        <p:nvGrpSpPr>
          <p:cNvPr id="17" name="Group 17"/>
          <p:cNvGrpSpPr/>
          <p:nvPr/>
        </p:nvGrpSpPr>
        <p:grpSpPr>
          <a:xfrm>
            <a:off x="1306896" y="7510197"/>
            <a:ext cx="15406714" cy="1219919"/>
            <a:chOff x="0" y="0"/>
            <a:chExt cx="30050193" cy="2379405"/>
          </a:xfrm>
        </p:grpSpPr>
        <p:sp>
          <p:nvSpPr>
            <p:cNvPr id="18" name="Freeform 18"/>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9" name="Freeform 19"/>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20" name="TextBox 20"/>
          <p:cNvSpPr txBox="1"/>
          <p:nvPr/>
        </p:nvSpPr>
        <p:spPr>
          <a:xfrm>
            <a:off x="1985689" y="7822738"/>
            <a:ext cx="12615225" cy="573405"/>
          </a:xfrm>
          <a:prstGeom prst="rect">
            <a:avLst/>
          </a:prstGeom>
        </p:spPr>
        <p:txBody>
          <a:bodyPr lIns="0" tIns="0" rIns="0" bIns="0" rtlCol="0" anchor="t">
            <a:spAutoFit/>
          </a:bodyPr>
          <a:lstStyle/>
          <a:p>
            <a:pPr>
              <a:lnSpc>
                <a:spcPts val="4680"/>
              </a:lnSpc>
            </a:pPr>
            <a:r>
              <a:rPr lang="en-US" sz="3600">
                <a:solidFill>
                  <a:srgbClr val="000000"/>
                </a:solidFill>
                <a:latin typeface="Be Vietnam"/>
              </a:rPr>
              <a:t>Code of Conduct</a:t>
            </a:r>
          </a:p>
        </p:txBody>
      </p:sp>
      <p:sp>
        <p:nvSpPr>
          <p:cNvPr id="21" name="Freeform 21"/>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1306896" y="2816771"/>
            <a:ext cx="11778075" cy="6231656"/>
            <a:chOff x="0" y="0"/>
            <a:chExt cx="12879034" cy="6814162"/>
          </a:xfrm>
        </p:grpSpPr>
        <p:sp>
          <p:nvSpPr>
            <p:cNvPr id="4" name="Freeform 4"/>
            <p:cNvSpPr/>
            <p:nvPr/>
          </p:nvSpPr>
          <p:spPr>
            <a:xfrm>
              <a:off x="31750" y="31750"/>
              <a:ext cx="12815533" cy="6750662"/>
            </a:xfrm>
            <a:custGeom>
              <a:avLst/>
              <a:gdLst/>
              <a:ahLst/>
              <a:cxnLst/>
              <a:rect l="l" t="t" r="r" b="b"/>
              <a:pathLst>
                <a:path w="12815533" h="6750662">
                  <a:moveTo>
                    <a:pt x="12722823" y="6750662"/>
                  </a:moveTo>
                  <a:lnTo>
                    <a:pt x="92710" y="6750662"/>
                  </a:lnTo>
                  <a:cubicBezTo>
                    <a:pt x="41910" y="6750662"/>
                    <a:pt x="0" y="6708752"/>
                    <a:pt x="0" y="6657952"/>
                  </a:cubicBezTo>
                  <a:lnTo>
                    <a:pt x="0" y="92710"/>
                  </a:lnTo>
                  <a:cubicBezTo>
                    <a:pt x="0" y="41910"/>
                    <a:pt x="41910" y="0"/>
                    <a:pt x="92710" y="0"/>
                  </a:cubicBezTo>
                  <a:lnTo>
                    <a:pt x="12721554" y="0"/>
                  </a:lnTo>
                  <a:cubicBezTo>
                    <a:pt x="12772354" y="0"/>
                    <a:pt x="12814264" y="41910"/>
                    <a:pt x="12814264" y="92710"/>
                  </a:cubicBezTo>
                  <a:lnTo>
                    <a:pt x="12814264" y="6656682"/>
                  </a:lnTo>
                  <a:cubicBezTo>
                    <a:pt x="12815533" y="6708752"/>
                    <a:pt x="12773623" y="6750662"/>
                    <a:pt x="12722823" y="6750662"/>
                  </a:cubicBezTo>
                  <a:close/>
                </a:path>
              </a:pathLst>
            </a:custGeom>
            <a:solidFill>
              <a:srgbClr val="FFFFFF"/>
            </a:solidFill>
          </p:spPr>
          <p:txBody>
            <a:bodyPr/>
            <a:lstStyle/>
            <a:p>
              <a:endParaRPr lang="en-US"/>
            </a:p>
          </p:txBody>
        </p:sp>
        <p:sp>
          <p:nvSpPr>
            <p:cNvPr id="5" name="Freeform 5"/>
            <p:cNvSpPr/>
            <p:nvPr/>
          </p:nvSpPr>
          <p:spPr>
            <a:xfrm>
              <a:off x="0" y="0"/>
              <a:ext cx="12879034" cy="6814162"/>
            </a:xfrm>
            <a:custGeom>
              <a:avLst/>
              <a:gdLst/>
              <a:ahLst/>
              <a:cxnLst/>
              <a:rect l="l" t="t" r="r" b="b"/>
              <a:pathLst>
                <a:path w="12879034" h="6814162">
                  <a:moveTo>
                    <a:pt x="12754573" y="59690"/>
                  </a:moveTo>
                  <a:cubicBezTo>
                    <a:pt x="12790133" y="59690"/>
                    <a:pt x="12819344" y="88900"/>
                    <a:pt x="12819344" y="124460"/>
                  </a:cubicBezTo>
                  <a:lnTo>
                    <a:pt x="12819344" y="6689702"/>
                  </a:lnTo>
                  <a:cubicBezTo>
                    <a:pt x="12819344" y="6725262"/>
                    <a:pt x="12790133" y="6754472"/>
                    <a:pt x="12754573" y="6754472"/>
                  </a:cubicBezTo>
                  <a:lnTo>
                    <a:pt x="124460" y="6754472"/>
                  </a:lnTo>
                  <a:cubicBezTo>
                    <a:pt x="88900" y="6754472"/>
                    <a:pt x="59690" y="6725262"/>
                    <a:pt x="59690" y="6689702"/>
                  </a:cubicBezTo>
                  <a:lnTo>
                    <a:pt x="59690" y="124460"/>
                  </a:lnTo>
                  <a:cubicBezTo>
                    <a:pt x="59690" y="88900"/>
                    <a:pt x="88900" y="59690"/>
                    <a:pt x="124460" y="59690"/>
                  </a:cubicBezTo>
                  <a:lnTo>
                    <a:pt x="12754573" y="59690"/>
                  </a:lnTo>
                  <a:moveTo>
                    <a:pt x="12754573" y="0"/>
                  </a:moveTo>
                  <a:lnTo>
                    <a:pt x="124460" y="0"/>
                  </a:lnTo>
                  <a:cubicBezTo>
                    <a:pt x="55880" y="0"/>
                    <a:pt x="0" y="55880"/>
                    <a:pt x="0" y="124460"/>
                  </a:cubicBezTo>
                  <a:lnTo>
                    <a:pt x="0" y="6689702"/>
                  </a:lnTo>
                  <a:cubicBezTo>
                    <a:pt x="0" y="6758282"/>
                    <a:pt x="55880" y="6814162"/>
                    <a:pt x="124460" y="6814162"/>
                  </a:cubicBezTo>
                  <a:lnTo>
                    <a:pt x="12754573" y="6814162"/>
                  </a:lnTo>
                  <a:cubicBezTo>
                    <a:pt x="12823154" y="6814162"/>
                    <a:pt x="12879034" y="6758282"/>
                    <a:pt x="12879034" y="6689702"/>
                  </a:cubicBezTo>
                  <a:lnTo>
                    <a:pt x="12879034" y="124460"/>
                  </a:lnTo>
                  <a:cubicBezTo>
                    <a:pt x="12879034" y="55880"/>
                    <a:pt x="12823154" y="0"/>
                    <a:pt x="12754573" y="0"/>
                  </a:cubicBezTo>
                  <a:close/>
                </a:path>
              </a:pathLst>
            </a:custGeom>
            <a:solidFill>
              <a:srgbClr val="000000"/>
            </a:solidFill>
          </p:spPr>
          <p:txBody>
            <a:bodyPr/>
            <a:lstStyle/>
            <a:p>
              <a:endParaRPr lang="en-US"/>
            </a:p>
          </p:txBody>
        </p:sp>
      </p:grpSp>
      <p:grpSp>
        <p:nvGrpSpPr>
          <p:cNvPr id="6" name="Group 6"/>
          <p:cNvGrpSpPr/>
          <p:nvPr/>
        </p:nvGrpSpPr>
        <p:grpSpPr>
          <a:xfrm>
            <a:off x="13479417" y="7633965"/>
            <a:ext cx="3779883" cy="1414462"/>
            <a:chOff x="0" y="0"/>
            <a:chExt cx="5039844" cy="1885950"/>
          </a:xfrm>
        </p:grpSpPr>
        <p:grpSp>
          <p:nvGrpSpPr>
            <p:cNvPr id="7" name="Group 7"/>
            <p:cNvGrpSpPr/>
            <p:nvPr/>
          </p:nvGrpSpPr>
          <p:grpSpPr>
            <a:xfrm>
              <a:off x="262914" y="282688"/>
              <a:ext cx="4776929" cy="1603262"/>
              <a:chOff x="0" y="0"/>
              <a:chExt cx="2995120" cy="1005240"/>
            </a:xfrm>
          </p:grpSpPr>
          <p:sp>
            <p:nvSpPr>
              <p:cNvPr id="8" name="Freeform 8"/>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9" name="Freeform 9"/>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nvGrpSpPr>
            <p:cNvPr id="10" name="Group 10"/>
            <p:cNvGrpSpPr/>
            <p:nvPr/>
          </p:nvGrpSpPr>
          <p:grpSpPr>
            <a:xfrm>
              <a:off x="0" y="0"/>
              <a:ext cx="4776929" cy="1603262"/>
              <a:chOff x="0" y="0"/>
              <a:chExt cx="2995120" cy="1005240"/>
            </a:xfrm>
          </p:grpSpPr>
          <p:sp>
            <p:nvSpPr>
              <p:cNvPr id="11" name="Freeform 11"/>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2" name="Freeform 12"/>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grpSp>
        <p:nvGrpSpPr>
          <p:cNvPr id="13" name="Group 13"/>
          <p:cNvGrpSpPr/>
          <p:nvPr/>
        </p:nvGrpSpPr>
        <p:grpSpPr>
          <a:xfrm>
            <a:off x="13479417" y="5968648"/>
            <a:ext cx="3779883" cy="1414462"/>
            <a:chOff x="0" y="0"/>
            <a:chExt cx="5039844" cy="1885950"/>
          </a:xfrm>
        </p:grpSpPr>
        <p:grpSp>
          <p:nvGrpSpPr>
            <p:cNvPr id="14" name="Group 14"/>
            <p:cNvGrpSpPr/>
            <p:nvPr/>
          </p:nvGrpSpPr>
          <p:grpSpPr>
            <a:xfrm>
              <a:off x="262914" y="282688"/>
              <a:ext cx="4776929" cy="1603262"/>
              <a:chOff x="0" y="0"/>
              <a:chExt cx="2995120" cy="1005240"/>
            </a:xfrm>
          </p:grpSpPr>
          <p:sp>
            <p:nvSpPr>
              <p:cNvPr id="15" name="Freeform 15"/>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6" name="Freeform 16"/>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nvGrpSpPr>
            <p:cNvPr id="17" name="Group 17"/>
            <p:cNvGrpSpPr/>
            <p:nvPr/>
          </p:nvGrpSpPr>
          <p:grpSpPr>
            <a:xfrm>
              <a:off x="0" y="0"/>
              <a:ext cx="4776929" cy="1603262"/>
              <a:chOff x="0" y="0"/>
              <a:chExt cx="2995120" cy="1005240"/>
            </a:xfrm>
          </p:grpSpPr>
          <p:sp>
            <p:nvSpPr>
              <p:cNvPr id="18" name="Freeform 18"/>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9" name="Freeform 19"/>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grpSp>
        <p:nvGrpSpPr>
          <p:cNvPr id="20" name="Group 20"/>
          <p:cNvGrpSpPr/>
          <p:nvPr/>
        </p:nvGrpSpPr>
        <p:grpSpPr>
          <a:xfrm>
            <a:off x="13479417" y="1334809"/>
            <a:ext cx="3779883" cy="1200762"/>
            <a:chOff x="0" y="0"/>
            <a:chExt cx="4133208" cy="1313003"/>
          </a:xfrm>
        </p:grpSpPr>
        <p:sp>
          <p:nvSpPr>
            <p:cNvPr id="21" name="Freeform 21"/>
            <p:cNvSpPr/>
            <p:nvPr/>
          </p:nvSpPr>
          <p:spPr>
            <a:xfrm>
              <a:off x="31750" y="31750"/>
              <a:ext cx="4069708" cy="1249503"/>
            </a:xfrm>
            <a:custGeom>
              <a:avLst/>
              <a:gdLst/>
              <a:ahLst/>
              <a:cxnLst/>
              <a:rect l="l" t="t" r="r" b="b"/>
              <a:pathLst>
                <a:path w="4069708" h="1249503">
                  <a:moveTo>
                    <a:pt x="3976998" y="1249503"/>
                  </a:moveTo>
                  <a:lnTo>
                    <a:pt x="92710" y="1249503"/>
                  </a:lnTo>
                  <a:cubicBezTo>
                    <a:pt x="41910" y="1249503"/>
                    <a:pt x="0" y="1207593"/>
                    <a:pt x="0" y="1156793"/>
                  </a:cubicBezTo>
                  <a:lnTo>
                    <a:pt x="0" y="92710"/>
                  </a:lnTo>
                  <a:cubicBezTo>
                    <a:pt x="0" y="41910"/>
                    <a:pt x="41910" y="0"/>
                    <a:pt x="92710" y="0"/>
                  </a:cubicBezTo>
                  <a:lnTo>
                    <a:pt x="3975728" y="0"/>
                  </a:lnTo>
                  <a:cubicBezTo>
                    <a:pt x="4026528" y="0"/>
                    <a:pt x="4068438" y="41910"/>
                    <a:pt x="4068438" y="92710"/>
                  </a:cubicBezTo>
                  <a:lnTo>
                    <a:pt x="4068438" y="1155523"/>
                  </a:lnTo>
                  <a:cubicBezTo>
                    <a:pt x="4069708" y="1207593"/>
                    <a:pt x="4027798" y="1249503"/>
                    <a:pt x="3976998" y="1249503"/>
                  </a:cubicBezTo>
                  <a:close/>
                </a:path>
              </a:pathLst>
            </a:custGeom>
            <a:solidFill>
              <a:srgbClr val="FFFFFF"/>
            </a:solidFill>
          </p:spPr>
          <p:txBody>
            <a:bodyPr/>
            <a:lstStyle/>
            <a:p>
              <a:endParaRPr lang="en-US"/>
            </a:p>
          </p:txBody>
        </p:sp>
        <p:sp>
          <p:nvSpPr>
            <p:cNvPr id="22" name="Freeform 22"/>
            <p:cNvSpPr/>
            <p:nvPr/>
          </p:nvSpPr>
          <p:spPr>
            <a:xfrm>
              <a:off x="0" y="0"/>
              <a:ext cx="4133209" cy="1313003"/>
            </a:xfrm>
            <a:custGeom>
              <a:avLst/>
              <a:gdLst/>
              <a:ahLst/>
              <a:cxnLst/>
              <a:rect l="l" t="t" r="r" b="b"/>
              <a:pathLst>
                <a:path w="4133209" h="1313003">
                  <a:moveTo>
                    <a:pt x="4008748" y="59690"/>
                  </a:moveTo>
                  <a:cubicBezTo>
                    <a:pt x="4044308" y="59690"/>
                    <a:pt x="4073518" y="88900"/>
                    <a:pt x="4073518" y="124460"/>
                  </a:cubicBezTo>
                  <a:lnTo>
                    <a:pt x="4073518" y="1188543"/>
                  </a:lnTo>
                  <a:cubicBezTo>
                    <a:pt x="4073518" y="1224103"/>
                    <a:pt x="4044308" y="1253313"/>
                    <a:pt x="4008748" y="1253313"/>
                  </a:cubicBezTo>
                  <a:lnTo>
                    <a:pt x="124460" y="1253313"/>
                  </a:lnTo>
                  <a:cubicBezTo>
                    <a:pt x="88900" y="1253313"/>
                    <a:pt x="59690" y="1224103"/>
                    <a:pt x="59690" y="1188543"/>
                  </a:cubicBezTo>
                  <a:lnTo>
                    <a:pt x="59690" y="124460"/>
                  </a:lnTo>
                  <a:cubicBezTo>
                    <a:pt x="59690" y="88900"/>
                    <a:pt x="88900" y="59690"/>
                    <a:pt x="124460" y="59690"/>
                  </a:cubicBezTo>
                  <a:lnTo>
                    <a:pt x="4008748" y="59690"/>
                  </a:lnTo>
                  <a:moveTo>
                    <a:pt x="4008748" y="0"/>
                  </a:moveTo>
                  <a:lnTo>
                    <a:pt x="124460" y="0"/>
                  </a:lnTo>
                  <a:cubicBezTo>
                    <a:pt x="55880" y="0"/>
                    <a:pt x="0" y="55880"/>
                    <a:pt x="0" y="124460"/>
                  </a:cubicBezTo>
                  <a:lnTo>
                    <a:pt x="0" y="1188543"/>
                  </a:lnTo>
                  <a:cubicBezTo>
                    <a:pt x="0" y="1257123"/>
                    <a:pt x="55880" y="1313003"/>
                    <a:pt x="124460" y="1313003"/>
                  </a:cubicBezTo>
                  <a:lnTo>
                    <a:pt x="4008748" y="1313003"/>
                  </a:lnTo>
                  <a:cubicBezTo>
                    <a:pt x="4077328" y="1313003"/>
                    <a:pt x="4133209" y="1257123"/>
                    <a:pt x="4133209" y="1188543"/>
                  </a:cubicBezTo>
                  <a:lnTo>
                    <a:pt x="4133209" y="124460"/>
                  </a:lnTo>
                  <a:cubicBezTo>
                    <a:pt x="4133209" y="55880"/>
                    <a:pt x="4077328" y="0"/>
                    <a:pt x="4008748" y="0"/>
                  </a:cubicBezTo>
                  <a:close/>
                </a:path>
              </a:pathLst>
            </a:custGeom>
            <a:solidFill>
              <a:srgbClr val="000000"/>
            </a:solidFill>
          </p:spPr>
          <p:txBody>
            <a:bodyPr/>
            <a:lstStyle/>
            <a:p>
              <a:endParaRPr lang="en-US"/>
            </a:p>
          </p:txBody>
        </p:sp>
      </p:grpSp>
      <p:sp>
        <p:nvSpPr>
          <p:cNvPr id="23" name="Freeform 23"/>
          <p:cNvSpPr/>
          <p:nvPr/>
        </p:nvSpPr>
        <p:spPr>
          <a:xfrm>
            <a:off x="16292750" y="1640114"/>
            <a:ext cx="590151" cy="590151"/>
          </a:xfrm>
          <a:custGeom>
            <a:avLst/>
            <a:gdLst/>
            <a:ahLst/>
            <a:cxnLst/>
            <a:rect l="l" t="t" r="r" b="b"/>
            <a:pathLst>
              <a:path w="590151" h="590151">
                <a:moveTo>
                  <a:pt x="0" y="0"/>
                </a:moveTo>
                <a:lnTo>
                  <a:pt x="590152" y="0"/>
                </a:lnTo>
                <a:lnTo>
                  <a:pt x="590152" y="590151"/>
                </a:lnTo>
                <a:lnTo>
                  <a:pt x="0" y="5901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4" name="Group 24"/>
          <p:cNvGrpSpPr/>
          <p:nvPr/>
        </p:nvGrpSpPr>
        <p:grpSpPr>
          <a:xfrm>
            <a:off x="1306896" y="1334809"/>
            <a:ext cx="11778075" cy="1173012"/>
            <a:chOff x="0" y="0"/>
            <a:chExt cx="13253052" cy="1319910"/>
          </a:xfrm>
        </p:grpSpPr>
        <p:sp>
          <p:nvSpPr>
            <p:cNvPr id="25" name="Freeform 25"/>
            <p:cNvSpPr/>
            <p:nvPr/>
          </p:nvSpPr>
          <p:spPr>
            <a:xfrm>
              <a:off x="31750" y="31750"/>
              <a:ext cx="13189553" cy="1256409"/>
            </a:xfrm>
            <a:custGeom>
              <a:avLst/>
              <a:gdLst/>
              <a:ahLst/>
              <a:cxnLst/>
              <a:rect l="l" t="t" r="r" b="b"/>
              <a:pathLst>
                <a:path w="13189553" h="1256409">
                  <a:moveTo>
                    <a:pt x="13096842" y="1256409"/>
                  </a:moveTo>
                  <a:lnTo>
                    <a:pt x="92710" y="1256409"/>
                  </a:lnTo>
                  <a:cubicBezTo>
                    <a:pt x="41910" y="1256409"/>
                    <a:pt x="0" y="1214499"/>
                    <a:pt x="0" y="1163699"/>
                  </a:cubicBezTo>
                  <a:lnTo>
                    <a:pt x="0" y="92710"/>
                  </a:lnTo>
                  <a:cubicBezTo>
                    <a:pt x="0" y="41910"/>
                    <a:pt x="41910" y="0"/>
                    <a:pt x="92710" y="0"/>
                  </a:cubicBezTo>
                  <a:lnTo>
                    <a:pt x="13095573" y="0"/>
                  </a:lnTo>
                  <a:cubicBezTo>
                    <a:pt x="13146373" y="0"/>
                    <a:pt x="13188283" y="41910"/>
                    <a:pt x="13188283" y="92710"/>
                  </a:cubicBezTo>
                  <a:lnTo>
                    <a:pt x="13188283" y="1162430"/>
                  </a:lnTo>
                  <a:cubicBezTo>
                    <a:pt x="13189553" y="1214499"/>
                    <a:pt x="13147642" y="1256409"/>
                    <a:pt x="13096842" y="1256409"/>
                  </a:cubicBezTo>
                  <a:close/>
                </a:path>
              </a:pathLst>
            </a:custGeom>
            <a:solidFill>
              <a:srgbClr val="FFFFFF"/>
            </a:solidFill>
          </p:spPr>
          <p:txBody>
            <a:bodyPr/>
            <a:lstStyle/>
            <a:p>
              <a:endParaRPr lang="en-US"/>
            </a:p>
          </p:txBody>
        </p:sp>
        <p:sp>
          <p:nvSpPr>
            <p:cNvPr id="26" name="Freeform 26"/>
            <p:cNvSpPr/>
            <p:nvPr/>
          </p:nvSpPr>
          <p:spPr>
            <a:xfrm>
              <a:off x="0" y="0"/>
              <a:ext cx="13253053" cy="1319910"/>
            </a:xfrm>
            <a:custGeom>
              <a:avLst/>
              <a:gdLst/>
              <a:ahLst/>
              <a:cxnLst/>
              <a:rect l="l" t="t" r="r" b="b"/>
              <a:pathLst>
                <a:path w="13253053" h="1319910">
                  <a:moveTo>
                    <a:pt x="13128592" y="59690"/>
                  </a:moveTo>
                  <a:cubicBezTo>
                    <a:pt x="13164153" y="59690"/>
                    <a:pt x="13193362" y="88900"/>
                    <a:pt x="13193362" y="124460"/>
                  </a:cubicBezTo>
                  <a:lnTo>
                    <a:pt x="13193362" y="1195450"/>
                  </a:lnTo>
                  <a:cubicBezTo>
                    <a:pt x="13193362" y="1231010"/>
                    <a:pt x="13164153" y="1260219"/>
                    <a:pt x="13128592" y="1260219"/>
                  </a:cubicBezTo>
                  <a:lnTo>
                    <a:pt x="124460" y="1260219"/>
                  </a:lnTo>
                  <a:cubicBezTo>
                    <a:pt x="88900" y="1260219"/>
                    <a:pt x="59690" y="1231010"/>
                    <a:pt x="59690" y="1195450"/>
                  </a:cubicBezTo>
                  <a:lnTo>
                    <a:pt x="59690" y="124460"/>
                  </a:lnTo>
                  <a:cubicBezTo>
                    <a:pt x="59690" y="88900"/>
                    <a:pt x="88900" y="59690"/>
                    <a:pt x="124460" y="59690"/>
                  </a:cubicBezTo>
                  <a:lnTo>
                    <a:pt x="13128592" y="59690"/>
                  </a:lnTo>
                  <a:moveTo>
                    <a:pt x="13128592" y="0"/>
                  </a:moveTo>
                  <a:lnTo>
                    <a:pt x="124460" y="0"/>
                  </a:lnTo>
                  <a:cubicBezTo>
                    <a:pt x="55880" y="0"/>
                    <a:pt x="0" y="55880"/>
                    <a:pt x="0" y="124460"/>
                  </a:cubicBezTo>
                  <a:lnTo>
                    <a:pt x="0" y="1195450"/>
                  </a:lnTo>
                  <a:cubicBezTo>
                    <a:pt x="0" y="1264030"/>
                    <a:pt x="55880" y="1319910"/>
                    <a:pt x="124460" y="1319910"/>
                  </a:cubicBezTo>
                  <a:lnTo>
                    <a:pt x="13128592" y="1319910"/>
                  </a:lnTo>
                  <a:cubicBezTo>
                    <a:pt x="13197173" y="1319910"/>
                    <a:pt x="13253053" y="1264030"/>
                    <a:pt x="13253053" y="1195450"/>
                  </a:cubicBezTo>
                  <a:lnTo>
                    <a:pt x="13253053" y="124460"/>
                  </a:lnTo>
                  <a:cubicBezTo>
                    <a:pt x="13253053" y="55880"/>
                    <a:pt x="13197173" y="0"/>
                    <a:pt x="13128592" y="0"/>
                  </a:cubicBezTo>
                  <a:close/>
                </a:path>
              </a:pathLst>
            </a:custGeom>
            <a:solidFill>
              <a:srgbClr val="000000"/>
            </a:solidFill>
          </p:spPr>
          <p:txBody>
            <a:bodyPr/>
            <a:lstStyle/>
            <a:p>
              <a:endParaRPr lang="en-US"/>
            </a:p>
          </p:txBody>
        </p:sp>
      </p:grpSp>
      <p:sp>
        <p:nvSpPr>
          <p:cNvPr id="27" name="TextBox 27"/>
          <p:cNvSpPr txBox="1"/>
          <p:nvPr/>
        </p:nvSpPr>
        <p:spPr>
          <a:xfrm>
            <a:off x="13667078" y="7812516"/>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Cancel</a:t>
            </a:r>
          </a:p>
        </p:txBody>
      </p:sp>
      <p:sp>
        <p:nvSpPr>
          <p:cNvPr id="28" name="TextBox 28"/>
          <p:cNvSpPr txBox="1"/>
          <p:nvPr/>
        </p:nvSpPr>
        <p:spPr>
          <a:xfrm>
            <a:off x="13667078" y="6147200"/>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Save</a:t>
            </a:r>
          </a:p>
        </p:txBody>
      </p:sp>
      <p:sp>
        <p:nvSpPr>
          <p:cNvPr id="29" name="TextBox 29"/>
          <p:cNvSpPr txBox="1"/>
          <p:nvPr/>
        </p:nvSpPr>
        <p:spPr>
          <a:xfrm>
            <a:off x="13873087" y="1626040"/>
            <a:ext cx="1753224" cy="523875"/>
          </a:xfrm>
          <a:prstGeom prst="rect">
            <a:avLst/>
          </a:prstGeom>
        </p:spPr>
        <p:txBody>
          <a:bodyPr lIns="0" tIns="0" rIns="0" bIns="0" rtlCol="0" anchor="t">
            <a:spAutoFit/>
          </a:bodyPr>
          <a:lstStyle/>
          <a:p>
            <a:pPr>
              <a:lnSpc>
                <a:spcPts val="4200"/>
              </a:lnSpc>
            </a:pPr>
            <a:r>
              <a:rPr lang="en-US" sz="3000" spc="44">
                <a:solidFill>
                  <a:srgbClr val="000000"/>
                </a:solidFill>
                <a:latin typeface="Be Vietnam"/>
              </a:rPr>
              <a:t>Search</a:t>
            </a:r>
          </a:p>
        </p:txBody>
      </p:sp>
      <p:sp>
        <p:nvSpPr>
          <p:cNvPr id="30" name="TextBox 30"/>
          <p:cNvSpPr txBox="1"/>
          <p:nvPr/>
        </p:nvSpPr>
        <p:spPr>
          <a:xfrm>
            <a:off x="1576639" y="1430142"/>
            <a:ext cx="11230136"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TL;DR* </a:t>
            </a:r>
          </a:p>
        </p:txBody>
      </p:sp>
      <p:sp>
        <p:nvSpPr>
          <p:cNvPr id="31" name="TextBox 31"/>
          <p:cNvSpPr txBox="1"/>
          <p:nvPr/>
        </p:nvSpPr>
        <p:spPr>
          <a:xfrm>
            <a:off x="1576639" y="8168513"/>
            <a:ext cx="7719761" cy="580390"/>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Open Sans Light"/>
              </a:rPr>
              <a:t>*Yes, you actually have to read these</a:t>
            </a:r>
          </a:p>
        </p:txBody>
      </p:sp>
      <p:sp>
        <p:nvSpPr>
          <p:cNvPr id="32" name="TextBox 32"/>
          <p:cNvSpPr txBox="1"/>
          <p:nvPr/>
        </p:nvSpPr>
        <p:spPr>
          <a:xfrm>
            <a:off x="1890169" y="3119672"/>
            <a:ext cx="9810765" cy="181102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Core Values + Standards of Conduct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375428" y="5890020"/>
            <a:ext cx="5959819" cy="5959819"/>
            <a:chOff x="0" y="0"/>
            <a:chExt cx="6350000" cy="6350000"/>
          </a:xfrm>
        </p:grpSpPr>
        <p:sp>
          <p:nvSpPr>
            <p:cNvPr id="3" name="Freeform 3"/>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txBody>
            <a:bodyPr/>
            <a:lstStyle/>
            <a:p>
              <a:endParaRPr lang="en-US"/>
            </a:p>
          </p:txBody>
        </p:sp>
        <p:sp>
          <p:nvSpPr>
            <p:cNvPr id="4" name="Freeform 4"/>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txBody>
            <a:bodyPr/>
            <a:lstStyle/>
            <a:p>
              <a:endParaRPr lang="en-US"/>
            </a:p>
          </p:txBody>
        </p:sp>
      </p:grpSp>
      <p:grpSp>
        <p:nvGrpSpPr>
          <p:cNvPr id="5" name="Group 5"/>
          <p:cNvGrpSpPr/>
          <p:nvPr/>
        </p:nvGrpSpPr>
        <p:grpSpPr>
          <a:xfrm>
            <a:off x="1306896" y="1783278"/>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US"/>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txBody>
              <a:bodyPr/>
              <a:lstStyle/>
              <a:p>
                <a:endParaRPr lang="en-US"/>
              </a:p>
            </p:txBody>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txBody>
              <a:bodyPr/>
              <a:lstStyle/>
              <a:p>
                <a:endParaRPr lang="en-US"/>
              </a:p>
            </p:txBody>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txBody>
              <a:bodyPr/>
              <a:lstStyle/>
              <a:p>
                <a:endParaRPr lang="en-US"/>
              </a:p>
            </p:txBody>
          </p:sp>
        </p:grpSp>
      </p:grpSp>
      <p:grpSp>
        <p:nvGrpSpPr>
          <p:cNvPr id="16" name="Group 16"/>
          <p:cNvGrpSpPr/>
          <p:nvPr/>
        </p:nvGrpSpPr>
        <p:grpSpPr>
          <a:xfrm>
            <a:off x="1306896" y="7510197"/>
            <a:ext cx="15406714" cy="1219919"/>
            <a:chOff x="0" y="0"/>
            <a:chExt cx="30050193" cy="2379405"/>
          </a:xfrm>
        </p:grpSpPr>
        <p:sp>
          <p:nvSpPr>
            <p:cNvPr id="17" name="Freeform 17"/>
            <p:cNvSpPr/>
            <p:nvPr/>
          </p:nvSpPr>
          <p:spPr>
            <a:xfrm>
              <a:off x="31750" y="31750"/>
              <a:ext cx="29986694" cy="2315905"/>
            </a:xfrm>
            <a:custGeom>
              <a:avLst/>
              <a:gdLst/>
              <a:ahLst/>
              <a:cxnLst/>
              <a:rect l="l" t="t" r="r" b="b"/>
              <a:pathLst>
                <a:path w="29986694" h="2315905">
                  <a:moveTo>
                    <a:pt x="29893983" y="2315905"/>
                  </a:moveTo>
                  <a:lnTo>
                    <a:pt x="92710" y="2315905"/>
                  </a:lnTo>
                  <a:cubicBezTo>
                    <a:pt x="41910" y="2315905"/>
                    <a:pt x="0" y="2273995"/>
                    <a:pt x="0" y="2223195"/>
                  </a:cubicBezTo>
                  <a:lnTo>
                    <a:pt x="0" y="92710"/>
                  </a:lnTo>
                  <a:cubicBezTo>
                    <a:pt x="0" y="41910"/>
                    <a:pt x="41910" y="0"/>
                    <a:pt x="92710" y="0"/>
                  </a:cubicBezTo>
                  <a:lnTo>
                    <a:pt x="29892712" y="0"/>
                  </a:lnTo>
                  <a:cubicBezTo>
                    <a:pt x="29943512" y="0"/>
                    <a:pt x="29985422" y="41910"/>
                    <a:pt x="29985422" y="92710"/>
                  </a:cubicBezTo>
                  <a:lnTo>
                    <a:pt x="29985422" y="2221925"/>
                  </a:lnTo>
                  <a:cubicBezTo>
                    <a:pt x="29986694" y="2273995"/>
                    <a:pt x="29944783" y="2315905"/>
                    <a:pt x="29893983" y="2315905"/>
                  </a:cubicBezTo>
                  <a:close/>
                </a:path>
              </a:pathLst>
            </a:custGeom>
            <a:solidFill>
              <a:srgbClr val="FFFFFF"/>
            </a:solidFill>
          </p:spPr>
          <p:txBody>
            <a:bodyPr/>
            <a:lstStyle/>
            <a:p>
              <a:endParaRPr lang="en-US"/>
            </a:p>
          </p:txBody>
        </p:sp>
        <p:sp>
          <p:nvSpPr>
            <p:cNvPr id="18" name="Freeform 18"/>
            <p:cNvSpPr/>
            <p:nvPr/>
          </p:nvSpPr>
          <p:spPr>
            <a:xfrm>
              <a:off x="0" y="0"/>
              <a:ext cx="30050194" cy="2379405"/>
            </a:xfrm>
            <a:custGeom>
              <a:avLst/>
              <a:gdLst/>
              <a:ahLst/>
              <a:cxnLst/>
              <a:rect l="l" t="t" r="r" b="b"/>
              <a:pathLst>
                <a:path w="30050194" h="2379405">
                  <a:moveTo>
                    <a:pt x="29925733" y="59690"/>
                  </a:moveTo>
                  <a:cubicBezTo>
                    <a:pt x="29961294" y="59690"/>
                    <a:pt x="29990504" y="88900"/>
                    <a:pt x="29990504" y="124460"/>
                  </a:cubicBezTo>
                  <a:lnTo>
                    <a:pt x="29990504" y="2254945"/>
                  </a:lnTo>
                  <a:cubicBezTo>
                    <a:pt x="29990504" y="2290505"/>
                    <a:pt x="29961294" y="2319715"/>
                    <a:pt x="29925733" y="2319715"/>
                  </a:cubicBezTo>
                  <a:lnTo>
                    <a:pt x="124460" y="2319715"/>
                  </a:lnTo>
                  <a:cubicBezTo>
                    <a:pt x="88900" y="2319715"/>
                    <a:pt x="59690" y="2290505"/>
                    <a:pt x="59690" y="2254945"/>
                  </a:cubicBezTo>
                  <a:lnTo>
                    <a:pt x="59690" y="124460"/>
                  </a:lnTo>
                  <a:cubicBezTo>
                    <a:pt x="59690" y="88900"/>
                    <a:pt x="88900" y="59690"/>
                    <a:pt x="124460" y="59690"/>
                  </a:cubicBezTo>
                  <a:lnTo>
                    <a:pt x="29925733" y="59690"/>
                  </a:lnTo>
                  <a:moveTo>
                    <a:pt x="29925733" y="0"/>
                  </a:moveTo>
                  <a:lnTo>
                    <a:pt x="124460" y="0"/>
                  </a:lnTo>
                  <a:cubicBezTo>
                    <a:pt x="55880" y="0"/>
                    <a:pt x="0" y="55880"/>
                    <a:pt x="0" y="124460"/>
                  </a:cubicBezTo>
                  <a:lnTo>
                    <a:pt x="0" y="2254945"/>
                  </a:lnTo>
                  <a:cubicBezTo>
                    <a:pt x="0" y="2323525"/>
                    <a:pt x="55880" y="2379405"/>
                    <a:pt x="124460" y="2379405"/>
                  </a:cubicBezTo>
                  <a:lnTo>
                    <a:pt x="29925733" y="2379405"/>
                  </a:lnTo>
                  <a:cubicBezTo>
                    <a:pt x="29994312" y="2379405"/>
                    <a:pt x="30050194" y="2323525"/>
                    <a:pt x="30050194" y="2254945"/>
                  </a:cubicBezTo>
                  <a:lnTo>
                    <a:pt x="30050194" y="124460"/>
                  </a:lnTo>
                  <a:cubicBezTo>
                    <a:pt x="30050194" y="55880"/>
                    <a:pt x="29994312" y="0"/>
                    <a:pt x="29925733" y="0"/>
                  </a:cubicBezTo>
                  <a:close/>
                </a:path>
              </a:pathLst>
            </a:custGeom>
            <a:solidFill>
              <a:srgbClr val="000000"/>
            </a:solidFill>
          </p:spPr>
          <p:txBody>
            <a:bodyPr/>
            <a:lstStyle/>
            <a:p>
              <a:endParaRPr lang="en-US"/>
            </a:p>
          </p:txBody>
        </p:sp>
      </p:grpSp>
      <p:sp>
        <p:nvSpPr>
          <p:cNvPr id="19" name="Freeform 19"/>
          <p:cNvSpPr/>
          <p:nvPr/>
        </p:nvSpPr>
        <p:spPr>
          <a:xfrm>
            <a:off x="15557325" y="7758760"/>
            <a:ext cx="722792" cy="722792"/>
          </a:xfrm>
          <a:custGeom>
            <a:avLst/>
            <a:gdLst/>
            <a:ahLst/>
            <a:cxnLst/>
            <a:rect l="l" t="t" r="r" b="b"/>
            <a:pathLst>
              <a:path w="722792" h="722792">
                <a:moveTo>
                  <a:pt x="0" y="0"/>
                </a:moveTo>
                <a:lnTo>
                  <a:pt x="722792" y="0"/>
                </a:lnTo>
                <a:lnTo>
                  <a:pt x="722792" y="722793"/>
                </a:lnTo>
                <a:lnTo>
                  <a:pt x="0" y="722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p:cNvSpPr txBox="1"/>
          <p:nvPr/>
        </p:nvSpPr>
        <p:spPr>
          <a:xfrm>
            <a:off x="1911510" y="2909572"/>
            <a:ext cx="13861295" cy="4000500"/>
          </a:xfrm>
          <a:prstGeom prst="rect">
            <a:avLst/>
          </a:prstGeom>
        </p:spPr>
        <p:txBody>
          <a:bodyPr lIns="0" tIns="0" rIns="0" bIns="0" rtlCol="0" anchor="t">
            <a:spAutoFit/>
          </a:bodyPr>
          <a:lstStyle/>
          <a:p>
            <a:pPr>
              <a:lnSpc>
                <a:spcPts val="2640"/>
              </a:lnSpc>
            </a:pPr>
            <a:r>
              <a:rPr lang="en-US" sz="2200">
                <a:solidFill>
                  <a:srgbClr val="000000"/>
                </a:solidFill>
                <a:latin typeface="Be Vietnam Bold"/>
              </a:rPr>
              <a:t>Key Components</a:t>
            </a:r>
            <a:r>
              <a:rPr lang="en-US" sz="2200">
                <a:solidFill>
                  <a:srgbClr val="000000"/>
                </a:solidFill>
                <a:latin typeface="Be Vietnam"/>
              </a:rPr>
              <a:t>:</a:t>
            </a:r>
          </a:p>
          <a:p>
            <a:pPr>
              <a:lnSpc>
                <a:spcPts val="2640"/>
              </a:lnSpc>
            </a:pPr>
            <a:endParaRPr lang="en-US" sz="2200">
              <a:solidFill>
                <a:srgbClr val="000000"/>
              </a:solidFill>
              <a:latin typeface="Be Vietnam"/>
            </a:endParaRPr>
          </a:p>
          <a:p>
            <a:pPr>
              <a:lnSpc>
                <a:spcPts val="2640"/>
              </a:lnSpc>
            </a:pPr>
            <a:r>
              <a:rPr lang="en-US" sz="2200">
                <a:solidFill>
                  <a:srgbClr val="000000"/>
                </a:solidFill>
                <a:latin typeface="Be Vietnam"/>
              </a:rPr>
              <a:t>-Comply with Law</a:t>
            </a:r>
          </a:p>
          <a:p>
            <a:pPr>
              <a:lnSpc>
                <a:spcPts val="2640"/>
              </a:lnSpc>
            </a:pPr>
            <a:r>
              <a:rPr lang="en-US" sz="2200">
                <a:solidFill>
                  <a:srgbClr val="000000"/>
                </a:solidFill>
                <a:latin typeface="Be Vietnam"/>
              </a:rPr>
              <a:t>- Comply with applicable Policies </a:t>
            </a:r>
          </a:p>
          <a:p>
            <a:pPr>
              <a:lnSpc>
                <a:spcPts val="2640"/>
              </a:lnSpc>
            </a:pPr>
            <a:r>
              <a:rPr lang="en-US" sz="2200" spc="-11">
                <a:solidFill>
                  <a:srgbClr val="000000"/>
                </a:solidFill>
                <a:latin typeface="Be Vietnam"/>
              </a:rPr>
              <a:t>- Use Confidential information &amp; Resources only for authorized purposes</a:t>
            </a:r>
          </a:p>
          <a:p>
            <a:pPr>
              <a:lnSpc>
                <a:spcPts val="2640"/>
              </a:lnSpc>
            </a:pPr>
            <a:r>
              <a:rPr lang="en-US" sz="2200" spc="-11">
                <a:solidFill>
                  <a:srgbClr val="000000"/>
                </a:solidFill>
                <a:latin typeface="Be Vietnam"/>
              </a:rPr>
              <a:t>- Foster a collegial work environment; memes are welcome but discrimination/harassment are not</a:t>
            </a:r>
          </a:p>
          <a:p>
            <a:pPr>
              <a:lnSpc>
                <a:spcPts val="2640"/>
              </a:lnSpc>
            </a:pPr>
            <a:r>
              <a:rPr lang="en-US" sz="2200" spc="-11">
                <a:solidFill>
                  <a:srgbClr val="000000"/>
                </a:solidFill>
                <a:latin typeface="Be Vietnam"/>
              </a:rPr>
              <a:t>- Ensure your actions reflect positively on us (internally and externally)</a:t>
            </a:r>
          </a:p>
          <a:p>
            <a:pPr>
              <a:lnSpc>
                <a:spcPts val="2640"/>
              </a:lnSpc>
            </a:pPr>
            <a:r>
              <a:rPr lang="en-US" sz="2200" spc="-11">
                <a:solidFill>
                  <a:srgbClr val="000000"/>
                </a:solidFill>
                <a:latin typeface="Be Vietnam"/>
              </a:rPr>
              <a:t>- Act ethically and avoid conflicts of interest</a:t>
            </a:r>
          </a:p>
          <a:p>
            <a:pPr>
              <a:lnSpc>
                <a:spcPts val="2640"/>
              </a:lnSpc>
              <a:spcBef>
                <a:spcPct val="0"/>
              </a:spcBef>
            </a:pPr>
            <a:endParaRPr lang="en-US" sz="2200" spc="-11">
              <a:solidFill>
                <a:srgbClr val="000000"/>
              </a:solidFill>
              <a:latin typeface="Be Vietnam"/>
            </a:endParaRPr>
          </a:p>
          <a:p>
            <a:pPr>
              <a:lnSpc>
                <a:spcPts val="2640"/>
              </a:lnSpc>
              <a:spcBef>
                <a:spcPct val="0"/>
              </a:spcBef>
            </a:pPr>
            <a:endParaRPr lang="en-US" sz="2200" spc="-11">
              <a:solidFill>
                <a:srgbClr val="000000"/>
              </a:solidFill>
              <a:latin typeface="Be Vietnam"/>
            </a:endParaRPr>
          </a:p>
          <a:p>
            <a:pPr>
              <a:lnSpc>
                <a:spcPts val="2640"/>
              </a:lnSpc>
              <a:spcBef>
                <a:spcPct val="0"/>
              </a:spcBef>
            </a:pPr>
            <a:endParaRPr lang="en-US" sz="2200" spc="-11">
              <a:solidFill>
                <a:srgbClr val="000000"/>
              </a:solidFill>
              <a:latin typeface="Be Vietnam"/>
            </a:endParaRPr>
          </a:p>
          <a:p>
            <a:pPr>
              <a:lnSpc>
                <a:spcPts val="2640"/>
              </a:lnSpc>
              <a:spcBef>
                <a:spcPct val="0"/>
              </a:spcBef>
            </a:pPr>
            <a:endParaRPr lang="en-US" sz="2200" spc="-11">
              <a:solidFill>
                <a:srgbClr val="000000"/>
              </a:solidFill>
              <a:latin typeface="Be Vietnam"/>
            </a:endParaRPr>
          </a:p>
        </p:txBody>
      </p:sp>
      <p:sp>
        <p:nvSpPr>
          <p:cNvPr id="21" name="TextBox 21"/>
          <p:cNvSpPr txBox="1"/>
          <p:nvPr/>
        </p:nvSpPr>
        <p:spPr>
          <a:xfrm>
            <a:off x="1323174" y="7522729"/>
            <a:ext cx="14028352" cy="1215526"/>
          </a:xfrm>
          <a:prstGeom prst="rect">
            <a:avLst/>
          </a:prstGeom>
        </p:spPr>
        <p:txBody>
          <a:bodyPr wrap="square" lIns="0" tIns="0" rIns="0" bIns="0" rtlCol="0" anchor="t">
            <a:spAutoFit/>
          </a:bodyPr>
          <a:lstStyle/>
          <a:p>
            <a:pPr algn="ctr">
              <a:lnSpc>
                <a:spcPts val="4900"/>
              </a:lnSpc>
            </a:pPr>
            <a:r>
              <a:rPr lang="en-US" sz="2800" dirty="0">
                <a:solidFill>
                  <a:srgbClr val="000000"/>
                </a:solidFill>
                <a:latin typeface="Open Sans"/>
              </a:rPr>
              <a:t>These apply to all &amp; the business will administer (enforce) the policies (which may differ based on your position).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06896" y="2816771"/>
            <a:ext cx="11778075" cy="6231656"/>
            <a:chOff x="0" y="0"/>
            <a:chExt cx="12879034" cy="6814162"/>
          </a:xfrm>
        </p:grpSpPr>
        <p:sp>
          <p:nvSpPr>
            <p:cNvPr id="3" name="Freeform 3"/>
            <p:cNvSpPr/>
            <p:nvPr/>
          </p:nvSpPr>
          <p:spPr>
            <a:xfrm>
              <a:off x="31750" y="31750"/>
              <a:ext cx="12815533" cy="6750662"/>
            </a:xfrm>
            <a:custGeom>
              <a:avLst/>
              <a:gdLst/>
              <a:ahLst/>
              <a:cxnLst/>
              <a:rect l="l" t="t" r="r" b="b"/>
              <a:pathLst>
                <a:path w="12815533" h="6750662">
                  <a:moveTo>
                    <a:pt x="12722823" y="6750662"/>
                  </a:moveTo>
                  <a:lnTo>
                    <a:pt x="92710" y="6750662"/>
                  </a:lnTo>
                  <a:cubicBezTo>
                    <a:pt x="41910" y="6750662"/>
                    <a:pt x="0" y="6708752"/>
                    <a:pt x="0" y="6657952"/>
                  </a:cubicBezTo>
                  <a:lnTo>
                    <a:pt x="0" y="92710"/>
                  </a:lnTo>
                  <a:cubicBezTo>
                    <a:pt x="0" y="41910"/>
                    <a:pt x="41910" y="0"/>
                    <a:pt x="92710" y="0"/>
                  </a:cubicBezTo>
                  <a:lnTo>
                    <a:pt x="12721554" y="0"/>
                  </a:lnTo>
                  <a:cubicBezTo>
                    <a:pt x="12772354" y="0"/>
                    <a:pt x="12814264" y="41910"/>
                    <a:pt x="12814264" y="92710"/>
                  </a:cubicBezTo>
                  <a:lnTo>
                    <a:pt x="12814264" y="6656682"/>
                  </a:lnTo>
                  <a:cubicBezTo>
                    <a:pt x="12815533" y="6708752"/>
                    <a:pt x="12773623" y="6750662"/>
                    <a:pt x="12722823" y="6750662"/>
                  </a:cubicBezTo>
                  <a:close/>
                </a:path>
              </a:pathLst>
            </a:custGeom>
            <a:solidFill>
              <a:srgbClr val="FFFFFF"/>
            </a:solidFill>
          </p:spPr>
          <p:txBody>
            <a:bodyPr/>
            <a:lstStyle/>
            <a:p>
              <a:endParaRPr lang="en-US"/>
            </a:p>
          </p:txBody>
        </p:sp>
        <p:sp>
          <p:nvSpPr>
            <p:cNvPr id="4" name="Freeform 4"/>
            <p:cNvSpPr/>
            <p:nvPr/>
          </p:nvSpPr>
          <p:spPr>
            <a:xfrm>
              <a:off x="0" y="0"/>
              <a:ext cx="12879034" cy="6814162"/>
            </a:xfrm>
            <a:custGeom>
              <a:avLst/>
              <a:gdLst/>
              <a:ahLst/>
              <a:cxnLst/>
              <a:rect l="l" t="t" r="r" b="b"/>
              <a:pathLst>
                <a:path w="12879034" h="6814162">
                  <a:moveTo>
                    <a:pt x="12754573" y="59690"/>
                  </a:moveTo>
                  <a:cubicBezTo>
                    <a:pt x="12790133" y="59690"/>
                    <a:pt x="12819344" y="88900"/>
                    <a:pt x="12819344" y="124460"/>
                  </a:cubicBezTo>
                  <a:lnTo>
                    <a:pt x="12819344" y="6689702"/>
                  </a:lnTo>
                  <a:cubicBezTo>
                    <a:pt x="12819344" y="6725262"/>
                    <a:pt x="12790133" y="6754472"/>
                    <a:pt x="12754573" y="6754472"/>
                  </a:cubicBezTo>
                  <a:lnTo>
                    <a:pt x="124460" y="6754472"/>
                  </a:lnTo>
                  <a:cubicBezTo>
                    <a:pt x="88900" y="6754472"/>
                    <a:pt x="59690" y="6725262"/>
                    <a:pt x="59690" y="6689702"/>
                  </a:cubicBezTo>
                  <a:lnTo>
                    <a:pt x="59690" y="124460"/>
                  </a:lnTo>
                  <a:cubicBezTo>
                    <a:pt x="59690" y="88900"/>
                    <a:pt x="88900" y="59690"/>
                    <a:pt x="124460" y="59690"/>
                  </a:cubicBezTo>
                  <a:lnTo>
                    <a:pt x="12754573" y="59690"/>
                  </a:lnTo>
                  <a:moveTo>
                    <a:pt x="12754573" y="0"/>
                  </a:moveTo>
                  <a:lnTo>
                    <a:pt x="124460" y="0"/>
                  </a:lnTo>
                  <a:cubicBezTo>
                    <a:pt x="55880" y="0"/>
                    <a:pt x="0" y="55880"/>
                    <a:pt x="0" y="124460"/>
                  </a:cubicBezTo>
                  <a:lnTo>
                    <a:pt x="0" y="6689702"/>
                  </a:lnTo>
                  <a:cubicBezTo>
                    <a:pt x="0" y="6758282"/>
                    <a:pt x="55880" y="6814162"/>
                    <a:pt x="124460" y="6814162"/>
                  </a:cubicBezTo>
                  <a:lnTo>
                    <a:pt x="12754573" y="6814162"/>
                  </a:lnTo>
                  <a:cubicBezTo>
                    <a:pt x="12823154" y="6814162"/>
                    <a:pt x="12879034" y="6758282"/>
                    <a:pt x="12879034" y="6689702"/>
                  </a:cubicBezTo>
                  <a:lnTo>
                    <a:pt x="12879034" y="124460"/>
                  </a:lnTo>
                  <a:cubicBezTo>
                    <a:pt x="12879034" y="55880"/>
                    <a:pt x="12823154" y="0"/>
                    <a:pt x="12754573" y="0"/>
                  </a:cubicBezTo>
                  <a:close/>
                </a:path>
              </a:pathLst>
            </a:custGeom>
            <a:solidFill>
              <a:srgbClr val="000000"/>
            </a:solidFill>
          </p:spPr>
          <p:txBody>
            <a:bodyPr/>
            <a:lstStyle/>
            <a:p>
              <a:endParaRPr lang="en-US"/>
            </a:p>
          </p:txBody>
        </p:sp>
      </p:grpSp>
      <p:grpSp>
        <p:nvGrpSpPr>
          <p:cNvPr id="5" name="Group 5"/>
          <p:cNvGrpSpPr/>
          <p:nvPr/>
        </p:nvGrpSpPr>
        <p:grpSpPr>
          <a:xfrm>
            <a:off x="13479417" y="7633965"/>
            <a:ext cx="3779883" cy="1414462"/>
            <a:chOff x="0" y="0"/>
            <a:chExt cx="5039844" cy="1885950"/>
          </a:xfrm>
        </p:grpSpPr>
        <p:grpSp>
          <p:nvGrpSpPr>
            <p:cNvPr id="6" name="Group 6"/>
            <p:cNvGrpSpPr/>
            <p:nvPr/>
          </p:nvGrpSpPr>
          <p:grpSpPr>
            <a:xfrm>
              <a:off x="262914" y="282688"/>
              <a:ext cx="4776929" cy="1603262"/>
              <a:chOff x="0" y="0"/>
              <a:chExt cx="2995120" cy="1005240"/>
            </a:xfrm>
          </p:grpSpPr>
          <p:sp>
            <p:nvSpPr>
              <p:cNvPr id="7" name="Freeform 7"/>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8" name="Freeform 8"/>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nvGrpSpPr>
            <p:cNvPr id="9" name="Group 9"/>
            <p:cNvGrpSpPr/>
            <p:nvPr/>
          </p:nvGrpSpPr>
          <p:grpSpPr>
            <a:xfrm>
              <a:off x="0" y="0"/>
              <a:ext cx="4776929" cy="1603262"/>
              <a:chOff x="0" y="0"/>
              <a:chExt cx="2995120" cy="1005240"/>
            </a:xfrm>
          </p:grpSpPr>
          <p:sp>
            <p:nvSpPr>
              <p:cNvPr id="10" name="Freeform 10"/>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1" name="Freeform 11"/>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grpSp>
        <p:nvGrpSpPr>
          <p:cNvPr id="12" name="Group 12"/>
          <p:cNvGrpSpPr/>
          <p:nvPr/>
        </p:nvGrpSpPr>
        <p:grpSpPr>
          <a:xfrm>
            <a:off x="13479417" y="5968648"/>
            <a:ext cx="3779883" cy="1414462"/>
            <a:chOff x="0" y="0"/>
            <a:chExt cx="5039844" cy="1885950"/>
          </a:xfrm>
        </p:grpSpPr>
        <p:grpSp>
          <p:nvGrpSpPr>
            <p:cNvPr id="13" name="Group 13"/>
            <p:cNvGrpSpPr/>
            <p:nvPr/>
          </p:nvGrpSpPr>
          <p:grpSpPr>
            <a:xfrm>
              <a:off x="262914" y="282688"/>
              <a:ext cx="4776929" cy="1603262"/>
              <a:chOff x="0" y="0"/>
              <a:chExt cx="2995120" cy="1005240"/>
            </a:xfrm>
          </p:grpSpPr>
          <p:sp>
            <p:nvSpPr>
              <p:cNvPr id="14" name="Freeform 14"/>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5" name="Freeform 15"/>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nvGrpSpPr>
            <p:cNvPr id="16" name="Group 16"/>
            <p:cNvGrpSpPr/>
            <p:nvPr/>
          </p:nvGrpSpPr>
          <p:grpSpPr>
            <a:xfrm>
              <a:off x="0" y="0"/>
              <a:ext cx="4776929" cy="1603262"/>
              <a:chOff x="0" y="0"/>
              <a:chExt cx="2995120" cy="1005240"/>
            </a:xfrm>
          </p:grpSpPr>
          <p:sp>
            <p:nvSpPr>
              <p:cNvPr id="17" name="Freeform 17"/>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1"/>
                    </a:lnTo>
                    <a:cubicBezTo>
                      <a:pt x="2931620" y="899830"/>
                      <a:pt x="2889710" y="941740"/>
                      <a:pt x="2838910" y="941740"/>
                    </a:cubicBezTo>
                    <a:close/>
                  </a:path>
                </a:pathLst>
              </a:custGeom>
              <a:solidFill>
                <a:srgbClr val="FFFFFF"/>
              </a:solidFill>
            </p:spPr>
            <p:txBody>
              <a:bodyPr/>
              <a:lstStyle/>
              <a:p>
                <a:endParaRPr lang="en-US"/>
              </a:p>
            </p:txBody>
          </p:sp>
          <p:sp>
            <p:nvSpPr>
              <p:cNvPr id="18" name="Freeform 18"/>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txBody>
              <a:bodyPr/>
              <a:lstStyle/>
              <a:p>
                <a:endParaRPr lang="en-US"/>
              </a:p>
            </p:txBody>
          </p:sp>
        </p:grpSp>
      </p:grpSp>
      <p:grpSp>
        <p:nvGrpSpPr>
          <p:cNvPr id="19" name="Group 19"/>
          <p:cNvGrpSpPr/>
          <p:nvPr/>
        </p:nvGrpSpPr>
        <p:grpSpPr>
          <a:xfrm>
            <a:off x="13479417" y="1334809"/>
            <a:ext cx="3779883" cy="1200762"/>
            <a:chOff x="0" y="0"/>
            <a:chExt cx="4133208" cy="1313003"/>
          </a:xfrm>
        </p:grpSpPr>
        <p:sp>
          <p:nvSpPr>
            <p:cNvPr id="20" name="Freeform 20"/>
            <p:cNvSpPr/>
            <p:nvPr/>
          </p:nvSpPr>
          <p:spPr>
            <a:xfrm>
              <a:off x="31750" y="31750"/>
              <a:ext cx="4069708" cy="1249503"/>
            </a:xfrm>
            <a:custGeom>
              <a:avLst/>
              <a:gdLst/>
              <a:ahLst/>
              <a:cxnLst/>
              <a:rect l="l" t="t" r="r" b="b"/>
              <a:pathLst>
                <a:path w="4069708" h="1249503">
                  <a:moveTo>
                    <a:pt x="3976998" y="1249503"/>
                  </a:moveTo>
                  <a:lnTo>
                    <a:pt x="92710" y="1249503"/>
                  </a:lnTo>
                  <a:cubicBezTo>
                    <a:pt x="41910" y="1249503"/>
                    <a:pt x="0" y="1207593"/>
                    <a:pt x="0" y="1156793"/>
                  </a:cubicBezTo>
                  <a:lnTo>
                    <a:pt x="0" y="92710"/>
                  </a:lnTo>
                  <a:cubicBezTo>
                    <a:pt x="0" y="41910"/>
                    <a:pt x="41910" y="0"/>
                    <a:pt x="92710" y="0"/>
                  </a:cubicBezTo>
                  <a:lnTo>
                    <a:pt x="3975728" y="0"/>
                  </a:lnTo>
                  <a:cubicBezTo>
                    <a:pt x="4026528" y="0"/>
                    <a:pt x="4068438" y="41910"/>
                    <a:pt x="4068438" y="92710"/>
                  </a:cubicBezTo>
                  <a:lnTo>
                    <a:pt x="4068438" y="1155523"/>
                  </a:lnTo>
                  <a:cubicBezTo>
                    <a:pt x="4069708" y="1207593"/>
                    <a:pt x="4027798" y="1249503"/>
                    <a:pt x="3976998" y="1249503"/>
                  </a:cubicBezTo>
                  <a:close/>
                </a:path>
              </a:pathLst>
            </a:custGeom>
            <a:solidFill>
              <a:srgbClr val="FFFFFF"/>
            </a:solidFill>
          </p:spPr>
          <p:txBody>
            <a:bodyPr/>
            <a:lstStyle/>
            <a:p>
              <a:endParaRPr lang="en-US"/>
            </a:p>
          </p:txBody>
        </p:sp>
        <p:sp>
          <p:nvSpPr>
            <p:cNvPr id="21" name="Freeform 21"/>
            <p:cNvSpPr/>
            <p:nvPr/>
          </p:nvSpPr>
          <p:spPr>
            <a:xfrm>
              <a:off x="0" y="0"/>
              <a:ext cx="4133209" cy="1313003"/>
            </a:xfrm>
            <a:custGeom>
              <a:avLst/>
              <a:gdLst/>
              <a:ahLst/>
              <a:cxnLst/>
              <a:rect l="l" t="t" r="r" b="b"/>
              <a:pathLst>
                <a:path w="4133209" h="1313003">
                  <a:moveTo>
                    <a:pt x="4008748" y="59690"/>
                  </a:moveTo>
                  <a:cubicBezTo>
                    <a:pt x="4044308" y="59690"/>
                    <a:pt x="4073518" y="88900"/>
                    <a:pt x="4073518" y="124460"/>
                  </a:cubicBezTo>
                  <a:lnTo>
                    <a:pt x="4073518" y="1188543"/>
                  </a:lnTo>
                  <a:cubicBezTo>
                    <a:pt x="4073518" y="1224103"/>
                    <a:pt x="4044308" y="1253313"/>
                    <a:pt x="4008748" y="1253313"/>
                  </a:cubicBezTo>
                  <a:lnTo>
                    <a:pt x="124460" y="1253313"/>
                  </a:lnTo>
                  <a:cubicBezTo>
                    <a:pt x="88900" y="1253313"/>
                    <a:pt x="59690" y="1224103"/>
                    <a:pt x="59690" y="1188543"/>
                  </a:cubicBezTo>
                  <a:lnTo>
                    <a:pt x="59690" y="124460"/>
                  </a:lnTo>
                  <a:cubicBezTo>
                    <a:pt x="59690" y="88900"/>
                    <a:pt x="88900" y="59690"/>
                    <a:pt x="124460" y="59690"/>
                  </a:cubicBezTo>
                  <a:lnTo>
                    <a:pt x="4008748" y="59690"/>
                  </a:lnTo>
                  <a:moveTo>
                    <a:pt x="4008748" y="0"/>
                  </a:moveTo>
                  <a:lnTo>
                    <a:pt x="124460" y="0"/>
                  </a:lnTo>
                  <a:cubicBezTo>
                    <a:pt x="55880" y="0"/>
                    <a:pt x="0" y="55880"/>
                    <a:pt x="0" y="124460"/>
                  </a:cubicBezTo>
                  <a:lnTo>
                    <a:pt x="0" y="1188543"/>
                  </a:lnTo>
                  <a:cubicBezTo>
                    <a:pt x="0" y="1257123"/>
                    <a:pt x="55880" y="1313003"/>
                    <a:pt x="124460" y="1313003"/>
                  </a:cubicBezTo>
                  <a:lnTo>
                    <a:pt x="4008748" y="1313003"/>
                  </a:lnTo>
                  <a:cubicBezTo>
                    <a:pt x="4077328" y="1313003"/>
                    <a:pt x="4133209" y="1257123"/>
                    <a:pt x="4133209" y="1188543"/>
                  </a:cubicBezTo>
                  <a:lnTo>
                    <a:pt x="4133209" y="124460"/>
                  </a:lnTo>
                  <a:cubicBezTo>
                    <a:pt x="4133209" y="55880"/>
                    <a:pt x="4077328" y="0"/>
                    <a:pt x="4008748" y="0"/>
                  </a:cubicBezTo>
                  <a:close/>
                </a:path>
              </a:pathLst>
            </a:custGeom>
            <a:solidFill>
              <a:srgbClr val="000000"/>
            </a:solidFill>
          </p:spPr>
          <p:txBody>
            <a:bodyPr/>
            <a:lstStyle/>
            <a:p>
              <a:endParaRPr lang="en-US"/>
            </a:p>
          </p:txBody>
        </p:sp>
      </p:grpSp>
      <p:sp>
        <p:nvSpPr>
          <p:cNvPr id="22" name="Freeform 22"/>
          <p:cNvSpPr/>
          <p:nvPr/>
        </p:nvSpPr>
        <p:spPr>
          <a:xfrm>
            <a:off x="16292750" y="1640114"/>
            <a:ext cx="590151" cy="590151"/>
          </a:xfrm>
          <a:custGeom>
            <a:avLst/>
            <a:gdLst/>
            <a:ahLst/>
            <a:cxnLst/>
            <a:rect l="l" t="t" r="r" b="b"/>
            <a:pathLst>
              <a:path w="590151" h="590151">
                <a:moveTo>
                  <a:pt x="0" y="0"/>
                </a:moveTo>
                <a:lnTo>
                  <a:pt x="590152" y="0"/>
                </a:lnTo>
                <a:lnTo>
                  <a:pt x="590152" y="590151"/>
                </a:lnTo>
                <a:lnTo>
                  <a:pt x="0" y="5901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3" name="Group 23"/>
          <p:cNvGrpSpPr/>
          <p:nvPr/>
        </p:nvGrpSpPr>
        <p:grpSpPr>
          <a:xfrm>
            <a:off x="1306896" y="1334809"/>
            <a:ext cx="11778075" cy="1173012"/>
            <a:chOff x="0" y="0"/>
            <a:chExt cx="13253052" cy="1319910"/>
          </a:xfrm>
        </p:grpSpPr>
        <p:sp>
          <p:nvSpPr>
            <p:cNvPr id="24" name="Freeform 24"/>
            <p:cNvSpPr/>
            <p:nvPr/>
          </p:nvSpPr>
          <p:spPr>
            <a:xfrm>
              <a:off x="31750" y="31750"/>
              <a:ext cx="13189553" cy="1256409"/>
            </a:xfrm>
            <a:custGeom>
              <a:avLst/>
              <a:gdLst/>
              <a:ahLst/>
              <a:cxnLst/>
              <a:rect l="l" t="t" r="r" b="b"/>
              <a:pathLst>
                <a:path w="13189553" h="1256409">
                  <a:moveTo>
                    <a:pt x="13096842" y="1256409"/>
                  </a:moveTo>
                  <a:lnTo>
                    <a:pt x="92710" y="1256409"/>
                  </a:lnTo>
                  <a:cubicBezTo>
                    <a:pt x="41910" y="1256409"/>
                    <a:pt x="0" y="1214499"/>
                    <a:pt x="0" y="1163699"/>
                  </a:cubicBezTo>
                  <a:lnTo>
                    <a:pt x="0" y="92710"/>
                  </a:lnTo>
                  <a:cubicBezTo>
                    <a:pt x="0" y="41910"/>
                    <a:pt x="41910" y="0"/>
                    <a:pt x="92710" y="0"/>
                  </a:cubicBezTo>
                  <a:lnTo>
                    <a:pt x="13095573" y="0"/>
                  </a:lnTo>
                  <a:cubicBezTo>
                    <a:pt x="13146373" y="0"/>
                    <a:pt x="13188283" y="41910"/>
                    <a:pt x="13188283" y="92710"/>
                  </a:cubicBezTo>
                  <a:lnTo>
                    <a:pt x="13188283" y="1162430"/>
                  </a:lnTo>
                  <a:cubicBezTo>
                    <a:pt x="13189553" y="1214499"/>
                    <a:pt x="13147642" y="1256409"/>
                    <a:pt x="13096842" y="1256409"/>
                  </a:cubicBezTo>
                  <a:close/>
                </a:path>
              </a:pathLst>
            </a:custGeom>
            <a:solidFill>
              <a:srgbClr val="FFFFFF"/>
            </a:solidFill>
          </p:spPr>
          <p:txBody>
            <a:bodyPr/>
            <a:lstStyle/>
            <a:p>
              <a:endParaRPr lang="en-US"/>
            </a:p>
          </p:txBody>
        </p:sp>
        <p:sp>
          <p:nvSpPr>
            <p:cNvPr id="25" name="Freeform 25"/>
            <p:cNvSpPr/>
            <p:nvPr/>
          </p:nvSpPr>
          <p:spPr>
            <a:xfrm>
              <a:off x="0" y="0"/>
              <a:ext cx="13253053" cy="1319910"/>
            </a:xfrm>
            <a:custGeom>
              <a:avLst/>
              <a:gdLst/>
              <a:ahLst/>
              <a:cxnLst/>
              <a:rect l="l" t="t" r="r" b="b"/>
              <a:pathLst>
                <a:path w="13253053" h="1319910">
                  <a:moveTo>
                    <a:pt x="13128592" y="59690"/>
                  </a:moveTo>
                  <a:cubicBezTo>
                    <a:pt x="13164153" y="59690"/>
                    <a:pt x="13193362" y="88900"/>
                    <a:pt x="13193362" y="124460"/>
                  </a:cubicBezTo>
                  <a:lnTo>
                    <a:pt x="13193362" y="1195450"/>
                  </a:lnTo>
                  <a:cubicBezTo>
                    <a:pt x="13193362" y="1231010"/>
                    <a:pt x="13164153" y="1260219"/>
                    <a:pt x="13128592" y="1260219"/>
                  </a:cubicBezTo>
                  <a:lnTo>
                    <a:pt x="124460" y="1260219"/>
                  </a:lnTo>
                  <a:cubicBezTo>
                    <a:pt x="88900" y="1260219"/>
                    <a:pt x="59690" y="1231010"/>
                    <a:pt x="59690" y="1195450"/>
                  </a:cubicBezTo>
                  <a:lnTo>
                    <a:pt x="59690" y="124460"/>
                  </a:lnTo>
                  <a:cubicBezTo>
                    <a:pt x="59690" y="88900"/>
                    <a:pt x="88900" y="59690"/>
                    <a:pt x="124460" y="59690"/>
                  </a:cubicBezTo>
                  <a:lnTo>
                    <a:pt x="13128592" y="59690"/>
                  </a:lnTo>
                  <a:moveTo>
                    <a:pt x="13128592" y="0"/>
                  </a:moveTo>
                  <a:lnTo>
                    <a:pt x="124460" y="0"/>
                  </a:lnTo>
                  <a:cubicBezTo>
                    <a:pt x="55880" y="0"/>
                    <a:pt x="0" y="55880"/>
                    <a:pt x="0" y="124460"/>
                  </a:cubicBezTo>
                  <a:lnTo>
                    <a:pt x="0" y="1195450"/>
                  </a:lnTo>
                  <a:cubicBezTo>
                    <a:pt x="0" y="1264030"/>
                    <a:pt x="55880" y="1319910"/>
                    <a:pt x="124460" y="1319910"/>
                  </a:cubicBezTo>
                  <a:lnTo>
                    <a:pt x="13128592" y="1319910"/>
                  </a:lnTo>
                  <a:cubicBezTo>
                    <a:pt x="13197173" y="1319910"/>
                    <a:pt x="13253053" y="1264030"/>
                    <a:pt x="13253053" y="1195450"/>
                  </a:cubicBezTo>
                  <a:lnTo>
                    <a:pt x="13253053" y="124460"/>
                  </a:lnTo>
                  <a:cubicBezTo>
                    <a:pt x="13253053" y="55880"/>
                    <a:pt x="13197173" y="0"/>
                    <a:pt x="13128592" y="0"/>
                  </a:cubicBezTo>
                  <a:close/>
                </a:path>
              </a:pathLst>
            </a:custGeom>
            <a:solidFill>
              <a:srgbClr val="000000"/>
            </a:solidFill>
          </p:spPr>
          <p:txBody>
            <a:bodyPr/>
            <a:lstStyle/>
            <a:p>
              <a:endParaRPr lang="en-US"/>
            </a:p>
          </p:txBody>
        </p:sp>
      </p:grpSp>
      <p:sp>
        <p:nvSpPr>
          <p:cNvPr id="26" name="Freeform 26"/>
          <p:cNvSpPr/>
          <p:nvPr/>
        </p:nvSpPr>
        <p:spPr>
          <a:xfrm>
            <a:off x="1942519" y="2911583"/>
            <a:ext cx="10741392" cy="6042033"/>
          </a:xfrm>
          <a:custGeom>
            <a:avLst/>
            <a:gdLst/>
            <a:ahLst/>
            <a:cxnLst/>
            <a:rect l="l" t="t" r="r" b="b"/>
            <a:pathLst>
              <a:path w="10741392" h="6042033">
                <a:moveTo>
                  <a:pt x="0" y="0"/>
                </a:moveTo>
                <a:lnTo>
                  <a:pt x="10741391" y="0"/>
                </a:lnTo>
                <a:lnTo>
                  <a:pt x="10741391" y="6042033"/>
                </a:lnTo>
                <a:lnTo>
                  <a:pt x="0" y="6042033"/>
                </a:lnTo>
                <a:lnTo>
                  <a:pt x="0" y="0"/>
                </a:lnTo>
                <a:close/>
              </a:path>
            </a:pathLst>
          </a:custGeom>
          <a:blipFill>
            <a:blip r:embed="rId4"/>
            <a:stretch>
              <a:fillRect t="-8999" b="-8999"/>
            </a:stretch>
          </a:blipFill>
        </p:spPr>
        <p:txBody>
          <a:bodyPr/>
          <a:lstStyle/>
          <a:p>
            <a:endParaRPr lang="en-US"/>
          </a:p>
        </p:txBody>
      </p:sp>
      <p:sp>
        <p:nvSpPr>
          <p:cNvPr id="27" name="TextBox 27"/>
          <p:cNvSpPr txBox="1"/>
          <p:nvPr/>
        </p:nvSpPr>
        <p:spPr>
          <a:xfrm>
            <a:off x="13667078" y="7812516"/>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Cancel</a:t>
            </a:r>
          </a:p>
        </p:txBody>
      </p:sp>
      <p:sp>
        <p:nvSpPr>
          <p:cNvPr id="28" name="TextBox 28"/>
          <p:cNvSpPr txBox="1"/>
          <p:nvPr/>
        </p:nvSpPr>
        <p:spPr>
          <a:xfrm>
            <a:off x="13667078" y="6147200"/>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Save</a:t>
            </a:r>
          </a:p>
        </p:txBody>
      </p:sp>
      <p:sp>
        <p:nvSpPr>
          <p:cNvPr id="29" name="TextBox 29"/>
          <p:cNvSpPr txBox="1"/>
          <p:nvPr/>
        </p:nvSpPr>
        <p:spPr>
          <a:xfrm>
            <a:off x="13873087" y="1626040"/>
            <a:ext cx="1753224" cy="523875"/>
          </a:xfrm>
          <a:prstGeom prst="rect">
            <a:avLst/>
          </a:prstGeom>
        </p:spPr>
        <p:txBody>
          <a:bodyPr lIns="0" tIns="0" rIns="0" bIns="0" rtlCol="0" anchor="t">
            <a:spAutoFit/>
          </a:bodyPr>
          <a:lstStyle/>
          <a:p>
            <a:pPr>
              <a:lnSpc>
                <a:spcPts val="4200"/>
              </a:lnSpc>
            </a:pPr>
            <a:r>
              <a:rPr lang="en-US" sz="3000" spc="44">
                <a:solidFill>
                  <a:srgbClr val="000000"/>
                </a:solidFill>
                <a:latin typeface="Be Vietnam"/>
              </a:rPr>
              <a:t>Search</a:t>
            </a:r>
          </a:p>
        </p:txBody>
      </p:sp>
      <p:sp>
        <p:nvSpPr>
          <p:cNvPr id="30" name="TextBox 30"/>
          <p:cNvSpPr txBox="1"/>
          <p:nvPr/>
        </p:nvSpPr>
        <p:spPr>
          <a:xfrm>
            <a:off x="1576639" y="1430142"/>
            <a:ext cx="11230136"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To sum it up: Dont do stupid shit.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1025</Words>
  <Application>Microsoft Macintosh PowerPoint</Application>
  <PresentationFormat>Custom</PresentationFormat>
  <Paragraphs>119</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Canva Sans</vt:lpstr>
      <vt:lpstr>Calibri</vt:lpstr>
      <vt:lpstr>Be Vietnam Bold</vt:lpstr>
      <vt:lpstr>Be Vietnam</vt:lpstr>
      <vt:lpstr>Open Sans</vt:lpstr>
      <vt:lpstr>Arial</vt:lpstr>
      <vt:lpstr>Space Mono Bold</vt:lpstr>
      <vt:lpstr>Space Mono</vt:lpstr>
      <vt:lpstr>Bukhari Script 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Compliance Pointers</dc:title>
  <cp:lastModifiedBy>Sarah Brennan</cp:lastModifiedBy>
  <cp:revision>2</cp:revision>
  <dcterms:created xsi:type="dcterms:W3CDTF">2006-08-16T00:00:00Z</dcterms:created>
  <dcterms:modified xsi:type="dcterms:W3CDTF">2024-02-01T17:38:53Z</dcterms:modified>
  <dc:identifier>DAE-cqCKSbg</dc:identifier>
</cp:coreProperties>
</file>