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79" r:id="rId4"/>
    <p:sldId id="277" r:id="rId5"/>
    <p:sldId id="274" r:id="rId6"/>
    <p:sldId id="278" r:id="rId7"/>
    <p:sldId id="264" r:id="rId8"/>
    <p:sldId id="265" r:id="rId9"/>
    <p:sldId id="275" r:id="rId10"/>
    <p:sldId id="266" r:id="rId11"/>
    <p:sldId id="272" r:id="rId12"/>
    <p:sldId id="267" r:id="rId13"/>
    <p:sldId id="271" r:id="rId14"/>
    <p:sldId id="270" r:id="rId15"/>
    <p:sldId id="268" r:id="rId16"/>
    <p:sldId id="269" r:id="rId17"/>
    <p:sldId id="273" r:id="rId18"/>
    <p:sldId id="276" r:id="rId19"/>
    <p:sldId id="258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4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5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53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8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62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6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2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5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398317-1FE1-4438-BAF0-09AC77F3662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1628-2477-4BD2-B8AB-F4530C1BB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6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exculture.cnam.fr/xwiki/bin/view/Datasets/Mex+action+datase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1305951" y="1982450"/>
            <a:ext cx="95800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Part 0: Video action localization datasets &amp; evaluation metrics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5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Single Shot Temporal Action Detection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MM 2017	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Tianwei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Lin1, Xu Zhao1, Zheng Shou2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Shanghai Jiao Tong University		2: Columbia University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471971"/>
            <a:ext cx="609131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‘Detection by Classifying Proposal’ framework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Proposal generation and classification procedures are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in a joint manner.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Sliding windows method: the approximative temporal boundaries keep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classification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windows methods: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pre-determined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scales, not flexible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proposal generation or sliding windows requires additional time consumption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4E5BA1-7BA8-4CD3-986D-A32F11826A9B}"/>
              </a:ext>
            </a:extLst>
          </p:cNvPr>
          <p:cNvSpPr txBox="1"/>
          <p:nvPr/>
        </p:nvSpPr>
        <p:spPr>
          <a:xfrm>
            <a:off x="872199" y="4234036"/>
            <a:ext cx="6091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shoot action detection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Base layer: dispose feature, shorten temporal length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Anchor layer: generate temporal feature map, associated with anchor action instances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Prediction layer: generate categories probabilities, location offsets and overlap scores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B57F0-9FF6-4C2E-B442-AAEB0795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382" y="1590675"/>
            <a:ext cx="4591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1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Single Shot Temporal Action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BDB14D-4A5F-48A0-81B9-C6468971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88" y="1223962"/>
            <a:ext cx="9215223" cy="50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5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Snippet-level Action Score Feature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471971"/>
            <a:ext cx="8947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Snippet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frame t                               Ft: stacked optical flow field: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video frames volume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two-stream network and C3D network, three individual action classifiers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Snippet-level Action Score feature: concatenation output scores of the three classifiers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EA706E5-242E-43D5-84E0-915D3A0E2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4130"/>
              </p:ext>
            </p:extLst>
          </p:nvPr>
        </p:nvGraphicFramePr>
        <p:xfrm>
          <a:off x="1905585" y="1471971"/>
          <a:ext cx="1644898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85" y="1471971"/>
                        <a:ext cx="1644898" cy="40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A0C20F1-132C-4903-A548-F6D092B6B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25398"/>
              </p:ext>
            </p:extLst>
          </p:nvPr>
        </p:nvGraphicFramePr>
        <p:xfrm>
          <a:off x="7104185" y="1971867"/>
          <a:ext cx="1764466" cy="51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4185" y="1971867"/>
                        <a:ext cx="1764466" cy="51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3B45ED7-65EB-4BCC-B17F-A9B9338D3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97354"/>
              </p:ext>
            </p:extLst>
          </p:nvPr>
        </p:nvGraphicFramePr>
        <p:xfrm>
          <a:off x="3589338" y="2587625"/>
          <a:ext cx="1819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7" imgW="850680" imgH="241200" progId="Equation.DSMT4">
                  <p:embed/>
                </p:oleObj>
              </mc:Choice>
              <mc:Fallback>
                <p:oleObj name="Equation" r:id="rId7" imgW="85068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A0C20F1-132C-4903-A548-F6D092B6BD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9338" y="2587625"/>
                        <a:ext cx="18192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61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6DC1E-BCD4-4C88-9A13-1059FBF6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43878"/>
            <a:ext cx="5153025" cy="262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818911-3E8A-4DF5-9800-7FCA1937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028197"/>
            <a:ext cx="5238750" cy="1685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E0914E-5C20-4066-83AB-A515825085D1}"/>
              </a:ext>
            </a:extLst>
          </p:cNvPr>
          <p:cNvSpPr txBox="1"/>
          <p:nvPr/>
        </p:nvSpPr>
        <p:spPr>
          <a:xfrm>
            <a:off x="7202658" y="2458328"/>
            <a:ext cx="37701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Aspects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Temporal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or pooling?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Number of layers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Convolutional layer’s kernel size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Multi-scale anchor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471971"/>
            <a:ext cx="101428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anchor instances of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scale ratios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scales feature maps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handle action instance with various scales. (Similar to SSD)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anchor feature map: higher resolution, smaller receptive field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short action instances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 anchor feature map: reverse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anchor layer with temporal feature map  f, length M,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scale                ,     scale ratio   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?: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pre-determined, not fixed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anchor instance default width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anchor instance number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E1C8104-B4FA-4EF3-896C-6F3269F79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377728"/>
              </p:ext>
            </p:extLst>
          </p:nvPr>
        </p:nvGraphicFramePr>
        <p:xfrm>
          <a:off x="1538361" y="3597812"/>
          <a:ext cx="740605" cy="55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3" imgW="520560" imgH="393480" progId="Equation.DSMT4">
                  <p:embed/>
                </p:oleObj>
              </mc:Choice>
              <mc:Fallback>
                <p:oleObj name="Equation" r:id="rId3" imgW="520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361" y="3597812"/>
                        <a:ext cx="740605" cy="55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C72838D-9C63-4D9A-9DB8-CCA787293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45149"/>
              </p:ext>
            </p:extLst>
          </p:nvPr>
        </p:nvGraphicFramePr>
        <p:xfrm>
          <a:off x="3657599" y="3723711"/>
          <a:ext cx="1049359" cy="38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599" y="3723711"/>
                        <a:ext cx="1049359" cy="38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C9D3763-3E02-44A2-81F8-A7A784CB0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30851"/>
              </p:ext>
            </p:extLst>
          </p:nvPr>
        </p:nvGraphicFramePr>
        <p:xfrm>
          <a:off x="4894262" y="3716962"/>
          <a:ext cx="20986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7" imgW="1117440" imgH="203040" progId="Equation.DSMT4">
                  <p:embed/>
                </p:oleObj>
              </mc:Choice>
              <mc:Fallback>
                <p:oleObj name="Equation" r:id="rId7" imgW="111744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C72838D-9C63-4D9A-9DB8-CCA7872935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4262" y="3716962"/>
                        <a:ext cx="20986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BBF9A32-1EB0-45C2-958F-EE3A72CCC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35075"/>
              </p:ext>
            </p:extLst>
          </p:nvPr>
        </p:nvGraphicFramePr>
        <p:xfrm>
          <a:off x="3807720" y="4186050"/>
          <a:ext cx="1228513" cy="44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9" imgW="660240" imgH="241200" progId="Equation.DSMT4">
                  <p:embed/>
                </p:oleObj>
              </mc:Choice>
              <mc:Fallback>
                <p:oleObj name="Equation" r:id="rId9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7720" y="4186050"/>
                        <a:ext cx="1228513" cy="44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FD15344-4FFA-43B5-8553-AD3568CEC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19524"/>
              </p:ext>
            </p:extLst>
          </p:nvPr>
        </p:nvGraphicFramePr>
        <p:xfrm>
          <a:off x="3299269" y="4876160"/>
          <a:ext cx="716659" cy="34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11" imgW="495000" imgH="241200" progId="Equation.DSMT4">
                  <p:embed/>
                </p:oleObj>
              </mc:Choice>
              <mc:Fallback>
                <p:oleObj name="Equation" r:id="rId11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9269" y="4876160"/>
                        <a:ext cx="716659" cy="349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80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471971"/>
            <a:ext cx="101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anchor action instance, simultaneously predict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offsets, categories probabilities and overlap score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(Similar to YOLO9000)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988172-8288-410A-8D97-FE6D8729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22" y="2831195"/>
            <a:ext cx="5691541" cy="34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&amp; Post-process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246888"/>
            <a:ext cx="101990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window, overlap 75%, length 512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25 fps, ~20 seconds. 99.3% action instances in the training set have smaller length than 20 seconds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assignment: highest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0.5, positive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Negative Mining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imbalanced data ratio between the positive and negative instances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negative instances with larger overlap score than 0.5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positive and negative instances be nearly 1:1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Snippet-level Action Score: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                                                   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NMS: threshold 0.1, little overlap between action instances of same category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25265-E55B-43A1-A611-46E0D863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68" y="4834658"/>
            <a:ext cx="4505325" cy="85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609656-A58A-4AA9-AE90-9730792E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10" y="5091833"/>
            <a:ext cx="4057251" cy="402372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B3BC60C-A1E1-4928-9D6B-3C0DD3251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282363"/>
              </p:ext>
            </p:extLst>
          </p:nvPr>
        </p:nvGraphicFramePr>
        <p:xfrm>
          <a:off x="2092177" y="5896762"/>
          <a:ext cx="2142197" cy="42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269720" imgH="253800" progId="Equation.DSMT4">
                  <p:embed/>
                </p:oleObj>
              </mc:Choice>
              <mc:Fallback>
                <p:oleObj name="Equation" r:id="rId5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2177" y="5896762"/>
                        <a:ext cx="2142197" cy="42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590844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Experiment 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34C149-7EA2-4C88-9169-A0D0F588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8" y="1366618"/>
            <a:ext cx="5923640" cy="24503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49E54-8408-4016-AA57-4E582422A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8" y="3892456"/>
            <a:ext cx="6264781" cy="24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1305951" y="2351782"/>
            <a:ext cx="9580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Part 3: Two-stage methods VS. One-stage methods</a:t>
            </a:r>
          </a:p>
        </p:txBody>
      </p:sp>
    </p:spTree>
    <p:extLst>
      <p:ext uri="{BB962C8B-B14F-4D97-AF65-F5344CB8AC3E}">
        <p14:creationId xmlns:p14="http://schemas.microsoft.com/office/powerpoint/2010/main" val="83799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872197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Decoupling Localization and Classification in Single Shot Temporal Action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181520"/>
            <a:ext cx="95800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detection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approach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Sensitive Network, Cascade Boundary Regression, Structured Segment Network, etc.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proposals;  (2) Classification</a:t>
            </a:r>
          </a:p>
          <a:p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optimization strategy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sub-optimal solution.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One-stage approach: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Shot Temporal Action Detection, Single-Stream Temporal Action Detection, End-to-end Learning of Action Detection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produce and classify the action proposals,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specialized characteristic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subtask.</a:t>
            </a:r>
          </a:p>
        </p:txBody>
      </p:sp>
    </p:spTree>
    <p:extLst>
      <p:ext uri="{BB962C8B-B14F-4D97-AF65-F5344CB8AC3E}">
        <p14:creationId xmlns:p14="http://schemas.microsoft.com/office/powerpoint/2010/main" val="286853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872197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181519"/>
            <a:ext cx="95800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21 recent papers (2016~2019),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THUMOS’14 and 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ActivityNet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most frequently used dataset.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Charades: daily life activities, 157 classes, 7985 train, 1863 test videos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ECCV 2016 Hollywood in Homes: Crowdsourcing Data Collection for Activity Understanding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 ICCV 2017 R-C3D: Region Convolutional 3D Network for Temporal Activity Detection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MEXaction2: Two action categories: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HorseRiding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BullChargeCape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 From YouTube clips, UCF101 Horse Riding clips and INA videos</a:t>
            </a:r>
          </a:p>
          <a:p>
            <a:r>
              <a:rPr lang="en-US" altLang="zh-CN" u="sng" dirty="0">
                <a:hlinkClick r:id="rId2"/>
              </a:rPr>
              <a:t>http://mexculture.cnam.fr/xwiki/bin/view/Datasets/Mex+action+dataset</a:t>
            </a:r>
            <a:endParaRPr lang="en-US" altLang="zh-CN" u="sng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 ICCV 2017-</a:t>
            </a:r>
            <a:r>
              <a:rPr lang="en-US" altLang="zh-CN" sz="1600" dirty="0"/>
              <a:t>Single Shot Temporal Action Detection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2016-Temporal Action Localization in Untrimmed Videos via Multi-stage CNNs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CVPR 2012-A database for fine grained activity detection of cooking activities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classes of cooking activities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 CVPR 2016-</a:t>
            </a:r>
            <a:r>
              <a:rPr lang="en-US" altLang="zh-CN" sz="1600" dirty="0"/>
              <a:t> Temporal Action Localization with Pyramid of Score Distribution Features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1097279" y="604911"/>
            <a:ext cx="44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Sensitive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CD371F-A2B0-435E-99B4-A1329302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084384"/>
            <a:ext cx="5584875" cy="28529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DBEB97-EDCC-4192-B57D-81EB729DC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56" y="4487301"/>
            <a:ext cx="6467475" cy="2019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AC3640-4172-4BB5-9BFE-01359A1E478B}"/>
              </a:ext>
            </a:extLst>
          </p:cNvPr>
          <p:cNvSpPr txBox="1"/>
          <p:nvPr/>
        </p:nvSpPr>
        <p:spPr>
          <a:xfrm>
            <a:off x="7402464" y="4117969"/>
            <a:ext cx="38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Cascaded Boundary Regression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0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872197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Metric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181519"/>
            <a:ext cx="9580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add analysis for evaluation code soon.</a:t>
            </a:r>
            <a:endParaRPr lang="zh-CN" alt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1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1305951" y="1982450"/>
            <a:ext cx="95800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Part 1: Decoupling Localization and Classification in Single Shot Temporal Action Detection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ICME 2019	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Yupan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Huang1, Qi Dai2, Yutong Lu1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Sun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		2: Microsoft Research Asia,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872197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Motivation &amp; Framework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6" y="5134541"/>
            <a:ext cx="958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localization and classification, explore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specialized characteristic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subtask.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Apply high-level semantic feature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9551E3-99F2-40F8-85D4-D639339E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538793"/>
            <a:ext cx="8582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872197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Decoupling Localization and Classification in Single Shot Temporal Action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181519"/>
            <a:ext cx="9580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 two-stream networks to extract spatial and temporal feature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Clip length: 512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Stream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Cascade       convolutional layers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Produce action proposals in each anchor layer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each proposal, generate 3 predictions: (1) Action classification score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Overlap value. (3) Proposal regression parameter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Unsatisfactory points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Ignore the specialized characteristics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Lower anchor layers lack the rich semantic clues from deep layers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0AE643-8894-444C-B7E8-D173A48A761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98881" y="2582861"/>
          <a:ext cx="294153" cy="35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0AE643-8894-444C-B7E8-D173A48A76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881" y="2582861"/>
                        <a:ext cx="294153" cy="352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3A6662E-AD7F-4A8F-B3E7-14A9B3F7B5F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59442" y="3032691"/>
          <a:ext cx="2302257" cy="4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3A6662E-AD7F-4A8F-B3E7-14A9B3F7B5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9442" y="3032691"/>
                        <a:ext cx="2302257" cy="4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19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872197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Decoupling Localization and Classification in Single Shot Temporal Action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399B4-9692-446E-9A30-DB0AC00AF802}"/>
              </a:ext>
            </a:extLst>
          </p:cNvPr>
          <p:cNvSpPr txBox="1"/>
          <p:nvPr/>
        </p:nvSpPr>
        <p:spPr>
          <a:xfrm>
            <a:off x="872197" y="1181519"/>
            <a:ext cx="9580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Branch: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summation: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 Score: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Branch is similar with Classification Branch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CE56C-0260-4A29-862D-2F7FF226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26" y="1548130"/>
            <a:ext cx="4048125" cy="65722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ABF99F3-F22C-4082-992F-2136E3D45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99861"/>
              </p:ext>
            </p:extLst>
          </p:nvPr>
        </p:nvGraphicFramePr>
        <p:xfrm>
          <a:off x="3389901" y="2197100"/>
          <a:ext cx="29098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1981080" imgH="393480" progId="Equation.DSMT4">
                  <p:embed/>
                </p:oleObj>
              </mc:Choice>
              <mc:Fallback>
                <p:oleObj name="Equation" r:id="rId4" imgW="1981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9901" y="2197100"/>
                        <a:ext cx="290988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78E3E0D-7093-4EC5-966D-248100789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750" y="2890858"/>
            <a:ext cx="1419225" cy="29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B76098-2473-43A3-B5E5-FBA65354F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622" y="4133453"/>
            <a:ext cx="4124325" cy="619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898D38-5E6A-4281-A411-5455D023B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682" y="4137833"/>
            <a:ext cx="2787015" cy="12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872197" y="548641"/>
            <a:ext cx="95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Decoupling Localization and Classification in Single Shot Temporal Action Detection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F7E5C4-77C1-4DBF-B882-C32A65DE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917973"/>
            <a:ext cx="5010150" cy="2266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2A0C9B-C0C2-4CCB-B7DC-830D074D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99" y="2790825"/>
            <a:ext cx="5038725" cy="40671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403D4B-16DF-4E81-BD01-38A190995B8A}"/>
              </a:ext>
            </a:extLst>
          </p:cNvPr>
          <p:cNvSpPr txBox="1"/>
          <p:nvPr/>
        </p:nvSpPr>
        <p:spPr>
          <a:xfrm>
            <a:off x="872198" y="3554255"/>
            <a:ext cx="5099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SSAD &amp; Main Stream: identical, different setting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24.6%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31.2%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Different features: Snippet-level Action Score  Two-stream feature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Hyper-parameter: the number of convolutional filter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Post-processing: assign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cliffDiving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' class as 'diving' class too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73749C-BB28-4D46-B0D0-50EBC6633635}"/>
              </a:ext>
            </a:extLst>
          </p:cNvPr>
          <p:cNvSpPr txBox="1"/>
          <p:nvPr/>
        </p:nvSpPr>
        <p:spPr>
          <a:xfrm>
            <a:off x="6096000" y="1115735"/>
            <a:ext cx="5099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Branch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Branch: The effect of combine lower and deeper feature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Pre-trained feature extractor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Kinetics brings about 10% improvement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8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8C6F8F-EA36-4DB1-95AB-C8E35BBD6F5A}"/>
              </a:ext>
            </a:extLst>
          </p:cNvPr>
          <p:cNvSpPr txBox="1"/>
          <p:nvPr/>
        </p:nvSpPr>
        <p:spPr>
          <a:xfrm>
            <a:off x="1305951" y="2351782"/>
            <a:ext cx="9580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Part 2: </a:t>
            </a:r>
            <a:r>
              <a:rPr lang="en-US" altLang="zh-CN" sz="2800" dirty="0"/>
              <a:t>Single Shot Temporal Action Detection</a:t>
            </a:r>
            <a:endParaRPr lang="en-US" altLang="zh-CN" sz="2600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MM 2017	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Tianwei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Lin1, Xu Zhao1, Zheng Shou2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Shanghai Jiao Tong University		2: Columbia University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6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1215</TotalTime>
  <Words>840</Words>
  <Application>Microsoft Office PowerPoint</Application>
  <PresentationFormat>宽屏</PresentationFormat>
  <Paragraphs>142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离子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LeYang</dc:creator>
  <cp:lastModifiedBy>admin</cp:lastModifiedBy>
  <cp:revision>51</cp:revision>
  <dcterms:created xsi:type="dcterms:W3CDTF">2019-04-27T05:48:29Z</dcterms:created>
  <dcterms:modified xsi:type="dcterms:W3CDTF">2019-05-03T13:44:43Z</dcterms:modified>
</cp:coreProperties>
</file>