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5" r:id="rId2"/>
    <p:sldId id="274" r:id="rId3"/>
    <p:sldId id="262" r:id="rId4"/>
    <p:sldId id="261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21F5E-3596-448A-8B34-BC9704BA1BA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4BF08B-2EBA-45A1-9B00-F590BEF786E8}">
      <dgm:prSet phldrT="[文本]"/>
      <dgm:spPr/>
      <dgm:t>
        <a:bodyPr/>
        <a:lstStyle/>
        <a:p>
          <a:r>
            <a:rPr lang="en-US" altLang="zh-CN" dirty="0"/>
            <a:t>R-C3D</a:t>
          </a:r>
          <a:endParaRPr lang="zh-CN" altLang="en-US" dirty="0"/>
        </a:p>
      </dgm:t>
    </dgm:pt>
    <dgm:pt modelId="{70C8F948-4B28-42FF-92C6-AE5FFB87D2D8}" type="parTrans" cxnId="{CB9E1D81-FBDF-498D-B5A1-08F3648FA195}">
      <dgm:prSet/>
      <dgm:spPr/>
      <dgm:t>
        <a:bodyPr/>
        <a:lstStyle/>
        <a:p>
          <a:endParaRPr lang="zh-CN" altLang="en-US"/>
        </a:p>
      </dgm:t>
    </dgm:pt>
    <dgm:pt modelId="{12A0B56C-AEB4-4F6A-A5D5-1C8432A9D725}" type="sibTrans" cxnId="{CB9E1D81-FBDF-498D-B5A1-08F3648FA195}">
      <dgm:prSet/>
      <dgm:spPr/>
      <dgm:t>
        <a:bodyPr/>
        <a:lstStyle/>
        <a:p>
          <a:endParaRPr lang="zh-CN" altLang="en-US"/>
        </a:p>
      </dgm:t>
    </dgm:pt>
    <dgm:pt modelId="{7133AF2B-1DF4-46D9-B949-48B9207A0593}">
      <dgm:prSet phldrT="[文本]"/>
      <dgm:spPr/>
      <dgm:t>
        <a:bodyPr/>
        <a:lstStyle/>
        <a:p>
          <a:r>
            <a:rPr lang="en-US" altLang="zh-CN" dirty="0"/>
            <a:t>TURN</a:t>
          </a:r>
          <a:endParaRPr lang="zh-CN" altLang="en-US" dirty="0"/>
        </a:p>
      </dgm:t>
    </dgm:pt>
    <dgm:pt modelId="{2749388E-6E38-4752-918D-7BD0B8005447}" type="parTrans" cxnId="{43E7BC5A-2E08-4F7C-AF88-D5F13E2714C9}">
      <dgm:prSet/>
      <dgm:spPr/>
      <dgm:t>
        <a:bodyPr/>
        <a:lstStyle/>
        <a:p>
          <a:endParaRPr lang="zh-CN" altLang="en-US"/>
        </a:p>
      </dgm:t>
    </dgm:pt>
    <dgm:pt modelId="{C350CE0F-F051-4EC0-B76F-859EE1F7F7B4}" type="sibTrans" cxnId="{43E7BC5A-2E08-4F7C-AF88-D5F13E2714C9}">
      <dgm:prSet/>
      <dgm:spPr/>
      <dgm:t>
        <a:bodyPr/>
        <a:lstStyle/>
        <a:p>
          <a:endParaRPr lang="zh-CN" altLang="en-US"/>
        </a:p>
      </dgm:t>
    </dgm:pt>
    <dgm:pt modelId="{B500F27B-2359-4A1C-8DEA-D5BF4B2967DB}">
      <dgm:prSet phldrT="[文本]"/>
      <dgm:spPr/>
      <dgm:t>
        <a:bodyPr/>
        <a:lstStyle/>
        <a:p>
          <a:r>
            <a:rPr lang="en-US" altLang="zh-CN" dirty="0"/>
            <a:t>CBR</a:t>
          </a:r>
          <a:endParaRPr lang="zh-CN" altLang="en-US" dirty="0"/>
        </a:p>
      </dgm:t>
    </dgm:pt>
    <dgm:pt modelId="{1D98F24F-AC4E-4A05-A600-8F4D720B1E98}" type="parTrans" cxnId="{89F0EF16-9644-4E0F-A530-75BA4CECF0A4}">
      <dgm:prSet/>
      <dgm:spPr/>
      <dgm:t>
        <a:bodyPr/>
        <a:lstStyle/>
        <a:p>
          <a:endParaRPr lang="zh-CN" altLang="en-US"/>
        </a:p>
      </dgm:t>
    </dgm:pt>
    <dgm:pt modelId="{F5F509DC-E6C3-4571-9483-DC9918D88448}" type="sibTrans" cxnId="{89F0EF16-9644-4E0F-A530-75BA4CECF0A4}">
      <dgm:prSet/>
      <dgm:spPr/>
      <dgm:t>
        <a:bodyPr/>
        <a:lstStyle/>
        <a:p>
          <a:endParaRPr lang="zh-CN" altLang="en-US"/>
        </a:p>
      </dgm:t>
    </dgm:pt>
    <dgm:pt modelId="{66AAA5A7-090B-4515-9D0B-F0CB731F8B89}">
      <dgm:prSet phldrT="[文本]"/>
      <dgm:spPr/>
      <dgm:t>
        <a:bodyPr/>
        <a:lstStyle/>
        <a:p>
          <a:r>
            <a:rPr lang="en-US" altLang="zh-CN" dirty="0"/>
            <a:t>TCN</a:t>
          </a:r>
          <a:endParaRPr lang="zh-CN" altLang="en-US" dirty="0"/>
        </a:p>
      </dgm:t>
    </dgm:pt>
    <dgm:pt modelId="{044C878B-27AB-431D-83D1-20F567C65DB8}" type="parTrans" cxnId="{104ECEE6-EC1E-4F1B-937B-2807C44B4A2E}">
      <dgm:prSet/>
      <dgm:spPr/>
      <dgm:t>
        <a:bodyPr/>
        <a:lstStyle/>
        <a:p>
          <a:endParaRPr lang="zh-CN" altLang="en-US"/>
        </a:p>
      </dgm:t>
    </dgm:pt>
    <dgm:pt modelId="{22B483FD-2CD5-4BBE-8BA5-C5A01F4D5EF9}" type="sibTrans" cxnId="{104ECEE6-EC1E-4F1B-937B-2807C44B4A2E}">
      <dgm:prSet/>
      <dgm:spPr/>
      <dgm:t>
        <a:bodyPr/>
        <a:lstStyle/>
        <a:p>
          <a:endParaRPr lang="zh-CN" altLang="en-US"/>
        </a:p>
      </dgm:t>
    </dgm:pt>
    <dgm:pt modelId="{0AC32C8F-0A89-4EE4-AF1F-236E08276783}" type="pres">
      <dgm:prSet presAssocID="{E9D21F5E-3596-448A-8B34-BC9704BA1B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0DD44-5F85-4702-8484-B923BF407776}" type="pres">
      <dgm:prSet presAssocID="{BB4BF08B-2EBA-45A1-9B00-F590BEF786E8}" presName="composite" presStyleCnt="0"/>
      <dgm:spPr/>
    </dgm:pt>
    <dgm:pt modelId="{1C567CFF-D32B-40BE-825B-4CC53E6C4648}" type="pres">
      <dgm:prSet presAssocID="{BB4BF08B-2EBA-45A1-9B00-F590BEF786E8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BF72-C0CB-4E40-8461-EA79DD864B2A}" type="pres">
      <dgm:prSet presAssocID="{BB4BF08B-2EBA-45A1-9B00-F590BEF786E8}" presName="rect2" presStyleLbl="fgImgPlace1" presStyleIdx="0" presStyleCnt="4"/>
      <dgm:spPr/>
    </dgm:pt>
    <dgm:pt modelId="{F627214D-BD78-47DC-9833-0C69880847F3}" type="pres">
      <dgm:prSet presAssocID="{12A0B56C-AEB4-4F6A-A5D5-1C8432A9D725}" presName="sibTrans" presStyleCnt="0"/>
      <dgm:spPr/>
    </dgm:pt>
    <dgm:pt modelId="{9148C982-64AB-4259-931F-D674FA857D9D}" type="pres">
      <dgm:prSet presAssocID="{7133AF2B-1DF4-46D9-B949-48B9207A0593}" presName="composite" presStyleCnt="0"/>
      <dgm:spPr/>
    </dgm:pt>
    <dgm:pt modelId="{6D7FCCC4-68B2-4E3B-BDF6-C03D6200F1AF}" type="pres">
      <dgm:prSet presAssocID="{7133AF2B-1DF4-46D9-B949-48B9207A0593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94100-DCC2-4CF3-AF0C-B2548C9E98E9}" type="pres">
      <dgm:prSet presAssocID="{7133AF2B-1DF4-46D9-B949-48B9207A0593}" presName="rect2" presStyleLbl="fgImgPlace1" presStyleIdx="1" presStyleCnt="4"/>
      <dgm:spPr/>
    </dgm:pt>
    <dgm:pt modelId="{CB6C5BBE-8F23-46F2-8ED3-F7B744DE20C5}" type="pres">
      <dgm:prSet presAssocID="{C350CE0F-F051-4EC0-B76F-859EE1F7F7B4}" presName="sibTrans" presStyleCnt="0"/>
      <dgm:spPr/>
    </dgm:pt>
    <dgm:pt modelId="{75A9229B-FA11-432E-A7C6-1D4D477E393F}" type="pres">
      <dgm:prSet presAssocID="{B500F27B-2359-4A1C-8DEA-D5BF4B2967DB}" presName="composite" presStyleCnt="0"/>
      <dgm:spPr/>
    </dgm:pt>
    <dgm:pt modelId="{40BC093D-92DA-41E4-B0C5-B6D75339E58E}" type="pres">
      <dgm:prSet presAssocID="{B500F27B-2359-4A1C-8DEA-D5BF4B2967DB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01CDB-24C8-4B9A-B060-0264A6B9DC24}" type="pres">
      <dgm:prSet presAssocID="{B500F27B-2359-4A1C-8DEA-D5BF4B2967DB}" presName="rect2" presStyleLbl="fgImgPlace1" presStyleIdx="2" presStyleCnt="4"/>
      <dgm:spPr/>
    </dgm:pt>
    <dgm:pt modelId="{3848FB78-287E-4F12-A1B8-24C9F6A0B96A}" type="pres">
      <dgm:prSet presAssocID="{F5F509DC-E6C3-4571-9483-DC9918D88448}" presName="sibTrans" presStyleCnt="0"/>
      <dgm:spPr/>
    </dgm:pt>
    <dgm:pt modelId="{526D5BFF-E8CA-4DA5-8DCF-38D456501CE7}" type="pres">
      <dgm:prSet presAssocID="{66AAA5A7-090B-4515-9D0B-F0CB731F8B89}" presName="composite" presStyleCnt="0"/>
      <dgm:spPr/>
    </dgm:pt>
    <dgm:pt modelId="{782CDC1F-D0FF-4DC0-B256-7AC25D77680E}" type="pres">
      <dgm:prSet presAssocID="{66AAA5A7-090B-4515-9D0B-F0CB731F8B89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2CF92-91C2-4350-8137-26C73BF75865}" type="pres">
      <dgm:prSet presAssocID="{66AAA5A7-090B-4515-9D0B-F0CB731F8B89}" presName="rect2" presStyleLbl="fgImgPlace1" presStyleIdx="3" presStyleCnt="4"/>
      <dgm:spPr/>
    </dgm:pt>
  </dgm:ptLst>
  <dgm:cxnLst>
    <dgm:cxn modelId="{E3AE53D5-C99D-49C1-BFD2-F366D49CBC85}" type="presOf" srcId="{B500F27B-2359-4A1C-8DEA-D5BF4B2967DB}" destId="{40BC093D-92DA-41E4-B0C5-B6D75339E58E}" srcOrd="0" destOrd="0" presId="urn:microsoft.com/office/officeart/2008/layout/PictureStrips"/>
    <dgm:cxn modelId="{104ECEE6-EC1E-4F1B-937B-2807C44B4A2E}" srcId="{E9D21F5E-3596-448A-8B34-BC9704BA1BAC}" destId="{66AAA5A7-090B-4515-9D0B-F0CB731F8B89}" srcOrd="3" destOrd="0" parTransId="{044C878B-27AB-431D-83D1-20F567C65DB8}" sibTransId="{22B483FD-2CD5-4BBE-8BA5-C5A01F4D5EF9}"/>
    <dgm:cxn modelId="{235FA413-3A84-4A90-8D27-92CAACD20E44}" type="presOf" srcId="{66AAA5A7-090B-4515-9D0B-F0CB731F8B89}" destId="{782CDC1F-D0FF-4DC0-B256-7AC25D77680E}" srcOrd="0" destOrd="0" presId="urn:microsoft.com/office/officeart/2008/layout/PictureStrips"/>
    <dgm:cxn modelId="{89F0EF16-9644-4E0F-A530-75BA4CECF0A4}" srcId="{E9D21F5E-3596-448A-8B34-BC9704BA1BAC}" destId="{B500F27B-2359-4A1C-8DEA-D5BF4B2967DB}" srcOrd="2" destOrd="0" parTransId="{1D98F24F-AC4E-4A05-A600-8F4D720B1E98}" sibTransId="{F5F509DC-E6C3-4571-9483-DC9918D88448}"/>
    <dgm:cxn modelId="{43E7BC5A-2E08-4F7C-AF88-D5F13E2714C9}" srcId="{E9D21F5E-3596-448A-8B34-BC9704BA1BAC}" destId="{7133AF2B-1DF4-46D9-B949-48B9207A0593}" srcOrd="1" destOrd="0" parTransId="{2749388E-6E38-4752-918D-7BD0B8005447}" sibTransId="{C350CE0F-F051-4EC0-B76F-859EE1F7F7B4}"/>
    <dgm:cxn modelId="{1BB2E97B-F995-4EA4-B4CE-23B321FB2C0A}" type="presOf" srcId="{7133AF2B-1DF4-46D9-B949-48B9207A0593}" destId="{6D7FCCC4-68B2-4E3B-BDF6-C03D6200F1AF}" srcOrd="0" destOrd="0" presId="urn:microsoft.com/office/officeart/2008/layout/PictureStrips"/>
    <dgm:cxn modelId="{19AFD2A0-C35A-47C5-881C-F5790F185F6A}" type="presOf" srcId="{BB4BF08B-2EBA-45A1-9B00-F590BEF786E8}" destId="{1C567CFF-D32B-40BE-825B-4CC53E6C4648}" srcOrd="0" destOrd="0" presId="urn:microsoft.com/office/officeart/2008/layout/PictureStrips"/>
    <dgm:cxn modelId="{CB9E1D81-FBDF-498D-B5A1-08F3648FA195}" srcId="{E9D21F5E-3596-448A-8B34-BC9704BA1BAC}" destId="{BB4BF08B-2EBA-45A1-9B00-F590BEF786E8}" srcOrd="0" destOrd="0" parTransId="{70C8F948-4B28-42FF-92C6-AE5FFB87D2D8}" sibTransId="{12A0B56C-AEB4-4F6A-A5D5-1C8432A9D725}"/>
    <dgm:cxn modelId="{DB183CDC-DA8D-4AF4-8988-FFD7E52B4979}" type="presOf" srcId="{E9D21F5E-3596-448A-8B34-BC9704BA1BAC}" destId="{0AC32C8F-0A89-4EE4-AF1F-236E08276783}" srcOrd="0" destOrd="0" presId="urn:microsoft.com/office/officeart/2008/layout/PictureStrips"/>
    <dgm:cxn modelId="{2D8D3526-3E42-4536-8608-80A8239F5AE6}" type="presParOf" srcId="{0AC32C8F-0A89-4EE4-AF1F-236E08276783}" destId="{7250DD44-5F85-4702-8484-B923BF407776}" srcOrd="0" destOrd="0" presId="urn:microsoft.com/office/officeart/2008/layout/PictureStrips"/>
    <dgm:cxn modelId="{8E65C4FF-4288-41BB-B546-10E7CA7D99B4}" type="presParOf" srcId="{7250DD44-5F85-4702-8484-B923BF407776}" destId="{1C567CFF-D32B-40BE-825B-4CC53E6C4648}" srcOrd="0" destOrd="0" presId="urn:microsoft.com/office/officeart/2008/layout/PictureStrips"/>
    <dgm:cxn modelId="{E91B7764-10C6-4ED8-AB24-AEBD7667AFD1}" type="presParOf" srcId="{7250DD44-5F85-4702-8484-B923BF407776}" destId="{5FA8BF72-C0CB-4E40-8461-EA79DD864B2A}" srcOrd="1" destOrd="0" presId="urn:microsoft.com/office/officeart/2008/layout/PictureStrips"/>
    <dgm:cxn modelId="{BE56F719-67C2-44BA-8218-076E28A733D8}" type="presParOf" srcId="{0AC32C8F-0A89-4EE4-AF1F-236E08276783}" destId="{F627214D-BD78-47DC-9833-0C69880847F3}" srcOrd="1" destOrd="0" presId="urn:microsoft.com/office/officeart/2008/layout/PictureStrips"/>
    <dgm:cxn modelId="{AB3C6431-32A1-4A07-97DE-DD8D1B2B3D93}" type="presParOf" srcId="{0AC32C8F-0A89-4EE4-AF1F-236E08276783}" destId="{9148C982-64AB-4259-931F-D674FA857D9D}" srcOrd="2" destOrd="0" presId="urn:microsoft.com/office/officeart/2008/layout/PictureStrips"/>
    <dgm:cxn modelId="{28221AAC-C186-4EB2-B8B7-4DCD1D6E4F88}" type="presParOf" srcId="{9148C982-64AB-4259-931F-D674FA857D9D}" destId="{6D7FCCC4-68B2-4E3B-BDF6-C03D6200F1AF}" srcOrd="0" destOrd="0" presId="urn:microsoft.com/office/officeart/2008/layout/PictureStrips"/>
    <dgm:cxn modelId="{B16FF51E-E1A5-42F8-AAE6-DBA718B4E862}" type="presParOf" srcId="{9148C982-64AB-4259-931F-D674FA857D9D}" destId="{26094100-DCC2-4CF3-AF0C-B2548C9E98E9}" srcOrd="1" destOrd="0" presId="urn:microsoft.com/office/officeart/2008/layout/PictureStrips"/>
    <dgm:cxn modelId="{1C249ADD-018A-4325-9019-16AE5E3ABAF5}" type="presParOf" srcId="{0AC32C8F-0A89-4EE4-AF1F-236E08276783}" destId="{CB6C5BBE-8F23-46F2-8ED3-F7B744DE20C5}" srcOrd="3" destOrd="0" presId="urn:microsoft.com/office/officeart/2008/layout/PictureStrips"/>
    <dgm:cxn modelId="{890F57E6-9B12-4E23-8550-5D8DA7F12A87}" type="presParOf" srcId="{0AC32C8F-0A89-4EE4-AF1F-236E08276783}" destId="{75A9229B-FA11-432E-A7C6-1D4D477E393F}" srcOrd="4" destOrd="0" presId="urn:microsoft.com/office/officeart/2008/layout/PictureStrips"/>
    <dgm:cxn modelId="{2B21045C-14B3-431D-B54F-91BE21958D1D}" type="presParOf" srcId="{75A9229B-FA11-432E-A7C6-1D4D477E393F}" destId="{40BC093D-92DA-41E4-B0C5-B6D75339E58E}" srcOrd="0" destOrd="0" presId="urn:microsoft.com/office/officeart/2008/layout/PictureStrips"/>
    <dgm:cxn modelId="{291FAA40-1C5D-4375-994F-F30665BD1E5F}" type="presParOf" srcId="{75A9229B-FA11-432E-A7C6-1D4D477E393F}" destId="{3D301CDB-24C8-4B9A-B060-0264A6B9DC24}" srcOrd="1" destOrd="0" presId="urn:microsoft.com/office/officeart/2008/layout/PictureStrips"/>
    <dgm:cxn modelId="{A86667A0-3ABA-445C-93F1-0376C8AFCE47}" type="presParOf" srcId="{0AC32C8F-0A89-4EE4-AF1F-236E08276783}" destId="{3848FB78-287E-4F12-A1B8-24C9F6A0B96A}" srcOrd="5" destOrd="0" presId="urn:microsoft.com/office/officeart/2008/layout/PictureStrips"/>
    <dgm:cxn modelId="{DEF8B2F1-AFD4-4EDA-BD4A-20CB25899431}" type="presParOf" srcId="{0AC32C8F-0A89-4EE4-AF1F-236E08276783}" destId="{526D5BFF-E8CA-4DA5-8DCF-38D456501CE7}" srcOrd="6" destOrd="0" presId="urn:microsoft.com/office/officeart/2008/layout/PictureStrips"/>
    <dgm:cxn modelId="{7FBF2F23-5D70-444D-A39C-7F8CCC80CC36}" type="presParOf" srcId="{526D5BFF-E8CA-4DA5-8DCF-38D456501CE7}" destId="{782CDC1F-D0FF-4DC0-B256-7AC25D77680E}" srcOrd="0" destOrd="0" presId="urn:microsoft.com/office/officeart/2008/layout/PictureStrips"/>
    <dgm:cxn modelId="{2EB735B2-6ED1-4C49-8502-81120C7F92F8}" type="presParOf" srcId="{526D5BFF-E8CA-4DA5-8DCF-38D456501CE7}" destId="{E212CF92-91C2-4350-8137-26C73BF7586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24884-F488-42DD-B688-D0F17401CD8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6417EF-7D48-4C96-AA53-F9D84716B351}">
      <dgm:prSet phldrT="[文本]" custT="1"/>
      <dgm:spPr/>
      <dgm:t>
        <a:bodyPr/>
        <a:lstStyle/>
        <a:p>
          <a:r>
            <a:rPr lang="en-US" altLang="zh-CN" sz="2800" dirty="0"/>
            <a:t>Receptive Field Alignment</a:t>
          </a:r>
          <a:endParaRPr lang="zh-CN" altLang="en-US" sz="2800" dirty="0"/>
        </a:p>
      </dgm:t>
    </dgm:pt>
    <dgm:pt modelId="{8FA6D773-5274-48B9-BF72-43AE7D2CCACE}" type="parTrans" cxnId="{3621F19A-1BE3-4A68-899C-C92530EAD492}">
      <dgm:prSet/>
      <dgm:spPr/>
      <dgm:t>
        <a:bodyPr/>
        <a:lstStyle/>
        <a:p>
          <a:endParaRPr lang="zh-CN" altLang="en-US"/>
        </a:p>
      </dgm:t>
    </dgm:pt>
    <dgm:pt modelId="{8BEC11FC-5E77-41EA-97A2-0730A0B5E424}" type="sibTrans" cxnId="{3621F19A-1BE3-4A68-899C-C92530EAD492}">
      <dgm:prSet/>
      <dgm:spPr/>
      <dgm:t>
        <a:bodyPr/>
        <a:lstStyle/>
        <a:p>
          <a:endParaRPr lang="zh-CN" altLang="en-US"/>
        </a:p>
      </dgm:t>
    </dgm:pt>
    <dgm:pt modelId="{73CD3521-76C9-49B0-B8F9-36167CB450F2}">
      <dgm:prSet phldrT="[文本]" custT="1"/>
      <dgm:spPr/>
      <dgm:t>
        <a:bodyPr/>
        <a:lstStyle/>
        <a:p>
          <a:r>
            <a:rPr lang="en-US" altLang="zh-CN" sz="2800" dirty="0"/>
            <a:t>Context Feature Extraction</a:t>
          </a:r>
          <a:endParaRPr lang="zh-CN" altLang="en-US" sz="2800" dirty="0"/>
        </a:p>
      </dgm:t>
    </dgm:pt>
    <dgm:pt modelId="{2C5050BE-952F-4FE7-ACC2-722A71329E6C}" type="parTrans" cxnId="{9E5DC9E0-F6CE-47D4-A386-19FD16E088BC}">
      <dgm:prSet/>
      <dgm:spPr/>
      <dgm:t>
        <a:bodyPr/>
        <a:lstStyle/>
        <a:p>
          <a:endParaRPr lang="zh-CN" altLang="en-US"/>
        </a:p>
      </dgm:t>
    </dgm:pt>
    <dgm:pt modelId="{72BFFA07-0794-4E99-BC07-7466814B5D1F}" type="sibTrans" cxnId="{9E5DC9E0-F6CE-47D4-A386-19FD16E088BC}">
      <dgm:prSet/>
      <dgm:spPr/>
      <dgm:t>
        <a:bodyPr/>
        <a:lstStyle/>
        <a:p>
          <a:endParaRPr lang="zh-CN" altLang="en-US"/>
        </a:p>
      </dgm:t>
    </dgm:pt>
    <dgm:pt modelId="{6386F463-0E52-4460-A1AC-7FDCFA9867A0}">
      <dgm:prSet phldrT="[文本]" custT="1"/>
      <dgm:spPr/>
      <dgm:t>
        <a:bodyPr/>
        <a:lstStyle/>
        <a:p>
          <a:r>
            <a:rPr lang="en-US" altLang="zh-CN" sz="2800" dirty="0"/>
            <a:t>Late Feature Fusion</a:t>
          </a:r>
          <a:endParaRPr lang="zh-CN" altLang="en-US" sz="2800" dirty="0"/>
        </a:p>
      </dgm:t>
    </dgm:pt>
    <dgm:pt modelId="{E0D9C360-F607-468A-AB52-32964BA169FA}" type="parTrans" cxnId="{AEF6A1B4-B9BE-478F-BF15-39DAC8099FAF}">
      <dgm:prSet/>
      <dgm:spPr/>
      <dgm:t>
        <a:bodyPr/>
        <a:lstStyle/>
        <a:p>
          <a:endParaRPr lang="zh-CN" altLang="en-US"/>
        </a:p>
      </dgm:t>
    </dgm:pt>
    <dgm:pt modelId="{C9BD30F9-A665-4FF1-AE81-A6E534C85648}" type="sibTrans" cxnId="{AEF6A1B4-B9BE-478F-BF15-39DAC8099FAF}">
      <dgm:prSet/>
      <dgm:spPr/>
      <dgm:t>
        <a:bodyPr/>
        <a:lstStyle/>
        <a:p>
          <a:endParaRPr lang="zh-CN" altLang="en-US"/>
        </a:p>
      </dgm:t>
    </dgm:pt>
    <dgm:pt modelId="{E22C5E6A-361B-45DB-81E6-AC637C9CC77F}" type="pres">
      <dgm:prSet presAssocID="{F3024884-F488-42DD-B688-D0F17401CD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3C0A34-30ED-4827-9701-41DA2E169DF8}" type="pres">
      <dgm:prSet presAssocID="{936417EF-7D48-4C96-AA53-F9D84716B351}" presName="composite" presStyleCnt="0"/>
      <dgm:spPr/>
    </dgm:pt>
    <dgm:pt modelId="{B3E5A453-1941-4A74-B036-371D52298895}" type="pres">
      <dgm:prSet presAssocID="{936417EF-7D48-4C96-AA53-F9D84716B351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3D1F1-A649-4E2E-BCA6-ABE80D1B0957}" type="pres">
      <dgm:prSet presAssocID="{936417EF-7D48-4C96-AA53-F9D84716B351}" presName="rect2" presStyleLbl="fgImgPlace1" presStyleIdx="0" presStyleCnt="3"/>
      <dgm:spPr/>
    </dgm:pt>
    <dgm:pt modelId="{21614E15-308D-4284-94FC-E9E5362B11DA}" type="pres">
      <dgm:prSet presAssocID="{8BEC11FC-5E77-41EA-97A2-0730A0B5E424}" presName="sibTrans" presStyleCnt="0"/>
      <dgm:spPr/>
    </dgm:pt>
    <dgm:pt modelId="{DC887FCF-7892-422A-BA0F-3179C02F669B}" type="pres">
      <dgm:prSet presAssocID="{73CD3521-76C9-49B0-B8F9-36167CB450F2}" presName="composite" presStyleCnt="0"/>
      <dgm:spPr/>
    </dgm:pt>
    <dgm:pt modelId="{C8F9BCA7-3257-48D7-85DA-5329BCB7EF52}" type="pres">
      <dgm:prSet presAssocID="{73CD3521-76C9-49B0-B8F9-36167CB450F2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CA85A-0681-4385-B833-EB76691AEE36}" type="pres">
      <dgm:prSet presAssocID="{73CD3521-76C9-49B0-B8F9-36167CB450F2}" presName="rect2" presStyleLbl="fgImgPlace1" presStyleIdx="1" presStyleCnt="3"/>
      <dgm:spPr/>
    </dgm:pt>
    <dgm:pt modelId="{0F636695-BA39-4063-B3A9-93CD3594D9E7}" type="pres">
      <dgm:prSet presAssocID="{72BFFA07-0794-4E99-BC07-7466814B5D1F}" presName="sibTrans" presStyleCnt="0"/>
      <dgm:spPr/>
    </dgm:pt>
    <dgm:pt modelId="{6DB6B9E4-A8A3-4DEA-A08D-F87A32A935C3}" type="pres">
      <dgm:prSet presAssocID="{6386F463-0E52-4460-A1AC-7FDCFA9867A0}" presName="composite" presStyleCnt="0"/>
      <dgm:spPr/>
    </dgm:pt>
    <dgm:pt modelId="{540B68BB-90C4-4C74-A556-6E300452206F}" type="pres">
      <dgm:prSet presAssocID="{6386F463-0E52-4460-A1AC-7FDCFA9867A0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D243D-F871-491C-86D2-A4FD61BDD0C3}" type="pres">
      <dgm:prSet presAssocID="{6386F463-0E52-4460-A1AC-7FDCFA9867A0}" presName="rect2" presStyleLbl="fgImgPlace1" presStyleIdx="2" presStyleCnt="3"/>
      <dgm:spPr/>
    </dgm:pt>
  </dgm:ptLst>
  <dgm:cxnLst>
    <dgm:cxn modelId="{BF62FFBB-9FCF-477D-9F47-27AA91FD1710}" type="presOf" srcId="{6386F463-0E52-4460-A1AC-7FDCFA9867A0}" destId="{540B68BB-90C4-4C74-A556-6E300452206F}" srcOrd="0" destOrd="0" presId="urn:microsoft.com/office/officeart/2008/layout/PictureStrips"/>
    <dgm:cxn modelId="{B69FD3D6-F40A-48BF-BE51-868436600404}" type="presOf" srcId="{F3024884-F488-42DD-B688-D0F17401CD8E}" destId="{E22C5E6A-361B-45DB-81E6-AC637C9CC77F}" srcOrd="0" destOrd="0" presId="urn:microsoft.com/office/officeart/2008/layout/PictureStrips"/>
    <dgm:cxn modelId="{9E5DC9E0-F6CE-47D4-A386-19FD16E088BC}" srcId="{F3024884-F488-42DD-B688-D0F17401CD8E}" destId="{73CD3521-76C9-49B0-B8F9-36167CB450F2}" srcOrd="1" destOrd="0" parTransId="{2C5050BE-952F-4FE7-ACC2-722A71329E6C}" sibTransId="{72BFFA07-0794-4E99-BC07-7466814B5D1F}"/>
    <dgm:cxn modelId="{AEF6A1B4-B9BE-478F-BF15-39DAC8099FAF}" srcId="{F3024884-F488-42DD-B688-D0F17401CD8E}" destId="{6386F463-0E52-4460-A1AC-7FDCFA9867A0}" srcOrd="2" destOrd="0" parTransId="{E0D9C360-F607-468A-AB52-32964BA169FA}" sibTransId="{C9BD30F9-A665-4FF1-AE81-A6E534C85648}"/>
    <dgm:cxn modelId="{30E684D4-70B4-4EC8-8BD5-B5564B69EF31}" type="presOf" srcId="{73CD3521-76C9-49B0-B8F9-36167CB450F2}" destId="{C8F9BCA7-3257-48D7-85DA-5329BCB7EF52}" srcOrd="0" destOrd="0" presId="urn:microsoft.com/office/officeart/2008/layout/PictureStrips"/>
    <dgm:cxn modelId="{3621F19A-1BE3-4A68-899C-C92530EAD492}" srcId="{F3024884-F488-42DD-B688-D0F17401CD8E}" destId="{936417EF-7D48-4C96-AA53-F9D84716B351}" srcOrd="0" destOrd="0" parTransId="{8FA6D773-5274-48B9-BF72-43AE7D2CCACE}" sibTransId="{8BEC11FC-5E77-41EA-97A2-0730A0B5E424}"/>
    <dgm:cxn modelId="{31CE413F-1B1D-4622-81C3-D3096F6D4B27}" type="presOf" srcId="{936417EF-7D48-4C96-AA53-F9D84716B351}" destId="{B3E5A453-1941-4A74-B036-371D52298895}" srcOrd="0" destOrd="0" presId="urn:microsoft.com/office/officeart/2008/layout/PictureStrips"/>
    <dgm:cxn modelId="{DE8D8EE5-74C0-4ACE-9294-8D8AD6B0FBD7}" type="presParOf" srcId="{E22C5E6A-361B-45DB-81E6-AC637C9CC77F}" destId="{C43C0A34-30ED-4827-9701-41DA2E169DF8}" srcOrd="0" destOrd="0" presId="urn:microsoft.com/office/officeart/2008/layout/PictureStrips"/>
    <dgm:cxn modelId="{3EC7B71B-A109-4E1C-A585-AD94CF97BAFD}" type="presParOf" srcId="{C43C0A34-30ED-4827-9701-41DA2E169DF8}" destId="{B3E5A453-1941-4A74-B036-371D52298895}" srcOrd="0" destOrd="0" presId="urn:microsoft.com/office/officeart/2008/layout/PictureStrips"/>
    <dgm:cxn modelId="{FAE97961-2FAB-4CE3-8E33-3E55EBA315F0}" type="presParOf" srcId="{C43C0A34-30ED-4827-9701-41DA2E169DF8}" destId="{67C3D1F1-A649-4E2E-BCA6-ABE80D1B0957}" srcOrd="1" destOrd="0" presId="urn:microsoft.com/office/officeart/2008/layout/PictureStrips"/>
    <dgm:cxn modelId="{88B58EFA-38E5-4F54-A8F7-CAF3F117FBDC}" type="presParOf" srcId="{E22C5E6A-361B-45DB-81E6-AC637C9CC77F}" destId="{21614E15-308D-4284-94FC-E9E5362B11DA}" srcOrd="1" destOrd="0" presId="urn:microsoft.com/office/officeart/2008/layout/PictureStrips"/>
    <dgm:cxn modelId="{A6F16910-DE03-4D8C-809F-821060CEB646}" type="presParOf" srcId="{E22C5E6A-361B-45DB-81E6-AC637C9CC77F}" destId="{DC887FCF-7892-422A-BA0F-3179C02F669B}" srcOrd="2" destOrd="0" presId="urn:microsoft.com/office/officeart/2008/layout/PictureStrips"/>
    <dgm:cxn modelId="{92D2B520-A14F-4002-8A81-166F74DC48B6}" type="presParOf" srcId="{DC887FCF-7892-422A-BA0F-3179C02F669B}" destId="{C8F9BCA7-3257-48D7-85DA-5329BCB7EF52}" srcOrd="0" destOrd="0" presId="urn:microsoft.com/office/officeart/2008/layout/PictureStrips"/>
    <dgm:cxn modelId="{37D86A76-9DED-4A5C-92B8-104423A90AEC}" type="presParOf" srcId="{DC887FCF-7892-422A-BA0F-3179C02F669B}" destId="{830CA85A-0681-4385-B833-EB76691AEE36}" srcOrd="1" destOrd="0" presId="urn:microsoft.com/office/officeart/2008/layout/PictureStrips"/>
    <dgm:cxn modelId="{0868E4DE-7B0B-4E82-8D26-33583EC295FA}" type="presParOf" srcId="{E22C5E6A-361B-45DB-81E6-AC637C9CC77F}" destId="{0F636695-BA39-4063-B3A9-93CD3594D9E7}" srcOrd="3" destOrd="0" presId="urn:microsoft.com/office/officeart/2008/layout/PictureStrips"/>
    <dgm:cxn modelId="{5E22EFC3-0FDE-40C7-846C-42E3AB1F5611}" type="presParOf" srcId="{E22C5E6A-361B-45DB-81E6-AC637C9CC77F}" destId="{6DB6B9E4-A8A3-4DEA-A08D-F87A32A935C3}" srcOrd="4" destOrd="0" presId="urn:microsoft.com/office/officeart/2008/layout/PictureStrips"/>
    <dgm:cxn modelId="{44957BC2-8FE0-4812-B9B8-5B1DB4DF941A}" type="presParOf" srcId="{6DB6B9E4-A8A3-4DEA-A08D-F87A32A935C3}" destId="{540B68BB-90C4-4C74-A556-6E300452206F}" srcOrd="0" destOrd="0" presId="urn:microsoft.com/office/officeart/2008/layout/PictureStrips"/>
    <dgm:cxn modelId="{6E518E97-70A5-4CA0-B0B9-AB674E9D2EFD}" type="presParOf" srcId="{6DB6B9E4-A8A3-4DEA-A08D-F87A32A935C3}" destId="{E6FD243D-F871-491C-86D2-A4FD61BDD0C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67CFF-D32B-40BE-825B-4CC53E6C4648}">
      <dsp:nvSpPr>
        <dsp:cNvPr id="0" name=""/>
        <dsp:cNvSpPr/>
      </dsp:nvSpPr>
      <dsp:spPr>
        <a:xfrm>
          <a:off x="169748" y="60810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0" kern="1200" dirty="0"/>
            <a:t>R-C3D</a:t>
          </a:r>
          <a:endParaRPr lang="zh-CN" altLang="en-US" sz="6000" kern="1200" dirty="0"/>
        </a:p>
      </dsp:txBody>
      <dsp:txXfrm>
        <a:off x="169748" y="608106"/>
        <a:ext cx="4033550" cy="1260484"/>
      </dsp:txXfrm>
    </dsp:sp>
    <dsp:sp modelId="{5FA8BF72-C0CB-4E40-8461-EA79DD864B2A}">
      <dsp:nvSpPr>
        <dsp:cNvPr id="0" name=""/>
        <dsp:cNvSpPr/>
      </dsp:nvSpPr>
      <dsp:spPr>
        <a:xfrm>
          <a:off x="1684" y="426036"/>
          <a:ext cx="882339" cy="13235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FCCC4-68B2-4E3B-BDF6-C03D6200F1AF}">
      <dsp:nvSpPr>
        <dsp:cNvPr id="0" name=""/>
        <dsp:cNvSpPr/>
      </dsp:nvSpPr>
      <dsp:spPr>
        <a:xfrm>
          <a:off x="4561077" y="60810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0" kern="1200" dirty="0"/>
            <a:t>TURN</a:t>
          </a:r>
          <a:endParaRPr lang="zh-CN" altLang="en-US" sz="6000" kern="1200" dirty="0"/>
        </a:p>
      </dsp:txBody>
      <dsp:txXfrm>
        <a:off x="4561077" y="608106"/>
        <a:ext cx="4033550" cy="1260484"/>
      </dsp:txXfrm>
    </dsp:sp>
    <dsp:sp modelId="{26094100-DCC2-4CF3-AF0C-B2548C9E98E9}">
      <dsp:nvSpPr>
        <dsp:cNvPr id="0" name=""/>
        <dsp:cNvSpPr/>
      </dsp:nvSpPr>
      <dsp:spPr>
        <a:xfrm>
          <a:off x="4393012" y="426036"/>
          <a:ext cx="882339" cy="13235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C093D-92DA-41E4-B0C5-B6D75339E58E}">
      <dsp:nvSpPr>
        <dsp:cNvPr id="0" name=""/>
        <dsp:cNvSpPr/>
      </dsp:nvSpPr>
      <dsp:spPr>
        <a:xfrm>
          <a:off x="169748" y="219491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0" kern="1200" dirty="0"/>
            <a:t>CBR</a:t>
          </a:r>
          <a:endParaRPr lang="zh-CN" altLang="en-US" sz="6000" kern="1200" dirty="0"/>
        </a:p>
      </dsp:txBody>
      <dsp:txXfrm>
        <a:off x="169748" y="2194916"/>
        <a:ext cx="4033550" cy="1260484"/>
      </dsp:txXfrm>
    </dsp:sp>
    <dsp:sp modelId="{3D301CDB-24C8-4B9A-B060-0264A6B9DC24}">
      <dsp:nvSpPr>
        <dsp:cNvPr id="0" name=""/>
        <dsp:cNvSpPr/>
      </dsp:nvSpPr>
      <dsp:spPr>
        <a:xfrm>
          <a:off x="1684" y="2012846"/>
          <a:ext cx="882339" cy="13235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CDC1F-D0FF-4DC0-B256-7AC25D77680E}">
      <dsp:nvSpPr>
        <dsp:cNvPr id="0" name=""/>
        <dsp:cNvSpPr/>
      </dsp:nvSpPr>
      <dsp:spPr>
        <a:xfrm>
          <a:off x="4561077" y="219491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0" kern="1200" dirty="0"/>
            <a:t>TCN</a:t>
          </a:r>
          <a:endParaRPr lang="zh-CN" altLang="en-US" sz="6000" kern="1200" dirty="0"/>
        </a:p>
      </dsp:txBody>
      <dsp:txXfrm>
        <a:off x="4561077" y="2194916"/>
        <a:ext cx="4033550" cy="1260484"/>
      </dsp:txXfrm>
    </dsp:sp>
    <dsp:sp modelId="{E212CF92-91C2-4350-8137-26C73BF75865}">
      <dsp:nvSpPr>
        <dsp:cNvPr id="0" name=""/>
        <dsp:cNvSpPr/>
      </dsp:nvSpPr>
      <dsp:spPr>
        <a:xfrm>
          <a:off x="4393012" y="2012846"/>
          <a:ext cx="882339" cy="13235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5A453-1941-4A74-B036-371D52298895}">
      <dsp:nvSpPr>
        <dsp:cNvPr id="0" name=""/>
        <dsp:cNvSpPr/>
      </dsp:nvSpPr>
      <dsp:spPr>
        <a:xfrm>
          <a:off x="964834" y="440364"/>
          <a:ext cx="4281137" cy="13378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174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/>
            <a:t>Receptive Field Alignment</a:t>
          </a:r>
          <a:endParaRPr lang="zh-CN" altLang="en-US" sz="2800" kern="1200" dirty="0"/>
        </a:p>
      </dsp:txBody>
      <dsp:txXfrm>
        <a:off x="964834" y="440364"/>
        <a:ext cx="4281137" cy="1337855"/>
      </dsp:txXfrm>
    </dsp:sp>
    <dsp:sp modelId="{67C3D1F1-A649-4E2E-BCA6-ABE80D1B0957}">
      <dsp:nvSpPr>
        <dsp:cNvPr id="0" name=""/>
        <dsp:cNvSpPr/>
      </dsp:nvSpPr>
      <dsp:spPr>
        <a:xfrm>
          <a:off x="786453" y="247119"/>
          <a:ext cx="936498" cy="140474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9BCA7-3257-48D7-85DA-5329BCB7EF52}">
      <dsp:nvSpPr>
        <dsp:cNvPr id="0" name=""/>
        <dsp:cNvSpPr/>
      </dsp:nvSpPr>
      <dsp:spPr>
        <a:xfrm>
          <a:off x="964834" y="2124576"/>
          <a:ext cx="4281137" cy="13378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174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/>
            <a:t>Context Feature Extraction</a:t>
          </a:r>
          <a:endParaRPr lang="zh-CN" altLang="en-US" sz="2800" kern="1200" dirty="0"/>
        </a:p>
      </dsp:txBody>
      <dsp:txXfrm>
        <a:off x="964834" y="2124576"/>
        <a:ext cx="4281137" cy="1337855"/>
      </dsp:txXfrm>
    </dsp:sp>
    <dsp:sp modelId="{830CA85A-0681-4385-B833-EB76691AEE36}">
      <dsp:nvSpPr>
        <dsp:cNvPr id="0" name=""/>
        <dsp:cNvSpPr/>
      </dsp:nvSpPr>
      <dsp:spPr>
        <a:xfrm>
          <a:off x="786453" y="1931330"/>
          <a:ext cx="936498" cy="140474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B68BB-90C4-4C74-A556-6E300452206F}">
      <dsp:nvSpPr>
        <dsp:cNvPr id="0" name=""/>
        <dsp:cNvSpPr/>
      </dsp:nvSpPr>
      <dsp:spPr>
        <a:xfrm>
          <a:off x="964834" y="3808787"/>
          <a:ext cx="4281137" cy="13378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174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/>
            <a:t>Late Feature Fusion</a:t>
          </a:r>
          <a:endParaRPr lang="zh-CN" altLang="en-US" sz="2800" kern="1200" dirty="0"/>
        </a:p>
      </dsp:txBody>
      <dsp:txXfrm>
        <a:off x="964834" y="3808787"/>
        <a:ext cx="4281137" cy="1337855"/>
      </dsp:txXfrm>
    </dsp:sp>
    <dsp:sp modelId="{E6FD243D-F871-491C-86D2-A4FD61BDD0C3}">
      <dsp:nvSpPr>
        <dsp:cNvPr id="0" name=""/>
        <dsp:cNvSpPr/>
      </dsp:nvSpPr>
      <dsp:spPr>
        <a:xfrm>
          <a:off x="786453" y="3615541"/>
          <a:ext cx="936498" cy="140474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8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7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69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9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829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47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4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2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4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1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0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8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0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3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B2E-6C82-419D-B044-EE23AF34ABF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55F4A5-D7E6-4E38-B244-5CC73945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A87D6-6556-4D19-BD15-EB59B0ED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123074"/>
            <a:ext cx="8596668" cy="867508"/>
          </a:xfrm>
        </p:spPr>
        <p:txBody>
          <a:bodyPr/>
          <a:lstStyle/>
          <a:p>
            <a:r>
              <a:rPr lang="en-US" altLang="zh-CN" dirty="0"/>
              <a:t>Video Action Localization </a:t>
            </a:r>
            <a:r>
              <a:rPr lang="zh-CN" altLang="en-US" dirty="0"/>
              <a:t>交流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8511C-3A61-4FCA-A411-BE742676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327" y="3867419"/>
            <a:ext cx="2530100" cy="69515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  <a:r>
              <a:rPr lang="en-US" altLang="zh-CN" sz="2800" dirty="0"/>
              <a:t>19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8136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55E14A-75D9-49A8-8F0D-151EE8FEC1AA}"/>
              </a:ext>
            </a:extLst>
          </p:cNvPr>
          <p:cNvSpPr txBox="1"/>
          <p:nvPr/>
        </p:nvSpPr>
        <p:spPr>
          <a:xfrm>
            <a:off x="900501" y="724486"/>
            <a:ext cx="90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Receptive Field Alignment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5FA639-4157-44C6-A66B-85BDD66520DF}"/>
              </a:ext>
            </a:extLst>
          </p:cNvPr>
          <p:cNvSpPr txBox="1"/>
          <p:nvPr/>
        </p:nvSpPr>
        <p:spPr>
          <a:xfrm>
            <a:off x="1526472" y="4904862"/>
            <a:ext cx="9139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detection</a:t>
            </a:r>
          </a:p>
          <a:p>
            <a:r>
              <a:rPr lang="en-US" altLang="zh-CN" dirty="0"/>
              <a:t>RPN</a:t>
            </a:r>
            <a:r>
              <a:rPr lang="zh-CN" altLang="en-US" dirty="0"/>
              <a:t>网络使用</a:t>
            </a:r>
            <a:r>
              <a:rPr lang="en-US" altLang="zh-CN" dirty="0"/>
              <a:t>1x1</a:t>
            </a:r>
            <a:r>
              <a:rPr lang="zh-CN" altLang="en-US" dirty="0"/>
              <a:t>的</a:t>
            </a:r>
            <a:r>
              <a:rPr lang="en-US" altLang="zh-CN" dirty="0"/>
              <a:t>conv</a:t>
            </a:r>
            <a:r>
              <a:rPr lang="zh-CN" altLang="en-US" dirty="0"/>
              <a:t>预测每个</a:t>
            </a:r>
            <a:r>
              <a:rPr lang="en-US" altLang="zh-CN" dirty="0"/>
              <a:t>anchor</a:t>
            </a:r>
            <a:r>
              <a:rPr lang="zh-CN" altLang="en-US" dirty="0"/>
              <a:t>对应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proposal</a:t>
            </a:r>
            <a:r>
              <a:rPr lang="zh-CN" altLang="en-US" dirty="0"/>
              <a:t>包含物体的</a:t>
            </a:r>
            <a:r>
              <a:rPr lang="en-US" altLang="zh-CN" dirty="0"/>
              <a:t>score</a:t>
            </a:r>
            <a:r>
              <a:rPr lang="zh-CN" altLang="en-US" dirty="0"/>
              <a:t>，感受野相同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Temporal action localization</a:t>
            </a:r>
          </a:p>
          <a:p>
            <a:r>
              <a:rPr lang="en-US" altLang="zh-CN" dirty="0"/>
              <a:t>Action duration</a:t>
            </a:r>
            <a:r>
              <a:rPr lang="zh-CN" altLang="en-US" dirty="0"/>
              <a:t>变化大，每个</a:t>
            </a:r>
            <a:r>
              <a:rPr lang="en-US" altLang="zh-CN" dirty="0"/>
              <a:t>proposal</a:t>
            </a:r>
            <a:r>
              <a:rPr lang="zh-CN" altLang="en-US" dirty="0"/>
              <a:t>需要与之匹配的感受野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6D1F17-E5C4-4A80-9195-9B6C503C1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42" y="1186151"/>
            <a:ext cx="3505200" cy="3514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8954D8-4261-4DFA-8192-26B3A491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83" y="1186150"/>
            <a:ext cx="5766356" cy="37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55E14A-75D9-49A8-8F0D-151EE8FEC1AA}"/>
              </a:ext>
            </a:extLst>
          </p:cNvPr>
          <p:cNvSpPr txBox="1"/>
          <p:nvPr/>
        </p:nvSpPr>
        <p:spPr>
          <a:xfrm>
            <a:off x="900501" y="724486"/>
            <a:ext cx="90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Receptive Field Alignment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5FA639-4157-44C6-A66B-85BDD66520DF}"/>
              </a:ext>
            </a:extLst>
          </p:cNvPr>
          <p:cNvSpPr txBox="1"/>
          <p:nvPr/>
        </p:nvSpPr>
        <p:spPr>
          <a:xfrm>
            <a:off x="1526472" y="4904862"/>
            <a:ext cx="9139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Multi-tower network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proposal</a:t>
            </a:r>
            <a:r>
              <a:rPr lang="zh-CN" altLang="en-US" dirty="0"/>
              <a:t>，使用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 err="1"/>
              <a:t>ConvNet</a:t>
            </a:r>
            <a:r>
              <a:rPr lang="zh-CN" altLang="en-US" dirty="0"/>
              <a:t>，保证感受野对应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Dilated Temporal Convolution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proposal</a:t>
            </a:r>
            <a:r>
              <a:rPr lang="zh-CN" altLang="en-US" dirty="0"/>
              <a:t>的长度，调整</a:t>
            </a:r>
            <a:r>
              <a:rPr lang="en-US" altLang="zh-CN" dirty="0"/>
              <a:t>max pooling</a:t>
            </a:r>
            <a:r>
              <a:rPr lang="zh-CN" altLang="en-US" dirty="0"/>
              <a:t>的</a:t>
            </a:r>
            <a:r>
              <a:rPr lang="en-US" altLang="zh-CN" dirty="0"/>
              <a:t>stride</a:t>
            </a:r>
            <a:r>
              <a:rPr lang="zh-CN" altLang="en-US" dirty="0"/>
              <a:t>和</a:t>
            </a:r>
            <a:r>
              <a:rPr lang="en-US" altLang="zh-CN" dirty="0"/>
              <a:t>conv</a:t>
            </a:r>
            <a:r>
              <a:rPr lang="zh-CN" altLang="en-US" dirty="0"/>
              <a:t>的</a:t>
            </a:r>
            <a:r>
              <a:rPr lang="en-US" altLang="zh-CN" dirty="0"/>
              <a:t>dilation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CD2333-D6FE-4D84-9F4A-E180E4F0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01" y="1186151"/>
            <a:ext cx="5253986" cy="31185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2DF10B-EB12-400E-A369-BDE9B6C6D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032" y="1186151"/>
            <a:ext cx="5020885" cy="311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9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55E14A-75D9-49A8-8F0D-151EE8FEC1AA}"/>
              </a:ext>
            </a:extLst>
          </p:cNvPr>
          <p:cNvSpPr txBox="1"/>
          <p:nvPr/>
        </p:nvSpPr>
        <p:spPr>
          <a:xfrm>
            <a:off x="900501" y="724486"/>
            <a:ext cx="90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Context Feature Extraction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5FA639-4157-44C6-A66B-85BDD66520DF}"/>
              </a:ext>
            </a:extLst>
          </p:cNvPr>
          <p:cNvSpPr txBox="1"/>
          <p:nvPr/>
        </p:nvSpPr>
        <p:spPr>
          <a:xfrm>
            <a:off x="1526472" y="5279648"/>
            <a:ext cx="9139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背景信息的作用：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accurate boundary localization  2. semantic cue</a:t>
            </a:r>
          </a:p>
          <a:p>
            <a:endParaRPr lang="en-US" altLang="zh-CN" dirty="0"/>
          </a:p>
          <a:p>
            <a:r>
              <a:rPr lang="zh-CN" altLang="en-US" dirty="0"/>
              <a:t>引入背景信息后，需相应调整</a:t>
            </a:r>
            <a:r>
              <a:rPr lang="en-US" altLang="zh-CN" dirty="0"/>
              <a:t>max pooling</a:t>
            </a:r>
            <a:r>
              <a:rPr lang="zh-CN" altLang="en-US" dirty="0"/>
              <a:t>的</a:t>
            </a:r>
            <a:r>
              <a:rPr lang="en-US" altLang="zh-CN" dirty="0"/>
              <a:t>stride</a:t>
            </a:r>
            <a:r>
              <a:rPr lang="zh-CN" altLang="en-US" dirty="0"/>
              <a:t>和</a:t>
            </a:r>
            <a:r>
              <a:rPr lang="en-US" altLang="zh-CN" dirty="0"/>
              <a:t>conv</a:t>
            </a:r>
            <a:r>
              <a:rPr lang="zh-CN" altLang="en-US" dirty="0"/>
              <a:t>的</a:t>
            </a:r>
            <a:r>
              <a:rPr lang="en-US" altLang="zh-CN" dirty="0"/>
              <a:t>dilation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7CC4D7-74F3-4F9F-B9EA-39720358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46" y="1354962"/>
            <a:ext cx="6296309" cy="37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55E14A-75D9-49A8-8F0D-151EE8FEC1AA}"/>
              </a:ext>
            </a:extLst>
          </p:cNvPr>
          <p:cNvSpPr txBox="1"/>
          <p:nvPr/>
        </p:nvSpPr>
        <p:spPr>
          <a:xfrm>
            <a:off x="900501" y="724486"/>
            <a:ext cx="90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Late Feature Fusion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5FA639-4157-44C6-A66B-85BDD66520DF}"/>
              </a:ext>
            </a:extLst>
          </p:cNvPr>
          <p:cNvSpPr txBox="1"/>
          <p:nvPr/>
        </p:nvSpPr>
        <p:spPr>
          <a:xfrm>
            <a:off x="7280157" y="3270904"/>
            <a:ext cx="4396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基于</a:t>
            </a:r>
            <a:r>
              <a:rPr lang="en-US" altLang="zh-CN" dirty="0"/>
              <a:t>RGB</a:t>
            </a:r>
            <a:r>
              <a:rPr lang="zh-CN" altLang="en-US" dirty="0"/>
              <a:t>和基于</a:t>
            </a:r>
            <a:r>
              <a:rPr lang="en-US" altLang="zh-CN" dirty="0"/>
              <a:t>Flow</a:t>
            </a:r>
            <a:r>
              <a:rPr lang="zh-CN" altLang="en-US" dirty="0"/>
              <a:t>的网络独立地计算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generate proposal</a:t>
            </a:r>
            <a:r>
              <a:rPr lang="zh-CN" altLang="en-US" dirty="0"/>
              <a:t>和</a:t>
            </a:r>
            <a:r>
              <a:rPr lang="en-US" altLang="zh-CN" dirty="0"/>
              <a:t>classification</a:t>
            </a:r>
            <a:r>
              <a:rPr lang="zh-CN" altLang="en-US" dirty="0"/>
              <a:t>时，使用</a:t>
            </a:r>
            <a:r>
              <a:rPr lang="en-US" altLang="zh-CN" dirty="0"/>
              <a:t>element-wise average</a:t>
            </a:r>
            <a:r>
              <a:rPr lang="zh-CN" altLang="en-US" dirty="0"/>
              <a:t>融合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7DE7DA-09CB-4107-8E94-BE1F704B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8" y="1439813"/>
            <a:ext cx="5756627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5FA639-4157-44C6-A66B-85BDD66520DF}"/>
              </a:ext>
            </a:extLst>
          </p:cNvPr>
          <p:cNvSpPr txBox="1"/>
          <p:nvPr/>
        </p:nvSpPr>
        <p:spPr>
          <a:xfrm>
            <a:off x="900501" y="5810348"/>
            <a:ext cx="1111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Stacked </a:t>
            </a:r>
            <a:r>
              <a:rPr lang="en-US" altLang="zh-CN" dirty="0" err="1"/>
              <a:t>Spatio</a:t>
            </a:r>
            <a:r>
              <a:rPr lang="en-US" altLang="zh-CN" dirty="0"/>
              <a:t>-Temporal </a:t>
            </a:r>
            <a:r>
              <a:rPr lang="en-US" altLang="zh-CN" dirty="0">
                <a:solidFill>
                  <a:srgbClr val="FF0000"/>
                </a:solidFill>
              </a:rPr>
              <a:t>Graph Convolutional Networks </a:t>
            </a:r>
            <a:r>
              <a:rPr lang="en-US" altLang="zh-CN" dirty="0"/>
              <a:t>for Action Segmentation</a:t>
            </a:r>
          </a:p>
          <a:p>
            <a:r>
              <a:rPr lang="en-US" altLang="zh-CN" dirty="0" err="1"/>
              <a:t>arXiv</a:t>
            </a:r>
            <a:r>
              <a:rPr lang="en-US" altLang="zh-CN" dirty="0"/>
              <a:t> 1811.10575</a:t>
            </a:r>
          </a:p>
          <a:p>
            <a:r>
              <a:rPr lang="en-US" altLang="zh-CN" dirty="0"/>
              <a:t>University of Maryland College Park, </a:t>
            </a:r>
            <a:r>
              <a:rPr lang="en-US" altLang="zh-CN" dirty="0" err="1"/>
              <a:t>Pallabi</a:t>
            </a:r>
            <a:r>
              <a:rPr lang="en-US" altLang="zh-CN" dirty="0"/>
              <a:t> Ghosh et.al.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A25423-710E-4B9E-AA5B-D4B5D9E8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53" y="1376184"/>
            <a:ext cx="7030894" cy="41056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5F39B4-4AA7-4CA8-ABDE-78021198D76F}"/>
              </a:ext>
            </a:extLst>
          </p:cNvPr>
          <p:cNvSpPr txBox="1"/>
          <p:nvPr/>
        </p:nvSpPr>
        <p:spPr>
          <a:xfrm>
            <a:off x="900500" y="724486"/>
            <a:ext cx="9959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思考</a:t>
            </a:r>
            <a:r>
              <a:rPr lang="en-US" altLang="zh-CN" sz="2400" dirty="0"/>
              <a:t>1</a:t>
            </a:r>
            <a:r>
              <a:rPr lang="zh-CN" altLang="en-US" sz="2400" dirty="0"/>
              <a:t>：采用</a:t>
            </a:r>
            <a:r>
              <a:rPr lang="en-US" altLang="zh-CN" sz="2400" dirty="0"/>
              <a:t>FPN</a:t>
            </a:r>
            <a:r>
              <a:rPr lang="zh-CN" altLang="en-US" sz="2400" dirty="0"/>
              <a:t>结构做</a:t>
            </a:r>
            <a:r>
              <a:rPr lang="en-US" altLang="zh-CN" sz="2400" dirty="0"/>
              <a:t>receptive field alignment</a:t>
            </a:r>
            <a:r>
              <a:rPr lang="zh-CN" altLang="en-US" sz="2400" dirty="0"/>
              <a:t>， </a:t>
            </a:r>
            <a:r>
              <a:rPr lang="en-US" altLang="zh-CN" sz="2400" dirty="0"/>
              <a:t>Encoder-Decoder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773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5FA639-4157-44C6-A66B-85BDD66520DF}"/>
              </a:ext>
            </a:extLst>
          </p:cNvPr>
          <p:cNvSpPr txBox="1"/>
          <p:nvPr/>
        </p:nvSpPr>
        <p:spPr>
          <a:xfrm>
            <a:off x="900501" y="5810348"/>
            <a:ext cx="1111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VideoCapsuleNet</a:t>
            </a:r>
            <a:r>
              <a:rPr lang="en-US" altLang="zh-CN" dirty="0"/>
              <a:t>: A Simplified Network for Action Detection</a:t>
            </a:r>
          </a:p>
          <a:p>
            <a:r>
              <a:rPr lang="en-US" altLang="zh-CN" dirty="0"/>
              <a:t>NIPS 2018</a:t>
            </a:r>
          </a:p>
          <a:p>
            <a:r>
              <a:rPr lang="en-US" altLang="zh-CN" dirty="0"/>
              <a:t>University of Central Florida,</a:t>
            </a:r>
            <a:r>
              <a:rPr lang="zh-CN" altLang="en-US" dirty="0"/>
              <a:t> </a:t>
            </a:r>
            <a:r>
              <a:rPr lang="en-US" altLang="zh-CN" dirty="0"/>
              <a:t>Kevin Duarte et.al.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5F39B4-4AA7-4CA8-ABDE-78021198D76F}"/>
              </a:ext>
            </a:extLst>
          </p:cNvPr>
          <p:cNvSpPr txBox="1"/>
          <p:nvPr/>
        </p:nvSpPr>
        <p:spPr>
          <a:xfrm>
            <a:off x="900500" y="724486"/>
            <a:ext cx="9959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思考</a:t>
            </a:r>
            <a:r>
              <a:rPr lang="en-US" altLang="zh-CN" sz="2400" dirty="0"/>
              <a:t>1</a:t>
            </a:r>
            <a:r>
              <a:rPr lang="zh-CN" altLang="en-US" sz="2400" dirty="0"/>
              <a:t>：采用</a:t>
            </a:r>
            <a:r>
              <a:rPr lang="en-US" altLang="zh-CN" sz="2400" dirty="0"/>
              <a:t>FPN</a:t>
            </a:r>
            <a:r>
              <a:rPr lang="zh-CN" altLang="en-US" sz="2400" dirty="0"/>
              <a:t>结构做</a:t>
            </a:r>
            <a:r>
              <a:rPr lang="en-US" altLang="zh-CN" sz="2400" dirty="0"/>
              <a:t>receptive field alignment</a:t>
            </a:r>
            <a:r>
              <a:rPr lang="zh-CN" altLang="en-US" sz="2400" dirty="0"/>
              <a:t>， </a:t>
            </a:r>
            <a:r>
              <a:rPr lang="en-US" altLang="zh-CN" sz="2400" dirty="0"/>
              <a:t>Encoder-Decoder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46C0B4-8F85-4AF6-ABA1-CF2AEE2D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52" y="1572833"/>
            <a:ext cx="9310295" cy="37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4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55E14A-75D9-49A8-8F0D-151EE8FEC1AA}"/>
              </a:ext>
            </a:extLst>
          </p:cNvPr>
          <p:cNvSpPr txBox="1"/>
          <p:nvPr/>
        </p:nvSpPr>
        <p:spPr>
          <a:xfrm>
            <a:off x="900501" y="724486"/>
            <a:ext cx="90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思考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video</a:t>
            </a:r>
            <a:r>
              <a:rPr lang="zh-CN" altLang="en-US" sz="2400" dirty="0"/>
              <a:t>信息融合方式的比较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5FA639-4157-44C6-A66B-85BDD66520DF}"/>
              </a:ext>
            </a:extLst>
          </p:cNvPr>
          <p:cNvSpPr txBox="1"/>
          <p:nvPr/>
        </p:nvSpPr>
        <p:spPr>
          <a:xfrm>
            <a:off x="1027111" y="1239075"/>
            <a:ext cx="9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CVPR 2014- Large-scale Video Classification with Convolutional Neural Networks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8746FDEF-CBA8-4D23-88A9-912E100E2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06" y="1804896"/>
            <a:ext cx="8878435" cy="324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8CAAB2-D7C3-4E6A-85EE-8E176C6A8060}"/>
              </a:ext>
            </a:extLst>
          </p:cNvPr>
          <p:cNvSpPr txBox="1"/>
          <p:nvPr/>
        </p:nvSpPr>
        <p:spPr>
          <a:xfrm>
            <a:off x="1244345" y="5434259"/>
            <a:ext cx="9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Slow fusion</a:t>
            </a:r>
            <a:r>
              <a:rPr lang="zh-CN" altLang="en-US" dirty="0"/>
              <a:t>效果最优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395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55E14A-75D9-49A8-8F0D-151EE8FEC1AA}"/>
              </a:ext>
            </a:extLst>
          </p:cNvPr>
          <p:cNvSpPr txBox="1"/>
          <p:nvPr/>
        </p:nvSpPr>
        <p:spPr>
          <a:xfrm>
            <a:off x="900501" y="724486"/>
            <a:ext cx="90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思考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video</a:t>
            </a:r>
            <a:r>
              <a:rPr lang="zh-CN" altLang="en-US" sz="2400" dirty="0"/>
              <a:t>信息融合方式的比较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5FA639-4157-44C6-A66B-85BDD66520DF}"/>
              </a:ext>
            </a:extLst>
          </p:cNvPr>
          <p:cNvSpPr txBox="1"/>
          <p:nvPr/>
        </p:nvSpPr>
        <p:spPr>
          <a:xfrm>
            <a:off x="1027111" y="1239075"/>
            <a:ext cx="9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CVPR 2017- Quo Vadis, Action Recognition? A New Model and the Kinetics Dataset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8CAAB2-D7C3-4E6A-85EE-8E176C6A8060}"/>
              </a:ext>
            </a:extLst>
          </p:cNvPr>
          <p:cNvSpPr txBox="1"/>
          <p:nvPr/>
        </p:nvSpPr>
        <p:spPr>
          <a:xfrm>
            <a:off x="1244345" y="5434259"/>
            <a:ext cx="9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Two-Stream 3D-ConvNet</a:t>
            </a:r>
            <a:r>
              <a:rPr lang="zh-CN" altLang="en-US" dirty="0"/>
              <a:t>效果最优</a:t>
            </a:r>
            <a:endParaRPr lang="en-US" altLang="zh-CN" dirty="0"/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0D981803-B8B8-447E-A184-115A3165E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0" y="1727202"/>
            <a:ext cx="10683900" cy="340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15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1C6F77-626B-4430-A964-719993E645C1}"/>
              </a:ext>
            </a:extLst>
          </p:cNvPr>
          <p:cNvSpPr txBox="1"/>
          <p:nvPr/>
        </p:nvSpPr>
        <p:spPr>
          <a:xfrm>
            <a:off x="526631" y="548640"/>
            <a:ext cx="90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Rethinking the Faster R-CNN Architecture for Temporal Action Localization</a:t>
            </a:r>
          </a:p>
          <a:p>
            <a:pPr algn="r"/>
            <a:r>
              <a:rPr lang="en-US" altLang="zh-CN" dirty="0"/>
              <a:t>--CVPR2018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3BF7B8-0FEE-42C3-8D3B-45601C1EAC16}"/>
              </a:ext>
            </a:extLst>
          </p:cNvPr>
          <p:cNvSpPr txBox="1"/>
          <p:nvPr/>
        </p:nvSpPr>
        <p:spPr>
          <a:xfrm>
            <a:off x="526631" y="2136338"/>
            <a:ext cx="4129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Pipeline:</a:t>
            </a:r>
          </a:p>
          <a:p>
            <a:r>
              <a:rPr lang="en-US" altLang="zh-CN" dirty="0"/>
              <a:t>1. Generate proposals;   </a:t>
            </a:r>
          </a:p>
          <a:p>
            <a:r>
              <a:rPr lang="en-US" altLang="zh-CN" dirty="0"/>
              <a:t>2. Classify proposals, regress</a:t>
            </a:r>
          </a:p>
          <a:p>
            <a:endParaRPr lang="en-US" altLang="zh-CN" dirty="0"/>
          </a:p>
          <a:p>
            <a:r>
              <a:rPr lang="en-US" altLang="zh-CN" dirty="0"/>
              <a:t>Faster RCNN</a:t>
            </a:r>
          </a:p>
          <a:p>
            <a:r>
              <a:rPr lang="en-US" altLang="zh-CN" dirty="0"/>
              <a:t>Domain shift challenge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Large variation in action duration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Temporal Context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Fuse multi-stream feature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DEAE16-9DF3-4816-8B33-C65A512C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062" y="1350938"/>
            <a:ext cx="5047230" cy="52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2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7FB7755-C387-4C77-858A-83A0D0FC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3" y="2094108"/>
            <a:ext cx="10531674" cy="38565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55E14A-75D9-49A8-8F0D-151EE8FEC1AA}"/>
              </a:ext>
            </a:extLst>
          </p:cNvPr>
          <p:cNvSpPr txBox="1"/>
          <p:nvPr/>
        </p:nvSpPr>
        <p:spPr>
          <a:xfrm>
            <a:off x="830163" y="907366"/>
            <a:ext cx="90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Rethinking the Faster R-CNN Architecture for Temporal Action Localization</a:t>
            </a:r>
          </a:p>
          <a:p>
            <a:pPr algn="r"/>
            <a:r>
              <a:rPr lang="en-US" altLang="zh-CN" dirty="0"/>
              <a:t>--CVPR2018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42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00BC0-248D-4BF8-91CB-4327FE71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已有方法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Proposal</a:t>
            </a:r>
            <a:r>
              <a:rPr lang="zh-CN" altLang="en-US" dirty="0"/>
              <a:t>，</a:t>
            </a:r>
            <a:r>
              <a:rPr lang="en-US" altLang="zh-CN" dirty="0"/>
              <a:t>Classification + Regression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7A9EDE8-37CC-4CA5-87C5-3A47B211A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6901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5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1C6F77-626B-4430-A964-719993E645C1}"/>
              </a:ext>
            </a:extLst>
          </p:cNvPr>
          <p:cNvSpPr txBox="1"/>
          <p:nvPr/>
        </p:nvSpPr>
        <p:spPr>
          <a:xfrm>
            <a:off x="526631" y="548640"/>
            <a:ext cx="90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R-C3D: Region Convolutional 3D Network for Temporal Activity Detection</a:t>
            </a:r>
          </a:p>
          <a:p>
            <a:pPr algn="r"/>
            <a:r>
              <a:rPr lang="en-US" altLang="zh-CN" dirty="0"/>
              <a:t>--ICCV 2017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6331B4-B395-4F42-9A40-474CBD65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1" y="1194970"/>
            <a:ext cx="7842133" cy="22340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B16CC0-D023-430B-B8F3-2D095A258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1" y="3725521"/>
            <a:ext cx="7842133" cy="24642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97FCE3-B5DD-4BC0-84E4-5B700BC0240E}"/>
              </a:ext>
            </a:extLst>
          </p:cNvPr>
          <p:cNvSpPr txBox="1"/>
          <p:nvPr/>
        </p:nvSpPr>
        <p:spPr>
          <a:xfrm>
            <a:off x="8529711" y="1753849"/>
            <a:ext cx="337155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Proposal</a:t>
            </a:r>
          </a:p>
          <a:p>
            <a:endParaRPr lang="en-US" altLang="zh-CN" dirty="0"/>
          </a:p>
          <a:p>
            <a:r>
              <a:rPr lang="en-US" altLang="zh-CN" dirty="0"/>
              <a:t>1. Feature:</a:t>
            </a:r>
          </a:p>
          <a:p>
            <a:endParaRPr lang="en-US" altLang="zh-CN" dirty="0"/>
          </a:p>
          <a:p>
            <a:r>
              <a:rPr lang="en-US" altLang="zh-CN" dirty="0"/>
              <a:t>2. Sliding window</a:t>
            </a:r>
            <a:r>
              <a:rPr lang="zh-CN" altLang="en-US" dirty="0"/>
              <a:t>尺寸预先定义</a:t>
            </a:r>
            <a:endParaRPr lang="en-US" altLang="zh-CN" dirty="0"/>
          </a:p>
          <a:p>
            <a:r>
              <a:rPr lang="zh-CN" altLang="en-US" dirty="0"/>
              <a:t>每个位置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THUMOS’14</a:t>
            </a:r>
          </a:p>
          <a:p>
            <a:r>
              <a:rPr lang="en-US" altLang="zh-CN" dirty="0"/>
              <a:t>K=[2,4,5,6,8,9,10,12,14,16]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frame</a:t>
            </a:r>
            <a:r>
              <a:rPr lang="zh-CN" altLang="en-US" dirty="0"/>
              <a:t>数量：</a:t>
            </a:r>
            <a:r>
              <a:rPr lang="en-US" altLang="zh-CN" dirty="0"/>
              <a:t>768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使用两个</a:t>
            </a:r>
            <a:r>
              <a:rPr lang="en-US" altLang="zh-CN" dirty="0"/>
              <a:t>1x1x1</a:t>
            </a:r>
            <a:r>
              <a:rPr lang="zh-CN" altLang="en-US" dirty="0"/>
              <a:t>的</a:t>
            </a:r>
            <a:r>
              <a:rPr lang="en-US" altLang="zh-CN" dirty="0"/>
              <a:t>conv</a:t>
            </a:r>
            <a:r>
              <a:rPr lang="zh-CN" altLang="en-US" dirty="0"/>
              <a:t>预测每个</a:t>
            </a:r>
            <a:r>
              <a:rPr lang="en-US" altLang="zh-CN" dirty="0"/>
              <a:t>proposal</a:t>
            </a:r>
            <a:r>
              <a:rPr lang="zh-CN" altLang="en-US" dirty="0"/>
              <a:t>的</a:t>
            </a:r>
            <a:r>
              <a:rPr lang="en-US" altLang="zh-CN" dirty="0"/>
              <a:t>offset</a:t>
            </a:r>
            <a:r>
              <a:rPr lang="zh-CN" altLang="en-US" dirty="0"/>
              <a:t>和</a:t>
            </a:r>
            <a:r>
              <a:rPr lang="en-US" altLang="zh-CN" dirty="0"/>
              <a:t>score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en-US" altLang="zh-CN" dirty="0">
                <a:solidFill>
                  <a:srgbClr val="FF0000"/>
                </a:solidFill>
              </a:rPr>
              <a:t>anchor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r>
              <a:rPr lang="en-US" altLang="zh-CN" dirty="0">
                <a:solidFill>
                  <a:srgbClr val="FF0000"/>
                </a:solidFill>
              </a:rPr>
              <a:t>receptive field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未考虑</a:t>
            </a:r>
            <a:r>
              <a:rPr lang="en-US" altLang="zh-CN" dirty="0">
                <a:solidFill>
                  <a:srgbClr val="FF0000"/>
                </a:solidFill>
              </a:rPr>
              <a:t>context</a:t>
            </a:r>
            <a:r>
              <a:rPr lang="zh-CN" altLang="en-US" dirty="0">
                <a:solidFill>
                  <a:srgbClr val="FF0000"/>
                </a:solidFill>
              </a:rPr>
              <a:t>信息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78A8185-CA43-4878-8B20-02ABA812E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759888"/>
              </p:ext>
            </p:extLst>
          </p:nvPr>
        </p:nvGraphicFramePr>
        <p:xfrm>
          <a:off x="9833317" y="2198679"/>
          <a:ext cx="993839" cy="5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571320" imgH="291960" progId="Equation.DSMT4">
                  <p:embed/>
                </p:oleObj>
              </mc:Choice>
              <mc:Fallback>
                <p:oleObj name="Equation" r:id="rId5" imgW="571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33317" y="2198679"/>
                        <a:ext cx="993839" cy="50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09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1C6F77-626B-4430-A964-719993E645C1}"/>
              </a:ext>
            </a:extLst>
          </p:cNvPr>
          <p:cNvSpPr txBox="1"/>
          <p:nvPr/>
        </p:nvSpPr>
        <p:spPr>
          <a:xfrm>
            <a:off x="526631" y="548640"/>
            <a:ext cx="90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TURN TAP : Temporal Unit Regression Network for Temporal Action Proposals </a:t>
            </a:r>
          </a:p>
          <a:p>
            <a:pPr algn="r"/>
            <a:r>
              <a:rPr lang="en-US" altLang="zh-CN" dirty="0"/>
              <a:t>--ICCV 2017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83004F-10AD-4284-85B6-880E4A57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8" y="1465791"/>
            <a:ext cx="9404296" cy="3501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D32EDF-3CD2-4F63-BFD8-639EE209E53B}"/>
              </a:ext>
            </a:extLst>
          </p:cNvPr>
          <p:cNvSpPr txBox="1"/>
          <p:nvPr/>
        </p:nvSpPr>
        <p:spPr>
          <a:xfrm>
            <a:off x="1004887" y="5120998"/>
            <a:ext cx="68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考虑（前</a:t>
            </a:r>
            <a:r>
              <a:rPr lang="en-US" altLang="zh-CN" dirty="0"/>
              <a:t>/</a:t>
            </a:r>
            <a:r>
              <a:rPr lang="zh-CN" altLang="en-US" dirty="0"/>
              <a:t>后）</a:t>
            </a:r>
            <a:r>
              <a:rPr lang="en-US" altLang="zh-CN" dirty="0"/>
              <a:t>context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每一帧提</a:t>
            </a:r>
            <a:r>
              <a:rPr lang="en-US" altLang="zh-CN" dirty="0"/>
              <a:t>feature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average pooling</a:t>
            </a:r>
            <a:r>
              <a:rPr lang="zh-CN" altLang="en-US" dirty="0">
                <a:solidFill>
                  <a:srgbClr val="FF0000"/>
                </a:solidFill>
              </a:rPr>
              <a:t>得到</a:t>
            </a:r>
            <a:r>
              <a:rPr lang="en-US" altLang="zh-CN" dirty="0">
                <a:solidFill>
                  <a:srgbClr val="FF0000"/>
                </a:solidFill>
              </a:rPr>
              <a:t>clip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86853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1C6F77-626B-4430-A964-719993E645C1}"/>
              </a:ext>
            </a:extLst>
          </p:cNvPr>
          <p:cNvSpPr txBox="1"/>
          <p:nvPr/>
        </p:nvSpPr>
        <p:spPr>
          <a:xfrm>
            <a:off x="526631" y="548640"/>
            <a:ext cx="90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Cascaded Boundary Regression for Temporal Action Detection</a:t>
            </a:r>
          </a:p>
          <a:p>
            <a:pPr algn="r"/>
            <a:r>
              <a:rPr lang="en-US" altLang="zh-CN" dirty="0"/>
              <a:t>--BMVC 2017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73C24E-2A1F-4954-A682-4723545D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97" y="1382889"/>
            <a:ext cx="6630282" cy="20672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C09781-6AB1-4E87-B9A3-957C68CD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97" y="3638095"/>
            <a:ext cx="6630282" cy="21316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78040D-BA47-48FD-B6F6-E73BA6AD9380}"/>
              </a:ext>
            </a:extLst>
          </p:cNvPr>
          <p:cNvSpPr txBox="1"/>
          <p:nvPr/>
        </p:nvSpPr>
        <p:spPr>
          <a:xfrm>
            <a:off x="7880252" y="2690336"/>
            <a:ext cx="337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Stage 1 proposal</a:t>
            </a:r>
            <a:r>
              <a:rPr lang="zh-CN" altLang="en-US" dirty="0"/>
              <a:t>，二分类</a:t>
            </a:r>
            <a:endParaRPr lang="en-US" altLang="zh-CN" dirty="0"/>
          </a:p>
          <a:p>
            <a:r>
              <a:rPr lang="en-US" altLang="zh-CN" dirty="0"/>
              <a:t>Stage 2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，多分类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每个阶段以</a:t>
            </a:r>
            <a:r>
              <a:rPr lang="en-US" altLang="zh-CN" dirty="0"/>
              <a:t>cascade</a:t>
            </a:r>
            <a:r>
              <a:rPr lang="zh-CN" altLang="en-US" dirty="0"/>
              <a:t>的形式进行，</a:t>
            </a:r>
            <a:r>
              <a:rPr lang="en-US" altLang="zh-CN" dirty="0"/>
              <a:t>k=2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效果好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只做了</a:t>
            </a:r>
            <a:r>
              <a:rPr lang="en-US" altLang="zh-CN" dirty="0">
                <a:solidFill>
                  <a:srgbClr val="FF0000"/>
                </a:solidFill>
              </a:rPr>
              <a:t>early fusion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6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1C6F77-626B-4430-A964-719993E645C1}"/>
              </a:ext>
            </a:extLst>
          </p:cNvPr>
          <p:cNvSpPr txBox="1"/>
          <p:nvPr/>
        </p:nvSpPr>
        <p:spPr>
          <a:xfrm>
            <a:off x="526631" y="548640"/>
            <a:ext cx="90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Temporal Context Network for Activity Localization in Videos</a:t>
            </a:r>
          </a:p>
          <a:p>
            <a:pPr algn="r"/>
            <a:r>
              <a:rPr lang="en-US" altLang="zh-CN" dirty="0"/>
              <a:t>--ICCV 2017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97FCE3-B5DD-4BC0-84E4-5B700BC0240E}"/>
              </a:ext>
            </a:extLst>
          </p:cNvPr>
          <p:cNvSpPr txBox="1"/>
          <p:nvPr/>
        </p:nvSpPr>
        <p:spPr>
          <a:xfrm>
            <a:off x="7559296" y="2764265"/>
            <a:ext cx="337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对于每个</a:t>
            </a:r>
            <a:r>
              <a:rPr lang="en-US" altLang="zh-CN" dirty="0"/>
              <a:t>proposal</a:t>
            </a:r>
            <a:r>
              <a:rPr lang="zh-CN" altLang="en-US" dirty="0"/>
              <a:t>，以不同尺度的</a:t>
            </a:r>
            <a:r>
              <a:rPr lang="en-US" altLang="zh-CN" dirty="0"/>
              <a:t>sliding window</a:t>
            </a:r>
            <a:r>
              <a:rPr lang="zh-CN" altLang="en-US" dirty="0"/>
              <a:t>提取</a:t>
            </a:r>
            <a:r>
              <a:rPr lang="en-US" altLang="zh-CN" dirty="0"/>
              <a:t>context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没有做</a:t>
            </a:r>
            <a:r>
              <a:rPr lang="en-US" altLang="zh-CN" dirty="0"/>
              <a:t>regression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只做了</a:t>
            </a:r>
            <a:r>
              <a:rPr lang="en-US" altLang="zh-CN" dirty="0">
                <a:solidFill>
                  <a:srgbClr val="FF0000"/>
                </a:solidFill>
              </a:rPr>
              <a:t>early fusion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82F1B1-2D94-47DE-B7AC-710CE2A8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9" y="4243995"/>
            <a:ext cx="6154102" cy="2325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7F8624-C520-4DCC-AA9C-E253D09F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9" y="871805"/>
            <a:ext cx="5815561" cy="33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5EC2673-6E4D-4273-9733-75272ECCE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879201"/>
              </p:ext>
            </p:extLst>
          </p:nvPr>
        </p:nvGraphicFramePr>
        <p:xfrm>
          <a:off x="1676669" y="1063308"/>
          <a:ext cx="6032426" cy="5393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E6D22DA7-B911-4814-9A7A-0B8B842A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95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本文做法</a:t>
            </a:r>
          </a:p>
        </p:txBody>
      </p:sp>
    </p:spTree>
    <p:extLst>
      <p:ext uri="{BB962C8B-B14F-4D97-AF65-F5344CB8AC3E}">
        <p14:creationId xmlns:p14="http://schemas.microsoft.com/office/powerpoint/2010/main" val="33251279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665</TotalTime>
  <Words>598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 3</vt:lpstr>
      <vt:lpstr>平面</vt:lpstr>
      <vt:lpstr>Equation</vt:lpstr>
      <vt:lpstr>Video Action Localization 交流</vt:lpstr>
      <vt:lpstr>PowerPoint Presentation</vt:lpstr>
      <vt:lpstr>PowerPoint Presentation</vt:lpstr>
      <vt:lpstr>已有方法 Proposal，Classification + Regression</vt:lpstr>
      <vt:lpstr>PowerPoint Presentation</vt:lpstr>
      <vt:lpstr>PowerPoint Presentation</vt:lpstr>
      <vt:lpstr>PowerPoint Presentation</vt:lpstr>
      <vt:lpstr>PowerPoint Presentation</vt:lpstr>
      <vt:lpstr>本文做法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LeYang</dc:creator>
  <cp:lastModifiedBy>Le Yang (FA Talent)</cp:lastModifiedBy>
  <cp:revision>29</cp:revision>
  <dcterms:created xsi:type="dcterms:W3CDTF">2019-04-18T01:35:01Z</dcterms:created>
  <dcterms:modified xsi:type="dcterms:W3CDTF">2019-05-21T22:57:27Z</dcterms:modified>
</cp:coreProperties>
</file>