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C0C2-53C7-4E4D-83EB-F5F3088C2A26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1CC8-41F1-4482-B3EC-EC0B26A59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282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C0C2-53C7-4E4D-83EB-F5F3088C2A26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1CC8-41F1-4482-B3EC-EC0B26A59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453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C0C2-53C7-4E4D-83EB-F5F3088C2A26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1CC8-41F1-4482-B3EC-EC0B26A59E8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3251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C0C2-53C7-4E4D-83EB-F5F3088C2A26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1CC8-41F1-4482-B3EC-EC0B26A59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048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C0C2-53C7-4E4D-83EB-F5F3088C2A26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1CC8-41F1-4482-B3EC-EC0B26A59E8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0226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C0C2-53C7-4E4D-83EB-F5F3088C2A26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1CC8-41F1-4482-B3EC-EC0B26A59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5884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C0C2-53C7-4E4D-83EB-F5F3088C2A26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1CC8-41F1-4482-B3EC-EC0B26A59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280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C0C2-53C7-4E4D-83EB-F5F3088C2A26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1CC8-41F1-4482-B3EC-EC0B26A59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96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C0C2-53C7-4E4D-83EB-F5F3088C2A26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1CC8-41F1-4482-B3EC-EC0B26A59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50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C0C2-53C7-4E4D-83EB-F5F3088C2A26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1CC8-41F1-4482-B3EC-EC0B26A59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153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C0C2-53C7-4E4D-83EB-F5F3088C2A26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1CC8-41F1-4482-B3EC-EC0B26A59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121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C0C2-53C7-4E4D-83EB-F5F3088C2A26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1CC8-41F1-4482-B3EC-EC0B26A59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53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C0C2-53C7-4E4D-83EB-F5F3088C2A26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1CC8-41F1-4482-B3EC-EC0B26A59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698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C0C2-53C7-4E4D-83EB-F5F3088C2A26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1CC8-41F1-4482-B3EC-EC0B26A59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2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C0C2-53C7-4E4D-83EB-F5F3088C2A26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1CC8-41F1-4482-B3EC-EC0B26A59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903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C0C2-53C7-4E4D-83EB-F5F3088C2A26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1CC8-41F1-4482-B3EC-EC0B26A59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82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7C0C2-53C7-4E4D-83EB-F5F3088C2A26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4EA1CC8-41F1-4482-B3EC-EC0B26A59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346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png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3.bin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8.png"/><Relationship Id="rId4" Type="http://schemas.openxmlformats.org/officeDocument/2006/relationships/image" Target="../media/image5.wmf"/><Relationship Id="rId9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13.png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1602F6-DE70-4E8A-B67C-060231D0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2334" y="2450305"/>
            <a:ext cx="6091766" cy="709611"/>
          </a:xfrm>
        </p:spPr>
        <p:txBody>
          <a:bodyPr/>
          <a:lstStyle/>
          <a:p>
            <a:r>
              <a:rPr lang="en-US" altLang="zh-CN" dirty="0"/>
              <a:t>Fixation of uncertain points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0BD18C-79A1-454C-98C5-95BE5A799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0" y="4052889"/>
            <a:ext cx="7620000" cy="709611"/>
          </a:xfrm>
        </p:spPr>
        <p:txBody>
          <a:bodyPr/>
          <a:lstStyle/>
          <a:p>
            <a:pPr algn="r"/>
            <a:r>
              <a:rPr lang="en-US" altLang="zh-CN" dirty="0"/>
              <a:t>Le Yang</a:t>
            </a:r>
            <a:r>
              <a:rPr lang="zh-CN" altLang="en-US" dirty="0"/>
              <a:t>  </a:t>
            </a:r>
            <a:r>
              <a:rPr lang="en-US" altLang="zh-CN" dirty="0"/>
              <a:t>Apr. 21</a:t>
            </a:r>
          </a:p>
        </p:txBody>
      </p:sp>
    </p:spTree>
    <p:extLst>
      <p:ext uri="{BB962C8B-B14F-4D97-AF65-F5344CB8AC3E}">
        <p14:creationId xmlns:p14="http://schemas.microsoft.com/office/powerpoint/2010/main" val="2256946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5CA23B5-285F-4E13-99FE-2EE50B5260A0}"/>
              </a:ext>
            </a:extLst>
          </p:cNvPr>
          <p:cNvSpPr txBox="1"/>
          <p:nvPr/>
        </p:nvSpPr>
        <p:spPr>
          <a:xfrm>
            <a:off x="526630" y="548640"/>
            <a:ext cx="1106846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R-C3D: Region Convolutional 3D Network for Temporal Activity Detection                 --ICCV 2017</a:t>
            </a:r>
          </a:p>
          <a:p>
            <a:r>
              <a:rPr lang="de-DE" altLang="zh-CN" sz="1600" dirty="0"/>
              <a:t>Huijuan Xu, Abir Das, Kate Saenko   </a:t>
            </a:r>
            <a:r>
              <a:rPr lang="en-US" altLang="zh-CN" sz="1600" dirty="0"/>
              <a:t>Boston University</a:t>
            </a:r>
            <a:endParaRPr lang="zh-CN" altLang="en-US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67004F-9DC9-4E83-ACB7-FD75D1948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31" y="1194970"/>
            <a:ext cx="7842133" cy="223402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7569C1D-191B-4443-AD5E-A02582BE1F76}"/>
              </a:ext>
            </a:extLst>
          </p:cNvPr>
          <p:cNvSpPr txBox="1"/>
          <p:nvPr/>
        </p:nvSpPr>
        <p:spPr>
          <a:xfrm>
            <a:off x="657210" y="3686126"/>
            <a:ext cx="112440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Anchor based temporal proposal</a:t>
            </a:r>
          </a:p>
          <a:p>
            <a:endParaRPr lang="en-US" altLang="zh-CN" dirty="0"/>
          </a:p>
          <a:p>
            <a:r>
              <a:rPr lang="en-US" altLang="zh-CN" dirty="0"/>
              <a:t>Question: As for feature map               , K=[2,4,5,6,8,9,10,12,14,16], when predict action/background score, how to handle various temporal length?</a:t>
            </a:r>
          </a:p>
          <a:p>
            <a:endParaRPr lang="en-US" altLang="zh-CN" dirty="0"/>
          </a:p>
          <a:p>
            <a:r>
              <a:rPr lang="en-US" altLang="zh-CN" dirty="0"/>
              <a:t>Answer: For each anchor, the used feature is                , using two 1x1x1 convolution layers, predict action/background score as well as the relative offset. (Similar with faster R-CNN)</a:t>
            </a:r>
          </a:p>
          <a:p>
            <a:endParaRPr lang="zh-CN" altLang="en-US" dirty="0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966739FB-76EB-4AB2-BEBE-434A467FB0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3253563"/>
              </p:ext>
            </p:extLst>
          </p:nvPr>
        </p:nvGraphicFramePr>
        <p:xfrm>
          <a:off x="3784209" y="4032309"/>
          <a:ext cx="993839" cy="50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Equation" r:id="rId4" imgW="571320" imgH="291960" progId="Equation.DSMT4">
                  <p:embed/>
                </p:oleObj>
              </mc:Choice>
              <mc:Fallback>
                <p:oleObj name="Equation" r:id="rId4" imgW="571320" imgH="29196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578A8185-CA43-4878-8B20-02ABA812E0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84209" y="4032309"/>
                        <a:ext cx="993839" cy="507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8C9306BB-00C5-4219-B082-C521AAF00D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650894"/>
              </p:ext>
            </p:extLst>
          </p:nvPr>
        </p:nvGraphicFramePr>
        <p:xfrm>
          <a:off x="5461000" y="5005388"/>
          <a:ext cx="927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Equation" r:id="rId6" imgW="533160" imgH="190440" progId="Equation.DSMT4">
                  <p:embed/>
                </p:oleObj>
              </mc:Choice>
              <mc:Fallback>
                <p:oleObj name="Equation" r:id="rId6" imgW="533160" imgH="19044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966739FB-76EB-4AB2-BEBE-434A467FB0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61000" y="5005388"/>
                        <a:ext cx="9271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3904EF7C-F6EF-4D6E-A49E-F8375BCCC2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09027" y="1452098"/>
            <a:ext cx="3292241" cy="19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436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7569C1D-191B-4443-AD5E-A02582BE1F76}"/>
              </a:ext>
            </a:extLst>
          </p:cNvPr>
          <p:cNvSpPr txBox="1"/>
          <p:nvPr/>
        </p:nvSpPr>
        <p:spPr>
          <a:xfrm>
            <a:off x="804171" y="3326716"/>
            <a:ext cx="1124405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Question: How to do NMS? How to calculate feature?</a:t>
            </a:r>
          </a:p>
          <a:p>
            <a:endParaRPr lang="en-US" altLang="zh-CN" dirty="0"/>
          </a:p>
          <a:p>
            <a:r>
              <a:rPr lang="en-US" altLang="zh-CN" dirty="0"/>
              <a:t>Answer: </a:t>
            </a:r>
            <a:r>
              <a:rPr lang="en-US" altLang="zh-CN" sz="1600" dirty="0"/>
              <a:t>(1) Set threshold  as 0.7, do greedy Non-Maximum Suppression. </a:t>
            </a:r>
          </a:p>
          <a:p>
            <a:r>
              <a:rPr lang="en-US" altLang="zh-CN" sz="1600" dirty="0"/>
              <a:t>(2) 3D </a:t>
            </a:r>
            <a:r>
              <a:rPr lang="en-US" altLang="zh-CN" sz="1600" dirty="0" err="1"/>
              <a:t>RoI</a:t>
            </a:r>
            <a:r>
              <a:rPr lang="en-US" altLang="zh-CN" sz="1600" dirty="0"/>
              <a:t> Pooling. After 3D </a:t>
            </a:r>
            <a:r>
              <a:rPr lang="en-US" altLang="zh-CN" sz="1600" dirty="0" err="1"/>
              <a:t>ConvNet</a:t>
            </a:r>
            <a:r>
              <a:rPr lang="en-US" altLang="zh-CN" sz="1600" dirty="0"/>
              <a:t>, the feature would be                    , divide the feature into               sub-volume (e.g., 1x4x4), do max-pooling. The feature after 3D </a:t>
            </a:r>
            <a:r>
              <a:rPr lang="en-US" altLang="zh-CN" sz="1600" dirty="0" err="1"/>
              <a:t>RoI</a:t>
            </a:r>
            <a:r>
              <a:rPr lang="en-US" altLang="zh-CN" sz="1600" dirty="0"/>
              <a:t> Pooling would be               .</a:t>
            </a:r>
          </a:p>
          <a:p>
            <a:r>
              <a:rPr lang="en-US" altLang="zh-CN" sz="1600" dirty="0"/>
              <a:t>Two fully connected layers are used to do classification and regression.</a:t>
            </a:r>
            <a:endParaRPr lang="zh-CN" altLang="en-US" sz="1600" dirty="0"/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999C54D3-6BE7-452D-8719-50CD476B74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2967668"/>
              </p:ext>
            </p:extLst>
          </p:nvPr>
        </p:nvGraphicFramePr>
        <p:xfrm>
          <a:off x="7556500" y="4437664"/>
          <a:ext cx="97155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Equation" r:id="rId3" imgW="558720" imgH="190440" progId="Equation.DSMT4">
                  <p:embed/>
                </p:oleObj>
              </mc:Choice>
              <mc:Fallback>
                <p:oleObj name="Equation" r:id="rId3" imgW="558720" imgH="19044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966739FB-76EB-4AB2-BEBE-434A467FB0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6500" y="4437664"/>
                        <a:ext cx="971550" cy="331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E6ADB6BC-3DF6-451E-8739-3B6815B518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525" y="1319163"/>
            <a:ext cx="9829800" cy="1381125"/>
          </a:xfrm>
          <a:prstGeom prst="rect">
            <a:avLst/>
          </a:prstGeom>
        </p:spPr>
      </p:pic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47CBCD14-4ABA-4FC5-9AD4-04DC00CCE6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1006567"/>
              </p:ext>
            </p:extLst>
          </p:nvPr>
        </p:nvGraphicFramePr>
        <p:xfrm>
          <a:off x="6342063" y="4187825"/>
          <a:ext cx="1214437" cy="314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Equation" r:id="rId6" imgW="736560" imgH="190440" progId="Equation.DSMT4">
                  <p:embed/>
                </p:oleObj>
              </mc:Choice>
              <mc:Fallback>
                <p:oleObj name="Equation" r:id="rId6" imgW="736560" imgH="19044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999C54D3-6BE7-452D-8719-50CD476B74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42063" y="4187825"/>
                        <a:ext cx="1214437" cy="314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A1F8260D-1CF7-4656-BFE0-C630006163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5381717"/>
              </p:ext>
            </p:extLst>
          </p:nvPr>
        </p:nvGraphicFramePr>
        <p:xfrm>
          <a:off x="9759950" y="4192684"/>
          <a:ext cx="933450" cy="329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Equation" r:id="rId8" imgW="647640" imgH="228600" progId="Equation.DSMT4">
                  <p:embed/>
                </p:oleObj>
              </mc:Choice>
              <mc:Fallback>
                <p:oleObj name="Equation" r:id="rId8" imgW="647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759950" y="4192684"/>
                        <a:ext cx="933450" cy="3294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3EA739F0-53A5-40DC-B83E-C99D64D5F2F2}"/>
              </a:ext>
            </a:extLst>
          </p:cNvPr>
          <p:cNvSpPr txBox="1"/>
          <p:nvPr/>
        </p:nvSpPr>
        <p:spPr>
          <a:xfrm>
            <a:off x="526630" y="548640"/>
            <a:ext cx="1106846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R-C3D: Region Convolutional 3D Network for Temporal Activity Detection                 --ICCV 2017</a:t>
            </a:r>
          </a:p>
          <a:p>
            <a:r>
              <a:rPr lang="de-DE" altLang="zh-CN" sz="1600" dirty="0"/>
              <a:t>Huijuan Xu, Abir Das, Kate Saenko   </a:t>
            </a:r>
            <a:r>
              <a:rPr lang="en-US" altLang="zh-CN" sz="1600" dirty="0"/>
              <a:t>Boston University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49327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7569C1D-191B-4443-AD5E-A02582BE1F76}"/>
              </a:ext>
            </a:extLst>
          </p:cNvPr>
          <p:cNvSpPr txBox="1"/>
          <p:nvPr/>
        </p:nvSpPr>
        <p:spPr>
          <a:xfrm>
            <a:off x="708010" y="4045173"/>
            <a:ext cx="112440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Q: How to extract feature for unit?</a:t>
            </a:r>
          </a:p>
          <a:p>
            <a:r>
              <a:rPr lang="en-US" altLang="zh-CN" dirty="0"/>
              <a:t>A: An unit contains      frames, a video                    is divided into           units. Units are not overlapped with each other.</a:t>
            </a:r>
          </a:p>
          <a:p>
            <a:r>
              <a:rPr lang="en-US" altLang="zh-CN" dirty="0"/>
              <a:t>This paper studies 3 kinds of method for feature extraction: C3D, optical flow based CNN feature and RGB CNN feature. For C3D, they use fc6 feature, 4096 dimension. As for optical flow/RGB CNN features, each frame generate a 4096-dimension feature, then </a:t>
            </a:r>
            <a:r>
              <a:rPr lang="en-US" altLang="zh-CN" dirty="0">
                <a:solidFill>
                  <a:srgbClr val="00B050"/>
                </a:solidFill>
              </a:rPr>
              <a:t>average pool </a:t>
            </a:r>
            <a:r>
              <a:rPr lang="en-US" altLang="zh-CN" dirty="0"/>
              <a:t>to generate a 4096-dimension feature for this unit. </a:t>
            </a:r>
          </a:p>
          <a:p>
            <a:r>
              <a:rPr lang="en-US" altLang="zh-CN" dirty="0"/>
              <a:t>The final feature is the concatenation of context feature and internal feature.</a:t>
            </a:r>
          </a:p>
          <a:p>
            <a:r>
              <a:rPr lang="en-US" altLang="zh-CN" dirty="0"/>
              <a:t>                                                                    P: </a:t>
            </a:r>
            <a:r>
              <a:rPr lang="en-US" altLang="zh-CN" dirty="0">
                <a:solidFill>
                  <a:srgbClr val="00B050"/>
                </a:solidFill>
              </a:rPr>
              <a:t>average pooling</a:t>
            </a:r>
            <a:r>
              <a:rPr lang="en-US" altLang="zh-CN" dirty="0"/>
              <a:t>,     ||: concatenation</a:t>
            </a:r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4AAFF06-EB02-4343-902A-47300F6F91CA}"/>
              </a:ext>
            </a:extLst>
          </p:cNvPr>
          <p:cNvSpPr txBox="1"/>
          <p:nvPr/>
        </p:nvSpPr>
        <p:spPr>
          <a:xfrm>
            <a:off x="526631" y="548640"/>
            <a:ext cx="107763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TURN TAP : Temporal Unit Regression Network for Temporal Action Proposals              --ICCV 2017</a:t>
            </a:r>
          </a:p>
          <a:p>
            <a:r>
              <a:rPr lang="en-US" altLang="zh-CN" sz="1600" dirty="0" err="1"/>
              <a:t>Jiyang</a:t>
            </a:r>
            <a:r>
              <a:rPr lang="en-US" altLang="zh-CN" sz="1600" dirty="0"/>
              <a:t> Gao1, </a:t>
            </a:r>
            <a:r>
              <a:rPr lang="en-US" altLang="zh-CN" sz="1600" dirty="0" err="1"/>
              <a:t>Zhenheng</a:t>
            </a:r>
            <a:r>
              <a:rPr lang="en-US" altLang="zh-CN" sz="1600" dirty="0"/>
              <a:t> Yang1, Chen Sun2, Kan Chen1, Ram Nevatia1</a:t>
            </a:r>
          </a:p>
          <a:p>
            <a:r>
              <a:rPr lang="en-US" altLang="zh-CN" sz="1600" dirty="0"/>
              <a:t>1: University of Southern California    2: Google Research</a:t>
            </a:r>
            <a:endParaRPr lang="zh-CN" altLang="en-US" sz="16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A6D62AA-DE75-47AF-90A7-AAFC2D356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416" y="1560764"/>
            <a:ext cx="6569284" cy="2445814"/>
          </a:xfrm>
          <a:prstGeom prst="rect">
            <a:avLst/>
          </a:prstGeom>
        </p:spPr>
      </p:pic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DF401123-99EF-4BE3-9AA6-DC713314EB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066903"/>
              </p:ext>
            </p:extLst>
          </p:nvPr>
        </p:nvGraphicFramePr>
        <p:xfrm>
          <a:off x="2749550" y="4170939"/>
          <a:ext cx="408385" cy="578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Equation" r:id="rId4" imgW="164880" imgH="228600" progId="Equation.DSMT4">
                  <p:embed/>
                </p:oleObj>
              </mc:Choice>
              <mc:Fallback>
                <p:oleObj name="Equation" r:id="rId4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49550" y="4170939"/>
                        <a:ext cx="408385" cy="5788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3C1EF5DF-F85D-4406-9745-9102A4F78D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1369050"/>
              </p:ext>
            </p:extLst>
          </p:nvPr>
        </p:nvGraphicFramePr>
        <p:xfrm>
          <a:off x="4892466" y="4158239"/>
          <a:ext cx="1203534" cy="588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Equation" r:id="rId6" imgW="571320" imgH="279360" progId="Equation.DSMT4">
                  <p:embed/>
                </p:oleObj>
              </mc:Choice>
              <mc:Fallback>
                <p:oleObj name="Equation" r:id="rId6" imgW="5713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92466" y="4158239"/>
                        <a:ext cx="1203534" cy="5883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9CF6C7E9-0B2C-4BBC-BEB2-0DA48AEB92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3489264"/>
              </p:ext>
            </p:extLst>
          </p:nvPr>
        </p:nvGraphicFramePr>
        <p:xfrm>
          <a:off x="7640031" y="4248442"/>
          <a:ext cx="598974" cy="374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Equation" r:id="rId8" imgW="368280" imgH="228600" progId="Equation.DSMT4">
                  <p:embed/>
                </p:oleObj>
              </mc:Choice>
              <mc:Fallback>
                <p:oleObj name="Equation" r:id="rId8" imgW="368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40031" y="4248442"/>
                        <a:ext cx="598974" cy="3743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1F12DF16-AF0E-4BC7-B5DF-DCA2849BE1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4342402"/>
              </p:ext>
            </p:extLst>
          </p:nvPr>
        </p:nvGraphicFramePr>
        <p:xfrm>
          <a:off x="708010" y="6290778"/>
          <a:ext cx="4584108" cy="442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Equation" r:id="rId10" imgW="2628720" imgH="253800" progId="Equation.DSMT4">
                  <p:embed/>
                </p:oleObj>
              </mc:Choice>
              <mc:Fallback>
                <p:oleObj name="Equation" r:id="rId10" imgW="26287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08010" y="6290778"/>
                        <a:ext cx="4584108" cy="4429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5279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7569C1D-191B-4443-AD5E-A02582BE1F76}"/>
              </a:ext>
            </a:extLst>
          </p:cNvPr>
          <p:cNvSpPr txBox="1"/>
          <p:nvPr/>
        </p:nvSpPr>
        <p:spPr>
          <a:xfrm>
            <a:off x="754056" y="2469606"/>
            <a:ext cx="717869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Unit-level action proposal</a:t>
            </a:r>
          </a:p>
          <a:p>
            <a:endParaRPr lang="en-US" altLang="zh-CN" sz="1600" dirty="0"/>
          </a:p>
          <a:p>
            <a:r>
              <a:rPr lang="en-US" altLang="zh-CN" sz="1600" dirty="0"/>
              <a:t>1. Regress temporal coordinate at unit-level rather than frame-level. Reason: consecutive K frames form a unit, we extract a 4096-dimension feature from this unit. The feature is </a:t>
            </a:r>
            <a:r>
              <a:rPr lang="en-US" altLang="zh-CN" sz="1600" dirty="0">
                <a:solidFill>
                  <a:srgbClr val="00B050"/>
                </a:solidFill>
              </a:rPr>
              <a:t>not discriminative enough </a:t>
            </a:r>
            <a:r>
              <a:rPr lang="en-US" altLang="zh-CN" sz="1600" dirty="0"/>
              <a:t>to regress coordinate at frame-level. (show in the figure)</a:t>
            </a:r>
          </a:p>
          <a:p>
            <a:endParaRPr lang="en-US" altLang="zh-CN" sz="1600" dirty="0"/>
          </a:p>
          <a:p>
            <a:r>
              <a:rPr lang="en-US" altLang="zh-CN" sz="1600" dirty="0"/>
              <a:t>2. In this method, </a:t>
            </a:r>
            <a:r>
              <a:rPr lang="en-US" altLang="zh-CN" sz="1600" dirty="0">
                <a:solidFill>
                  <a:srgbClr val="00B050"/>
                </a:solidFill>
              </a:rPr>
              <a:t>the unit is the basic processing block</a:t>
            </a:r>
            <a:r>
              <a:rPr lang="en-US" altLang="zh-CN" sz="1600" dirty="0"/>
              <a:t>. </a:t>
            </a:r>
          </a:p>
          <a:p>
            <a:r>
              <a:rPr lang="en-US" altLang="zh-CN" sz="1600" dirty="0"/>
              <a:t>    The untrimmed video is decompressed into units (e.g., 16/32 frames).     </a:t>
            </a:r>
          </a:p>
          <a:p>
            <a:r>
              <a:rPr lang="en-US" altLang="zh-CN" sz="1600" dirty="0"/>
              <a:t>    Extract feature from units. </a:t>
            </a:r>
          </a:p>
          <a:p>
            <a:r>
              <a:rPr lang="en-US" altLang="zh-CN" sz="1600" dirty="0"/>
              <a:t>    A series of consecutive units form an action proposal, named clip.</a:t>
            </a:r>
          </a:p>
          <a:p>
            <a:r>
              <a:rPr lang="en-US" altLang="zh-CN" sz="1600" dirty="0"/>
              <a:t>    Do action classification and regression for each clip.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4AAFF06-EB02-4343-902A-47300F6F91CA}"/>
              </a:ext>
            </a:extLst>
          </p:cNvPr>
          <p:cNvSpPr txBox="1"/>
          <p:nvPr/>
        </p:nvSpPr>
        <p:spPr>
          <a:xfrm>
            <a:off x="526631" y="548640"/>
            <a:ext cx="107763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TURN TAP : Temporal Unit Regression Network for Temporal Action Proposals              --ICCV 2017</a:t>
            </a:r>
          </a:p>
          <a:p>
            <a:r>
              <a:rPr lang="en-US" altLang="zh-CN" sz="1600" dirty="0" err="1"/>
              <a:t>Jiyang</a:t>
            </a:r>
            <a:r>
              <a:rPr lang="en-US" altLang="zh-CN" sz="1600" dirty="0"/>
              <a:t> Gao1, </a:t>
            </a:r>
            <a:r>
              <a:rPr lang="en-US" altLang="zh-CN" sz="1600" dirty="0" err="1"/>
              <a:t>Zhenheng</a:t>
            </a:r>
            <a:r>
              <a:rPr lang="en-US" altLang="zh-CN" sz="1600" dirty="0"/>
              <a:t> Yang1, Chen Sun2, Kan Chen1, Ram Nevatia1</a:t>
            </a:r>
          </a:p>
          <a:p>
            <a:r>
              <a:rPr lang="en-US" altLang="zh-CN" sz="1600" dirty="0"/>
              <a:t>1: University of Southern California    2: Google Research</a:t>
            </a:r>
            <a:endParaRPr lang="zh-CN" altLang="en-US" sz="16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8F22586-98FB-4F5E-9F03-6F0DD7265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1604911"/>
            <a:ext cx="3673490" cy="309506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7E359BF-38D8-4249-BE0E-0A6A523F5F07}"/>
              </a:ext>
            </a:extLst>
          </p:cNvPr>
          <p:cNvSpPr txBox="1"/>
          <p:nvPr/>
        </p:nvSpPr>
        <p:spPr>
          <a:xfrm>
            <a:off x="8250244" y="4898353"/>
            <a:ext cx="38401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Experiments:</a:t>
            </a:r>
          </a:p>
          <a:p>
            <a:r>
              <a:rPr lang="en-US" altLang="zh-CN" sz="1600" dirty="0"/>
              <a:t>Binary classification without context</a:t>
            </a:r>
          </a:p>
          <a:p>
            <a:r>
              <a:rPr lang="en-US" altLang="zh-CN" sz="1600" dirty="0"/>
              <a:t>Binary classification with context</a:t>
            </a:r>
          </a:p>
          <a:p>
            <a:r>
              <a:rPr lang="en-US" altLang="zh-CN" sz="1600" dirty="0"/>
              <a:t>Frame-level regression with context</a:t>
            </a:r>
          </a:p>
          <a:p>
            <a:r>
              <a:rPr lang="en-US" altLang="zh-CN" sz="1600" dirty="0"/>
              <a:t>Unit-level regression with context</a:t>
            </a:r>
          </a:p>
        </p:txBody>
      </p:sp>
    </p:spTree>
    <p:extLst>
      <p:ext uri="{BB962C8B-B14F-4D97-AF65-F5344CB8AC3E}">
        <p14:creationId xmlns:p14="http://schemas.microsoft.com/office/powerpoint/2010/main" val="2656500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7569C1D-191B-4443-AD5E-A02582BE1F76}"/>
              </a:ext>
            </a:extLst>
          </p:cNvPr>
          <p:cNvSpPr txBox="1"/>
          <p:nvPr/>
        </p:nvSpPr>
        <p:spPr>
          <a:xfrm>
            <a:off x="855656" y="4095206"/>
            <a:ext cx="102949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Question: </a:t>
            </a:r>
            <a:r>
              <a:rPr lang="en-US" altLang="zh-CN" sz="1600" dirty="0"/>
              <a:t>How to extract unit-level features</a:t>
            </a:r>
          </a:p>
          <a:p>
            <a:endParaRPr lang="en-US" altLang="zh-CN" dirty="0"/>
          </a:p>
          <a:p>
            <a:r>
              <a:rPr lang="en-US" altLang="zh-CN" dirty="0"/>
              <a:t>Answer:</a:t>
            </a:r>
            <a:r>
              <a:rPr lang="en-US" altLang="zh-CN" sz="1600" dirty="0"/>
              <a:t> A unit contain       frames, a video with T frames is divided into           units. Units do not overlap with each other. (This paper shares </a:t>
            </a:r>
            <a:r>
              <a:rPr lang="en-US" altLang="zh-CN" sz="1600" dirty="0">
                <a:solidFill>
                  <a:srgbClr val="00B050"/>
                </a:solidFill>
              </a:rPr>
              <a:t>the same author with previous </a:t>
            </a:r>
            <a:r>
              <a:rPr lang="en-US" altLang="zh-CN" sz="1600" dirty="0"/>
              <a:t>one, the operations for unit are the same)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4AAFF06-EB02-4343-902A-47300F6F91CA}"/>
              </a:ext>
            </a:extLst>
          </p:cNvPr>
          <p:cNvSpPr txBox="1"/>
          <p:nvPr/>
        </p:nvSpPr>
        <p:spPr>
          <a:xfrm>
            <a:off x="526631" y="548640"/>
            <a:ext cx="1077637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Cascaded Boundary Regression for Temporal Action Detection               --BMVC 2017</a:t>
            </a:r>
          </a:p>
          <a:p>
            <a:r>
              <a:rPr lang="en-US" altLang="zh-CN" sz="1600" dirty="0" err="1"/>
              <a:t>Jiyang</a:t>
            </a:r>
            <a:r>
              <a:rPr lang="en-US" altLang="zh-CN" sz="1600" dirty="0"/>
              <a:t> Gao, </a:t>
            </a:r>
            <a:r>
              <a:rPr lang="en-US" altLang="zh-CN" sz="1600" dirty="0" err="1"/>
              <a:t>Zhenheng</a:t>
            </a:r>
            <a:r>
              <a:rPr lang="en-US" altLang="zh-CN" sz="1600" dirty="0"/>
              <a:t> Yang, Ram </a:t>
            </a:r>
            <a:r>
              <a:rPr lang="en-US" altLang="zh-CN" sz="1600" dirty="0" err="1"/>
              <a:t>Nevatia</a:t>
            </a:r>
            <a:r>
              <a:rPr lang="en-US" altLang="zh-CN" sz="1600" dirty="0"/>
              <a:t>    University of Southern California</a:t>
            </a:r>
            <a:endParaRPr lang="zh-CN" altLang="en-US" sz="16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C5D3063-11CB-48FA-B24A-49DA972F8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675" y="1481755"/>
            <a:ext cx="6630282" cy="2067288"/>
          </a:xfrm>
          <a:prstGeom prst="rect">
            <a:avLst/>
          </a:prstGeom>
        </p:spPr>
      </p:pic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59C98AC2-B506-493E-8537-36E3A3AA3F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0927857"/>
              </p:ext>
            </p:extLst>
          </p:nvPr>
        </p:nvGraphicFramePr>
        <p:xfrm>
          <a:off x="3130550" y="4556871"/>
          <a:ext cx="364472" cy="461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Equation" r:id="rId4" imgW="190440" imgH="241200" progId="Equation.DSMT4">
                  <p:embed/>
                </p:oleObj>
              </mc:Choice>
              <mc:Fallback>
                <p:oleObj name="Equation" r:id="rId4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30550" y="4556871"/>
                        <a:ext cx="364472" cy="461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21BC923A-C196-4F4A-9AC4-0705A3FE59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6928879"/>
              </p:ext>
            </p:extLst>
          </p:nvPr>
        </p:nvGraphicFramePr>
        <p:xfrm>
          <a:off x="7721600" y="4647807"/>
          <a:ext cx="546337" cy="370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Equation" r:id="rId6" imgW="355320" imgH="241200" progId="Equation.DSMT4">
                  <p:embed/>
                </p:oleObj>
              </mc:Choice>
              <mc:Fallback>
                <p:oleObj name="Equation" r:id="rId6" imgW="3553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721600" y="4647807"/>
                        <a:ext cx="546337" cy="3707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7201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7569C1D-191B-4443-AD5E-A02582BE1F76}"/>
              </a:ext>
            </a:extLst>
          </p:cNvPr>
          <p:cNvSpPr txBox="1"/>
          <p:nvPr/>
        </p:nvSpPr>
        <p:spPr>
          <a:xfrm>
            <a:off x="817556" y="1860006"/>
            <a:ext cx="7437444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Question: </a:t>
            </a:r>
            <a:r>
              <a:rPr lang="en-US" altLang="zh-CN" sz="1600" dirty="0"/>
              <a:t>The core contribution of this paper is Receptive Field Alignment. How about applying interpolation to do 3D </a:t>
            </a:r>
            <a:r>
              <a:rPr lang="en-US" altLang="zh-CN" sz="1600" dirty="0" err="1"/>
              <a:t>RoI</a:t>
            </a:r>
            <a:r>
              <a:rPr lang="en-US" altLang="zh-CN" sz="1600" dirty="0"/>
              <a:t> Pooling?</a:t>
            </a:r>
          </a:p>
          <a:p>
            <a:endParaRPr lang="en-US" altLang="zh-CN" dirty="0"/>
          </a:p>
          <a:p>
            <a:r>
              <a:rPr lang="en-US" altLang="zh-CN" dirty="0"/>
              <a:t>Answer: </a:t>
            </a:r>
            <a:r>
              <a:rPr lang="en-US" altLang="zh-CN" sz="1600" dirty="0"/>
              <a:t>No ablation study discuss the effective of 3D </a:t>
            </a:r>
            <a:r>
              <a:rPr lang="en-US" altLang="zh-CN" sz="1600" dirty="0" err="1"/>
              <a:t>RoI</a:t>
            </a:r>
            <a:r>
              <a:rPr lang="en-US" altLang="zh-CN" sz="1600" dirty="0"/>
              <a:t> Pooling. The experiment studies the following:</a:t>
            </a:r>
          </a:p>
          <a:p>
            <a:r>
              <a:rPr lang="en-US" altLang="zh-CN" sz="1600" dirty="0"/>
              <a:t>Single: single-tower network with no temporal convolutions</a:t>
            </a:r>
          </a:p>
          <a:p>
            <a:r>
              <a:rPr lang="en-US" altLang="zh-CN" sz="1600" dirty="0"/>
              <a:t>Single + </a:t>
            </a:r>
            <a:r>
              <a:rPr lang="en-US" altLang="zh-CN" sz="1600" dirty="0" err="1"/>
              <a:t>TConv</a:t>
            </a:r>
            <a:r>
              <a:rPr lang="en-US" altLang="zh-CN" sz="1600" dirty="0"/>
              <a:t>: single-tower network with non-dilated temporal convolutions</a:t>
            </a:r>
          </a:p>
          <a:p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00B050"/>
                </a:solidFill>
              </a:rPr>
              <a:t>default faster R-CNN architecture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Multi + </a:t>
            </a:r>
            <a:r>
              <a:rPr lang="en-US" altLang="zh-CN" sz="1600" dirty="0" err="1"/>
              <a:t>TConv</a:t>
            </a:r>
            <a:r>
              <a:rPr lang="en-US" altLang="zh-CN" sz="1600" dirty="0"/>
              <a:t>: a multi-tower network with non-dilated temporal convolutions</a:t>
            </a:r>
          </a:p>
          <a:p>
            <a:r>
              <a:rPr lang="en-US" altLang="zh-CN" sz="1600" dirty="0"/>
              <a:t>Multi + Dilated: a multi-tower network with dilated temporal convolutions</a:t>
            </a:r>
          </a:p>
          <a:p>
            <a:endParaRPr lang="en-US" altLang="zh-CN" sz="1600" dirty="0"/>
          </a:p>
          <a:p>
            <a:r>
              <a:rPr lang="en-US" altLang="zh-CN" sz="1600" dirty="0"/>
              <a:t>Supplement:</a:t>
            </a:r>
          </a:p>
          <a:p>
            <a:r>
              <a:rPr lang="en-US" altLang="zh-CN" sz="1600" dirty="0"/>
              <a:t>1. R-C3D </a:t>
            </a:r>
            <a:r>
              <a:rPr lang="en-US" altLang="zh-CN" sz="1600" dirty="0">
                <a:solidFill>
                  <a:srgbClr val="00B050"/>
                </a:solidFill>
              </a:rPr>
              <a:t>uses 3D </a:t>
            </a:r>
            <a:r>
              <a:rPr lang="en-US" altLang="zh-CN" sz="1600" dirty="0" err="1">
                <a:solidFill>
                  <a:srgbClr val="00B050"/>
                </a:solidFill>
              </a:rPr>
              <a:t>RoI</a:t>
            </a:r>
            <a:r>
              <a:rPr lang="en-US" altLang="zh-CN" sz="1600" dirty="0">
                <a:solidFill>
                  <a:srgbClr val="00B050"/>
                </a:solidFill>
              </a:rPr>
              <a:t> Pooling </a:t>
            </a:r>
            <a:r>
              <a:rPr lang="en-US" altLang="zh-CN" sz="1600" dirty="0"/>
              <a:t>in classification sub-net</a:t>
            </a:r>
          </a:p>
          <a:p>
            <a:r>
              <a:rPr lang="en-US" altLang="zh-CN" sz="1600" dirty="0"/>
              <a:t>2. TURN TAP  and CBR (Cascaded Boundary Regression) use the unit-level feature, which is the average pool of frame-level feature. This operation is criticized as “</a:t>
            </a:r>
            <a:r>
              <a:rPr lang="en-US" altLang="zh-CN" sz="1600" dirty="0">
                <a:solidFill>
                  <a:srgbClr val="00B050"/>
                </a:solidFill>
              </a:rPr>
              <a:t>loss structure information</a:t>
            </a:r>
            <a:r>
              <a:rPr lang="en-US" altLang="zh-CN" sz="1600" dirty="0"/>
              <a:t>”.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4AAFF06-EB02-4343-902A-47300F6F91CA}"/>
              </a:ext>
            </a:extLst>
          </p:cNvPr>
          <p:cNvSpPr txBox="1"/>
          <p:nvPr/>
        </p:nvSpPr>
        <p:spPr>
          <a:xfrm>
            <a:off x="526631" y="548640"/>
            <a:ext cx="107763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Rethinking the Faster R-CNN Architecture for Temporal Action Localization  --CVPR 2018</a:t>
            </a:r>
          </a:p>
          <a:p>
            <a:r>
              <a:rPr lang="en-US" altLang="zh-CN" sz="1400" dirty="0"/>
              <a:t>Yu-Wei Chao1, </a:t>
            </a:r>
            <a:r>
              <a:rPr lang="en-US" altLang="zh-CN" sz="1400" dirty="0" err="1"/>
              <a:t>Sudheendra</a:t>
            </a:r>
            <a:r>
              <a:rPr lang="en-US" altLang="zh-CN" sz="1400" dirty="0"/>
              <a:t> Vijayanarasimhan2, Bryan Seybold2, David A. Ross2, Jia Deng1, Rahul Sukthankar2</a:t>
            </a:r>
          </a:p>
          <a:p>
            <a:r>
              <a:rPr lang="en-US" altLang="zh-CN" sz="1400" dirty="0"/>
              <a:t>1: University of Michigan    2: Google Research</a:t>
            </a:r>
          </a:p>
          <a:p>
            <a:r>
              <a:rPr lang="en-US" altLang="zh-CN" sz="1400" dirty="0"/>
              <a:t>Work done in part during an internship at Google Research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D8FEBC9-A835-4E8E-B9B6-C64A08D4C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00" y="1177048"/>
            <a:ext cx="3506033" cy="296147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5F74FBF-AA74-4A50-86AE-518ED1BB7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200" y="4251162"/>
            <a:ext cx="3506033" cy="205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117393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377</TotalTime>
  <Words>774</Words>
  <Application>Microsoft Office PowerPoint</Application>
  <PresentationFormat>宽屏</PresentationFormat>
  <Paragraphs>62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Arial</vt:lpstr>
      <vt:lpstr>Trebuchet MS</vt:lpstr>
      <vt:lpstr>Wingdings 3</vt:lpstr>
      <vt:lpstr>平面</vt:lpstr>
      <vt:lpstr>Equation</vt:lpstr>
      <vt:lpstr>MathType 7.0 Equation</vt:lpstr>
      <vt:lpstr>Fixation of uncertain points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LeYang</dc:creator>
  <cp:lastModifiedBy>LeYang</cp:lastModifiedBy>
  <cp:revision>30</cp:revision>
  <dcterms:created xsi:type="dcterms:W3CDTF">2019-04-21T02:42:33Z</dcterms:created>
  <dcterms:modified xsi:type="dcterms:W3CDTF">2019-04-21T08:59:56Z</dcterms:modified>
</cp:coreProperties>
</file>