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AE-7ABB-414B-9739-A00C16C225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FA3E-DC07-4B52-B0A5-A5A98BBC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185" y="671269"/>
            <a:ext cx="9144000" cy="4291500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Plan</a:t>
            </a:r>
          </a:p>
          <a:p>
            <a:pPr algn="just"/>
            <a:r>
              <a:rPr lang="en-US" sz="1400" dirty="0" smtClean="0"/>
              <a:t>Summary recent papers.</a:t>
            </a:r>
          </a:p>
          <a:p>
            <a:pPr algn="just"/>
            <a:r>
              <a:rPr lang="en-US" sz="1400" dirty="0" smtClean="0"/>
              <a:t>Devote 1.5 hours each day.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1. Task </a:t>
            </a:r>
            <a:r>
              <a:rPr lang="en-US" sz="1400" dirty="0" err="1" smtClean="0"/>
              <a:t>Defination</a:t>
            </a:r>
            <a:endParaRPr lang="en-US" sz="1400" dirty="0" smtClean="0"/>
          </a:p>
          <a:p>
            <a:pPr algn="just"/>
            <a:r>
              <a:rPr lang="en-US" sz="1400" dirty="0" smtClean="0"/>
              <a:t>2. Two-stage methods: R-CNN style methods. </a:t>
            </a:r>
            <a:r>
              <a:rPr lang="en-US" sz="1400" dirty="0" smtClean="0">
                <a:effectLst/>
              </a:rPr>
              <a:t>Rethinking the Faster R-CNN, </a:t>
            </a:r>
            <a:r>
              <a:rPr lang="en-US" altLang="zh-CN" sz="1400" dirty="0" smtClean="0">
                <a:effectLst/>
              </a:rPr>
              <a:t>R-C3D, TURN, TCN. BSN, SCNN</a:t>
            </a:r>
          </a:p>
          <a:p>
            <a:pPr algn="just"/>
            <a:r>
              <a:rPr lang="en-US" sz="1400" dirty="0" smtClean="0"/>
              <a:t>3. One-stage methods: </a:t>
            </a:r>
            <a:r>
              <a:rPr lang="en-US" altLang="zh-CN" sz="1400" dirty="0" smtClean="0"/>
              <a:t>Single Shot Temporal Action Detection, Decoupling Localization and Classification etc.</a:t>
            </a:r>
          </a:p>
          <a:p>
            <a:pPr algn="just"/>
            <a:r>
              <a:rPr lang="en-US" sz="1400" dirty="0" smtClean="0"/>
              <a:t>New paper: FSN, ASSN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Opinion:</a:t>
            </a:r>
          </a:p>
          <a:p>
            <a:pPr marL="342900" indent="-342900" algn="just">
              <a:buAutoNum type="arabicPeriod"/>
            </a:pPr>
            <a:r>
              <a:rPr lang="en-US" sz="1400" dirty="0" smtClean="0"/>
              <a:t>Main challenge. Performance gains? ECCV 18, tools.</a:t>
            </a:r>
          </a:p>
          <a:p>
            <a:pPr marL="342900" indent="-342900" algn="just">
              <a:buAutoNum type="arabicPeriod"/>
            </a:pPr>
            <a:r>
              <a:rPr lang="en-US" sz="1400" dirty="0" smtClean="0"/>
              <a:t>Main method. Two-stage, one-stage</a:t>
            </a:r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3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492" y="1250462"/>
            <a:ext cx="57677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Content</a:t>
            </a:r>
          </a:p>
          <a:p>
            <a:endParaRPr lang="en-US" sz="2400" dirty="0" smtClean="0"/>
          </a:p>
          <a:p>
            <a:r>
              <a:rPr lang="en-US" dirty="0" smtClean="0"/>
              <a:t>1. Task Definition</a:t>
            </a:r>
          </a:p>
          <a:p>
            <a:endParaRPr lang="en-US" dirty="0" smtClean="0"/>
          </a:p>
          <a:p>
            <a:r>
              <a:rPr lang="en-US" dirty="0" smtClean="0"/>
              <a:t>2. Two Stage Approach</a:t>
            </a:r>
          </a:p>
          <a:p>
            <a:endParaRPr lang="en-US" dirty="0" smtClean="0"/>
          </a:p>
          <a:p>
            <a:r>
              <a:rPr lang="en-US" dirty="0" smtClean="0"/>
              <a:t>3. One Stage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154" y="1070707"/>
            <a:ext cx="376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Definition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2154" y="1544543"/>
            <a:ext cx="848750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target action class, predict not only its </a:t>
            </a:r>
            <a:r>
              <a:rPr lang="en-US" altLang="zh-CN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given video, but also its </a:t>
            </a:r>
            <a:r>
              <a:rPr lang="en-US" altLang="zh-CN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location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the starting and ending times of each detected instance).       --THUMOS’14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154" y="2379784"/>
            <a:ext cx="376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Metric</a:t>
            </a:r>
            <a:r>
              <a:rPr lang="en-US" altLang="zh-CN" dirty="0" smtClean="0"/>
              <a:t>--</a:t>
            </a:r>
            <a:r>
              <a:rPr 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tIoU</a:t>
            </a:r>
            <a:r>
              <a:rPr lang="en-US" dirty="0">
                <a:latin typeface="+mn-ea"/>
              </a:rPr>
              <a:t>, </a:t>
            </a:r>
            <a:r>
              <a:rPr lang="en-US" dirty="0" err="1">
                <a:latin typeface="+mn-ea"/>
              </a:rPr>
              <a:t>mAP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2154" y="2806728"/>
            <a:ext cx="848750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Average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THUMOS’14,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as 0.1:0.1:0.7, report score for each TH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individually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as 0.5:0.05:0.95, calculate the </a:t>
            </a:r>
            <a:r>
              <a:rPr lang="en-US" altLang="zh-CN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154" y="3882035"/>
            <a:ext cx="376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2154" y="4308979"/>
            <a:ext cx="8487508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THUMOS’14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classes. 	Train: 200 untrimmed videos;      Test: 213 untrimmed videos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ActivityNet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v1.3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classes.     Train: 10024 videos;      Validation: 4926 videos;        Test: 5044 videos</a:t>
            </a:r>
          </a:p>
        </p:txBody>
      </p:sp>
    </p:spTree>
    <p:extLst>
      <p:ext uri="{BB962C8B-B14F-4D97-AF65-F5344CB8AC3E}">
        <p14:creationId xmlns:p14="http://schemas.microsoft.com/office/powerpoint/2010/main" val="148565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3968" y="1586524"/>
            <a:ext cx="679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</a:t>
            </a:r>
            <a:r>
              <a:rPr lang="en-US" sz="2400" dirty="0"/>
              <a:t>Stage </a:t>
            </a:r>
            <a:r>
              <a:rPr lang="en-US" sz="2400" dirty="0" smtClean="0"/>
              <a:t>Approach: Proposal +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591C6F77-626B-4430-A964-719993E645C1}"/>
              </a:ext>
            </a:extLst>
          </p:cNvPr>
          <p:cNvSpPr txBox="1"/>
          <p:nvPr/>
        </p:nvSpPr>
        <p:spPr>
          <a:xfrm>
            <a:off x="526631" y="548640"/>
            <a:ext cx="90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R-C3D: Region Convolutional 3D Network for Temporal Activity Detection (ICCV 2017)</a:t>
            </a:r>
            <a:endParaRPr lang="en-US" altLang="zh-CN" dirty="0" smtClean="0"/>
          </a:p>
          <a:p>
            <a:r>
              <a:rPr lang="de-DE" altLang="zh-CN" dirty="0" smtClean="0"/>
              <a:t>Huijuan </a:t>
            </a:r>
            <a:r>
              <a:rPr lang="de-DE" altLang="zh-CN" dirty="0"/>
              <a:t>Xu, Abir Das, Kate </a:t>
            </a:r>
            <a:r>
              <a:rPr lang="de-DE" altLang="zh-CN" dirty="0" smtClean="0"/>
              <a:t>Saenko  (</a:t>
            </a:r>
            <a:r>
              <a:rPr lang="en-US" altLang="zh-CN" dirty="0"/>
              <a:t>Boston University </a:t>
            </a:r>
            <a:r>
              <a:rPr lang="de-DE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AA6331B4-B395-4F42-9A40-474CBD65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1" y="1194970"/>
            <a:ext cx="7842133" cy="2234029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46B16CC0-D023-430B-B8F3-2D095A258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1" y="3725521"/>
            <a:ext cx="7842133" cy="24642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97FCE3-B5DD-4BC0-84E4-5B700BC0240E}"/>
              </a:ext>
            </a:extLst>
          </p:cNvPr>
          <p:cNvSpPr txBox="1"/>
          <p:nvPr/>
        </p:nvSpPr>
        <p:spPr>
          <a:xfrm>
            <a:off x="8529711" y="2107314"/>
            <a:ext cx="284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Feature: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smtClean="0"/>
              <a:t>Anchor for THUMOS’14</a:t>
            </a:r>
            <a:endParaRPr lang="en-US" altLang="zh-CN" dirty="0"/>
          </a:p>
          <a:p>
            <a:r>
              <a:rPr lang="en-US" altLang="zh-CN" dirty="0"/>
              <a:t>K=[2,4,5,6,8,9,10,12,14,16]</a:t>
            </a:r>
          </a:p>
          <a:p>
            <a:endParaRPr lang="en-US" altLang="zh-CN" dirty="0" smtClean="0"/>
          </a:p>
        </p:txBody>
      </p:sp>
      <p:graphicFrame>
        <p:nvGraphicFramePr>
          <p:cNvPr id="8" name="对象 5">
            <a:extLst>
              <a:ext uri="{FF2B5EF4-FFF2-40B4-BE49-F238E27FC236}">
                <a16:creationId xmlns:a16="http://schemas.microsoft.com/office/drawing/2014/main" id="{578A8185-CA43-4878-8B20-02ABA812E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56249"/>
              </p:ext>
            </p:extLst>
          </p:nvPr>
        </p:nvGraphicFramePr>
        <p:xfrm>
          <a:off x="9779528" y="2058003"/>
          <a:ext cx="993839" cy="5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571320" imgH="291960" progId="Equation.DSMT4">
                  <p:embed/>
                </p:oleObj>
              </mc:Choice>
              <mc:Fallback>
                <p:oleObj name="Equation" r:id="rId5" imgW="571320" imgH="2919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78A8185-CA43-4878-8B20-02ABA812E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528" y="2058003"/>
                        <a:ext cx="993839" cy="50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6">
            <a:extLst>
              <a:ext uri="{FF2B5EF4-FFF2-40B4-BE49-F238E27FC236}">
                <a16:creationId xmlns:a16="http://schemas.microsoft.com/office/drawing/2014/main" id="{8897FCE3-B5DD-4BC0-84E4-5B700BC0240E}"/>
              </a:ext>
            </a:extLst>
          </p:cNvPr>
          <p:cNvSpPr txBox="1"/>
          <p:nvPr/>
        </p:nvSpPr>
        <p:spPr>
          <a:xfrm>
            <a:off x="8529711" y="3978824"/>
            <a:ext cx="284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Improvement:</a:t>
            </a:r>
            <a:endParaRPr lang="en-US" altLang="zh-CN" i="1" dirty="0"/>
          </a:p>
          <a:p>
            <a:r>
              <a:rPr lang="en-US" altLang="zh-CN" dirty="0" smtClean="0"/>
              <a:t>Context information</a:t>
            </a:r>
          </a:p>
        </p:txBody>
      </p:sp>
    </p:spTree>
    <p:extLst>
      <p:ext uri="{BB962C8B-B14F-4D97-AF65-F5344CB8AC3E}">
        <p14:creationId xmlns:p14="http://schemas.microsoft.com/office/powerpoint/2010/main" val="1716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591C6F77-626B-4430-A964-719993E645C1}"/>
              </a:ext>
            </a:extLst>
          </p:cNvPr>
          <p:cNvSpPr txBox="1"/>
          <p:nvPr/>
        </p:nvSpPr>
        <p:spPr>
          <a:xfrm>
            <a:off x="526631" y="548640"/>
            <a:ext cx="90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Rethinking </a:t>
            </a:r>
            <a:r>
              <a:rPr lang="en-US" dirty="0"/>
              <a:t>the Faster R-CNN Architecture for Temporal Action Localization</a:t>
            </a:r>
            <a:r>
              <a:rPr lang="en-US" altLang="zh-CN" dirty="0" smtClean="0"/>
              <a:t> (CVPR 2018)</a:t>
            </a:r>
          </a:p>
          <a:p>
            <a:r>
              <a:rPr lang="en-US" altLang="zh-CN" dirty="0"/>
              <a:t>Yu-Wei Chao1, </a:t>
            </a:r>
            <a:r>
              <a:rPr lang="en-US" altLang="zh-CN" dirty="0" err="1"/>
              <a:t>Sudheendra</a:t>
            </a:r>
            <a:r>
              <a:rPr lang="en-US" altLang="zh-CN" dirty="0"/>
              <a:t> Vijayanarasimhan2, Bryan Seybold2, David A. Ross2, </a:t>
            </a:r>
            <a:r>
              <a:rPr lang="en-US" altLang="zh-CN" dirty="0" err="1"/>
              <a:t>Jia</a:t>
            </a:r>
            <a:r>
              <a:rPr lang="en-US" altLang="zh-CN" dirty="0"/>
              <a:t> Deng1, Rahul </a:t>
            </a:r>
            <a:r>
              <a:rPr lang="en-US" altLang="zh-CN" dirty="0" smtClean="0"/>
              <a:t>Sukthankar2  (</a:t>
            </a:r>
            <a:r>
              <a:rPr lang="en-US" altLang="zh-CN" dirty="0"/>
              <a:t>1: University of Michigan    2: Google Research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657DE7DA-09CB-4107-8E94-BE1F704B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7" y="1648703"/>
            <a:ext cx="5243836" cy="4429368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id="{157CC4D7-74F3-4F9F-B9EA-39720358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13" y="2044298"/>
            <a:ext cx="3279169" cy="1947425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8897FCE3-B5DD-4BC0-84E4-5B700BC0240E}"/>
              </a:ext>
            </a:extLst>
          </p:cNvPr>
          <p:cNvSpPr txBox="1"/>
          <p:nvPr/>
        </p:nvSpPr>
        <p:spPr>
          <a:xfrm>
            <a:off x="7056513" y="4475994"/>
            <a:ext cx="284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Receptive Field Alignment</a:t>
            </a:r>
          </a:p>
          <a:p>
            <a:r>
              <a:rPr lang="en-US" altLang="zh-CN" dirty="0" smtClean="0"/>
              <a:t>Context Feature Extraction</a:t>
            </a:r>
          </a:p>
          <a:p>
            <a:r>
              <a:rPr lang="en-US" altLang="zh-CN" dirty="0" smtClean="0"/>
              <a:t>Late Feature Fusion</a:t>
            </a:r>
          </a:p>
        </p:txBody>
      </p:sp>
    </p:spTree>
    <p:extLst>
      <p:ext uri="{BB962C8B-B14F-4D97-AF65-F5344CB8AC3E}">
        <p14:creationId xmlns:p14="http://schemas.microsoft.com/office/powerpoint/2010/main" val="48749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06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280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Yang (FA Talent)</dc:creator>
  <cp:lastModifiedBy>Le Yang (FA Talent)</cp:lastModifiedBy>
  <cp:revision>19</cp:revision>
  <dcterms:created xsi:type="dcterms:W3CDTF">2019-05-21T09:28:35Z</dcterms:created>
  <dcterms:modified xsi:type="dcterms:W3CDTF">2019-05-22T07:52:57Z</dcterms:modified>
</cp:coreProperties>
</file>