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302" r:id="rId2"/>
    <p:sldId id="325" r:id="rId3"/>
    <p:sldId id="341" r:id="rId4"/>
    <p:sldId id="342" r:id="rId5"/>
    <p:sldId id="343" r:id="rId6"/>
    <p:sldId id="371" r:id="rId7"/>
    <p:sldId id="372" r:id="rId8"/>
    <p:sldId id="292" r:id="rId9"/>
    <p:sldId id="378" r:id="rId10"/>
    <p:sldId id="344" r:id="rId11"/>
    <p:sldId id="345" r:id="rId12"/>
    <p:sldId id="373" r:id="rId13"/>
    <p:sldId id="346" r:id="rId14"/>
    <p:sldId id="348" r:id="rId15"/>
    <p:sldId id="374" r:id="rId16"/>
    <p:sldId id="349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方正正黑简体" panose="020B0604020202020204" charset="-122"/>
      <p:regular r:id="rId23"/>
    </p:embeddedFont>
    <p:embeddedFont>
      <p:font typeface="宋体" panose="02010600030101010101" pitchFamily="2" charset="-122"/>
      <p:regular r:id="rId24"/>
    </p:embeddedFont>
    <p:embeddedFont>
      <p:font typeface="Wingdings 3" panose="05040102010807070707" pitchFamily="18" charset="2"/>
      <p:regular r:id="rId25"/>
    </p:embeddedFont>
    <p:embeddedFont>
      <p:font typeface="微软雅黑" panose="020B0503020204020204" pitchFamily="34" charset="-122"/>
      <p:regular r:id="rId26"/>
      <p:bold r:id="rId27"/>
    </p:embeddedFont>
  </p:embeddedFontLst>
  <p:custDataLst>
    <p:tags r:id="rId28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52" autoAdjust="0"/>
  </p:normalViewPr>
  <p:slideViewPr>
    <p:cSldViewPr snapToGrid="0">
      <p:cViewPr varScale="1">
        <p:scale>
          <a:sx n="161" d="100"/>
          <a:sy n="161" d="100"/>
        </p:scale>
        <p:origin x="156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51F2A5B-0844-403D-AF39-7F1732B1E1F7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D33508E-90F7-4A00-ADD1-C23468F1ED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255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fld id="{8C764AF3-4FDC-42CC-AAEB-86B56849265B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fld id="{C8F0DF7B-3DFB-41A9-9EC2-246EEBF7498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977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fld id="{C8F0DF7B-3DFB-41A9-9EC2-246EEBF7498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803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fld id="{C8F0DF7B-3DFB-41A9-9EC2-246EEBF7498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847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fld id="{C8F0DF7B-3DFB-41A9-9EC2-246EEBF7498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028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fld id="{C8F0DF7B-3DFB-41A9-9EC2-246EEBF7498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809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fld id="{C8F0DF7B-3DFB-41A9-9EC2-246EEBF7498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140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fld id="{C8F0DF7B-3DFB-41A9-9EC2-246EEBF7498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05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fld id="{632B55E3-0ACF-4956-8E6A-CCF8B1DA1292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fld id="{91834C47-016D-4532-94E8-23CC7E748BC4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fld id="{C8F0DF7B-3DFB-41A9-9EC2-246EEBF7498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35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fld id="{C8F0DF7B-3DFB-41A9-9EC2-246EEBF7498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41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fld id="{C8F0DF7B-3DFB-41A9-9EC2-246EEBF7498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772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fld id="{91834C47-016D-4532-94E8-23CC7E748BC4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356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zh-CN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fld id="{25928D16-57A3-4439-B824-D1F1BC72861D}" type="slidenum">
              <a:rPr lang="en-US" altLang="zh-CN" sz="1200">
                <a:latin typeface="Calibri" pitchFamily="34" charset="0"/>
              </a:rPr>
              <a:pPr/>
              <a:t>8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zh-CN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fld id="{25928D16-57A3-4439-B824-D1F1BC72861D}" type="slidenum">
              <a:rPr lang="en-US" altLang="zh-CN" sz="1200">
                <a:latin typeface="Calibri" pitchFamily="34" charset="0"/>
              </a:rPr>
              <a:pPr/>
              <a:t>9</a:t>
            </a:fld>
            <a:endParaRPr lang="en-US" altLang="zh-CN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76FB1-CFA2-4677-B914-CC9D07B22C9C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E6E0B-2F0A-4767-978A-E315C7430D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22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CB36-0003-4898-8325-B665F999D686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E33DB-3817-4130-9B68-799F9BEF52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6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F7E43-CF0D-43D4-B4CC-2F70D6125EE5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13A7D-4244-4D83-806D-CD445F6F6F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97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CE267-AF33-4B7E-83CE-61E0FD7DCB8C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BC3FE-18C5-4C1B-A6E2-843ECC2C4D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59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43D85-BC88-44B8-8979-242273ACDF9F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C3CE4-F5AB-4031-ADC6-CBAE8AEF38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04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1E843-4177-42FD-B4A1-89BA11216E35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C925D-5C95-4852-90DB-0726C34650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31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27025"/>
            <a:ext cx="2495550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5040313"/>
            <a:ext cx="9144000" cy="104775"/>
          </a:xfrm>
          <a:prstGeom prst="rect">
            <a:avLst/>
          </a:prstGeom>
          <a:solidFill>
            <a:srgbClr val="06417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</p:spTree>
    <p:extLst>
      <p:ext uri="{BB962C8B-B14F-4D97-AF65-F5344CB8AC3E}">
        <p14:creationId xmlns:p14="http://schemas.microsoft.com/office/powerpoint/2010/main" val="372154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4894263"/>
            <a:ext cx="9144000" cy="0"/>
          </a:xfrm>
          <a:prstGeom prst="line">
            <a:avLst/>
          </a:prstGeom>
          <a:ln w="19050">
            <a:solidFill>
              <a:srgbClr val="00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66700"/>
            <a:ext cx="8150225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sp>
        <p:nvSpPr>
          <p:cNvPr id="6" name="矩形 5"/>
          <p:cNvSpPr/>
          <p:nvPr userDrawn="1"/>
        </p:nvSpPr>
        <p:spPr>
          <a:xfrm>
            <a:off x="0" y="4948238"/>
            <a:ext cx="9144000" cy="196850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pic>
        <p:nvPicPr>
          <p:cNvPr id="7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00013"/>
            <a:ext cx="1133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2"/>
          <p:cNvSpPr txBox="1"/>
          <p:nvPr userDrawn="1"/>
        </p:nvSpPr>
        <p:spPr>
          <a:xfrm>
            <a:off x="146050" y="114300"/>
            <a:ext cx="2159000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单击此处输入文本内容</a:t>
            </a:r>
          </a:p>
        </p:txBody>
      </p:sp>
    </p:spTree>
    <p:extLst>
      <p:ext uri="{BB962C8B-B14F-4D97-AF65-F5344CB8AC3E}">
        <p14:creationId xmlns:p14="http://schemas.microsoft.com/office/powerpoint/2010/main" val="2355680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4894263"/>
            <a:ext cx="9144000" cy="0"/>
          </a:xfrm>
          <a:prstGeom prst="line">
            <a:avLst/>
          </a:prstGeom>
          <a:ln w="19050">
            <a:solidFill>
              <a:srgbClr val="00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66700"/>
            <a:ext cx="8150225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sp>
        <p:nvSpPr>
          <p:cNvPr id="6" name="矩形 5"/>
          <p:cNvSpPr/>
          <p:nvPr userDrawn="1"/>
        </p:nvSpPr>
        <p:spPr>
          <a:xfrm>
            <a:off x="0" y="4948238"/>
            <a:ext cx="9144000" cy="196850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pic>
        <p:nvPicPr>
          <p:cNvPr id="7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00013"/>
            <a:ext cx="1133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2"/>
          <p:cNvSpPr txBox="1"/>
          <p:nvPr userDrawn="1"/>
        </p:nvSpPr>
        <p:spPr>
          <a:xfrm>
            <a:off x="146050" y="114300"/>
            <a:ext cx="2159000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单击此处输入文本内容</a:t>
            </a:r>
          </a:p>
        </p:txBody>
      </p:sp>
    </p:spTree>
    <p:extLst>
      <p:ext uri="{BB962C8B-B14F-4D97-AF65-F5344CB8AC3E}">
        <p14:creationId xmlns:p14="http://schemas.microsoft.com/office/powerpoint/2010/main" val="867230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4894263"/>
            <a:ext cx="9144000" cy="0"/>
          </a:xfrm>
          <a:prstGeom prst="line">
            <a:avLst/>
          </a:prstGeom>
          <a:ln w="19050">
            <a:solidFill>
              <a:srgbClr val="00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66700"/>
            <a:ext cx="8150225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sp>
        <p:nvSpPr>
          <p:cNvPr id="6" name="矩形 5"/>
          <p:cNvSpPr/>
          <p:nvPr userDrawn="1"/>
        </p:nvSpPr>
        <p:spPr>
          <a:xfrm>
            <a:off x="0" y="4948238"/>
            <a:ext cx="9144000" cy="196850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pic>
        <p:nvPicPr>
          <p:cNvPr id="7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00013"/>
            <a:ext cx="1133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2"/>
          <p:cNvSpPr txBox="1"/>
          <p:nvPr userDrawn="1"/>
        </p:nvSpPr>
        <p:spPr>
          <a:xfrm>
            <a:off x="146050" y="114300"/>
            <a:ext cx="2159000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单击此处输入文本内容</a:t>
            </a:r>
          </a:p>
        </p:txBody>
      </p:sp>
    </p:spTree>
    <p:extLst>
      <p:ext uri="{BB962C8B-B14F-4D97-AF65-F5344CB8AC3E}">
        <p14:creationId xmlns:p14="http://schemas.microsoft.com/office/powerpoint/2010/main" val="1669346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 noChangeAspect="1"/>
          </p:cNvGrpSpPr>
          <p:nvPr userDrawn="1"/>
        </p:nvGrpSpPr>
        <p:grpSpPr>
          <a:xfrm>
            <a:off x="0" y="206343"/>
            <a:ext cx="214975" cy="360000"/>
            <a:chOff x="194371" y="217201"/>
            <a:chExt cx="237165" cy="468000"/>
          </a:xfrm>
          <a:solidFill>
            <a:srgbClr val="7CC144"/>
          </a:solidFill>
        </p:grpSpPr>
        <p:sp>
          <p:nvSpPr>
            <p:cNvPr id="4" name="矩形 3"/>
            <p:cNvSpPr/>
            <p:nvPr/>
          </p:nvSpPr>
          <p:spPr>
            <a:xfrm>
              <a:off x="194371" y="217201"/>
              <a:ext cx="144016" cy="46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395536" y="217201"/>
              <a:ext cx="36000" cy="46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5056188"/>
            <a:ext cx="9144000" cy="107950"/>
          </a:xfrm>
          <a:prstGeom prst="rect">
            <a:avLst/>
          </a:prstGeom>
          <a:solidFill>
            <a:srgbClr val="7CC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" name="文本框 10"/>
          <p:cNvSpPr txBox="1">
            <a:spLocks noChangeArrowheads="1"/>
          </p:cNvSpPr>
          <p:nvPr userDrawn="1"/>
        </p:nvSpPr>
        <p:spPr bwMode="auto">
          <a:xfrm>
            <a:off x="198438" y="217488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>
                <a:latin typeface="方正正黑简体" pitchFamily="2" charset="-122"/>
                <a:ea typeface="方正正黑简体" pitchFamily="2" charset="-122"/>
              </a:rPr>
              <a:t>点击添加标题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392424" y="1234440"/>
            <a:ext cx="2359152" cy="149504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3170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88" y="-68263"/>
            <a:ext cx="9299576" cy="526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8"/>
          <p:cNvSpPr txBox="1">
            <a:spLocks noChangeArrowheads="1"/>
          </p:cNvSpPr>
          <p:nvPr userDrawn="1"/>
        </p:nvSpPr>
        <p:spPr bwMode="auto">
          <a:xfrm>
            <a:off x="411163" y="384175"/>
            <a:ext cx="1760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>
                <a:solidFill>
                  <a:srgbClr val="F2F2F2"/>
                </a:solidFill>
                <a:latin typeface="华康少女文字W5(P)" pitchFamily="82" charset="-122"/>
              </a:rPr>
              <a:t>单击此处添加标题</a:t>
            </a:r>
          </a:p>
        </p:txBody>
      </p:sp>
      <p:pic>
        <p:nvPicPr>
          <p:cNvPr id="5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38" y="223838"/>
            <a:ext cx="1023937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3883025"/>
            <a:ext cx="1517650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3" y="4276725"/>
            <a:ext cx="129381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892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22190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700088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-20638"/>
            <a:ext cx="1704975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8"/>
          <p:cNvSpPr>
            <a:spLocks noChangeArrowheads="1"/>
          </p:cNvSpPr>
          <p:nvPr userDrawn="1"/>
        </p:nvSpPr>
        <p:spPr bwMode="auto">
          <a:xfrm>
            <a:off x="6477000" y="176213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研究结论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8564563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329613" y="258763"/>
            <a:ext cx="182562" cy="13811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8097838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86130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62635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383463" y="258763"/>
            <a:ext cx="184150" cy="1381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28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88" y="-68263"/>
            <a:ext cx="9299576" cy="526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38" y="223838"/>
            <a:ext cx="1023937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3883025"/>
            <a:ext cx="1517650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3" y="4276725"/>
            <a:ext cx="129381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79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88" y="-68263"/>
            <a:ext cx="9299576" cy="526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38" y="223838"/>
            <a:ext cx="1023937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36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88" y="-68263"/>
            <a:ext cx="9299576" cy="526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93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A71AF-06EB-4876-A01B-CD188C513D69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807C9-E3F6-4110-97A5-6EECAC1CBC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4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C03D8-8B32-4062-9918-1FC41C9ACA45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31AA0-0D9D-4677-9B8F-E9A633B763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9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9817D-F044-478E-AB4B-F54851D651BB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5B7E9-F53B-4E03-86C6-2D9B387077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3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70237-F19A-432F-AD4D-3DF287D72F89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D58E2-21F9-4F8E-B0E1-9B3BF62236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7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15649F-35E8-49D2-806E-2F1DA0FB8CC3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1D0FE8C-7E92-44BC-A9A6-62F63CAE73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35" r:id="rId2"/>
    <p:sldLayoutId id="2147483736" r:id="rId3"/>
    <p:sldLayoutId id="2147483737" r:id="rId4"/>
    <p:sldLayoutId id="2147483738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research.google.com/pubs/author38233.html" TargetMode="External"/><Relationship Id="rId3" Type="http://schemas.openxmlformats.org/officeDocument/2006/relationships/image" Target="../media/image2.emf"/><Relationship Id="rId7" Type="http://schemas.openxmlformats.org/officeDocument/2006/relationships/hyperlink" Target="http://www.cs.ucf.edu/~arosha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cs.ucf.edu/~liujg/" TargetMode="External"/><Relationship Id="rId11" Type="http://schemas.openxmlformats.org/officeDocument/2006/relationships/hyperlink" Target="http://www.cs.cmu.edu/~rahuls/" TargetMode="External"/><Relationship Id="rId5" Type="http://schemas.openxmlformats.org/officeDocument/2006/relationships/hyperlink" Target="http://www.yugangjiang.info/" TargetMode="External"/><Relationship Id="rId10" Type="http://schemas.openxmlformats.org/officeDocument/2006/relationships/hyperlink" Target="http://crcv.ucf.edu/people/faculty/shah.html" TargetMode="External"/><Relationship Id="rId4" Type="http://schemas.openxmlformats.org/officeDocument/2006/relationships/hyperlink" Target="https://www.crcv.ucf.edu/THUMOS14/home.html" TargetMode="External"/><Relationship Id="rId9" Type="http://schemas.openxmlformats.org/officeDocument/2006/relationships/hyperlink" Target="http://www.di.ens.fr/~laptev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stanford.edu/~amirz/" TargetMode="External"/><Relationship Id="rId3" Type="http://schemas.openxmlformats.org/officeDocument/2006/relationships/image" Target="../media/image2.emf"/><Relationship Id="rId7" Type="http://schemas.openxmlformats.org/officeDocument/2006/relationships/hyperlink" Target="http://www.yugangjiang.inf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cs.ucf.edu/~haroon/" TargetMode="External"/><Relationship Id="rId11" Type="http://schemas.openxmlformats.org/officeDocument/2006/relationships/hyperlink" Target="http://www.cs.cmu.edu/~rahuls/" TargetMode="External"/><Relationship Id="rId5" Type="http://schemas.openxmlformats.org/officeDocument/2006/relationships/hyperlink" Target="http://gorban.tel/" TargetMode="External"/><Relationship Id="rId10" Type="http://schemas.openxmlformats.org/officeDocument/2006/relationships/hyperlink" Target="http://crcv.ucf.edu/people/faculty/shah.html" TargetMode="External"/><Relationship Id="rId4" Type="http://schemas.openxmlformats.org/officeDocument/2006/relationships/hyperlink" Target="http://www.thumos.info/" TargetMode="External"/><Relationship Id="rId9" Type="http://schemas.openxmlformats.org/officeDocument/2006/relationships/hyperlink" Target="http://www.di.ens.fr/~laptev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://activity-net.org/index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activity-net.org/index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906463"/>
            <a:ext cx="5048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776288"/>
            <a:ext cx="3778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27025"/>
            <a:ext cx="68421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295275"/>
            <a:ext cx="1087438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38" y="3857625"/>
            <a:ext cx="12636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直接连接符 47"/>
          <p:cNvCxnSpPr>
            <a:cxnSpLocks/>
          </p:cNvCxnSpPr>
          <p:nvPr/>
        </p:nvCxnSpPr>
        <p:spPr>
          <a:xfrm flipV="1">
            <a:off x="1344537" y="2405989"/>
            <a:ext cx="6704310" cy="50885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101600" dist="63500" dir="2700000" algn="tl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2063750" y="2549525"/>
            <a:ext cx="51482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</a:rPr>
              <a:t>--Le Yang</a:t>
            </a:r>
          </a:p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</a:rPr>
              <a:t>April 26th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3662363"/>
            <a:ext cx="18018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4"/>
          <p:cNvGrpSpPr>
            <a:grpSpLocks noChangeAspect="1"/>
          </p:cNvGrpSpPr>
          <p:nvPr/>
        </p:nvGrpSpPr>
        <p:grpSpPr bwMode="auto">
          <a:xfrm>
            <a:off x="1276156" y="2166144"/>
            <a:ext cx="449263" cy="292100"/>
            <a:chOff x="2432" y="1329"/>
            <a:chExt cx="657" cy="426"/>
          </a:xfrm>
        </p:grpSpPr>
        <p:sp>
          <p:nvSpPr>
            <p:cNvPr id="28" name="AutoShape 3"/>
            <p:cNvSpPr>
              <a:spLocks noChangeAspect="1" noChangeArrowheads="1" noTextEdit="1"/>
            </p:cNvSpPr>
            <p:nvPr/>
          </p:nvSpPr>
          <p:spPr bwMode="auto">
            <a:xfrm>
              <a:off x="2434" y="1329"/>
              <a:ext cx="65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2478" y="1329"/>
              <a:ext cx="611" cy="424"/>
            </a:xfrm>
            <a:custGeom>
              <a:avLst/>
              <a:gdLst>
                <a:gd name="T0" fmla="*/ 315 w 351"/>
                <a:gd name="T1" fmla="*/ 0 h 242"/>
                <a:gd name="T2" fmla="*/ 292 w 351"/>
                <a:gd name="T3" fmla="*/ 9 h 242"/>
                <a:gd name="T4" fmla="*/ 291 w 351"/>
                <a:gd name="T5" fmla="*/ 10 h 242"/>
                <a:gd name="T6" fmla="*/ 309 w 351"/>
                <a:gd name="T7" fmla="*/ 3 h 242"/>
                <a:gd name="T8" fmla="*/ 310 w 351"/>
                <a:gd name="T9" fmla="*/ 4 h 242"/>
                <a:gd name="T10" fmla="*/ 317 w 351"/>
                <a:gd name="T11" fmla="*/ 10 h 242"/>
                <a:gd name="T12" fmla="*/ 325 w 351"/>
                <a:gd name="T13" fmla="*/ 27 h 242"/>
                <a:gd name="T14" fmla="*/ 336 w 351"/>
                <a:gd name="T15" fmla="*/ 59 h 242"/>
                <a:gd name="T16" fmla="*/ 268 w 351"/>
                <a:gd name="T17" fmla="*/ 95 h 242"/>
                <a:gd name="T18" fmla="*/ 267 w 351"/>
                <a:gd name="T19" fmla="*/ 95 h 242"/>
                <a:gd name="T20" fmla="*/ 267 w 351"/>
                <a:gd name="T21" fmla="*/ 95 h 242"/>
                <a:gd name="T22" fmla="*/ 24 w 351"/>
                <a:gd name="T23" fmla="*/ 219 h 242"/>
                <a:gd name="T24" fmla="*/ 2 w 351"/>
                <a:gd name="T25" fmla="*/ 229 h 242"/>
                <a:gd name="T26" fmla="*/ 0 w 351"/>
                <a:gd name="T27" fmla="*/ 229 h 242"/>
                <a:gd name="T28" fmla="*/ 6 w 351"/>
                <a:gd name="T29" fmla="*/ 240 h 242"/>
                <a:gd name="T30" fmla="*/ 12 w 351"/>
                <a:gd name="T31" fmla="*/ 242 h 242"/>
                <a:gd name="T32" fmla="*/ 34 w 351"/>
                <a:gd name="T33" fmla="*/ 232 h 242"/>
                <a:gd name="T34" fmla="*/ 350 w 351"/>
                <a:gd name="T35" fmla="*/ 68 h 242"/>
                <a:gd name="T36" fmla="*/ 335 w 351"/>
                <a:gd name="T37" fmla="*/ 29 h 242"/>
                <a:gd name="T38" fmla="*/ 324 w 351"/>
                <a:gd name="T39" fmla="*/ 8 h 242"/>
                <a:gd name="T40" fmla="*/ 317 w 351"/>
                <a:gd name="T41" fmla="*/ 1 h 242"/>
                <a:gd name="T42" fmla="*/ 315 w 351"/>
                <a:gd name="T4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1" h="242">
                  <a:moveTo>
                    <a:pt x="315" y="0"/>
                  </a:moveTo>
                  <a:cubicBezTo>
                    <a:pt x="311" y="0"/>
                    <a:pt x="299" y="6"/>
                    <a:pt x="292" y="9"/>
                  </a:cubicBezTo>
                  <a:cubicBezTo>
                    <a:pt x="292" y="9"/>
                    <a:pt x="292" y="9"/>
                    <a:pt x="291" y="10"/>
                  </a:cubicBezTo>
                  <a:cubicBezTo>
                    <a:pt x="298" y="7"/>
                    <a:pt x="306" y="3"/>
                    <a:pt x="309" y="3"/>
                  </a:cubicBezTo>
                  <a:cubicBezTo>
                    <a:pt x="309" y="3"/>
                    <a:pt x="310" y="3"/>
                    <a:pt x="310" y="4"/>
                  </a:cubicBezTo>
                  <a:cubicBezTo>
                    <a:pt x="312" y="6"/>
                    <a:pt x="317" y="10"/>
                    <a:pt x="317" y="10"/>
                  </a:cubicBezTo>
                  <a:cubicBezTo>
                    <a:pt x="317" y="10"/>
                    <a:pt x="321" y="15"/>
                    <a:pt x="325" y="27"/>
                  </a:cubicBezTo>
                  <a:cubicBezTo>
                    <a:pt x="330" y="39"/>
                    <a:pt x="338" y="56"/>
                    <a:pt x="336" y="59"/>
                  </a:cubicBezTo>
                  <a:cubicBezTo>
                    <a:pt x="336" y="60"/>
                    <a:pt x="308" y="75"/>
                    <a:pt x="268" y="95"/>
                  </a:cubicBezTo>
                  <a:cubicBezTo>
                    <a:pt x="268" y="95"/>
                    <a:pt x="268" y="95"/>
                    <a:pt x="267" y="95"/>
                  </a:cubicBezTo>
                  <a:cubicBezTo>
                    <a:pt x="267" y="95"/>
                    <a:pt x="267" y="95"/>
                    <a:pt x="267" y="95"/>
                  </a:cubicBezTo>
                  <a:cubicBezTo>
                    <a:pt x="179" y="140"/>
                    <a:pt x="38" y="211"/>
                    <a:pt x="24" y="219"/>
                  </a:cubicBezTo>
                  <a:cubicBezTo>
                    <a:pt x="11" y="227"/>
                    <a:pt x="5" y="229"/>
                    <a:pt x="2" y="229"/>
                  </a:cubicBezTo>
                  <a:cubicBezTo>
                    <a:pt x="1" y="229"/>
                    <a:pt x="0" y="229"/>
                    <a:pt x="0" y="229"/>
                  </a:cubicBezTo>
                  <a:cubicBezTo>
                    <a:pt x="3" y="235"/>
                    <a:pt x="5" y="239"/>
                    <a:pt x="6" y="240"/>
                  </a:cubicBezTo>
                  <a:cubicBezTo>
                    <a:pt x="8" y="241"/>
                    <a:pt x="9" y="242"/>
                    <a:pt x="12" y="242"/>
                  </a:cubicBezTo>
                  <a:cubicBezTo>
                    <a:pt x="16" y="242"/>
                    <a:pt x="22" y="240"/>
                    <a:pt x="34" y="232"/>
                  </a:cubicBezTo>
                  <a:cubicBezTo>
                    <a:pt x="54" y="220"/>
                    <a:pt x="348" y="72"/>
                    <a:pt x="350" y="68"/>
                  </a:cubicBezTo>
                  <a:cubicBezTo>
                    <a:pt x="351" y="65"/>
                    <a:pt x="341" y="44"/>
                    <a:pt x="335" y="29"/>
                  </a:cubicBezTo>
                  <a:cubicBezTo>
                    <a:pt x="329" y="15"/>
                    <a:pt x="324" y="8"/>
                    <a:pt x="324" y="8"/>
                  </a:cubicBezTo>
                  <a:cubicBezTo>
                    <a:pt x="324" y="8"/>
                    <a:pt x="319" y="3"/>
                    <a:pt x="317" y="1"/>
                  </a:cubicBezTo>
                  <a:cubicBezTo>
                    <a:pt x="316" y="0"/>
                    <a:pt x="316" y="0"/>
                    <a:pt x="31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2432" y="1334"/>
              <a:ext cx="634" cy="401"/>
            </a:xfrm>
            <a:custGeom>
              <a:avLst/>
              <a:gdLst>
                <a:gd name="T0" fmla="*/ 3 w 364"/>
                <a:gd name="T1" fmla="*/ 171 h 229"/>
                <a:gd name="T2" fmla="*/ 3 w 364"/>
                <a:gd name="T3" fmla="*/ 182 h 229"/>
                <a:gd name="T4" fmla="*/ 23 w 364"/>
                <a:gd name="T5" fmla="*/ 225 h 229"/>
                <a:gd name="T6" fmla="*/ 50 w 364"/>
                <a:gd name="T7" fmla="*/ 217 h 229"/>
                <a:gd name="T8" fmla="*/ 362 w 364"/>
                <a:gd name="T9" fmla="*/ 57 h 229"/>
                <a:gd name="T10" fmla="*/ 351 w 364"/>
                <a:gd name="T11" fmla="*/ 25 h 229"/>
                <a:gd name="T12" fmla="*/ 343 w 364"/>
                <a:gd name="T13" fmla="*/ 8 h 229"/>
                <a:gd name="T14" fmla="*/ 336 w 364"/>
                <a:gd name="T15" fmla="*/ 2 h 229"/>
                <a:gd name="T16" fmla="*/ 312 w 364"/>
                <a:gd name="T17" fmla="*/ 10 h 229"/>
                <a:gd name="T18" fmla="*/ 10 w 364"/>
                <a:gd name="T19" fmla="*/ 166 h 229"/>
                <a:gd name="T20" fmla="*/ 3 w 364"/>
                <a:gd name="T21" fmla="*/ 17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229">
                  <a:moveTo>
                    <a:pt x="3" y="171"/>
                  </a:moveTo>
                  <a:cubicBezTo>
                    <a:pt x="3" y="171"/>
                    <a:pt x="0" y="174"/>
                    <a:pt x="3" y="182"/>
                  </a:cubicBezTo>
                  <a:cubicBezTo>
                    <a:pt x="6" y="191"/>
                    <a:pt x="20" y="223"/>
                    <a:pt x="23" y="225"/>
                  </a:cubicBezTo>
                  <a:cubicBezTo>
                    <a:pt x="26" y="227"/>
                    <a:pt x="30" y="229"/>
                    <a:pt x="50" y="217"/>
                  </a:cubicBezTo>
                  <a:cubicBezTo>
                    <a:pt x="70" y="206"/>
                    <a:pt x="361" y="60"/>
                    <a:pt x="362" y="57"/>
                  </a:cubicBezTo>
                  <a:cubicBezTo>
                    <a:pt x="364" y="54"/>
                    <a:pt x="356" y="37"/>
                    <a:pt x="351" y="25"/>
                  </a:cubicBezTo>
                  <a:cubicBezTo>
                    <a:pt x="347" y="13"/>
                    <a:pt x="343" y="8"/>
                    <a:pt x="343" y="8"/>
                  </a:cubicBezTo>
                  <a:cubicBezTo>
                    <a:pt x="343" y="8"/>
                    <a:pt x="338" y="4"/>
                    <a:pt x="336" y="2"/>
                  </a:cubicBezTo>
                  <a:cubicBezTo>
                    <a:pt x="334" y="0"/>
                    <a:pt x="320" y="6"/>
                    <a:pt x="312" y="10"/>
                  </a:cubicBezTo>
                  <a:cubicBezTo>
                    <a:pt x="305" y="14"/>
                    <a:pt x="15" y="163"/>
                    <a:pt x="10" y="166"/>
                  </a:cubicBezTo>
                  <a:cubicBezTo>
                    <a:pt x="5" y="168"/>
                    <a:pt x="3" y="171"/>
                    <a:pt x="3" y="1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432" y="1605"/>
              <a:ext cx="100" cy="127"/>
            </a:xfrm>
            <a:custGeom>
              <a:avLst/>
              <a:gdLst>
                <a:gd name="T0" fmla="*/ 57 w 57"/>
                <a:gd name="T1" fmla="*/ 59 h 73"/>
                <a:gd name="T2" fmla="*/ 51 w 57"/>
                <a:gd name="T3" fmla="*/ 50 h 73"/>
                <a:gd name="T4" fmla="*/ 46 w 57"/>
                <a:gd name="T5" fmla="*/ 41 h 73"/>
                <a:gd name="T6" fmla="*/ 44 w 57"/>
                <a:gd name="T7" fmla="*/ 34 h 73"/>
                <a:gd name="T8" fmla="*/ 43 w 57"/>
                <a:gd name="T9" fmla="*/ 22 h 73"/>
                <a:gd name="T10" fmla="*/ 41 w 57"/>
                <a:gd name="T11" fmla="*/ 12 h 73"/>
                <a:gd name="T12" fmla="*/ 39 w 57"/>
                <a:gd name="T13" fmla="*/ 0 h 73"/>
                <a:gd name="T14" fmla="*/ 33 w 57"/>
                <a:gd name="T15" fmla="*/ 0 h 73"/>
                <a:gd name="T16" fmla="*/ 28 w 57"/>
                <a:gd name="T17" fmla="*/ 1 h 73"/>
                <a:gd name="T18" fmla="*/ 10 w 57"/>
                <a:gd name="T19" fmla="*/ 11 h 73"/>
                <a:gd name="T20" fmla="*/ 3 w 57"/>
                <a:gd name="T21" fmla="*/ 16 h 73"/>
                <a:gd name="T22" fmla="*/ 3 w 57"/>
                <a:gd name="T23" fmla="*/ 27 h 73"/>
                <a:gd name="T24" fmla="*/ 19 w 57"/>
                <a:gd name="T25" fmla="*/ 63 h 73"/>
                <a:gd name="T26" fmla="*/ 23 w 57"/>
                <a:gd name="T27" fmla="*/ 70 h 73"/>
                <a:gd name="T28" fmla="*/ 38 w 57"/>
                <a:gd name="T29" fmla="*/ 69 h 73"/>
                <a:gd name="T30" fmla="*/ 47 w 57"/>
                <a:gd name="T31" fmla="*/ 64 h 73"/>
                <a:gd name="T32" fmla="*/ 50 w 57"/>
                <a:gd name="T33" fmla="*/ 62 h 73"/>
                <a:gd name="T34" fmla="*/ 57 w 57"/>
                <a:gd name="T3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73">
                  <a:moveTo>
                    <a:pt x="57" y="59"/>
                  </a:moveTo>
                  <a:cubicBezTo>
                    <a:pt x="55" y="55"/>
                    <a:pt x="51" y="50"/>
                    <a:pt x="51" y="50"/>
                  </a:cubicBezTo>
                  <a:cubicBezTo>
                    <a:pt x="51" y="50"/>
                    <a:pt x="48" y="44"/>
                    <a:pt x="46" y="41"/>
                  </a:cubicBezTo>
                  <a:cubicBezTo>
                    <a:pt x="45" y="39"/>
                    <a:pt x="44" y="34"/>
                    <a:pt x="44" y="34"/>
                  </a:cubicBezTo>
                  <a:cubicBezTo>
                    <a:pt x="44" y="34"/>
                    <a:pt x="43" y="26"/>
                    <a:pt x="43" y="22"/>
                  </a:cubicBezTo>
                  <a:cubicBezTo>
                    <a:pt x="42" y="19"/>
                    <a:pt x="41" y="14"/>
                    <a:pt x="41" y="12"/>
                  </a:cubicBezTo>
                  <a:cubicBezTo>
                    <a:pt x="40" y="10"/>
                    <a:pt x="40" y="4"/>
                    <a:pt x="39" y="0"/>
                  </a:cubicBezTo>
                  <a:cubicBezTo>
                    <a:pt x="36" y="0"/>
                    <a:pt x="33" y="0"/>
                    <a:pt x="33" y="0"/>
                  </a:cubicBezTo>
                  <a:cubicBezTo>
                    <a:pt x="33" y="0"/>
                    <a:pt x="31" y="0"/>
                    <a:pt x="28" y="1"/>
                  </a:cubicBezTo>
                  <a:cubicBezTo>
                    <a:pt x="17" y="7"/>
                    <a:pt x="11" y="10"/>
                    <a:pt x="10" y="11"/>
                  </a:cubicBezTo>
                  <a:cubicBezTo>
                    <a:pt x="5" y="13"/>
                    <a:pt x="3" y="16"/>
                    <a:pt x="3" y="16"/>
                  </a:cubicBezTo>
                  <a:cubicBezTo>
                    <a:pt x="3" y="16"/>
                    <a:pt x="0" y="19"/>
                    <a:pt x="3" y="27"/>
                  </a:cubicBezTo>
                  <a:cubicBezTo>
                    <a:pt x="5" y="33"/>
                    <a:pt x="13" y="52"/>
                    <a:pt x="19" y="63"/>
                  </a:cubicBezTo>
                  <a:cubicBezTo>
                    <a:pt x="20" y="67"/>
                    <a:pt x="22" y="69"/>
                    <a:pt x="23" y="70"/>
                  </a:cubicBezTo>
                  <a:cubicBezTo>
                    <a:pt x="25" y="72"/>
                    <a:pt x="28" y="73"/>
                    <a:pt x="38" y="69"/>
                  </a:cubicBezTo>
                  <a:cubicBezTo>
                    <a:pt x="41" y="67"/>
                    <a:pt x="44" y="66"/>
                    <a:pt x="47" y="64"/>
                  </a:cubicBezTo>
                  <a:cubicBezTo>
                    <a:pt x="48" y="63"/>
                    <a:pt x="49" y="63"/>
                    <a:pt x="50" y="62"/>
                  </a:cubicBezTo>
                  <a:cubicBezTo>
                    <a:pt x="51" y="62"/>
                    <a:pt x="54" y="60"/>
                    <a:pt x="57" y="59"/>
                  </a:cubicBezTo>
                  <a:close/>
                </a:path>
              </a:pathLst>
            </a:custGeom>
            <a:solidFill>
              <a:srgbClr val="FBF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2954" y="1361"/>
              <a:ext cx="5" cy="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E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2943" y="1496"/>
              <a:ext cx="2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78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7" name="Freeform 10"/>
            <p:cNvSpPr>
              <a:spLocks noEditPoints="1"/>
            </p:cNvSpPr>
            <p:nvPr/>
          </p:nvSpPr>
          <p:spPr bwMode="auto">
            <a:xfrm>
              <a:off x="2511" y="1361"/>
              <a:ext cx="539" cy="322"/>
            </a:xfrm>
            <a:custGeom>
              <a:avLst/>
              <a:gdLst>
                <a:gd name="T0" fmla="*/ 7 w 309"/>
                <a:gd name="T1" fmla="*/ 184 h 184"/>
                <a:gd name="T2" fmla="*/ 9 w 309"/>
                <a:gd name="T3" fmla="*/ 184 h 184"/>
                <a:gd name="T4" fmla="*/ 9 w 309"/>
                <a:gd name="T5" fmla="*/ 178 h 184"/>
                <a:gd name="T6" fmla="*/ 8 w 309"/>
                <a:gd name="T7" fmla="*/ 180 h 184"/>
                <a:gd name="T8" fmla="*/ 9 w 309"/>
                <a:gd name="T9" fmla="*/ 178 h 184"/>
                <a:gd name="T10" fmla="*/ 34 w 309"/>
                <a:gd name="T11" fmla="*/ 174 h 184"/>
                <a:gd name="T12" fmla="*/ 34 w 309"/>
                <a:gd name="T13" fmla="*/ 179 h 184"/>
                <a:gd name="T14" fmla="*/ 36 w 309"/>
                <a:gd name="T15" fmla="*/ 176 h 184"/>
                <a:gd name="T16" fmla="*/ 38 w 309"/>
                <a:gd name="T17" fmla="*/ 176 h 184"/>
                <a:gd name="T18" fmla="*/ 84 w 309"/>
                <a:gd name="T19" fmla="*/ 144 h 184"/>
                <a:gd name="T20" fmla="*/ 85 w 309"/>
                <a:gd name="T21" fmla="*/ 145 h 184"/>
                <a:gd name="T22" fmla="*/ 84 w 309"/>
                <a:gd name="T23" fmla="*/ 144 h 184"/>
                <a:gd name="T24" fmla="*/ 0 w 309"/>
                <a:gd name="T25" fmla="*/ 135 h 184"/>
                <a:gd name="T26" fmla="*/ 1 w 309"/>
                <a:gd name="T27" fmla="*/ 135 h 184"/>
                <a:gd name="T28" fmla="*/ 138 w 309"/>
                <a:gd name="T29" fmla="*/ 123 h 184"/>
                <a:gd name="T30" fmla="*/ 139 w 309"/>
                <a:gd name="T31" fmla="*/ 123 h 184"/>
                <a:gd name="T32" fmla="*/ 154 w 309"/>
                <a:gd name="T33" fmla="*/ 115 h 184"/>
                <a:gd name="T34" fmla="*/ 154 w 309"/>
                <a:gd name="T35" fmla="*/ 116 h 184"/>
                <a:gd name="T36" fmla="*/ 154 w 309"/>
                <a:gd name="T37" fmla="*/ 115 h 184"/>
                <a:gd name="T38" fmla="*/ 50 w 309"/>
                <a:gd name="T39" fmla="*/ 113 h 184"/>
                <a:gd name="T40" fmla="*/ 53 w 309"/>
                <a:gd name="T41" fmla="*/ 115 h 184"/>
                <a:gd name="T42" fmla="*/ 146 w 309"/>
                <a:gd name="T43" fmla="*/ 113 h 184"/>
                <a:gd name="T44" fmla="*/ 147 w 309"/>
                <a:gd name="T45" fmla="*/ 114 h 184"/>
                <a:gd name="T46" fmla="*/ 146 w 309"/>
                <a:gd name="T47" fmla="*/ 113 h 184"/>
                <a:gd name="T48" fmla="*/ 149 w 309"/>
                <a:gd name="T49" fmla="*/ 111 h 184"/>
                <a:gd name="T50" fmla="*/ 151 w 309"/>
                <a:gd name="T51" fmla="*/ 111 h 184"/>
                <a:gd name="T52" fmla="*/ 165 w 309"/>
                <a:gd name="T53" fmla="*/ 109 h 184"/>
                <a:gd name="T54" fmla="*/ 162 w 309"/>
                <a:gd name="T55" fmla="*/ 113 h 184"/>
                <a:gd name="T56" fmla="*/ 166 w 309"/>
                <a:gd name="T57" fmla="*/ 111 h 184"/>
                <a:gd name="T58" fmla="*/ 184 w 309"/>
                <a:gd name="T59" fmla="*/ 107 h 184"/>
                <a:gd name="T60" fmla="*/ 184 w 309"/>
                <a:gd name="T61" fmla="*/ 109 h 184"/>
                <a:gd name="T62" fmla="*/ 184 w 309"/>
                <a:gd name="T63" fmla="*/ 107 h 184"/>
                <a:gd name="T64" fmla="*/ 50 w 309"/>
                <a:gd name="T65" fmla="*/ 109 h 184"/>
                <a:gd name="T66" fmla="*/ 53 w 309"/>
                <a:gd name="T67" fmla="*/ 111 h 184"/>
                <a:gd name="T68" fmla="*/ 53 w 309"/>
                <a:gd name="T69" fmla="*/ 107 h 184"/>
                <a:gd name="T70" fmla="*/ 248 w 309"/>
                <a:gd name="T71" fmla="*/ 77 h 184"/>
                <a:gd name="T72" fmla="*/ 249 w 309"/>
                <a:gd name="T73" fmla="*/ 77 h 184"/>
                <a:gd name="T74" fmla="*/ 249 w 309"/>
                <a:gd name="T75" fmla="*/ 75 h 184"/>
                <a:gd name="T76" fmla="*/ 252 w 309"/>
                <a:gd name="T77" fmla="*/ 67 h 184"/>
                <a:gd name="T78" fmla="*/ 252 w 309"/>
                <a:gd name="T79" fmla="*/ 70 h 184"/>
                <a:gd name="T80" fmla="*/ 268 w 309"/>
                <a:gd name="T81" fmla="*/ 64 h 184"/>
                <a:gd name="T82" fmla="*/ 266 w 309"/>
                <a:gd name="T83" fmla="*/ 66 h 184"/>
                <a:gd name="T84" fmla="*/ 268 w 309"/>
                <a:gd name="T85" fmla="*/ 66 h 184"/>
                <a:gd name="T86" fmla="*/ 276 w 309"/>
                <a:gd name="T87" fmla="*/ 54 h 184"/>
                <a:gd name="T88" fmla="*/ 276 w 309"/>
                <a:gd name="T89" fmla="*/ 55 h 184"/>
                <a:gd name="T90" fmla="*/ 276 w 309"/>
                <a:gd name="T91" fmla="*/ 54 h 184"/>
                <a:gd name="T92" fmla="*/ 307 w 309"/>
                <a:gd name="T93" fmla="*/ 17 h 184"/>
                <a:gd name="T94" fmla="*/ 309 w 309"/>
                <a:gd name="T95" fmla="*/ 17 h 184"/>
                <a:gd name="T96" fmla="*/ 254 w 309"/>
                <a:gd name="T97" fmla="*/ 11 h 184"/>
                <a:gd name="T98" fmla="*/ 254 w 309"/>
                <a:gd name="T99" fmla="*/ 12 h 184"/>
                <a:gd name="T100" fmla="*/ 254 w 309"/>
                <a:gd name="T101" fmla="*/ 11 h 184"/>
                <a:gd name="T102" fmla="*/ 304 w 309"/>
                <a:gd name="T103" fmla="*/ 12 h 184"/>
                <a:gd name="T104" fmla="*/ 308 w 309"/>
                <a:gd name="T105" fmla="*/ 14 h 184"/>
                <a:gd name="T106" fmla="*/ 307 w 309"/>
                <a:gd name="T107" fmla="*/ 11 h 184"/>
                <a:gd name="T108" fmla="*/ 305 w 309"/>
                <a:gd name="T109" fmla="*/ 10 h 184"/>
                <a:gd name="T110" fmla="*/ 245 w 309"/>
                <a:gd name="T111" fmla="*/ 12 h 184"/>
                <a:gd name="T112" fmla="*/ 245 w 309"/>
                <a:gd name="T113" fmla="*/ 10 h 184"/>
                <a:gd name="T114" fmla="*/ 257 w 309"/>
                <a:gd name="T115" fmla="*/ 0 h 184"/>
                <a:gd name="T116" fmla="*/ 254 w 309"/>
                <a:gd name="T117" fmla="*/ 1 h 184"/>
                <a:gd name="T118" fmla="*/ 255 w 309"/>
                <a:gd name="T119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9" h="184">
                  <a:moveTo>
                    <a:pt x="8" y="183"/>
                  </a:moveTo>
                  <a:cubicBezTo>
                    <a:pt x="7" y="183"/>
                    <a:pt x="7" y="183"/>
                    <a:pt x="7" y="184"/>
                  </a:cubicBezTo>
                  <a:cubicBezTo>
                    <a:pt x="7" y="184"/>
                    <a:pt x="8" y="184"/>
                    <a:pt x="8" y="184"/>
                  </a:cubicBezTo>
                  <a:cubicBezTo>
                    <a:pt x="8" y="184"/>
                    <a:pt x="9" y="184"/>
                    <a:pt x="9" y="184"/>
                  </a:cubicBezTo>
                  <a:cubicBezTo>
                    <a:pt x="9" y="183"/>
                    <a:pt x="8" y="183"/>
                    <a:pt x="8" y="183"/>
                  </a:cubicBezTo>
                  <a:moveTo>
                    <a:pt x="9" y="178"/>
                  </a:moveTo>
                  <a:cubicBezTo>
                    <a:pt x="8" y="178"/>
                    <a:pt x="7" y="180"/>
                    <a:pt x="8" y="180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9" y="180"/>
                    <a:pt x="10" y="178"/>
                    <a:pt x="9" y="178"/>
                  </a:cubicBezTo>
                  <a:cubicBezTo>
                    <a:pt x="9" y="178"/>
                    <a:pt x="9" y="178"/>
                    <a:pt x="9" y="178"/>
                  </a:cubicBezTo>
                  <a:moveTo>
                    <a:pt x="35" y="171"/>
                  </a:moveTo>
                  <a:cubicBezTo>
                    <a:pt x="35" y="171"/>
                    <a:pt x="34" y="172"/>
                    <a:pt x="34" y="174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3" y="175"/>
                    <a:pt x="32" y="179"/>
                    <a:pt x="34" y="179"/>
                  </a:cubicBezTo>
                  <a:cubicBezTo>
                    <a:pt x="34" y="179"/>
                    <a:pt x="34" y="179"/>
                    <a:pt x="35" y="179"/>
                  </a:cubicBezTo>
                  <a:cubicBezTo>
                    <a:pt x="35" y="178"/>
                    <a:pt x="36" y="177"/>
                    <a:pt x="36" y="176"/>
                  </a:cubicBezTo>
                  <a:cubicBezTo>
                    <a:pt x="37" y="176"/>
                    <a:pt x="37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9" y="176"/>
                    <a:pt x="37" y="171"/>
                    <a:pt x="35" y="171"/>
                  </a:cubicBezTo>
                  <a:moveTo>
                    <a:pt x="84" y="144"/>
                  </a:moveTo>
                  <a:cubicBezTo>
                    <a:pt x="84" y="144"/>
                    <a:pt x="84" y="144"/>
                    <a:pt x="84" y="145"/>
                  </a:cubicBezTo>
                  <a:cubicBezTo>
                    <a:pt x="84" y="145"/>
                    <a:pt x="84" y="145"/>
                    <a:pt x="85" y="145"/>
                  </a:cubicBezTo>
                  <a:cubicBezTo>
                    <a:pt x="85" y="145"/>
                    <a:pt x="85" y="145"/>
                    <a:pt x="86" y="145"/>
                  </a:cubicBezTo>
                  <a:cubicBezTo>
                    <a:pt x="86" y="145"/>
                    <a:pt x="85" y="144"/>
                    <a:pt x="84" y="144"/>
                  </a:cubicBezTo>
                  <a:moveTo>
                    <a:pt x="1" y="134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moveTo>
                    <a:pt x="138" y="123"/>
                  </a:moveTo>
                  <a:cubicBezTo>
                    <a:pt x="137" y="123"/>
                    <a:pt x="136" y="124"/>
                    <a:pt x="137" y="125"/>
                  </a:cubicBezTo>
                  <a:cubicBezTo>
                    <a:pt x="138" y="124"/>
                    <a:pt x="139" y="125"/>
                    <a:pt x="139" y="123"/>
                  </a:cubicBezTo>
                  <a:cubicBezTo>
                    <a:pt x="139" y="123"/>
                    <a:pt x="138" y="123"/>
                    <a:pt x="138" y="123"/>
                  </a:cubicBezTo>
                  <a:moveTo>
                    <a:pt x="154" y="115"/>
                  </a:moveTo>
                  <a:cubicBezTo>
                    <a:pt x="154" y="115"/>
                    <a:pt x="153" y="115"/>
                    <a:pt x="153" y="115"/>
                  </a:cubicBezTo>
                  <a:cubicBezTo>
                    <a:pt x="153" y="116"/>
                    <a:pt x="154" y="116"/>
                    <a:pt x="154" y="116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155" y="115"/>
                    <a:pt x="155" y="115"/>
                    <a:pt x="154" y="115"/>
                  </a:cubicBezTo>
                  <a:moveTo>
                    <a:pt x="50" y="113"/>
                  </a:moveTo>
                  <a:cubicBezTo>
                    <a:pt x="50" y="113"/>
                    <a:pt x="50" y="113"/>
                    <a:pt x="50" y="113"/>
                  </a:cubicBezTo>
                  <a:cubicBezTo>
                    <a:pt x="50" y="114"/>
                    <a:pt x="52" y="115"/>
                    <a:pt x="52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4"/>
                    <a:pt x="51" y="113"/>
                    <a:pt x="50" y="113"/>
                  </a:cubicBezTo>
                  <a:moveTo>
                    <a:pt x="146" y="113"/>
                  </a:moveTo>
                  <a:cubicBezTo>
                    <a:pt x="146" y="113"/>
                    <a:pt x="146" y="113"/>
                    <a:pt x="146" y="113"/>
                  </a:cubicBezTo>
                  <a:cubicBezTo>
                    <a:pt x="145" y="114"/>
                    <a:pt x="146" y="114"/>
                    <a:pt x="147" y="114"/>
                  </a:cubicBezTo>
                  <a:cubicBezTo>
                    <a:pt x="147" y="114"/>
                    <a:pt x="147" y="114"/>
                    <a:pt x="147" y="113"/>
                  </a:cubicBezTo>
                  <a:cubicBezTo>
                    <a:pt x="148" y="113"/>
                    <a:pt x="147" y="113"/>
                    <a:pt x="146" y="113"/>
                  </a:cubicBezTo>
                  <a:moveTo>
                    <a:pt x="150" y="110"/>
                  </a:moveTo>
                  <a:cubicBezTo>
                    <a:pt x="149" y="110"/>
                    <a:pt x="149" y="110"/>
                    <a:pt x="149" y="111"/>
                  </a:cubicBezTo>
                  <a:cubicBezTo>
                    <a:pt x="149" y="111"/>
                    <a:pt x="150" y="111"/>
                    <a:pt x="150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0" y="110"/>
                    <a:pt x="150" y="110"/>
                  </a:cubicBezTo>
                  <a:moveTo>
                    <a:pt x="165" y="109"/>
                  </a:moveTo>
                  <a:cubicBezTo>
                    <a:pt x="165" y="109"/>
                    <a:pt x="163" y="110"/>
                    <a:pt x="162" y="111"/>
                  </a:cubicBezTo>
                  <a:cubicBezTo>
                    <a:pt x="161" y="112"/>
                    <a:pt x="161" y="113"/>
                    <a:pt x="162" y="113"/>
                  </a:cubicBezTo>
                  <a:cubicBezTo>
                    <a:pt x="162" y="113"/>
                    <a:pt x="163" y="113"/>
                    <a:pt x="164" y="113"/>
                  </a:cubicBezTo>
                  <a:cubicBezTo>
                    <a:pt x="166" y="111"/>
                    <a:pt x="166" y="111"/>
                    <a:pt x="166" y="111"/>
                  </a:cubicBezTo>
                  <a:cubicBezTo>
                    <a:pt x="166" y="110"/>
                    <a:pt x="166" y="109"/>
                    <a:pt x="165" y="109"/>
                  </a:cubicBezTo>
                  <a:moveTo>
                    <a:pt x="184" y="107"/>
                  </a:moveTo>
                  <a:cubicBezTo>
                    <a:pt x="184" y="107"/>
                    <a:pt x="183" y="109"/>
                    <a:pt x="184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5" y="107"/>
                    <a:pt x="184" y="107"/>
                  </a:cubicBezTo>
                  <a:cubicBezTo>
                    <a:pt x="184" y="107"/>
                    <a:pt x="184" y="107"/>
                    <a:pt x="184" y="107"/>
                  </a:cubicBezTo>
                  <a:moveTo>
                    <a:pt x="53" y="107"/>
                  </a:moveTo>
                  <a:cubicBezTo>
                    <a:pt x="51" y="107"/>
                    <a:pt x="50" y="108"/>
                    <a:pt x="50" y="109"/>
                  </a:cubicBezTo>
                  <a:cubicBezTo>
                    <a:pt x="50" y="110"/>
                    <a:pt x="50" y="111"/>
                    <a:pt x="51" y="111"/>
                  </a:cubicBezTo>
                  <a:cubicBezTo>
                    <a:pt x="52" y="111"/>
                    <a:pt x="52" y="111"/>
                    <a:pt x="53" y="111"/>
                  </a:cubicBezTo>
                  <a:cubicBezTo>
                    <a:pt x="54" y="111"/>
                    <a:pt x="54" y="108"/>
                    <a:pt x="54" y="107"/>
                  </a:cubicBezTo>
                  <a:cubicBezTo>
                    <a:pt x="53" y="107"/>
                    <a:pt x="53" y="107"/>
                    <a:pt x="53" y="107"/>
                  </a:cubicBezTo>
                  <a:moveTo>
                    <a:pt x="249" y="75"/>
                  </a:moveTo>
                  <a:cubicBezTo>
                    <a:pt x="249" y="75"/>
                    <a:pt x="249" y="76"/>
                    <a:pt x="248" y="77"/>
                  </a:cubicBez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50" y="77"/>
                    <a:pt x="250" y="76"/>
                    <a:pt x="251" y="76"/>
                  </a:cubicBezTo>
                  <a:cubicBezTo>
                    <a:pt x="250" y="76"/>
                    <a:pt x="250" y="75"/>
                    <a:pt x="249" y="75"/>
                  </a:cubicBezTo>
                  <a:moveTo>
                    <a:pt x="253" y="66"/>
                  </a:moveTo>
                  <a:cubicBezTo>
                    <a:pt x="252" y="67"/>
                    <a:pt x="252" y="67"/>
                    <a:pt x="252" y="67"/>
                  </a:cubicBezTo>
                  <a:cubicBezTo>
                    <a:pt x="250" y="67"/>
                    <a:pt x="250" y="67"/>
                    <a:pt x="250" y="67"/>
                  </a:cubicBezTo>
                  <a:cubicBezTo>
                    <a:pt x="250" y="70"/>
                    <a:pt x="251" y="70"/>
                    <a:pt x="252" y="70"/>
                  </a:cubicBezTo>
                  <a:cubicBezTo>
                    <a:pt x="254" y="70"/>
                    <a:pt x="258" y="66"/>
                    <a:pt x="253" y="66"/>
                  </a:cubicBezTo>
                  <a:moveTo>
                    <a:pt x="268" y="64"/>
                  </a:moveTo>
                  <a:cubicBezTo>
                    <a:pt x="268" y="64"/>
                    <a:pt x="268" y="65"/>
                    <a:pt x="268" y="65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7"/>
                    <a:pt x="266" y="67"/>
                    <a:pt x="267" y="67"/>
                  </a:cubicBezTo>
                  <a:cubicBezTo>
                    <a:pt x="267" y="67"/>
                    <a:pt x="268" y="67"/>
                    <a:pt x="268" y="66"/>
                  </a:cubicBezTo>
                  <a:cubicBezTo>
                    <a:pt x="269" y="66"/>
                    <a:pt x="269" y="64"/>
                    <a:pt x="268" y="64"/>
                  </a:cubicBezTo>
                  <a:moveTo>
                    <a:pt x="276" y="54"/>
                  </a:moveTo>
                  <a:cubicBezTo>
                    <a:pt x="276" y="54"/>
                    <a:pt x="275" y="55"/>
                    <a:pt x="276" y="55"/>
                  </a:cubicBezTo>
                  <a:cubicBezTo>
                    <a:pt x="276" y="55"/>
                    <a:pt x="276" y="55"/>
                    <a:pt x="276" y="55"/>
                  </a:cubicBezTo>
                  <a:cubicBezTo>
                    <a:pt x="276" y="55"/>
                    <a:pt x="277" y="54"/>
                    <a:pt x="276" y="54"/>
                  </a:cubicBezTo>
                  <a:cubicBezTo>
                    <a:pt x="276" y="54"/>
                    <a:pt x="276" y="54"/>
                    <a:pt x="276" y="54"/>
                  </a:cubicBezTo>
                  <a:moveTo>
                    <a:pt x="308" y="17"/>
                  </a:moveTo>
                  <a:cubicBezTo>
                    <a:pt x="308" y="17"/>
                    <a:pt x="307" y="17"/>
                    <a:pt x="307" y="17"/>
                  </a:cubicBezTo>
                  <a:cubicBezTo>
                    <a:pt x="307" y="18"/>
                    <a:pt x="308" y="18"/>
                    <a:pt x="308" y="18"/>
                  </a:cubicBezTo>
                  <a:cubicBezTo>
                    <a:pt x="309" y="18"/>
                    <a:pt x="309" y="18"/>
                    <a:pt x="309" y="17"/>
                  </a:cubicBezTo>
                  <a:cubicBezTo>
                    <a:pt x="309" y="17"/>
                    <a:pt x="308" y="17"/>
                    <a:pt x="308" y="17"/>
                  </a:cubicBezTo>
                  <a:moveTo>
                    <a:pt x="254" y="11"/>
                  </a:moveTo>
                  <a:cubicBezTo>
                    <a:pt x="253" y="11"/>
                    <a:pt x="253" y="11"/>
                    <a:pt x="253" y="11"/>
                  </a:cubicBezTo>
                  <a:cubicBezTo>
                    <a:pt x="253" y="11"/>
                    <a:pt x="254" y="12"/>
                    <a:pt x="254" y="12"/>
                  </a:cubicBezTo>
                  <a:cubicBezTo>
                    <a:pt x="254" y="12"/>
                    <a:pt x="255" y="12"/>
                    <a:pt x="255" y="11"/>
                  </a:cubicBezTo>
                  <a:cubicBezTo>
                    <a:pt x="255" y="11"/>
                    <a:pt x="254" y="11"/>
                    <a:pt x="254" y="11"/>
                  </a:cubicBezTo>
                  <a:moveTo>
                    <a:pt x="305" y="10"/>
                  </a:moveTo>
                  <a:cubicBezTo>
                    <a:pt x="304" y="10"/>
                    <a:pt x="304" y="11"/>
                    <a:pt x="304" y="12"/>
                  </a:cubicBezTo>
                  <a:cubicBezTo>
                    <a:pt x="305" y="13"/>
                    <a:pt x="306" y="14"/>
                    <a:pt x="307" y="14"/>
                  </a:cubicBezTo>
                  <a:cubicBezTo>
                    <a:pt x="307" y="14"/>
                    <a:pt x="308" y="14"/>
                    <a:pt x="308" y="14"/>
                  </a:cubicBezTo>
                  <a:cubicBezTo>
                    <a:pt x="308" y="14"/>
                    <a:pt x="308" y="14"/>
                    <a:pt x="308" y="14"/>
                  </a:cubicBezTo>
                  <a:cubicBezTo>
                    <a:pt x="308" y="13"/>
                    <a:pt x="308" y="12"/>
                    <a:pt x="307" y="11"/>
                  </a:cubicBezTo>
                  <a:cubicBezTo>
                    <a:pt x="307" y="11"/>
                    <a:pt x="306" y="10"/>
                    <a:pt x="306" y="10"/>
                  </a:cubicBezTo>
                  <a:cubicBezTo>
                    <a:pt x="306" y="10"/>
                    <a:pt x="306" y="10"/>
                    <a:pt x="305" y="10"/>
                  </a:cubicBezTo>
                  <a:moveTo>
                    <a:pt x="245" y="10"/>
                  </a:moveTo>
                  <a:cubicBezTo>
                    <a:pt x="244" y="10"/>
                    <a:pt x="243" y="12"/>
                    <a:pt x="245" y="12"/>
                  </a:cubicBezTo>
                  <a:cubicBezTo>
                    <a:pt x="245" y="12"/>
                    <a:pt x="245" y="12"/>
                    <a:pt x="245" y="12"/>
                  </a:cubicBezTo>
                  <a:cubicBezTo>
                    <a:pt x="246" y="12"/>
                    <a:pt x="247" y="10"/>
                    <a:pt x="245" y="10"/>
                  </a:cubicBezTo>
                  <a:cubicBezTo>
                    <a:pt x="245" y="10"/>
                    <a:pt x="245" y="10"/>
                    <a:pt x="245" y="10"/>
                  </a:cubicBezTo>
                  <a:moveTo>
                    <a:pt x="257" y="0"/>
                  </a:moveTo>
                  <a:cubicBezTo>
                    <a:pt x="256" y="0"/>
                    <a:pt x="255" y="0"/>
                    <a:pt x="255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2"/>
                    <a:pt x="254" y="3"/>
                    <a:pt x="255" y="3"/>
                  </a:cubicBezTo>
                  <a:cubicBezTo>
                    <a:pt x="256" y="3"/>
                    <a:pt x="258" y="1"/>
                    <a:pt x="257" y="0"/>
                  </a:cubicBezTo>
                </a:path>
              </a:pathLst>
            </a:custGeom>
            <a:solidFill>
              <a:srgbClr val="D6C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pic>
        <p:nvPicPr>
          <p:cNvPr id="13329" name="J-Hype-Meant To Be">
            <a:hlinkClick r:id="" action="ppaction://media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-9271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5D6D680-2B91-4492-9B0C-AF7308577E5F}"/>
              </a:ext>
            </a:extLst>
          </p:cNvPr>
          <p:cNvSpPr txBox="1"/>
          <p:nvPr/>
        </p:nvSpPr>
        <p:spPr>
          <a:xfrm>
            <a:off x="1688518" y="2080080"/>
            <a:ext cx="636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What is the Performance of Current Action Localization Methods?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00347 0.00092 L 0.59826 0.00247 " pathEditMode="relative" ptsTypes="AA">
                                      <p:cBhvr>
                                        <p:cTn id="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35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1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2746707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Dataset-THUMOS’14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华康少女文字W5(P)" panose="040F0500000000000000" pitchFamily="82" charset="-122"/>
            </a:endParaRPr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1909312B-AB49-481F-8774-5F88A652C79E}"/>
              </a:ext>
            </a:extLst>
          </p:cNvPr>
          <p:cNvSpPr txBox="1">
            <a:spLocks/>
          </p:cNvSpPr>
          <p:nvPr/>
        </p:nvSpPr>
        <p:spPr>
          <a:xfrm>
            <a:off x="411163" y="846612"/>
            <a:ext cx="8529637" cy="232632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THUMOS’14 dataset for Temporal Action Localization   </a:t>
            </a:r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link</a:t>
            </a:r>
            <a:endParaRPr lang="en-US" altLang="zh-CN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2755 </a:t>
            </a:r>
            <a:r>
              <a:rPr lang="en-US" altLang="zh-CN" sz="1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trimmed</a:t>
            </a:r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videos from 20 sports action classes from UCF101.</a:t>
            </a:r>
          </a:p>
          <a:p>
            <a:pPr algn="just"/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Data: 200 </a:t>
            </a:r>
            <a:r>
              <a:rPr lang="en-US" altLang="zh-CN" sz="1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untrimmed</a:t>
            </a:r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videos from 20 action classes. Each video contains one or more action instances. Temporal annotations (start and end time) of all action instances is provided.</a:t>
            </a:r>
          </a:p>
          <a:p>
            <a:pPr algn="just"/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Data: 2500 videos, do not contain any instances of any of the 20 classes.</a:t>
            </a:r>
          </a:p>
          <a:p>
            <a:pPr algn="just"/>
            <a:endParaRPr lang="en-US" altLang="zh-CN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Data: 1574 </a:t>
            </a:r>
            <a:r>
              <a:rPr lang="en-US" altLang="zh-CN" sz="1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untrimmed</a:t>
            </a:r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videos, 3358 action instances, only 213 of them contain action instances of interest.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8A4ADF98-BC32-481A-A1B8-BE64D0CFFCEA}"/>
              </a:ext>
            </a:extLst>
          </p:cNvPr>
          <p:cNvSpPr txBox="1">
            <a:spLocks/>
          </p:cNvSpPr>
          <p:nvPr/>
        </p:nvSpPr>
        <p:spPr>
          <a:xfrm>
            <a:off x="614363" y="3327400"/>
            <a:ext cx="4234375" cy="1612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Chair</a:t>
            </a:r>
          </a:p>
          <a:p>
            <a:pPr algn="l"/>
            <a:r>
              <a:rPr lang="en-US" altLang="zh-CN" sz="1400" b="1" dirty="0">
                <a:hlinkClick r:id="rId5"/>
              </a:rPr>
              <a:t>Yu-Gang Jiang</a:t>
            </a:r>
            <a:r>
              <a:rPr lang="en-US" altLang="zh-CN" sz="1400" dirty="0"/>
              <a:t>, Fudan University</a:t>
            </a:r>
          </a:p>
          <a:p>
            <a:pPr algn="l"/>
            <a:r>
              <a:rPr lang="en-US" altLang="zh-CN" sz="1400" b="1" dirty="0" err="1">
                <a:hlinkClick r:id="rId6"/>
              </a:rPr>
              <a:t>Jingen</a:t>
            </a:r>
            <a:r>
              <a:rPr lang="en-US" altLang="zh-CN" sz="1400" b="1" dirty="0">
                <a:hlinkClick r:id="rId6"/>
              </a:rPr>
              <a:t> Liu</a:t>
            </a:r>
            <a:r>
              <a:rPr lang="en-US" altLang="zh-CN" sz="1400" dirty="0"/>
              <a:t>, SRI International</a:t>
            </a:r>
          </a:p>
          <a:p>
            <a:pPr algn="l"/>
            <a:r>
              <a:rPr lang="en-US" altLang="zh-CN" sz="1400" b="1" dirty="0">
                <a:hlinkClick r:id="rId7"/>
              </a:rPr>
              <a:t>Amir R. Zamir</a:t>
            </a:r>
            <a:r>
              <a:rPr lang="en-US" altLang="zh-CN" sz="1400" dirty="0"/>
              <a:t>, UCF</a:t>
            </a:r>
          </a:p>
          <a:p>
            <a:pPr algn="l"/>
            <a:r>
              <a:rPr lang="en-US" altLang="zh-CN" sz="1400" b="1" dirty="0">
                <a:hlinkClick r:id="rId8"/>
              </a:rPr>
              <a:t>George </a:t>
            </a:r>
            <a:r>
              <a:rPr lang="en-US" altLang="zh-CN" sz="1400" b="1" dirty="0" err="1">
                <a:hlinkClick r:id="rId8"/>
              </a:rPr>
              <a:t>Toderici</a:t>
            </a:r>
            <a:r>
              <a:rPr lang="en-US" altLang="zh-CN" sz="1400" dirty="0"/>
              <a:t>, Google Research</a:t>
            </a:r>
          </a:p>
          <a:p>
            <a:pPr algn="l"/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7346FD55-0A47-47D0-A2A1-E14286AD08F9}"/>
              </a:ext>
            </a:extLst>
          </p:cNvPr>
          <p:cNvSpPr txBox="1">
            <a:spLocks/>
          </p:cNvSpPr>
          <p:nvPr/>
        </p:nvSpPr>
        <p:spPr>
          <a:xfrm>
            <a:off x="4187524" y="3327400"/>
            <a:ext cx="4234375" cy="1612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Chair</a:t>
            </a:r>
          </a:p>
          <a:p>
            <a:pPr algn="l"/>
            <a:r>
              <a:rPr lang="en-US" altLang="zh-CN" sz="1600" b="1" dirty="0">
                <a:hlinkClick r:id="rId9"/>
              </a:rPr>
              <a:t>Ivan Laptev</a:t>
            </a:r>
            <a:r>
              <a:rPr lang="en-US" altLang="zh-CN" sz="1600" dirty="0"/>
              <a:t>, INRIA</a:t>
            </a:r>
          </a:p>
          <a:p>
            <a:pPr algn="l"/>
            <a:r>
              <a:rPr lang="en-US" altLang="zh-CN" sz="1600" b="1" dirty="0">
                <a:hlinkClick r:id="rId10"/>
              </a:rPr>
              <a:t>Mubarak Shah</a:t>
            </a:r>
            <a:r>
              <a:rPr lang="en-US" altLang="zh-CN" sz="1600" dirty="0"/>
              <a:t>, UCF</a:t>
            </a:r>
          </a:p>
          <a:p>
            <a:pPr algn="l"/>
            <a:r>
              <a:rPr lang="en-US" altLang="zh-CN" sz="1600" b="1" dirty="0">
                <a:hlinkClick r:id="rId11"/>
              </a:rPr>
              <a:t>Rahul </a:t>
            </a:r>
            <a:r>
              <a:rPr lang="en-US" altLang="zh-CN" sz="1600" b="1" dirty="0" err="1">
                <a:hlinkClick r:id="rId11"/>
              </a:rPr>
              <a:t>Sukthankar</a:t>
            </a:r>
            <a:r>
              <a:rPr lang="en-US" altLang="zh-CN" sz="1600" dirty="0"/>
              <a:t>, Google Research</a:t>
            </a:r>
          </a:p>
        </p:txBody>
      </p:sp>
    </p:spTree>
    <p:extLst>
      <p:ext uri="{BB962C8B-B14F-4D97-AF65-F5344CB8AC3E}">
        <p14:creationId xmlns:p14="http://schemas.microsoft.com/office/powerpoint/2010/main" val="2510799360"/>
      </p:ext>
    </p:extLst>
  </p:cSld>
  <p:clrMapOvr>
    <a:masterClrMapping/>
  </p:clrMapOvr>
  <p:transition spd="slow" advClick="0" advTm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39957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Performance on THUMOS’14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华康少女文字W5(P)" panose="040F0500000000000000" pitchFamily="8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6E778FC-F34F-4AA4-960D-74988EBF6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88" y="1437412"/>
            <a:ext cx="7910623" cy="3040431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87508B1C-231A-43EF-84D7-312A0D2A2C4D}"/>
              </a:ext>
            </a:extLst>
          </p:cNvPr>
          <p:cNvSpPr txBox="1">
            <a:spLocks/>
          </p:cNvSpPr>
          <p:nvPr/>
        </p:nvSpPr>
        <p:spPr>
          <a:xfrm>
            <a:off x="411163" y="846612"/>
            <a:ext cx="8529637" cy="30777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 supervised methods in recent years</a:t>
            </a:r>
          </a:p>
        </p:txBody>
      </p:sp>
    </p:spTree>
    <p:extLst>
      <p:ext uri="{BB962C8B-B14F-4D97-AF65-F5344CB8AC3E}">
        <p14:creationId xmlns:p14="http://schemas.microsoft.com/office/powerpoint/2010/main" val="1609408720"/>
      </p:ext>
    </p:extLst>
  </p:cSld>
  <p:clrMapOvr>
    <a:masterClrMapping/>
  </p:clrMapOvr>
  <p:transition spd="slow" advClick="0" advTm="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39957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Performance on THUMOS’14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华康少女文字W5(P)" panose="040F0500000000000000" pitchFamily="82" charset="-122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87508B1C-231A-43EF-84D7-312A0D2A2C4D}"/>
              </a:ext>
            </a:extLst>
          </p:cNvPr>
          <p:cNvSpPr txBox="1">
            <a:spLocks/>
          </p:cNvSpPr>
          <p:nvPr/>
        </p:nvSpPr>
        <p:spPr>
          <a:xfrm>
            <a:off x="411163" y="846612"/>
            <a:ext cx="8529637" cy="30777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 weakly supervised methods in recent years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F915F5-DF89-4E24-B95E-B71CA9497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63" y="1811021"/>
            <a:ext cx="7666074" cy="152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23950"/>
      </p:ext>
    </p:extLst>
  </p:cSld>
  <p:clrMapOvr>
    <a:masterClrMapping/>
  </p:clrMapOvr>
  <p:transition spd="slow" advClick="0" advTm="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2746707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Dataset-THUMOS’15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华康少女文字W5(P)" panose="040F0500000000000000" pitchFamily="82" charset="-122"/>
            </a:endParaRPr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1909312B-AB49-481F-8774-5F88A652C79E}"/>
              </a:ext>
            </a:extLst>
          </p:cNvPr>
          <p:cNvSpPr txBox="1">
            <a:spLocks/>
          </p:cNvSpPr>
          <p:nvPr/>
        </p:nvSpPr>
        <p:spPr>
          <a:xfrm>
            <a:off x="411163" y="1001075"/>
            <a:ext cx="8529637" cy="200793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THUMOS’15 dataset for Temporal Action Localization </a:t>
            </a:r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link</a:t>
            </a:r>
            <a:endParaRPr lang="en-US" altLang="zh-CN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a subset of UCF101 action dataset with 20 action classes.</a:t>
            </a:r>
          </a:p>
          <a:p>
            <a:pPr algn="just"/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Data: 200 videos from 20 action classes.</a:t>
            </a:r>
          </a:p>
          <a:p>
            <a:pPr algn="just"/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Data: 2980 videos.</a:t>
            </a:r>
          </a:p>
          <a:p>
            <a:pPr algn="just"/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Data: 5613 temporally untrimmed videos.</a:t>
            </a:r>
          </a:p>
          <a:p>
            <a:pPr marL="0" indent="0" algn="just">
              <a:buNone/>
            </a:pPr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THUMOS’15 is </a:t>
            </a:r>
            <a:r>
              <a:rPr lang="en-US" altLang="zh-CN" sz="1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barely used</a:t>
            </a:r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On the contrary, THUMOS’ 14 is </a:t>
            </a:r>
            <a:r>
              <a:rPr lang="en-US" altLang="zh-CN" sz="1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zh-CN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8A4ADF98-BC32-481A-A1B8-BE64D0CFFCEA}"/>
              </a:ext>
            </a:extLst>
          </p:cNvPr>
          <p:cNvSpPr txBox="1">
            <a:spLocks/>
          </p:cNvSpPr>
          <p:nvPr/>
        </p:nvSpPr>
        <p:spPr>
          <a:xfrm>
            <a:off x="614363" y="3327400"/>
            <a:ext cx="4234375" cy="1612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Chair</a:t>
            </a:r>
          </a:p>
          <a:p>
            <a:pPr algn="l"/>
            <a:r>
              <a:rPr lang="en-US" altLang="zh-CN" sz="1400" b="1" dirty="0">
                <a:hlinkClick r:id="rId5"/>
              </a:rPr>
              <a:t>Alexander </a:t>
            </a:r>
            <a:r>
              <a:rPr lang="en-US" altLang="zh-CN" sz="1400" b="1" dirty="0" err="1">
                <a:hlinkClick r:id="rId5"/>
              </a:rPr>
              <a:t>Gorban</a:t>
            </a:r>
            <a:r>
              <a:rPr lang="en-US" altLang="zh-CN" sz="1400" dirty="0"/>
              <a:t>, Google Research</a:t>
            </a:r>
          </a:p>
          <a:p>
            <a:pPr algn="l"/>
            <a:r>
              <a:rPr lang="en-US" altLang="zh-CN" sz="1400" b="1" dirty="0">
                <a:hlinkClick r:id="rId6"/>
              </a:rPr>
              <a:t>Haroon Idrees</a:t>
            </a:r>
            <a:r>
              <a:rPr lang="en-US" altLang="zh-CN" sz="1400" dirty="0"/>
              <a:t>, UCF</a:t>
            </a:r>
          </a:p>
          <a:p>
            <a:pPr algn="l"/>
            <a:r>
              <a:rPr lang="en-US" altLang="zh-CN" sz="1400" b="1" dirty="0">
                <a:hlinkClick r:id="rId7"/>
              </a:rPr>
              <a:t>Yu-Gang Jiang</a:t>
            </a:r>
            <a:r>
              <a:rPr lang="en-US" altLang="zh-CN" sz="1400" dirty="0"/>
              <a:t>, Fudan University</a:t>
            </a:r>
          </a:p>
          <a:p>
            <a:pPr algn="l"/>
            <a:r>
              <a:rPr lang="en-US" altLang="zh-CN" sz="1400" b="1" dirty="0">
                <a:hlinkClick r:id="rId8"/>
              </a:rPr>
              <a:t>Amir R. Zamir</a:t>
            </a:r>
            <a:r>
              <a:rPr lang="en-US" altLang="zh-CN" sz="1400" dirty="0"/>
              <a:t>, Stanford University</a:t>
            </a:r>
          </a:p>
          <a:p>
            <a:pPr algn="l"/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7346FD55-0A47-47D0-A2A1-E14286AD08F9}"/>
              </a:ext>
            </a:extLst>
          </p:cNvPr>
          <p:cNvSpPr txBox="1">
            <a:spLocks/>
          </p:cNvSpPr>
          <p:nvPr/>
        </p:nvSpPr>
        <p:spPr>
          <a:xfrm>
            <a:off x="4187524" y="3327400"/>
            <a:ext cx="4234375" cy="1612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Chair</a:t>
            </a:r>
          </a:p>
          <a:p>
            <a:pPr algn="l"/>
            <a:r>
              <a:rPr lang="en-US" altLang="zh-CN" sz="1600" b="1" dirty="0">
                <a:hlinkClick r:id="rId9"/>
              </a:rPr>
              <a:t>Ivan Laptev</a:t>
            </a:r>
            <a:r>
              <a:rPr lang="en-US" altLang="zh-CN" sz="1600" dirty="0"/>
              <a:t>, INRIA</a:t>
            </a:r>
          </a:p>
          <a:p>
            <a:pPr algn="l"/>
            <a:r>
              <a:rPr lang="en-US" altLang="zh-CN" sz="1600" b="1" dirty="0">
                <a:hlinkClick r:id="rId10"/>
              </a:rPr>
              <a:t>Mubarak Shah</a:t>
            </a:r>
            <a:r>
              <a:rPr lang="en-US" altLang="zh-CN" sz="1600" dirty="0"/>
              <a:t>, UCF</a:t>
            </a:r>
          </a:p>
          <a:p>
            <a:pPr algn="l"/>
            <a:r>
              <a:rPr lang="en-US" altLang="zh-CN" sz="1600" b="1" dirty="0">
                <a:hlinkClick r:id="rId11"/>
              </a:rPr>
              <a:t>Rahul </a:t>
            </a:r>
            <a:r>
              <a:rPr lang="en-US" altLang="zh-CN" sz="1600" b="1" dirty="0" err="1">
                <a:hlinkClick r:id="rId11"/>
              </a:rPr>
              <a:t>Sukthankar</a:t>
            </a:r>
            <a:r>
              <a:rPr lang="en-US" altLang="zh-CN" sz="1600" dirty="0"/>
              <a:t>, Google Research</a:t>
            </a:r>
          </a:p>
          <a:p>
            <a:pPr algn="l"/>
            <a:endParaRPr lang="en-US" altLang="zh-CN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61008"/>
      </p:ext>
    </p:extLst>
  </p:cSld>
  <p:clrMapOvr>
    <a:masterClrMapping/>
  </p:clrMapOvr>
  <p:transition spd="slow" advClick="0" advTm="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39957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ActivityNet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华康少女文字W5(P)" panose="040F0500000000000000" pitchFamily="82" charset="-122"/>
            </a:endParaRPr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1909312B-AB49-481F-8774-5F88A652C79E}"/>
              </a:ext>
            </a:extLst>
          </p:cNvPr>
          <p:cNvSpPr txBox="1">
            <a:spLocks/>
          </p:cNvSpPr>
          <p:nvPr/>
        </p:nvSpPr>
        <p:spPr>
          <a:xfrm>
            <a:off x="1997924" y="384175"/>
            <a:ext cx="822214" cy="41433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link</a:t>
            </a:r>
            <a:endParaRPr lang="zh-CN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BC1667-1D45-414C-AF05-94175243D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44" y="852663"/>
            <a:ext cx="3259137" cy="26845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5132F5-926D-4E61-B84A-A7B302A80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4380" y="852663"/>
            <a:ext cx="4538457" cy="26845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01B3B32-ACAE-47CD-B7CC-43F2DBC1DBD3}"/>
              </a:ext>
            </a:extLst>
          </p:cNvPr>
          <p:cNvSpPr txBox="1"/>
          <p:nvPr/>
        </p:nvSpPr>
        <p:spPr>
          <a:xfrm>
            <a:off x="642938" y="3891516"/>
            <a:ext cx="655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Most researches use Release 1.3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624755"/>
      </p:ext>
    </p:extLst>
  </p:cSld>
  <p:clrMapOvr>
    <a:masterClrMapping/>
  </p:clrMapOvr>
  <p:transition spd="slow" advClick="0" advTm="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39957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ActivityNet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华康少女文字W5(P)" panose="040F0500000000000000" pitchFamily="82" charset="-122"/>
            </a:endParaRPr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1909312B-AB49-481F-8774-5F88A652C79E}"/>
              </a:ext>
            </a:extLst>
          </p:cNvPr>
          <p:cNvSpPr txBox="1">
            <a:spLocks/>
          </p:cNvSpPr>
          <p:nvPr/>
        </p:nvSpPr>
        <p:spPr>
          <a:xfrm>
            <a:off x="1997924" y="384175"/>
            <a:ext cx="822214" cy="41433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link</a:t>
            </a:r>
            <a:endParaRPr lang="zh-CN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1B3B32-ACAE-47CD-B7CC-43F2DBC1DBD3}"/>
              </a:ext>
            </a:extLst>
          </p:cNvPr>
          <p:cNvSpPr txBox="1"/>
          <p:nvPr/>
        </p:nvSpPr>
        <p:spPr>
          <a:xfrm>
            <a:off x="642938" y="1137683"/>
            <a:ext cx="65553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For </a:t>
            </a:r>
            <a:r>
              <a:rPr lang="en-US" altLang="zh-CN" sz="1600" dirty="0" err="1">
                <a:solidFill>
                  <a:schemeClr val="bg1"/>
                </a:solidFill>
              </a:rPr>
              <a:t>ActivityNet</a:t>
            </a:r>
            <a:r>
              <a:rPr lang="en-US" altLang="zh-CN" sz="1600" dirty="0">
                <a:solidFill>
                  <a:schemeClr val="bg1"/>
                </a:solidFill>
              </a:rPr>
              <a:t> 2016~2019, following organizers occurred more than 3 times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Bernard Ghanem[1], 	Juan Carlos </a:t>
            </a:r>
            <a:r>
              <a:rPr lang="en-US" altLang="zh-CN" sz="1600" dirty="0" err="1">
                <a:solidFill>
                  <a:schemeClr val="bg1"/>
                </a:solidFill>
              </a:rPr>
              <a:t>Niebles</a:t>
            </a:r>
            <a:r>
              <a:rPr lang="en-US" altLang="zh-CN" sz="1600" dirty="0">
                <a:solidFill>
                  <a:schemeClr val="bg1"/>
                </a:solidFill>
              </a:rPr>
              <a:t>[2,3], 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Cees Snoek[4], 	 	Fabian </a:t>
            </a:r>
            <a:r>
              <a:rPr lang="en-US" altLang="zh-CN" sz="1600" dirty="0" err="1">
                <a:solidFill>
                  <a:schemeClr val="bg1"/>
                </a:solidFill>
              </a:rPr>
              <a:t>Caba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Heilbron</a:t>
            </a:r>
            <a:r>
              <a:rPr lang="en-US" altLang="zh-CN" sz="1600" dirty="0">
                <a:solidFill>
                  <a:schemeClr val="bg1"/>
                </a:solidFill>
              </a:rPr>
              <a:t>[1], </a:t>
            </a:r>
          </a:p>
          <a:p>
            <a:r>
              <a:rPr lang="en-US" altLang="zh-CN" sz="1600" dirty="0" err="1">
                <a:solidFill>
                  <a:schemeClr val="bg1"/>
                </a:solidFill>
              </a:rPr>
              <a:t>Humam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Alwassel</a:t>
            </a:r>
            <a:r>
              <a:rPr lang="en-US" altLang="zh-CN" sz="1600" dirty="0">
                <a:solidFill>
                  <a:schemeClr val="bg1"/>
                </a:solidFill>
              </a:rPr>
              <a:t>[1], 	Victor </a:t>
            </a:r>
            <a:r>
              <a:rPr lang="en-US" altLang="zh-CN" sz="1600" dirty="0" err="1">
                <a:solidFill>
                  <a:schemeClr val="bg1"/>
                </a:solidFill>
              </a:rPr>
              <a:t>Escorcia</a:t>
            </a:r>
            <a:r>
              <a:rPr lang="en-US" altLang="zh-CN" sz="1600" dirty="0">
                <a:solidFill>
                  <a:schemeClr val="bg1"/>
                </a:solidFill>
              </a:rPr>
              <a:t>[1]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1: King Abdullah University of Science and Technology 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2: Stanford University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3: Universidad del Norte 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4: Universiteit van Amsterdam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650156"/>
      </p:ext>
    </p:extLst>
  </p:cSld>
  <p:clrMapOvr>
    <a:masterClrMapping/>
  </p:clrMapOvr>
  <p:transition spd="slow" advClick="0" advTm="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39957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Performance on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ActivityNet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华康少女文字W5(P)" panose="040F0500000000000000" pitchFamily="8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B77DFB-3E66-4FF2-B5A4-15BB402BF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63" y="1114459"/>
            <a:ext cx="8261498" cy="15039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CB9E5B-E096-40E8-857E-FC1CD2007393}"/>
              </a:ext>
            </a:extLst>
          </p:cNvPr>
          <p:cNvSpPr txBox="1"/>
          <p:nvPr/>
        </p:nvSpPr>
        <p:spPr>
          <a:xfrm>
            <a:off x="411163" y="775707"/>
            <a:ext cx="655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Full supervision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936631-7DA4-4E2F-B266-AD73E747F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63" y="3177393"/>
            <a:ext cx="8261498" cy="168829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0939A5B-C36F-41D7-8ABD-BDDE5F43E39F}"/>
              </a:ext>
            </a:extLst>
          </p:cNvPr>
          <p:cNvSpPr txBox="1"/>
          <p:nvPr/>
        </p:nvSpPr>
        <p:spPr>
          <a:xfrm>
            <a:off x="411163" y="2759223"/>
            <a:ext cx="655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Weak supervision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669049"/>
      </p:ext>
    </p:extLst>
  </p:cSld>
  <p:clrMapOvr>
    <a:masterClrMapping/>
  </p:clrMapOvr>
  <p:transition spd="slow" advClick="0" advTm="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14367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069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CONTENTS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本框 38"/>
          <p:cNvSpPr txBox="1"/>
          <p:nvPr/>
        </p:nvSpPr>
        <p:spPr bwMode="auto">
          <a:xfrm>
            <a:off x="282575" y="2187575"/>
            <a:ext cx="2741613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  <a:endParaRPr lang="zh-CN" altLang="en-US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1" name="文本框 18"/>
          <p:cNvSpPr txBox="1"/>
          <p:nvPr/>
        </p:nvSpPr>
        <p:spPr>
          <a:xfrm>
            <a:off x="4052888" y="2183732"/>
            <a:ext cx="34739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1800" dirty="0">
                <a:solidFill>
                  <a:schemeClr val="bg1"/>
                </a:solidFill>
              </a:rPr>
              <a:t>Task Definition &amp; Evaluation Metric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3549650" y="2126027"/>
            <a:ext cx="495300" cy="523875"/>
            <a:chOff x="3487128" y="2047768"/>
            <a:chExt cx="495959" cy="523220"/>
          </a:xfrm>
        </p:grpSpPr>
        <p:sp>
          <p:nvSpPr>
            <p:cNvPr id="73" name="文本框 16"/>
            <p:cNvSpPr txBox="1"/>
            <p:nvPr/>
          </p:nvSpPr>
          <p:spPr>
            <a:xfrm>
              <a:off x="3487128" y="2047768"/>
              <a:ext cx="454629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6698" y="2226931"/>
              <a:ext cx="246389" cy="247340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/>
          <p:nvPr/>
        </p:nvSpPr>
        <p:spPr>
          <a:xfrm>
            <a:off x="4052888" y="2782735"/>
            <a:ext cx="26360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1800" dirty="0">
                <a:solidFill>
                  <a:schemeClr val="bg1"/>
                </a:solidFill>
              </a:rPr>
              <a:t>THUMOS’14 &amp; </a:t>
            </a:r>
            <a:r>
              <a:rPr lang="en-US" altLang="zh-CN" sz="1800" dirty="0" err="1">
                <a:solidFill>
                  <a:schemeClr val="bg1"/>
                </a:solidFill>
              </a:rPr>
              <a:t>ActivityNet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3549650" y="2705464"/>
            <a:ext cx="495300" cy="523875"/>
            <a:chOff x="3487128" y="2627150"/>
            <a:chExt cx="495959" cy="523220"/>
          </a:xfrm>
        </p:grpSpPr>
        <p:sp>
          <p:nvSpPr>
            <p:cNvPr id="81" name="文本框 23"/>
            <p:cNvSpPr txBox="1"/>
            <p:nvPr/>
          </p:nvSpPr>
          <p:spPr>
            <a:xfrm>
              <a:off x="3487128" y="2627150"/>
              <a:ext cx="454629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6698" y="2806314"/>
              <a:ext cx="246389" cy="247340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3340100" y="1909763"/>
            <a:ext cx="0" cy="1546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22222E-6 -9.87654E-7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2.22222E-6 4.69136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219200" cy="474662"/>
            <a:chOff x="184527" y="297451"/>
            <a:chExt cx="1218730" cy="473415"/>
          </a:xfrm>
        </p:grpSpPr>
        <p:pic>
          <p:nvPicPr>
            <p:cNvPr id="16393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1898650" y="1699046"/>
            <a:ext cx="1128713" cy="1128712"/>
            <a:chOff x="2558424" y="1401428"/>
            <a:chExt cx="1318727" cy="1318727"/>
          </a:xfrm>
        </p:grpSpPr>
        <p:sp>
          <p:nvSpPr>
            <p:cNvPr id="35" name="椭圆 3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3111499" y="1773658"/>
            <a:ext cx="4979877" cy="1777071"/>
            <a:chOff x="4447677" y="2019402"/>
            <a:chExt cx="1461654" cy="1777461"/>
          </a:xfrm>
        </p:grpSpPr>
        <p:sp>
          <p:nvSpPr>
            <p:cNvPr id="16389" name="文本框 37"/>
            <p:cNvSpPr txBox="1">
              <a:spLocks noChangeArrowheads="1"/>
            </p:cNvSpPr>
            <p:nvPr/>
          </p:nvSpPr>
          <p:spPr bwMode="auto">
            <a:xfrm>
              <a:off x="4447677" y="2226858"/>
              <a:ext cx="1461654" cy="1570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en-US" altLang="zh-CN" sz="4800" dirty="0">
                  <a:solidFill>
                    <a:schemeClr val="bg1"/>
                  </a:solidFill>
                </a:rPr>
                <a:t>Task Definition &amp; Evaluation Metric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535059" y="2019402"/>
              <a:ext cx="1286891" cy="3080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+mn-ea"/>
                  <a:ea typeface="+mn-ea"/>
                </a:rPr>
                <a:t>PART ONE</a:t>
              </a:r>
              <a:endParaRPr lang="zh-CN" altLang="en-US" sz="1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60FE28C-1208-4716-A787-33681809C8F8}"/>
              </a:ext>
            </a:extLst>
          </p:cNvPr>
          <p:cNvSpPr txBox="1"/>
          <p:nvPr/>
        </p:nvSpPr>
        <p:spPr bwMode="auto">
          <a:xfrm>
            <a:off x="593725" y="376238"/>
            <a:ext cx="10080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rPr>
              <a:t>CONTENTS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Task Definition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华康少女文字W5(P)" panose="040F0500000000000000" pitchFamily="82" charset="-122"/>
            </a:endParaRPr>
          </a:p>
        </p:txBody>
      </p: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824706" y="1646054"/>
            <a:ext cx="7494587" cy="1395906"/>
            <a:chOff x="2954339" y="1349947"/>
            <a:chExt cx="7162269" cy="1313677"/>
          </a:xfrm>
        </p:grpSpPr>
        <p:sp>
          <p:nvSpPr>
            <p:cNvPr id="55" name="矩形 54"/>
            <p:cNvSpPr>
              <a:spLocks noChangeArrowheads="1"/>
            </p:cNvSpPr>
            <p:nvPr/>
          </p:nvSpPr>
          <p:spPr bwMode="auto">
            <a:xfrm>
              <a:off x="2954339" y="1695058"/>
              <a:ext cx="7162269" cy="968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+mn-ea"/>
                  <a:ea typeface="+mn-ea"/>
                </a:rPr>
                <a:t>For a target action class, predict not only </a:t>
              </a:r>
              <a:r>
                <a:rPr lang="en-US" altLang="zh-CN" sz="1200" dirty="0">
                  <a:solidFill>
                    <a:srgbClr val="00B050"/>
                  </a:solidFill>
                  <a:latin typeface="+mn-ea"/>
                  <a:ea typeface="+mn-ea"/>
                </a:rPr>
                <a:t>its presence 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  <a:ea typeface="+mn-ea"/>
                </a:rPr>
                <a:t>in a given video, but also its </a:t>
              </a:r>
              <a:r>
                <a:rPr lang="en-US" altLang="zh-CN" sz="1200" dirty="0">
                  <a:solidFill>
                    <a:srgbClr val="00B050"/>
                  </a:solidFill>
                  <a:latin typeface="+mn-ea"/>
                  <a:ea typeface="+mn-ea"/>
                </a:rPr>
                <a:t>temporal location 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  <a:ea typeface="+mn-ea"/>
                </a:rPr>
                <a:t>(i.e., the starting and ending times of each detected instance).       --THUMOS’14 challenge</a:t>
              </a:r>
            </a:p>
            <a:p>
              <a:pPr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963442" y="1349947"/>
              <a:ext cx="3046936" cy="31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+mn-ea"/>
                </a:rPr>
                <a:t>Temporal Action Localization 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62943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2746707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Evaluation Metric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华康少女文字W5(P)" panose="040F0500000000000000" pitchFamily="82" charset="-122"/>
            </a:endParaRPr>
          </a:p>
        </p:txBody>
      </p: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824706" y="928245"/>
            <a:ext cx="7494587" cy="90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prediction should in the following format: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video_name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 [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starting_time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 [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ending_time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 [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class_label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 [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confidence_score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time should be in </a:t>
            </a:r>
            <a:r>
              <a:rPr lang="en-US" altLang="zh-CN" sz="1400" u="sng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seconds with one decimal point precision.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769394-8019-4A89-984A-346CD06A4562}"/>
              </a:ext>
            </a:extLst>
          </p:cNvPr>
          <p:cNvSpPr txBox="1"/>
          <p:nvPr/>
        </p:nvSpPr>
        <p:spPr>
          <a:xfrm>
            <a:off x="824706" y="2016353"/>
            <a:ext cx="412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Time period of overlap  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6BB6F9B-D0EB-48F6-962E-A8B3FC89BB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207178"/>
              </p:ext>
            </p:extLst>
          </p:nvPr>
        </p:nvGraphicFramePr>
        <p:xfrm>
          <a:off x="2753544" y="1802964"/>
          <a:ext cx="1339850" cy="80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name="Equation" r:id="rId5" imgW="825480" imgH="495000" progId="Equation.DSMT4">
                  <p:embed/>
                </p:oleObj>
              </mc:Choice>
              <mc:Fallback>
                <p:oleObj name="Equation" r:id="rId5" imgW="825480" imgH="4950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849D978-938B-4749-818E-6C2131A715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3544" y="1802964"/>
                        <a:ext cx="1339850" cy="803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副标题 2">
            <a:extLst>
              <a:ext uri="{FF2B5EF4-FFF2-40B4-BE49-F238E27FC236}">
                <a16:creationId xmlns:a16="http://schemas.microsoft.com/office/drawing/2014/main" id="{5FCAB80E-DEFD-43B0-A59C-45C8F0A806C8}"/>
              </a:ext>
            </a:extLst>
          </p:cNvPr>
          <p:cNvSpPr txBox="1">
            <a:spLocks/>
          </p:cNvSpPr>
          <p:nvPr/>
        </p:nvSpPr>
        <p:spPr>
          <a:xfrm>
            <a:off x="642938" y="2543076"/>
            <a:ext cx="7799313" cy="128597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Interpolated Average Precision:</a:t>
            </a:r>
          </a:p>
          <a:p>
            <a:pPr marL="0" indent="0" algn="just">
              <a:buNone/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test class C, given a descending-score-rank of videos, the AP(c) is computed as: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98146FC-C4B5-41D5-BFEE-7E97F9B64D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416635"/>
              </p:ext>
            </p:extLst>
          </p:nvPr>
        </p:nvGraphicFramePr>
        <p:xfrm>
          <a:off x="1121116" y="3180021"/>
          <a:ext cx="2717800" cy="830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Equation" r:id="rId7" imgW="1828800" imgH="558720" progId="Equation.DSMT4">
                  <p:embed/>
                </p:oleObj>
              </mc:Choice>
              <mc:Fallback>
                <p:oleObj name="Equation" r:id="rId7" imgW="1828800" imgH="5587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A409888-DEB9-4D10-B1FB-0C823164AF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21116" y="3180021"/>
                        <a:ext cx="2717800" cy="830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F5F0F42-157B-4020-B23E-912EF9055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039161"/>
              </p:ext>
            </p:extLst>
          </p:nvPr>
        </p:nvGraphicFramePr>
        <p:xfrm>
          <a:off x="4306803" y="3275634"/>
          <a:ext cx="3770258" cy="6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name="Equation" r:id="rId9" imgW="2666880" imgH="457200" progId="Equation.DSMT4">
                  <p:embed/>
                </p:oleObj>
              </mc:Choice>
              <mc:Fallback>
                <p:oleObj name="Equation" r:id="rId9" imgW="2666880" imgH="4572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3ED815C-8A5E-4706-A64D-BF3E9A99C1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6803" y="3275634"/>
                        <a:ext cx="3770258" cy="646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378DDC2-7423-4970-9361-F20C74F81DCD}"/>
              </a:ext>
            </a:extLst>
          </p:cNvPr>
          <p:cNvSpPr txBox="1"/>
          <p:nvPr/>
        </p:nvSpPr>
        <p:spPr>
          <a:xfrm>
            <a:off x="686085" y="4096663"/>
            <a:ext cx="3014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mAP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mean among whole classes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65032FD-3440-46B0-923C-4208ADCCAF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574248"/>
              </p:ext>
            </p:extLst>
          </p:nvPr>
        </p:nvGraphicFramePr>
        <p:xfrm>
          <a:off x="3423469" y="4082815"/>
          <a:ext cx="2095500" cy="749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" name="Equation" r:id="rId11" imgW="1206360" imgH="431640" progId="Equation.DSMT4">
                  <p:embed/>
                </p:oleObj>
              </mc:Choice>
              <mc:Fallback>
                <p:oleObj name="Equation" r:id="rId11" imgW="1206360" imgH="4316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6F7B96A-AAE0-4249-A51B-EF868A5815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23469" y="4082815"/>
                        <a:ext cx="2095500" cy="749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2145997"/>
      </p:ext>
    </p:extLst>
  </p:cSld>
  <p:clrMapOvr>
    <a:masterClrMapping/>
  </p:clrMapOvr>
  <p:transition spd="slow" advClick="0" advTm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2746707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Evaluation Metric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华康少女文字W5(P)" panose="040F0500000000000000" pitchFamily="82" charset="-122"/>
            </a:endParaRPr>
          </a:p>
        </p:txBody>
      </p: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824706" y="1289752"/>
            <a:ext cx="7494587" cy="34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THUMOS’14, we set the threshold as 0.1:0.1:0.7, report score for each TH individually.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4A7F41-6950-44B3-96E0-C70028186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06" y="1995045"/>
            <a:ext cx="7494587" cy="90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ActivityNet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we set the threshold as 0.5:0.05:0.95, calculate the average of these scores.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Usually report scores at @50, @75, @95, @Avg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testing sever using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top 20 proposals 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calculate scores.</a:t>
            </a:r>
          </a:p>
        </p:txBody>
      </p:sp>
    </p:spTree>
    <p:extLst>
      <p:ext uri="{BB962C8B-B14F-4D97-AF65-F5344CB8AC3E}">
        <p14:creationId xmlns:p14="http://schemas.microsoft.com/office/powerpoint/2010/main" val="1298646923"/>
      </p:ext>
    </p:extLst>
  </p:cSld>
  <p:clrMapOvr>
    <a:masterClrMapping/>
  </p:clrMapOvr>
  <p:transition spd="slow" advClick="0" advTm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219200" cy="474662"/>
            <a:chOff x="184527" y="297451"/>
            <a:chExt cx="1218730" cy="473415"/>
          </a:xfrm>
        </p:grpSpPr>
        <p:pic>
          <p:nvPicPr>
            <p:cNvPr id="16393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1898650" y="1699046"/>
            <a:ext cx="1128713" cy="1128712"/>
            <a:chOff x="2558424" y="1401428"/>
            <a:chExt cx="1318727" cy="1318727"/>
          </a:xfrm>
        </p:grpSpPr>
        <p:sp>
          <p:nvSpPr>
            <p:cNvPr id="35" name="椭圆 3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3111499" y="1773658"/>
            <a:ext cx="4979877" cy="1777071"/>
            <a:chOff x="4447677" y="2019402"/>
            <a:chExt cx="1461654" cy="1777461"/>
          </a:xfrm>
        </p:grpSpPr>
        <p:sp>
          <p:nvSpPr>
            <p:cNvPr id="16389" name="文本框 37"/>
            <p:cNvSpPr txBox="1">
              <a:spLocks noChangeArrowheads="1"/>
            </p:cNvSpPr>
            <p:nvPr/>
          </p:nvSpPr>
          <p:spPr bwMode="auto">
            <a:xfrm>
              <a:off x="4447677" y="2226858"/>
              <a:ext cx="1461654" cy="1570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en-US" altLang="zh-CN" sz="4800" dirty="0">
                  <a:solidFill>
                    <a:schemeClr val="bg1"/>
                  </a:solidFill>
                </a:rPr>
                <a:t>THUMOS’14 &amp; </a:t>
              </a:r>
              <a:r>
                <a:rPr lang="en-US" altLang="zh-CN" sz="4800" dirty="0" err="1">
                  <a:solidFill>
                    <a:schemeClr val="bg1"/>
                  </a:solidFill>
                </a:rPr>
                <a:t>ActivityNet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535059" y="2019402"/>
              <a:ext cx="1286891" cy="3080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+mn-ea"/>
                  <a:ea typeface="+mn-ea"/>
                </a:rPr>
                <a:t>PART TWO</a:t>
              </a:r>
              <a:endParaRPr lang="zh-CN" altLang="en-US" sz="1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B99F974-5E06-45D6-920D-3D5C8167B344}"/>
              </a:ext>
            </a:extLst>
          </p:cNvPr>
          <p:cNvSpPr txBox="1"/>
          <p:nvPr/>
        </p:nvSpPr>
        <p:spPr bwMode="auto">
          <a:xfrm>
            <a:off x="593725" y="376238"/>
            <a:ext cx="10080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rPr>
              <a:t>CONTENTS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0865464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821738" y="246063"/>
            <a:ext cx="322262" cy="292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fld id="{20E442D2-21DB-4A7F-8626-740B08291123}" type="slidenum">
              <a:rPr lang="en-US" altLang="zh-CN" sz="900">
                <a:solidFill>
                  <a:srgbClr val="898989"/>
                </a:solidFill>
              </a:rPr>
              <a:pPr/>
              <a:t>8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969980" y="1025525"/>
            <a:ext cx="4504697" cy="704000"/>
            <a:chOff x="2979323" y="1026214"/>
            <a:chExt cx="4060212" cy="704013"/>
          </a:xfrm>
        </p:grpSpPr>
        <p:sp>
          <p:nvSpPr>
            <p:cNvPr id="29" name="TextBox 28"/>
            <p:cNvSpPr txBox="1"/>
            <p:nvPr/>
          </p:nvSpPr>
          <p:spPr>
            <a:xfrm>
              <a:off x="2979323" y="1026214"/>
              <a:ext cx="1514246" cy="307980"/>
            </a:xfrm>
            <a:prstGeom prst="rect">
              <a:avLst/>
            </a:prstGeom>
            <a:noFill/>
          </p:spPr>
          <p:txBody>
            <a:bodyPr lIns="27000" rIns="2700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+mn-ea"/>
                  <a:ea typeface="+mn-ea"/>
                </a:rPr>
                <a:t>Survey</a:t>
              </a:r>
              <a:endParaRPr lang="en-AU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8460" name="TextBox 29"/>
            <p:cNvSpPr txBox="1">
              <a:spLocks noChangeArrowheads="1"/>
            </p:cNvSpPr>
            <p:nvPr/>
          </p:nvSpPr>
          <p:spPr bwMode="auto">
            <a:xfrm>
              <a:off x="2985672" y="1246881"/>
              <a:ext cx="4053863" cy="483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000" rIns="27000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bg1"/>
                  </a:solidFill>
                  <a:latin typeface="华康少女文字W5(P)" pitchFamily="82" charset="-122"/>
                </a:rPr>
                <a:t>Deep Learning for Action and Gesture Recognition in Image Sequences: A Survey  </a:t>
              </a:r>
              <a:r>
                <a:rPr lang="en-US" altLang="zh-CN" sz="900" i="1" dirty="0">
                  <a:solidFill>
                    <a:schemeClr val="bg1"/>
                  </a:solidFill>
                  <a:latin typeface="华康少女文字W5(P)" pitchFamily="82" charset="-122"/>
                </a:rPr>
                <a:t>Maryam </a:t>
              </a:r>
              <a:r>
                <a:rPr lang="en-US" altLang="zh-CN" sz="900" i="1" dirty="0" err="1">
                  <a:solidFill>
                    <a:schemeClr val="bg1"/>
                  </a:solidFill>
                  <a:latin typeface="华康少女文字W5(P)" pitchFamily="82" charset="-122"/>
                </a:rPr>
                <a:t>Asadi-Aghbolaghi</a:t>
              </a:r>
              <a:r>
                <a:rPr lang="en-US" altLang="zh-CN" sz="900" i="1" dirty="0">
                  <a:solidFill>
                    <a:schemeClr val="bg1"/>
                  </a:solidFill>
                  <a:latin typeface="华康少女文字W5(P)" pitchFamily="82" charset="-122"/>
                </a:rPr>
                <a:t> Springer Verlag, pp.539-578, 2017</a:t>
              </a:r>
              <a:endParaRPr lang="id-ID" altLang="zh-CN" sz="900" i="1" dirty="0">
                <a:solidFill>
                  <a:schemeClr val="bg1"/>
                </a:solidFill>
                <a:latin typeface="华康少女文字W5(P)" pitchFamily="82" charset="-122"/>
                <a:ea typeface="Open Sans Light"/>
                <a:cs typeface="Open Sans Light"/>
              </a:endParaRP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649180" y="1093788"/>
            <a:ext cx="1138237" cy="593725"/>
            <a:chOff x="1726132" y="1094478"/>
            <a:chExt cx="1138715" cy="593540"/>
          </a:xfrm>
        </p:grpSpPr>
        <p:sp>
          <p:nvSpPr>
            <p:cNvPr id="37" name="Chevron 36"/>
            <p:cNvSpPr/>
            <p:nvPr/>
          </p:nvSpPr>
          <p:spPr>
            <a:xfrm>
              <a:off x="1726132" y="1094478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2100" dirty="0">
                  <a:solidFill>
                    <a:schemeClr val="bg1"/>
                  </a:solidFill>
                  <a:latin typeface="+mn-ea"/>
                </a:rPr>
                <a:t></a:t>
              </a:r>
              <a:endParaRPr lang="en-US" sz="2100" dirty="0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18458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1" y="1220182"/>
              <a:ext cx="442310" cy="35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649180" y="3060930"/>
            <a:ext cx="1138237" cy="593725"/>
            <a:chOff x="1726132" y="2785177"/>
            <a:chExt cx="1138715" cy="593540"/>
          </a:xfrm>
        </p:grpSpPr>
        <p:sp>
          <p:nvSpPr>
            <p:cNvPr id="39" name="Chevron 38"/>
            <p:cNvSpPr/>
            <p:nvPr/>
          </p:nvSpPr>
          <p:spPr>
            <a:xfrm>
              <a:off x="1726132" y="2785177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2100" dirty="0">
                  <a:solidFill>
                    <a:schemeClr val="bg1"/>
                  </a:solidFill>
                  <a:latin typeface="+mn-ea"/>
                </a:rPr>
                <a:t></a:t>
              </a:r>
              <a:endParaRPr lang="en-US" sz="2100" dirty="0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18456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1" y="2908577"/>
              <a:ext cx="549575" cy="346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649180" y="2074977"/>
            <a:ext cx="1138237" cy="593725"/>
            <a:chOff x="1726132" y="1936732"/>
            <a:chExt cx="1138715" cy="593540"/>
          </a:xfrm>
        </p:grpSpPr>
        <p:sp>
          <p:nvSpPr>
            <p:cNvPr id="38" name="Chevron 37"/>
            <p:cNvSpPr/>
            <p:nvPr/>
          </p:nvSpPr>
          <p:spPr>
            <a:xfrm>
              <a:off x="1726132" y="1936732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2100" dirty="0">
                  <a:solidFill>
                    <a:schemeClr val="bg1"/>
                  </a:solidFill>
                  <a:latin typeface="+mn-ea"/>
                </a:rPr>
                <a:t></a:t>
              </a:r>
              <a:endParaRPr lang="en-US" sz="2100" dirty="0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18454" name="图片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5861" y="2032176"/>
              <a:ext cx="379256" cy="402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2976330" y="2006714"/>
            <a:ext cx="4060825" cy="496250"/>
            <a:chOff x="2979323" y="1026214"/>
            <a:chExt cx="4060212" cy="496260"/>
          </a:xfrm>
        </p:grpSpPr>
        <p:sp>
          <p:nvSpPr>
            <p:cNvPr id="25" name="TextBox 28"/>
            <p:cNvSpPr txBox="1"/>
            <p:nvPr/>
          </p:nvSpPr>
          <p:spPr>
            <a:xfrm>
              <a:off x="2979323" y="1026214"/>
              <a:ext cx="2297060" cy="307783"/>
            </a:xfrm>
            <a:prstGeom prst="rect">
              <a:avLst/>
            </a:prstGeom>
            <a:noFill/>
          </p:spPr>
          <p:txBody>
            <a:bodyPr wrap="square" lIns="27000" rIns="2700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</a:rPr>
                <a:t>ECCV 2018 &amp; CVPR 2018</a:t>
              </a:r>
              <a:endParaRPr lang="en-AU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8450" name="TextBox 29"/>
            <p:cNvSpPr txBox="1">
              <a:spLocks noChangeArrowheads="1"/>
            </p:cNvSpPr>
            <p:nvPr/>
          </p:nvSpPr>
          <p:spPr bwMode="auto">
            <a:xfrm>
              <a:off x="2985672" y="1246881"/>
              <a:ext cx="4053863" cy="27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000" rIns="27000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bg1"/>
                  </a:solidFill>
                  <a:latin typeface="华康少女文字W5(P)" pitchFamily="82" charset="-122"/>
                </a:rPr>
                <a:t>action localization / detection / segmentation</a:t>
              </a:r>
              <a:endParaRPr lang="id-ID" altLang="zh-CN" sz="900" dirty="0">
                <a:solidFill>
                  <a:schemeClr val="bg1"/>
                </a:solidFill>
                <a:latin typeface="华康少女文字W5(P)" pitchFamily="82" charset="-122"/>
                <a:ea typeface="Open Sans Light"/>
                <a:cs typeface="Open Sans Light"/>
              </a:endParaRPr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973155" y="2994255"/>
            <a:ext cx="4060825" cy="496251"/>
            <a:chOff x="2979323" y="1026214"/>
            <a:chExt cx="4060212" cy="496260"/>
          </a:xfrm>
        </p:grpSpPr>
        <p:sp>
          <p:nvSpPr>
            <p:cNvPr id="28" name="TextBox 28"/>
            <p:cNvSpPr txBox="1"/>
            <p:nvPr/>
          </p:nvSpPr>
          <p:spPr>
            <a:xfrm>
              <a:off x="2979323" y="1026214"/>
              <a:ext cx="1514246" cy="307980"/>
            </a:xfrm>
            <a:prstGeom prst="rect">
              <a:avLst/>
            </a:prstGeom>
            <a:noFill/>
          </p:spPr>
          <p:txBody>
            <a:bodyPr lIns="27000" rIns="2700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+mn-ea"/>
                  <a:ea typeface="+mn-ea"/>
                </a:rPr>
                <a:t>arXiv</a:t>
              </a:r>
              <a:endParaRPr lang="en-AU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8448" name="TextBox 29"/>
            <p:cNvSpPr txBox="1">
              <a:spLocks noChangeArrowheads="1"/>
            </p:cNvSpPr>
            <p:nvPr/>
          </p:nvSpPr>
          <p:spPr bwMode="auto">
            <a:xfrm>
              <a:off x="2985672" y="1246881"/>
              <a:ext cx="4053863" cy="27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000" rIns="27000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bg1"/>
                  </a:solidFill>
                  <a:latin typeface="华康少女文字W5(P)" pitchFamily="82" charset="-122"/>
                </a:rPr>
                <a:t>action localization / detection / segmentation</a:t>
              </a:r>
              <a:endParaRPr lang="id-ID" altLang="zh-CN" sz="900" dirty="0">
                <a:solidFill>
                  <a:schemeClr val="bg1"/>
                </a:solidFill>
                <a:latin typeface="华康少女文字W5(P)" pitchFamily="82" charset="-122"/>
                <a:ea typeface="Open Sans Light"/>
                <a:cs typeface="Open Sans Light"/>
              </a:endParaRPr>
            </a:p>
          </p:txBody>
        </p:sp>
      </p:grpSp>
      <p:pic>
        <p:nvPicPr>
          <p:cNvPr id="18443" name="图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文本框 31"/>
          <p:cNvSpPr txBox="1"/>
          <p:nvPr/>
        </p:nvSpPr>
        <p:spPr>
          <a:xfrm>
            <a:off x="411163" y="384175"/>
            <a:ext cx="2652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Search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for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Related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Papers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华康少女文字W5(P)" panose="040F0500000000000000" pitchFamily="82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821738" y="246063"/>
            <a:ext cx="322262" cy="292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fld id="{20E442D2-21DB-4A7F-8626-740B08291123}" type="slidenum">
              <a:rPr lang="en-US" altLang="zh-CN" sz="900">
                <a:solidFill>
                  <a:srgbClr val="898989"/>
                </a:solidFill>
              </a:rPr>
              <a:pPr/>
              <a:t>9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18448" name="TextBox 29"/>
          <p:cNvSpPr txBox="1">
            <a:spLocks noChangeArrowheads="1"/>
          </p:cNvSpPr>
          <p:nvPr/>
        </p:nvSpPr>
        <p:spPr bwMode="auto">
          <a:xfrm>
            <a:off x="1036637" y="992713"/>
            <a:ext cx="5183410" cy="199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000" rIns="27000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华康少女文字W5(P)" pitchFamily="82" charset="-122"/>
                <a:ea typeface="Open Sans Light"/>
                <a:cs typeface="Open Sans Light"/>
              </a:rPr>
              <a:t>I spent nearly 4 days to scan the related papers.</a:t>
            </a:r>
          </a:p>
          <a:p>
            <a:pPr marL="342900" indent="-342900" eaLnBrk="1" hangingPunct="1">
              <a:lnSpc>
                <a:spcPct val="150000"/>
              </a:lnSpc>
              <a:buAutoNum type="arabicPeriod"/>
            </a:pPr>
            <a:r>
              <a:rPr lang="en-US" altLang="zh-CN" sz="1400" dirty="0">
                <a:solidFill>
                  <a:schemeClr val="bg1"/>
                </a:solidFill>
                <a:latin typeface="华康少女文字W5(P)" pitchFamily="82" charset="-122"/>
                <a:ea typeface="Open Sans Light"/>
                <a:cs typeface="Open Sans Light"/>
              </a:rPr>
              <a:t>Connect each comparison to the original paper</a:t>
            </a:r>
          </a:p>
          <a:p>
            <a:pPr marL="342900" indent="-342900" eaLnBrk="1" hangingPunct="1">
              <a:lnSpc>
                <a:spcPct val="150000"/>
              </a:lnSpc>
              <a:buAutoNum type="arabicPeriod"/>
            </a:pPr>
            <a:r>
              <a:rPr lang="en-US" altLang="zh-CN" sz="1400" dirty="0">
                <a:solidFill>
                  <a:schemeClr val="bg1"/>
                </a:solidFill>
                <a:latin typeface="华康少女文字W5(P)" pitchFamily="82" charset="-122"/>
                <a:ea typeface="Open Sans Light"/>
                <a:cs typeface="Open Sans Light"/>
              </a:rPr>
              <a:t>Compare the experiment setting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华康少女文字W5(P)" pitchFamily="82" charset="-122"/>
                <a:ea typeface="Open Sans Light"/>
                <a:cs typeface="Open Sans Light"/>
              </a:rPr>
              <a:t> (e.g., validation set  VS test set)</a:t>
            </a:r>
          </a:p>
          <a:p>
            <a:pPr marL="342900" indent="-342900" eaLnBrk="1" hangingPunct="1">
              <a:lnSpc>
                <a:spcPct val="150000"/>
              </a:lnSpc>
              <a:buAutoNum type="arabicPeriod" startAt="3"/>
            </a:pPr>
            <a:r>
              <a:rPr lang="en-US" altLang="zh-CN" sz="1400" dirty="0">
                <a:solidFill>
                  <a:schemeClr val="bg1"/>
                </a:solidFill>
                <a:latin typeface="华康少女文字W5(P)" pitchFamily="82" charset="-122"/>
                <a:ea typeface="Open Sans Light"/>
                <a:cs typeface="Open Sans Light"/>
              </a:rPr>
              <a:t>Collect related researches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华康少女文字W5(P)" pitchFamily="82" charset="-122"/>
                <a:ea typeface="Open Sans Light"/>
                <a:cs typeface="Open Sans Light"/>
              </a:rPr>
              <a:t>(e.g., action segmentation papers)</a:t>
            </a:r>
            <a:endParaRPr lang="id-ID" altLang="zh-CN" sz="1400" dirty="0">
              <a:solidFill>
                <a:schemeClr val="bg1"/>
              </a:solidFill>
              <a:latin typeface="华康少女文字W5(P)" pitchFamily="82" charset="-122"/>
              <a:ea typeface="Open Sans Light"/>
              <a:cs typeface="Open Sans Light"/>
            </a:endParaRPr>
          </a:p>
        </p:txBody>
      </p:sp>
      <p:pic>
        <p:nvPicPr>
          <p:cNvPr id="18443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文本框 31"/>
          <p:cNvSpPr txBox="1"/>
          <p:nvPr/>
        </p:nvSpPr>
        <p:spPr>
          <a:xfrm>
            <a:off x="411163" y="384175"/>
            <a:ext cx="2652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Search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for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Related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Papers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华康少女文字W5(P)" panose="040F0500000000000000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229038"/>
      </p:ext>
    </p:extLst>
  </p:cSld>
  <p:clrMapOvr>
    <a:masterClrMapping/>
  </p:clrMapOvr>
  <p:transition spd="slow" advClick="0" advTm="0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Nexa Light"/>
        <a:ea typeface="华康少女文字W5(P)"/>
        <a:cs typeface=""/>
      </a:majorFont>
      <a:minorFont>
        <a:latin typeface="Nexa Light"/>
        <a:ea typeface="华康少女文字W5(P)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2410</TotalTime>
  <Words>611</Words>
  <Application>Microsoft Office PowerPoint</Application>
  <PresentationFormat>On-screen Show (16:9)</PresentationFormat>
  <Paragraphs>123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Calibri</vt:lpstr>
      <vt:lpstr>Arial</vt:lpstr>
      <vt:lpstr>Times New Roman</vt:lpstr>
      <vt:lpstr>华康少女文字W5(P)</vt:lpstr>
      <vt:lpstr>方正正黑简体</vt:lpstr>
      <vt:lpstr>宋体</vt:lpstr>
      <vt:lpstr>Wingdings 3</vt:lpstr>
      <vt:lpstr>Nexa Light</vt:lpstr>
      <vt:lpstr>微软雅黑</vt:lpstr>
      <vt:lpstr>Open Sans Light</vt:lpstr>
      <vt:lpstr>Office 主题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Le Yang (FA Talent)</cp:lastModifiedBy>
  <cp:revision>105</cp:revision>
  <dcterms:created xsi:type="dcterms:W3CDTF">2015-03-31T05:49:04Z</dcterms:created>
  <dcterms:modified xsi:type="dcterms:W3CDTF">2019-05-21T12:05:49Z</dcterms:modified>
</cp:coreProperties>
</file>