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19.xml" ContentType="application/vnd.openxmlformats-officedocument.presentationml.notesSlide+xml"/>
  <Override PartName="/ppt/comments/comment15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omments/comment16.xml" ContentType="application/vnd.openxmlformats-officedocument.presentationml.comment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52" r:id="rId2"/>
    <p:sldId id="257" r:id="rId3"/>
    <p:sldId id="278" r:id="rId4"/>
    <p:sldId id="306" r:id="rId5"/>
    <p:sldId id="315" r:id="rId6"/>
    <p:sldId id="307" r:id="rId7"/>
    <p:sldId id="308" r:id="rId8"/>
    <p:sldId id="317" r:id="rId9"/>
    <p:sldId id="316" r:id="rId10"/>
    <p:sldId id="318" r:id="rId11"/>
    <p:sldId id="310" r:id="rId12"/>
    <p:sldId id="314" r:id="rId13"/>
    <p:sldId id="319" r:id="rId14"/>
    <p:sldId id="320" r:id="rId15"/>
    <p:sldId id="321" r:id="rId16"/>
    <p:sldId id="312" r:id="rId17"/>
    <p:sldId id="322" r:id="rId18"/>
    <p:sldId id="261" r:id="rId19"/>
    <p:sldId id="283" r:id="rId20"/>
    <p:sldId id="324" r:id="rId21"/>
    <p:sldId id="325" r:id="rId22"/>
    <p:sldId id="326" r:id="rId23"/>
    <p:sldId id="323" r:id="rId24"/>
    <p:sldId id="281" r:id="rId25"/>
    <p:sldId id="339" r:id="rId26"/>
    <p:sldId id="340" r:id="rId27"/>
    <p:sldId id="347" r:id="rId28"/>
    <p:sldId id="348" r:id="rId29"/>
    <p:sldId id="279" r:id="rId30"/>
    <p:sldId id="291" r:id="rId31"/>
    <p:sldId id="277" r:id="rId32"/>
    <p:sldId id="344" r:id="rId33"/>
    <p:sldId id="349" r:id="rId34"/>
    <p:sldId id="345" r:id="rId35"/>
    <p:sldId id="346" r:id="rId36"/>
    <p:sldId id="350" r:id="rId37"/>
    <p:sldId id="341" r:id="rId38"/>
    <p:sldId id="343" r:id="rId39"/>
    <p:sldId id="351" r:id="rId40"/>
    <p:sldId id="290" r:id="rId41"/>
    <p:sldId id="304" r:id="rId42"/>
    <p:sldId id="327" r:id="rId43"/>
    <p:sldId id="328" r:id="rId44"/>
    <p:sldId id="329" r:id="rId45"/>
    <p:sldId id="330" r:id="rId46"/>
    <p:sldId id="331" r:id="rId47"/>
    <p:sldId id="332" r:id="rId48"/>
    <p:sldId id="333" r:id="rId49"/>
    <p:sldId id="334" r:id="rId50"/>
    <p:sldId id="335" r:id="rId51"/>
    <p:sldId id="336" r:id="rId52"/>
    <p:sldId id="337" r:id="rId53"/>
    <p:sldId id="33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BC89CF-6575-4E7F-A851-5C98119227E0}">
          <p14:sldIdLst/>
        </p14:section>
        <p14:section name="Preface" id="{F06CD4C4-E3C2-432E-9679-B0B7847A3138}">
          <p14:sldIdLst>
            <p14:sldId id="352"/>
            <p14:sldId id="257"/>
            <p14:sldId id="278"/>
            <p14:sldId id="306"/>
          </p14:sldIdLst>
        </p14:section>
        <p14:section name="Introduction" id="{27135FC9-A4B5-46A2-AF6B-40D9EB26F44A}">
          <p14:sldIdLst>
            <p14:sldId id="315"/>
            <p14:sldId id="307"/>
            <p14:sldId id="308"/>
            <p14:sldId id="317"/>
            <p14:sldId id="316"/>
          </p14:sldIdLst>
        </p14:section>
        <p14:section name="Get access to VC" id="{72F64DD1-A805-4ABC-BA21-AC31047604F2}">
          <p14:sldIdLst>
            <p14:sldId id="318"/>
          </p14:sldIdLst>
        </p14:section>
        <p14:section name="Manage data and code" id="{81FF4C38-8AC8-4D05-99BC-45EB11F3F6A4}">
          <p14:sldIdLst>
            <p14:sldId id="310"/>
            <p14:sldId id="314"/>
            <p14:sldId id="319"/>
            <p14:sldId id="320"/>
            <p14:sldId id="321"/>
            <p14:sldId id="312"/>
          </p14:sldIdLst>
        </p14:section>
        <p14:section name="Submit job" id="{61A9672C-5DD2-4554-AD46-1A4A762E3F7E}">
          <p14:sldIdLst>
            <p14:sldId id="322"/>
            <p14:sldId id="261"/>
            <p14:sldId id="283"/>
            <p14:sldId id="324"/>
            <p14:sldId id="325"/>
            <p14:sldId id="326"/>
            <p14:sldId id="323"/>
            <p14:sldId id="281"/>
            <p14:sldId id="339"/>
            <p14:sldId id="340"/>
          </p14:sldIdLst>
        </p14:section>
        <p14:section name="Get the outputs" id="{8985FC11-EC90-46DA-9202-0A448679DC7E}">
          <p14:sldIdLst>
            <p14:sldId id="347"/>
            <p14:sldId id="348"/>
            <p14:sldId id="279"/>
          </p14:sldIdLst>
        </p14:section>
        <p14:section name="Example of Relation-Networks" id="{50916526-45D4-45C0-B988-CC73CE0F4B09}">
          <p14:sldIdLst/>
        </p14:section>
        <p14:section name="Others" id="{401AA7F4-9F5C-4C2C-914B-994D774BFD57}">
          <p14:sldIdLst>
            <p14:sldId id="291"/>
            <p14:sldId id="277"/>
          </p14:sldIdLst>
        </p14:section>
        <p14:section name="----advanced----" id="{9F75392D-A694-4324-90D7-36FE2AB9139A}">
          <p14:sldIdLst/>
        </p14:section>
        <p14:section name="Debug mode" id="{78E19600-F8C0-42A4-A32F-3CB5B4E3A62B}">
          <p14:sldIdLst>
            <p14:sldId id="344"/>
            <p14:sldId id="349"/>
            <p14:sldId id="345"/>
            <p14:sldId id="346"/>
            <p14:sldId id="350"/>
          </p14:sldIdLst>
        </p14:section>
        <p14:section name="Build custom docker" id="{37227B4A-541E-4165-978A-98425A9030AF}">
          <p14:sldIdLst>
            <p14:sldId id="341"/>
            <p14:sldId id="343"/>
            <p14:sldId id="351"/>
          </p14:sldIdLst>
        </p14:section>
        <p14:section name="Others" id="{44F20FDB-9829-4271-AE2A-7C7D7267964C}">
          <p14:sldIdLst>
            <p14:sldId id="290"/>
            <p14:sldId id="304"/>
          </p14:sldIdLst>
        </p14:section>
        <p14:section name="----deprecated--" id="{7FDFB4DF-0423-499C-86B6-AE8FD9F310BE}">
          <p14:sldIdLst/>
        </p14:section>
        <p14:section name="Example of Deformable-ConvNets" id="{4C7D5F43-B788-4669-8775-E884288538FE}">
          <p14:sldIdLst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yuan Gu (MSR Student-FA Talent)" initials="JG(ST" lastIdx="3" clrIdx="0">
    <p:extLst>
      <p:ext uri="{19B8F6BF-5375-455C-9EA6-DF929625EA0E}">
        <p15:presenceInfo xmlns:p15="http://schemas.microsoft.com/office/powerpoint/2012/main" userId="S-1-5-21-2146773085-903363285-719344707-2277774" providerId="AD"/>
      </p:ext>
    </p:extLst>
  </p:cmAuthor>
  <p:cmAuthor id="2" name="Le Yang (FA Talent)" initials="LY(T" lastIdx="19" clrIdx="1">
    <p:extLst>
      <p:ext uri="{19B8F6BF-5375-455C-9EA6-DF929625EA0E}">
        <p15:presenceInfo xmlns:p15="http://schemas.microsoft.com/office/powerpoint/2012/main" userId="S-1-5-21-2146773085-903363285-719344707-24886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5-19T08:34:55.341" idx="1">
    <p:pos x="6690" y="1728"/>
    <p:text>which should I use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5-19T09:17:52.604" idx="12">
    <p:pos x="5772" y="1387"/>
    <p:text>feaquently use?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5-19T09:22:11.768" idx="13">
    <p:pos x="2186" y="2304"/>
    <p:text>every time merge?</p:text>
    <p:extLst>
      <p:ext uri="{C676402C-5697-4E1C-873F-D02D1690AC5C}">
        <p15:threadingInfo xmlns:p15="http://schemas.microsoft.com/office/powerpoint/2012/main" timeZoneBias="-480"/>
      </p:ext>
    </p:extLst>
  </p:cm>
  <p:cm authorId="2" dt="2019-05-19T09:25:52.653" idx="14">
    <p:pos x="5481" y="1177"/>
    <p:text>Everytime, do we need to find an image?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26T19:50:07.933" idx="3">
    <p:pos x="10" y="10"/>
    <p:text>I have not figured out what my username and password is for VSTS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5-19T09:28:23.146" idx="15">
    <p:pos x="6782" y="1177"/>
    <p:text>Do we need to do?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5-19T09:32:43.237" idx="16">
    <p:pos x="5314" y="2515"/>
    <p:text>I can access this directory when join?</p:text>
    <p:extLst>
      <p:ext uri="{C676402C-5697-4E1C-873F-D02D1690AC5C}">
        <p15:threadingInfo xmlns:p15="http://schemas.microsoft.com/office/powerpoint/2012/main" timeZoneBias="-480"/>
      </p:ext>
    </p:extLst>
  </p:cm>
  <p:cm authorId="2" dt="2019-05-19T09:34:09.930" idx="17">
    <p:pos x="2230" y="2849"/>
    <p:text>no need?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5-19T09:35:15.204" idx="18">
    <p:pos x="1970" y="1530"/>
    <p:text>modify the .yml file?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5-19T09:36:23.401" idx="19">
    <p:pos x="2056" y="1530"/>
    <p:text>how about pytorch?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5-19T08:37:35.762" idx="2">
    <p:pos x="3597" y="1178"/>
    <p:text>How to obtain?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26T11:56:57.590" idx="2">
    <p:pos x="10" y="10"/>
    <p:text>philly-fs would be moved to web-portal at May</p:text>
    <p:extLst>
      <p:ext uri="{C676402C-5697-4E1C-873F-D02D1690AC5C}">
        <p15:threadingInfo xmlns:p15="http://schemas.microsoft.com/office/powerpoint/2012/main" timeZoneBias="-480"/>
      </p:ext>
    </p:extLst>
  </p:cm>
  <p:cm authorId="2" dt="2019-05-19T08:39:35.998" idx="3">
    <p:pos x="5540" y="2341"/>
    <p:text>where?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26T11:56:57.590" idx="2">
    <p:pos x="10" y="10"/>
    <p:text>philly-fs would be moved to web-portal at May</p:text>
    <p:extLst>
      <p:ext uri="{C676402C-5697-4E1C-873F-D02D1690AC5C}">
        <p15:threadingInfo xmlns:p15="http://schemas.microsoft.com/office/powerpoint/2012/main" timeZoneBias="-480"/>
      </p:ext>
    </p:extLst>
  </p:cm>
  <p:cm authorId="2" dt="2019-05-19T08:42:23.414" idx="4">
    <p:pos x="5022" y="1178"/>
    <p:text>Operate under Ubuntu? Need to install something?</p:text>
    <p:extLst>
      <p:ext uri="{C676402C-5697-4E1C-873F-D02D1690AC5C}">
        <p15:threadingInfo xmlns:p15="http://schemas.microsoft.com/office/powerpoint/2012/main" timeZoneBias="-480"/>
      </p:ext>
    </p:extLst>
  </p:cm>
  <p:cm authorId="2" dt="2019-05-19T08:43:41.699" idx="5">
    <p:pos x="3264" y="3413"/>
    <p:text>where to check?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5-19T08:46:16.506" idx="6">
    <p:pos x="1809" y="1982"/>
    <p:text>Windows?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5-19T09:05:54.036" idx="7">
    <p:pos x="3357" y="3995"/>
    <p:text>调试程序，本地or远程？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5-19T09:08:03.169" idx="8">
    <p:pos x="2242" y="2521"/>
    <p:text>Where to get?</p:text>
    <p:extLst>
      <p:ext uri="{C676402C-5697-4E1C-873F-D02D1690AC5C}">
        <p15:threadingInfo xmlns:p15="http://schemas.microsoft.com/office/powerpoint/2012/main" timeZoneBias="-480"/>
      </p:ext>
    </p:extLst>
  </p:cm>
  <p:cm authorId="2" dt="2019-05-19T09:08:20.943" idx="9">
    <p:pos x="2620" y="452"/>
    <p:text>several submit method, which is better?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5-19T09:12:05.250" idx="10">
    <p:pos x="3252" y="1177"/>
    <p:text>How to find out the images cor to my code?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5-19T09:16:39.762" idx="11">
    <p:pos x="3574" y="2892"/>
    <p:text>how about the reader for pytorch?</p:text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E141B-AB4B-4634-8464-4FB2287928DA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1E331-A344-4AFF-8D46-498A65F88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3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91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98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25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29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78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21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80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67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67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61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584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89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87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675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425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373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989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24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96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72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09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4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74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01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89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88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E2CD-5532-4791-9B99-5256A268E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F191D-22DC-4E0C-9358-D27A34CB1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B1FBB-F53E-4354-A3E9-6DA0A849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D636-0CE3-4B04-9CFC-59A28759BA29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3EA7A-D236-4BCF-965D-3B2F16C4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F464A-7ACA-495C-BC52-C6D79503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6680-CF39-48E8-9794-65ED9B53A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8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CC2CF-51B5-41A5-B866-144978B4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71F42-527E-4D99-B62A-E98A288E8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A75EE-DA80-494F-BDF7-9D55CE430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D636-0CE3-4B04-9CFC-59A28759BA29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357B2-E429-4EF7-AA64-FAAC8C09C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6B639-51C1-499C-9B32-B4C30C43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6680-CF39-48E8-9794-65ED9B53A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9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84527-5D2A-46C2-BBA6-0EB6C6294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20E9F-A748-4695-A612-2F9F353A7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66358-D36F-4C85-8D73-53374940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D636-0CE3-4B04-9CFC-59A28759BA29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1A30B-AD39-4C7A-BB35-B1B79B82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DF881-EB1E-44CC-AAC7-553D8A0F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6680-CF39-48E8-9794-65ED9B53A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1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D3A00-7A3A-488F-87D0-9E0B90E25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D30D5-75D8-4320-B676-9A752242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D99AC-A45D-4191-B8CA-AB01F661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D636-0CE3-4B04-9CFC-59A28759BA29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E51D4-9B29-4CF4-83D5-76FC120F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68A99-DEFC-45C9-B472-30B693C7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6680-CF39-48E8-9794-65ED9B53A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6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0605-2EB7-47E4-B118-13E5ABC26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E2B3A-F0A2-4F0E-8B2D-074BE954D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0F0BB-1872-4383-8AF1-984BA2FE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D636-0CE3-4B04-9CFC-59A28759BA29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D05E6-C5E7-4A89-B9C4-03DF7E3C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4AE84-37BA-45A3-8D34-9BCCFD60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6680-CF39-48E8-9794-65ED9B53A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3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D9AAD-820E-412F-A109-F8D78885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1ADD6-AA91-4ACD-8835-3B259F5A6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29DB2-245A-4C71-BCAB-C28CBA27B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01F1B-CBC9-4361-AE37-D7F85AC8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D636-0CE3-4B04-9CFC-59A28759BA29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9D937-EB29-4691-B6C1-1E530F15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ACDF8-1B74-42B3-A1C4-5230494A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6680-CF39-48E8-9794-65ED9B53A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6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C9BB-9AE7-4870-A6DC-94C80C50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0AA50-3ED0-41BA-8E83-C16B5E22F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14FE3-2E30-442D-9E72-FF7FB1788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02590-4EAE-4573-9D1C-4289CEFC0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CCDD0-65D2-4269-8D6B-744792C73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89798-F0DC-408D-B3DE-2B118988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D636-0CE3-4B04-9CFC-59A28759BA29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F73B3-4E9B-427F-8398-EFB162D2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9A15CC-D0EE-4021-99E5-59C8B4CD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6680-CF39-48E8-9794-65ED9B53A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6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A612-957F-45ED-8C33-1DC1BD74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B256FB-DFE5-4C7E-B0CE-5D8FAFCF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D636-0CE3-4B04-9CFC-59A28759BA29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EADB4-71AD-46D3-8778-4C6AD94BC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C5942-564D-41A1-B5BD-0F74F51B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6680-CF39-48E8-9794-65ED9B53A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8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F4B0F5-1F83-440D-8588-13E1BF6A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D636-0CE3-4B04-9CFC-59A28759BA29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2F01A-D97F-469F-9680-3BCC65716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483A1-9665-494E-A844-7DEFB07A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6680-CF39-48E8-9794-65ED9B53A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8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C245-0326-4FF4-A360-2EEAC96F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F1424-A6C8-4D56-8B6C-280E90D82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E812A-C56D-4E1F-84E7-97A9202C1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A180F-BCB0-4057-ADEF-25A074A8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D636-0CE3-4B04-9CFC-59A28759BA29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7EBE4-A561-4714-8510-34444FAE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8D13D-337D-4F37-8A12-A79C6EC0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6680-CF39-48E8-9794-65ED9B53A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8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FDCF-739A-42D9-A888-9FCF6C3E9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C40C1-EDE8-4C6D-A5BC-5B13AF284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48B98-0C9C-40C9-AE82-EB7124558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E9E5E-6275-451C-B130-500DBBB8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D636-0CE3-4B04-9CFC-59A28759BA29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203EE-6F9F-490A-9087-087B9D79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BD4C9-8F93-4C6F-8328-C95B3A56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6680-CF39-48E8-9794-65ED9B53A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C1937-4282-412F-8E42-693EAF720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0B2B0-420A-488B-B8BD-252C85583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9B04E-AC4F-46B2-8774-8F2C8BCDB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8D636-0CE3-4B04-9CFC-59A28759BA29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6B88E-620D-4355-BA3E-3B4911E39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160F6-44B7-452C-9CCD-32090C3E9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76680-CF39-48E8-9794-65ED9B53A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1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\\scratch2\scratch\Philly\philly-f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dweb/identitymanagement/aspx/groups/AllGroups.asp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hillydocs.azurewebsites.net/articles/philly_fs.html" TargetMode="External"/><Relationship Id="rId2" Type="http://schemas.openxmlformats.org/officeDocument/2006/relationships/hyperlink" Target="https://aetherwiki.azurewebsites.net/articles/FeatureAreas/AetherDTC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phillydocs.azurewebsites.net/articles/Getting_Data.html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10" Type="http://schemas.openxmlformats.org/officeDocument/2006/relationships/comments" Target="../comments/comment2.xml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file:///\\scratch2\scratch\Philly\philly-fs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age.eu2.philly.selfhost.corp.microsoft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file:///\\storage.gcr.philly.selfhost.corp.microsoft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5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hilly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hillydocs.azurewebsites.net/articles/REST_API.html" TargetMode="External"/><Relationship Id="rId7" Type="http://schemas.openxmlformats.org/officeDocument/2006/relationships/comments" Target="../comments/comment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4.bin"/><Relationship Id="rId4" Type="http://schemas.openxmlformats.org/officeDocument/2006/relationships/hyperlink" Target="https://philly/api/v2/submit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hillydocs.azurewebsites.net/articles/storage_path.html" TargetMode="External"/><Relationship Id="rId7" Type="http://schemas.openxmlformats.org/officeDocument/2006/relationships/hyperlink" Target="https://phillydocs.azurewebsites.net/articles/philly-fs.m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\\storage.rr1.philly.selfhost.corp.microsoft.com" TargetMode="External"/><Relationship Id="rId5" Type="http://schemas.openxmlformats.org/officeDocument/2006/relationships/hyperlink" Target="file:///\\storage.gcr.philly.selfhost.corp.microsoft.com\pnrsy" TargetMode="External"/><Relationship Id="rId4" Type="http://schemas.openxmlformats.org/officeDocument/2006/relationships/hyperlink" Target="file:///\\storage.cam.philly.selfhost.corp.microsoft.com\pnrsy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phillydocs.azurewebsites.net/articles/Environment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hillydocs.azurewebsites.net/articles/Getting_Started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comments" Target="../comments/comment9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sts/git/use-ssh-keys-to-authenticate?view=vsts" TargetMode="External"/><Relationship Id="rId2" Type="http://schemas.openxmlformats.org/officeDocument/2006/relationships/hyperlink" Target="https://philly.visualstudio.com/commonPhilly" TargetMode="Externa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hillydocs.azurewebsites.net/articles/Reporting_Issu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ammer.com/microsoft.com/#/threads/inGroup?type=in_group&amp;feedId=14394577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sharepoint.com/teams/ATISG/_layouts/15/WopiFrame.aspx?sourcedoc=%7bb4c7c377-0f91-4c90-88db-882ff53303aa%7d&amp;action=view&amp;wdAccPdf=0&amp;wdparaid=207E305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racver/Deformable-ConvNets.gi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1drv.ms/u/s!Am-5JzdW2XHzhqMEtxf1Ciym8uZ8sg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</a:p>
          <a:p>
            <a:pPr marL="0" indent="0">
              <a:buNone/>
            </a:pPr>
            <a:r>
              <a:rPr lang="en-US" sz="1400" dirty="0" smtClean="0"/>
              <a:t>1. Install </a:t>
            </a:r>
            <a:r>
              <a:rPr lang="en-US" sz="1400" dirty="0" smtClean="0"/>
              <a:t>or not?  (</a:t>
            </a:r>
            <a:r>
              <a:rPr lang="x-none" sz="1400" b="1" dirty="0">
                <a:hlinkClick r:id="rId2" action="ppaction://hlinkfile"/>
              </a:rPr>
              <a:t>\\scratch2\scratch\Philly\philly-fs</a:t>
            </a:r>
            <a:r>
              <a:rPr lang="en-US" sz="1400" b="1" dirty="0"/>
              <a:t> </a:t>
            </a:r>
            <a:r>
              <a:rPr lang="en-US" sz="1400" b="1" dirty="0" smtClean="0"/>
              <a:t>, </a:t>
            </a:r>
            <a:r>
              <a:rPr lang="en-US" sz="1400" b="1" i="1" dirty="0" err="1"/>
              <a:t>philly</a:t>
            </a:r>
            <a:r>
              <a:rPr lang="en-US" sz="1400" b="1" i="1" dirty="0"/>
              <a:t>-fs –</a:t>
            </a:r>
            <a:r>
              <a:rPr lang="en-US" sz="1400" b="1" i="1" dirty="0" err="1"/>
              <a:t>mkdir</a:t>
            </a:r>
            <a:r>
              <a:rPr lang="en-US" sz="1400" b="1" i="1" dirty="0"/>
              <a:t> hdfs://gcr/pnrsy/v-jiaygu/data  # </a:t>
            </a:r>
            <a:r>
              <a:rPr lang="en-US" sz="1400" b="1" i="1" dirty="0" err="1" smtClean="0"/>
              <a:t>onPrem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r>
              <a:rPr lang="en-US" sz="1400" dirty="0" err="1" smtClean="0"/>
              <a:t>ssh</a:t>
            </a:r>
            <a:r>
              <a:rPr lang="en-US" sz="1400" dirty="0" smtClean="0"/>
              <a:t>, local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2. Docker images. For </a:t>
            </a:r>
            <a:r>
              <a:rPr lang="en-US" sz="1400" dirty="0" err="1" smtClean="0"/>
              <a:t>PyTorch</a:t>
            </a:r>
            <a:r>
              <a:rPr lang="en-US" sz="1400" dirty="0" smtClean="0"/>
              <a:t> </a:t>
            </a:r>
            <a:r>
              <a:rPr lang="en-US" sz="1400" dirty="0" err="1" smtClean="0"/>
              <a:t>phillyzip.imread</a:t>
            </a:r>
            <a:r>
              <a:rPr lang="en-US" sz="1400" dirty="0" smtClean="0"/>
              <a:t>()</a:t>
            </a:r>
          </a:p>
          <a:p>
            <a:pPr marL="0" indent="0">
              <a:buNone/>
            </a:pPr>
            <a:r>
              <a:rPr lang="en-US" sz="1400" dirty="0" smtClean="0"/>
              <a:t>3. select server. (page 11, page 19)</a:t>
            </a:r>
          </a:p>
          <a:p>
            <a:pPr marL="0" indent="0">
              <a:buNone/>
            </a:pPr>
            <a:r>
              <a:rPr lang="en-US" sz="1400" dirty="0" smtClean="0"/>
              <a:t>4. Path for data and output (page 24, page 27)</a:t>
            </a:r>
          </a:p>
        </p:txBody>
      </p:sp>
    </p:spTree>
    <p:extLst>
      <p:ext uri="{BB962C8B-B14F-4D97-AF65-F5344CB8AC3E}">
        <p14:creationId xmlns:p14="http://schemas.microsoft.com/office/powerpoint/2010/main" val="3166089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</a:t>
            </a:r>
            <a:r>
              <a:rPr lang="en-US" dirty="0" err="1"/>
              <a:t>pnrsy</a:t>
            </a:r>
            <a:r>
              <a:rPr lang="en-US" dirty="0"/>
              <a:t>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You need to join </a:t>
            </a:r>
            <a:r>
              <a:rPr lang="en-US" sz="2000" b="1" dirty="0" err="1"/>
              <a:t>pnrsy</a:t>
            </a:r>
            <a:r>
              <a:rPr lang="en-US" sz="2000" b="1" dirty="0"/>
              <a:t> Group to gain access to GPU Cluster</a:t>
            </a:r>
            <a:endParaRPr lang="en-US" sz="1600" b="1" dirty="0"/>
          </a:p>
          <a:p>
            <a:r>
              <a:rPr lang="en-US" sz="1600" dirty="0"/>
              <a:t>Visit </a:t>
            </a:r>
            <a:r>
              <a:rPr lang="en-US" sz="1600" dirty="0">
                <a:hlinkClick r:id="rId3"/>
              </a:rPr>
              <a:t>https://idweb/identitymanagement/aspx/groups/AllGroups.aspx</a:t>
            </a:r>
            <a:endParaRPr lang="en-US" sz="1600" dirty="0"/>
          </a:p>
          <a:p>
            <a:r>
              <a:rPr lang="en-US" sz="1600" dirty="0"/>
              <a:t>Search “</a:t>
            </a:r>
            <a:r>
              <a:rPr lang="en-US" sz="1600" dirty="0" err="1"/>
              <a:t>pnrsy</a:t>
            </a:r>
            <a:r>
              <a:rPr lang="en-US" sz="1600" dirty="0"/>
              <a:t>” on with the search bar</a:t>
            </a:r>
          </a:p>
          <a:p>
            <a:r>
              <a:rPr lang="en-US" sz="1600" dirty="0"/>
              <a:t>Select the checkbox of “</a:t>
            </a:r>
            <a:r>
              <a:rPr lang="en-US" sz="1600" dirty="0" err="1"/>
              <a:t>pnrsy</a:t>
            </a:r>
            <a:r>
              <a:rPr lang="en-US" sz="1600" dirty="0"/>
              <a:t>”</a:t>
            </a:r>
          </a:p>
          <a:p>
            <a:r>
              <a:rPr lang="en-US" sz="1600" dirty="0"/>
              <a:t>Click “Join” to join it.</a:t>
            </a:r>
          </a:p>
          <a:p>
            <a:r>
              <a:rPr lang="en-US" sz="1600" dirty="0"/>
              <a:t>Click “My Memberships” to check whether you’ve joined it.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“</a:t>
            </a:r>
            <a:r>
              <a:rPr lang="en-US" altLang="zh-CN" sz="2400" b="1" dirty="0" err="1">
                <a:solidFill>
                  <a:srgbClr val="FF0000"/>
                </a:solidFill>
              </a:rPr>
              <a:t>p</a:t>
            </a:r>
            <a:r>
              <a:rPr lang="en-US" sz="2400" b="1" dirty="0" err="1">
                <a:solidFill>
                  <a:srgbClr val="FF0000"/>
                </a:solidFill>
              </a:rPr>
              <a:t>nrsy</a:t>
            </a:r>
            <a:r>
              <a:rPr lang="en-US" sz="2400" b="1" dirty="0">
                <a:solidFill>
                  <a:srgbClr val="FF0000"/>
                </a:solidFill>
              </a:rPr>
              <a:t>” group has been removed, please use “</a:t>
            </a:r>
            <a:r>
              <a:rPr lang="en-US" sz="2400" dirty="0" err="1">
                <a:solidFill>
                  <a:srgbClr val="FF0000"/>
                </a:solidFill>
              </a:rPr>
              <a:t>resrchvc</a:t>
            </a:r>
            <a:r>
              <a:rPr lang="en-US" sz="2400" b="1" dirty="0">
                <a:solidFill>
                  <a:srgbClr val="FF0000"/>
                </a:solidFill>
              </a:rPr>
              <a:t>”  instead.</a:t>
            </a:r>
          </a:p>
          <a:p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800" dirty="0"/>
          </a:p>
          <a:p>
            <a:pPr lvl="1"/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86" y="4402748"/>
            <a:ext cx="75723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35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198" y="3467202"/>
          <a:ext cx="10515601" cy="1649958"/>
        </p:xfrm>
        <a:graphic>
          <a:graphicData uri="http://schemas.openxmlformats.org/drawingml/2006/table">
            <a:tbl>
              <a:tblPr/>
              <a:tblGrid>
                <a:gridCol w="1090411">
                  <a:extLst>
                    <a:ext uri="{9D8B030D-6E8A-4147-A177-3AD203B41FA5}">
                      <a16:colId xmlns:a16="http://schemas.microsoft.com/office/drawing/2014/main" val="2606367014"/>
                    </a:ext>
                  </a:extLst>
                </a:gridCol>
                <a:gridCol w="1491005">
                  <a:extLst>
                    <a:ext uri="{9D8B030D-6E8A-4147-A177-3AD203B41FA5}">
                      <a16:colId xmlns:a16="http://schemas.microsoft.com/office/drawing/2014/main" val="3802597272"/>
                    </a:ext>
                  </a:extLst>
                </a:gridCol>
                <a:gridCol w="1878649">
                  <a:extLst>
                    <a:ext uri="{9D8B030D-6E8A-4147-A177-3AD203B41FA5}">
                      <a16:colId xmlns:a16="http://schemas.microsoft.com/office/drawing/2014/main" val="940397646"/>
                    </a:ext>
                  </a:extLst>
                </a:gridCol>
                <a:gridCol w="813276">
                  <a:extLst>
                    <a:ext uri="{9D8B030D-6E8A-4147-A177-3AD203B41FA5}">
                      <a16:colId xmlns:a16="http://schemas.microsoft.com/office/drawing/2014/main" val="3121172763"/>
                    </a:ext>
                  </a:extLst>
                </a:gridCol>
                <a:gridCol w="831406">
                  <a:extLst>
                    <a:ext uri="{9D8B030D-6E8A-4147-A177-3AD203B41FA5}">
                      <a16:colId xmlns:a16="http://schemas.microsoft.com/office/drawing/2014/main" val="4195171446"/>
                    </a:ext>
                  </a:extLst>
                </a:gridCol>
                <a:gridCol w="2277517">
                  <a:extLst>
                    <a:ext uri="{9D8B030D-6E8A-4147-A177-3AD203B41FA5}">
                      <a16:colId xmlns:a16="http://schemas.microsoft.com/office/drawing/2014/main" val="855553127"/>
                    </a:ext>
                  </a:extLst>
                </a:gridCol>
                <a:gridCol w="2133337">
                  <a:extLst>
                    <a:ext uri="{9D8B030D-6E8A-4147-A177-3AD203B41FA5}">
                      <a16:colId xmlns:a16="http://schemas.microsoft.com/office/drawing/2014/main" val="3640149307"/>
                    </a:ext>
                  </a:extLst>
                </a:gridCol>
              </a:tblGrid>
              <a:tr h="57077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</a:rPr>
                        <a:t>Philly Clusters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</a:rPr>
                        <a:t>OnPrem/OnAzure/OnAP?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</a:rPr>
                        <a:t>Warm Storage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</a:rPr>
                        <a:t>Hot Storage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</a:rPr>
                        <a:t>SMB access?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</a:rPr>
                        <a:t>External Storage </a:t>
                      </a:r>
                      <a:r>
                        <a:rPr lang="x-IV_mathan" sz="1000" b="1" dirty="0">
                          <a:effectLst/>
                          <a:latin typeface="Cambria Math" panose="02040503050406030204" pitchFamily="18" charset="0"/>
                        </a:rPr>
                        <a:t>⇐⇒</a:t>
                      </a: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</a:rPr>
                        <a:t> Philly Warm Storage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</a:rPr>
                        <a:t>(via</a:t>
                      </a:r>
                      <a:r>
                        <a:rPr lang="x-none" sz="1000" b="1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x-none" sz="1000" b="1" dirty="0">
                          <a:effectLst/>
                          <a:latin typeface="Calibri" panose="020F0502020204030204" pitchFamily="34" charset="0"/>
                          <a:hlinkClick r:id="rId2"/>
                        </a:rPr>
                        <a:t>AEther</a:t>
                      </a: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</a:rPr>
                        <a:t>External Storage </a:t>
                      </a:r>
                      <a:r>
                        <a:rPr lang="x-IV_mathan" sz="1000" b="1">
                          <a:effectLst/>
                          <a:latin typeface="Cambria Math" panose="02040503050406030204" pitchFamily="18" charset="0"/>
                        </a:rPr>
                        <a:t>⇐⇒</a:t>
                      </a:r>
                      <a:r>
                        <a:rPr lang="en-US" sz="1000" b="1">
                          <a:effectLst/>
                          <a:latin typeface="Calibri" panose="020F0502020204030204" pitchFamily="34" charset="0"/>
                        </a:rPr>
                        <a:t> Philly Warm Storage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</a:rPr>
                        <a:t>(via</a:t>
                      </a:r>
                      <a:r>
                        <a:rPr lang="x-none" sz="10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x-none" sz="1000" b="1">
                          <a:effectLst/>
                          <a:latin typeface="Calibri" panose="020F0502020204030204" pitchFamily="34" charset="0"/>
                          <a:hlinkClick r:id="rId3"/>
                        </a:rPr>
                        <a:t>philly-fs tool</a:t>
                      </a:r>
                      <a:r>
                        <a:rPr lang="en-US" sz="1000" b="1"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278068"/>
                  </a:ext>
                </a:extLst>
              </a:tr>
              <a:tr h="254209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rr1/gcr/cam</a:t>
                      </a: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OnPrem cluster</a:t>
                      </a: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HDFS</a:t>
                      </a: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NFS</a:t>
                      </a: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Cosmos </a:t>
                      </a:r>
                      <a:r>
                        <a:rPr lang="x-IV_mathan" sz="1000">
                          <a:effectLst/>
                          <a:latin typeface="Cambria Math" panose="02040503050406030204" pitchFamily="18" charset="0"/>
                        </a:rPr>
                        <a:t>⇐⇒</a:t>
                      </a: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 HDFS</a:t>
                      </a:r>
                      <a:endParaRPr lang="en-US" sz="1000">
                        <a:effectLst/>
                      </a:endParaRP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Local box </a:t>
                      </a:r>
                      <a:r>
                        <a:rPr lang="x-IV_mathan" sz="1000">
                          <a:effectLst/>
                          <a:latin typeface="Cambria Math" panose="02040503050406030204" pitchFamily="18" charset="0"/>
                        </a:rPr>
                        <a:t>⇐⇒</a:t>
                      </a: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 HDFS</a:t>
                      </a:r>
                      <a:endParaRPr lang="en-US" sz="1000">
                        <a:effectLst/>
                      </a:endParaRP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574211"/>
                  </a:ext>
                </a:extLst>
              </a:tr>
              <a:tr h="254209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cy4</a:t>
                      </a: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OnAP cluster</a:t>
                      </a: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HDFS</a:t>
                      </a: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NFS</a:t>
                      </a: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Cosmos </a:t>
                      </a:r>
                      <a:r>
                        <a:rPr lang="x-IV_mathan" sz="1000">
                          <a:effectLst/>
                          <a:latin typeface="Cambria Math" panose="02040503050406030204" pitchFamily="18" charset="0"/>
                        </a:rPr>
                        <a:t>⇐⇒</a:t>
                      </a: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 HDFS</a:t>
                      </a:r>
                      <a:endParaRPr lang="en-US" sz="1000">
                        <a:effectLst/>
                      </a:endParaRP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Local box </a:t>
                      </a:r>
                      <a:r>
                        <a:rPr lang="x-IV_mathan" sz="1000">
                          <a:effectLst/>
                          <a:latin typeface="Cambria Math" panose="02040503050406030204" pitchFamily="18" charset="0"/>
                        </a:rPr>
                        <a:t>⇐⇒</a:t>
                      </a: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 HDFS</a:t>
                      </a:r>
                      <a:endParaRPr lang="en-US" sz="1000">
                        <a:effectLst/>
                      </a:endParaRP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113414"/>
                  </a:ext>
                </a:extLst>
              </a:tr>
              <a:tr h="57077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eu1/eu2/sc1/wu2</a:t>
                      </a: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OnAzure cluster</a:t>
                      </a: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</a:rPr>
                        <a:t>GlusterFS</a:t>
                      </a:r>
                      <a:r>
                        <a:rPr lang="x-none" sz="10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</a:rPr>
                        <a:t>Blobfuse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 (read-only,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</a:rPr>
                        <a:t>expriemental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</a:rPr>
                        <a:t>GlusterFS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Cosmos </a:t>
                      </a:r>
                      <a:r>
                        <a:rPr lang="x-IV_mathan" sz="1000" dirty="0">
                          <a:effectLst/>
                          <a:latin typeface="Cambria Math" panose="02040503050406030204" pitchFamily="18" charset="0"/>
                        </a:rPr>
                        <a:t>⇐⇒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 Azure Blob Storage</a:t>
                      </a:r>
                      <a:r>
                        <a:rPr lang="x-none" sz="10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Azure Blob Storage </a:t>
                      </a:r>
                      <a:r>
                        <a:rPr lang="x-IV_mathan" sz="1000" dirty="0">
                          <a:effectLst/>
                          <a:latin typeface="Cambria Math" panose="02040503050406030204" pitchFamily="18" charset="0"/>
                        </a:rPr>
                        <a:t>⇐⇒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</a:rPr>
                        <a:t>GlusterFS</a:t>
                      </a:r>
                      <a:endParaRPr lang="en-US" sz="1000" dirty="0">
                        <a:effectLst/>
                      </a:endParaRP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Azure Blob Storage </a:t>
                      </a:r>
                      <a:r>
                        <a:rPr lang="x-IV_mathan" sz="1000" dirty="0">
                          <a:effectLst/>
                          <a:latin typeface="Cambria Math" panose="02040503050406030204" pitchFamily="18" charset="0"/>
                        </a:rPr>
                        <a:t>⇐⇒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</a:rPr>
                        <a:t>GlusterFS</a:t>
                      </a:r>
                      <a:r>
                        <a:rPr lang="x-none" sz="10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Local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</a:rPr>
                        <a:t>devbox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x-IV_mathan" sz="1000" dirty="0">
                          <a:effectLst/>
                          <a:latin typeface="Cambria Math" panose="02040503050406030204" pitchFamily="18" charset="0"/>
                        </a:rPr>
                        <a:t>⇐⇒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</a:rPr>
                        <a:t>GlusterFS</a:t>
                      </a:r>
                      <a:endParaRPr lang="en-US" sz="1000" dirty="0">
                        <a:effectLst/>
                      </a:endParaRP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18217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199" y="1478565"/>
            <a:ext cx="105156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Philly has clusters running 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OnPrem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OnAzure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and 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OnAP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and offers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warm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storage for training jobs to read training data and write checkpoint/model/logs. Philly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storage is also known as Philly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scratch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storage.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Generally, </a:t>
            </a:r>
            <a:r>
              <a:rPr lang="en-US" altLang="zh-CN" sz="1600" u="sng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warm storage is for data and hot storage is for code</a:t>
            </a:r>
            <a:r>
              <a:rPr lang="en-US" altLang="zh-CN" sz="1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 however, </a:t>
            </a:r>
            <a:r>
              <a:rPr lang="en-US" altLang="zh-CN" sz="1600" dirty="0" err="1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onAzure</a:t>
            </a:r>
            <a:r>
              <a:rPr lang="en-US" altLang="zh-CN" sz="1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use </a:t>
            </a:r>
            <a:r>
              <a:rPr lang="en-US" altLang="zh-CN" sz="1600" dirty="0" err="1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GlusterFS</a:t>
            </a:r>
            <a:r>
              <a:rPr lang="en-US" altLang="zh-CN" sz="1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 both.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 to now, we have three methods to get access to warm storage according to clusters: </a:t>
            </a:r>
            <a:r>
              <a:rPr lang="en-US" altLang="en-US" sz="1600" u="sng" dirty="0" err="1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philly</a:t>
            </a:r>
            <a:r>
              <a:rPr lang="en-US" altLang="en-US" sz="1600" u="sng" dirty="0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-fs/SMB/HTTPs </a:t>
            </a:r>
            <a:r>
              <a:rPr lang="zh-CN" altLang="en-US" sz="1600" u="sng" dirty="0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（</a:t>
            </a:r>
            <a:r>
              <a:rPr lang="en-US" altLang="zh-CN" sz="1600" u="sng" dirty="0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tools?</a:t>
            </a:r>
            <a:r>
              <a:rPr lang="zh-CN" altLang="en-US" sz="1600" u="sng" dirty="0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）</a:t>
            </a:r>
            <a:endParaRPr lang="en-US" altLang="en-US" sz="1600" u="sng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76537" y="5331967"/>
            <a:ext cx="487444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latin typeface="Calibri" panose="020F0502020204030204" pitchFamily="34" charset="0"/>
              </a:rPr>
              <a:t>Table from </a:t>
            </a:r>
            <a:r>
              <a:rPr lang="en-US" altLang="zh-CN" sz="1100" dirty="0">
                <a:latin typeface="Calibri" panose="020F0502020204030204" pitchFamily="34" charset="0"/>
                <a:hlinkClick r:id="rId4"/>
              </a:rPr>
              <a:t>https://phillydocs.azurewebsites.net/articles/Getting_Data.html</a:t>
            </a:r>
            <a:r>
              <a:rPr lang="en-US" altLang="zh-CN" sz="1100" dirty="0">
                <a:latin typeface="Calibri" panose="020F050202020403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latin typeface="Calibri" panose="020F0502020204030204" pitchFamily="34" charset="0"/>
              </a:rPr>
              <a:t>SMB is a protocol, which enables you to browse files through windows explorer.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latin typeface="Calibri" panose="020F0502020204030204" pitchFamily="34" charset="0"/>
              </a:rPr>
              <a:t>Special tools like </a:t>
            </a:r>
            <a:r>
              <a:rPr lang="en-US" altLang="zh-CN" sz="1100" dirty="0" err="1">
                <a:latin typeface="Calibri" panose="020F0502020204030204" pitchFamily="34" charset="0"/>
              </a:rPr>
              <a:t>philly</a:t>
            </a:r>
            <a:r>
              <a:rPr lang="en-US" altLang="zh-CN" sz="1100" dirty="0">
                <a:latin typeface="Calibri" panose="020F0502020204030204" pitchFamily="34" charset="0"/>
              </a:rPr>
              <a:t>-fs are required to access HDFS and </a:t>
            </a:r>
            <a:r>
              <a:rPr lang="en-US" altLang="zh-CN" sz="1100" dirty="0" err="1">
                <a:latin typeface="Calibri" panose="020F0502020204030204" pitchFamily="34" charset="0"/>
              </a:rPr>
              <a:t>GlusterFS</a:t>
            </a:r>
            <a:r>
              <a:rPr lang="en-US" altLang="zh-CN" sz="1100" dirty="0">
                <a:latin typeface="Calibri" panose="020F0502020204030204" pitchFamily="34" charset="0"/>
              </a:rPr>
              <a:t>.</a:t>
            </a:r>
            <a:endParaRPr lang="en-US" altLang="en-US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16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Some example data and scripts are attached below. Playing around with them might help you understand Philly better.</a:t>
            </a:r>
          </a:p>
          <a:p>
            <a:r>
              <a:rPr lang="en-US" altLang="zh-CN" dirty="0"/>
              <a:t>The following section also use them to illustrate concepts.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7500938" y="4906963"/>
          <a:ext cx="9715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Packager Shell Object" showAsIcon="1" r:id="rId4" imgW="854640" imgH="524880" progId="Package">
                  <p:embed/>
                </p:oleObj>
              </mc:Choice>
              <mc:Fallback>
                <p:oleObj name="Packager Shell Object" showAsIcon="1" r:id="rId4" imgW="854640" imgH="524880" progId="Package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00938" y="4906963"/>
                        <a:ext cx="97155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54439"/>
              </p:ext>
            </p:extLst>
          </p:nvPr>
        </p:nvGraphicFramePr>
        <p:xfrm>
          <a:off x="2765425" y="4902872"/>
          <a:ext cx="175736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Packager Shell Object" showAsIcon="1" r:id="rId6" imgW="1757880" imgH="524880" progId="Package">
                  <p:embed/>
                </p:oleObj>
              </mc:Choice>
              <mc:Fallback>
                <p:oleObj name="Packager Shell Object" showAsIcon="1" r:id="rId6" imgW="1757880" imgH="524880" progId="Package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65425" y="4902872"/>
                        <a:ext cx="1757363" cy="525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922838" y="4906963"/>
          <a:ext cx="17780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Packager Shell Object" showAsIcon="1" r:id="rId8" imgW="1777320" imgH="524880" progId="Package">
                  <p:embed/>
                </p:oleObj>
              </mc:Choice>
              <mc:Fallback>
                <p:oleObj name="Packager Shell Object" showAsIcon="1" r:id="rId8" imgW="1777320" imgH="524880" progId="Package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22838" y="4906963"/>
                        <a:ext cx="1778000" cy="525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5478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philly</a:t>
            </a:r>
            <a:r>
              <a:rPr lang="en-US" dirty="0"/>
              <a:t>-fs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27678" cy="224155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Philly provides</a:t>
            </a:r>
            <a:r>
              <a:rPr lang="x-none" sz="2000" dirty="0"/>
              <a:t> </a:t>
            </a:r>
            <a:r>
              <a:rPr lang="x-none" sz="2000" b="1" dirty="0">
                <a:hlinkClick r:id="rId2" action="ppaction://hlinkfile"/>
              </a:rPr>
              <a:t>\\scratch2\scratch\Philly\philly-fs</a:t>
            </a:r>
            <a:r>
              <a:rPr lang="en-US" sz="2000" b="1" dirty="0"/>
              <a:t> (A readme is included) </a:t>
            </a:r>
            <a:r>
              <a:rPr lang="en-US" sz="2000" dirty="0"/>
              <a:t>to get access to HDFS.</a:t>
            </a:r>
          </a:p>
          <a:p>
            <a:r>
              <a:rPr lang="en-US" sz="2000" dirty="0"/>
              <a:t>Data should be uploaded to warm storage. Data are usually </a:t>
            </a:r>
            <a:r>
              <a:rPr lang="en-US" sz="2000" u="sng" dirty="0"/>
              <a:t>zipped</a:t>
            </a:r>
            <a:r>
              <a:rPr lang="en-US" sz="2000" dirty="0"/>
              <a:t>.</a:t>
            </a:r>
          </a:p>
          <a:p>
            <a:r>
              <a:rPr lang="en-US" sz="2000" dirty="0"/>
              <a:t>Code could also be uploaded to warm storage.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Philly team ask all the users to </a:t>
            </a:r>
            <a:r>
              <a:rPr lang="en-US" sz="2000" u="sng" dirty="0">
                <a:solidFill>
                  <a:srgbClr val="FF0000"/>
                </a:solidFill>
              </a:rPr>
              <a:t>avoid uploading many small files </a:t>
            </a:r>
            <a:r>
              <a:rPr lang="en-US" sz="2000" dirty="0">
                <a:solidFill>
                  <a:srgbClr val="FF0000"/>
                </a:solidFill>
              </a:rPr>
              <a:t>to HDFS as HDFS is not designed for intensively random read which might slow all the users. </a:t>
            </a:r>
            <a:r>
              <a:rPr lang="en-US" sz="2000" dirty="0"/>
              <a:t>We have implemented reader for reading image and xml in the zip file (attached latter in the slice).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6232" b="17687"/>
          <a:stretch/>
        </p:blipFill>
        <p:spPr>
          <a:xfrm>
            <a:off x="7030434" y="4573749"/>
            <a:ext cx="3735444" cy="1544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60313" y="6118289"/>
            <a:ext cx="1813675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tx1"/>
                </a:solidFill>
              </a:rPr>
              <a:t>philly</a:t>
            </a:r>
            <a:r>
              <a:rPr lang="en-US" sz="1100" dirty="0">
                <a:solidFill>
                  <a:schemeClr val="tx1"/>
                </a:solidFill>
              </a:rPr>
              <a:t>-fs directory structure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307" y="4540250"/>
            <a:ext cx="4496194" cy="16115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58274" y="6151789"/>
            <a:ext cx="1664260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tx1"/>
                </a:solidFill>
              </a:rPr>
              <a:t>philly</a:t>
            </a:r>
            <a:r>
              <a:rPr lang="en-US" sz="1100" dirty="0">
                <a:solidFill>
                  <a:schemeClr val="tx1"/>
                </a:solidFill>
              </a:rPr>
              <a:t>-fs example usage</a:t>
            </a:r>
          </a:p>
        </p:txBody>
      </p:sp>
    </p:spTree>
    <p:extLst>
      <p:ext uri="{BB962C8B-B14F-4D97-AF65-F5344CB8AC3E}">
        <p14:creationId xmlns:p14="http://schemas.microsoft.com/office/powerpoint/2010/main" val="256761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philly</a:t>
            </a:r>
            <a:r>
              <a:rPr lang="en-US" dirty="0"/>
              <a:t>-fs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3935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Before using </a:t>
            </a:r>
            <a:r>
              <a:rPr lang="en-US" sz="2000" dirty="0" err="1"/>
              <a:t>philly</a:t>
            </a:r>
            <a:r>
              <a:rPr lang="en-US" sz="2000" dirty="0"/>
              <a:t>-fs, you should append an environment variable</a:t>
            </a:r>
          </a:p>
          <a:p>
            <a:pPr lvl="1"/>
            <a:r>
              <a:rPr lang="en-US" sz="1600" dirty="0"/>
              <a:t>either</a:t>
            </a:r>
            <a:r>
              <a:rPr lang="en-US" sz="1600" b="1" i="1" dirty="0"/>
              <a:t> set PHILLY_VC=</a:t>
            </a:r>
            <a:r>
              <a:rPr lang="en-US" sz="1600" b="1" i="1" dirty="0" err="1"/>
              <a:t>pnrsy</a:t>
            </a:r>
            <a:endParaRPr lang="en-US" sz="1600" b="1" i="1" dirty="0"/>
          </a:p>
          <a:p>
            <a:pPr lvl="1"/>
            <a:r>
              <a:rPr lang="en-US" sz="1600" dirty="0"/>
              <a:t>or</a:t>
            </a:r>
            <a:r>
              <a:rPr lang="en-US" sz="1600" b="1" i="1" dirty="0"/>
              <a:t> echo "export PYTHONPATH=$MXNET_HOME/python:$PYTHONPATH" &gt;&gt; ~/.</a:t>
            </a:r>
            <a:r>
              <a:rPr lang="en-US" sz="1600" b="1" i="1" dirty="0" err="1"/>
              <a:t>bashrc</a:t>
            </a:r>
            <a:endParaRPr lang="en-US" sz="1600" b="1" i="1" dirty="0"/>
          </a:p>
          <a:p>
            <a:r>
              <a:rPr lang="en-US" sz="2000" dirty="0"/>
              <a:t>Make your directory</a:t>
            </a:r>
          </a:p>
          <a:p>
            <a:pPr lvl="1"/>
            <a:r>
              <a:rPr lang="en-US" sz="1600" b="1" i="1" dirty="0" err="1"/>
              <a:t>philly</a:t>
            </a:r>
            <a:r>
              <a:rPr lang="en-US" sz="1600" b="1" i="1" dirty="0"/>
              <a:t>-fs –</a:t>
            </a:r>
            <a:r>
              <a:rPr lang="en-US" sz="1600" b="1" i="1" dirty="0" err="1"/>
              <a:t>mkdir</a:t>
            </a:r>
            <a:r>
              <a:rPr lang="en-US" sz="1600" b="1" i="1" dirty="0"/>
              <a:t> hdfs://gcr/pnrsy/v-jiaygu/data  # </a:t>
            </a:r>
            <a:r>
              <a:rPr lang="en-US" sz="1600" b="1" i="1" dirty="0" err="1"/>
              <a:t>onPrem</a:t>
            </a:r>
            <a:endParaRPr lang="en-US" sz="1600" b="1" i="1" dirty="0"/>
          </a:p>
          <a:p>
            <a:pPr lvl="1"/>
            <a:r>
              <a:rPr lang="en-US" sz="1600" b="1" i="1" dirty="0" err="1"/>
              <a:t>philly</a:t>
            </a:r>
            <a:r>
              <a:rPr lang="en-US" sz="1600" b="1" i="1" dirty="0"/>
              <a:t>-fs –</a:t>
            </a:r>
            <a:r>
              <a:rPr lang="en-US" sz="1600" b="1" i="1" dirty="0" err="1"/>
              <a:t>mkdir</a:t>
            </a:r>
            <a:r>
              <a:rPr lang="en-US" sz="1600" b="1" i="1" dirty="0"/>
              <a:t> gfs://eu2/pnrsy/v-jiaygu/data  #  </a:t>
            </a:r>
            <a:r>
              <a:rPr lang="en-US" sz="1600" b="1" i="1" dirty="0" err="1"/>
              <a:t>onAzure</a:t>
            </a:r>
            <a:endParaRPr lang="en-US" sz="1600" dirty="0"/>
          </a:p>
          <a:p>
            <a:pPr lvl="1"/>
            <a:r>
              <a:rPr lang="en-US" sz="2000" dirty="0"/>
              <a:t>Path format is </a:t>
            </a:r>
            <a:r>
              <a:rPr lang="en-US" sz="2000" b="1" i="1" dirty="0"/>
              <a:t>$</a:t>
            </a:r>
            <a:r>
              <a:rPr lang="en-US" altLang="zh-CN" sz="2000" b="1" i="1" dirty="0"/>
              <a:t>{protocol}</a:t>
            </a:r>
            <a:r>
              <a:rPr lang="en-US" sz="2000" b="1" i="1" dirty="0"/>
              <a:t>://${physical cluster}/${virtual cluster}/${alias}</a:t>
            </a:r>
            <a:endParaRPr lang="en-US" sz="2000" dirty="0"/>
          </a:p>
          <a:p>
            <a:r>
              <a:rPr lang="en-US" sz="2000" dirty="0"/>
              <a:t>Update your codes</a:t>
            </a:r>
          </a:p>
          <a:p>
            <a:pPr lvl="1"/>
            <a:r>
              <a:rPr lang="en-US" sz="1600" b="1" i="1" dirty="0" err="1"/>
              <a:t>philly</a:t>
            </a:r>
            <a:r>
              <a:rPr lang="en-US" sz="1600" b="1" i="1" dirty="0"/>
              <a:t>-fs –</a:t>
            </a:r>
            <a:r>
              <a:rPr lang="en-US" sz="1600" b="1" i="1" dirty="0" err="1"/>
              <a:t>mkdir</a:t>
            </a:r>
            <a:r>
              <a:rPr lang="en-US" sz="1600" b="1" i="1" dirty="0"/>
              <a:t> hdfs://gcr/pnrsy/v-jiaygu/code</a:t>
            </a:r>
            <a:br>
              <a:rPr lang="en-US" sz="1600" b="1" i="1" dirty="0"/>
            </a:br>
            <a:r>
              <a:rPr lang="en-US" sz="1600" b="1" i="1" dirty="0" err="1"/>
              <a:t>philly</a:t>
            </a:r>
            <a:r>
              <a:rPr lang="en-US" sz="1600" b="1" i="1" dirty="0"/>
              <a:t>-fs –</a:t>
            </a:r>
            <a:r>
              <a:rPr lang="en-US" sz="1600" b="1" i="1" dirty="0" err="1"/>
              <a:t>cp</a:t>
            </a:r>
            <a:r>
              <a:rPr lang="en-US" sz="1600" b="1" i="1" dirty="0"/>
              <a:t> onPrem_test_custom_v1.py hdfs://gcr/pnrsy/v-jiaygu/code  # </a:t>
            </a:r>
            <a:r>
              <a:rPr lang="en-US" sz="1600" b="1" i="1" dirty="0" err="1"/>
              <a:t>onPrem</a:t>
            </a:r>
            <a:endParaRPr lang="en-US" sz="1600" b="1" i="1" dirty="0"/>
          </a:p>
          <a:p>
            <a:pPr lvl="1"/>
            <a:r>
              <a:rPr lang="en-US" sz="1600" b="1" i="1" dirty="0" err="1"/>
              <a:t>philly</a:t>
            </a:r>
            <a:r>
              <a:rPr lang="en-US" sz="1600" b="1" i="1" dirty="0"/>
              <a:t>-fs –</a:t>
            </a:r>
            <a:r>
              <a:rPr lang="en-US" sz="1600" b="1" i="1" dirty="0" err="1"/>
              <a:t>mkdir</a:t>
            </a:r>
            <a:r>
              <a:rPr lang="en-US" sz="1600" b="1" i="1" dirty="0"/>
              <a:t> gfs://eu2/pnrsy/v-jiaygu/code</a:t>
            </a:r>
            <a:br>
              <a:rPr lang="en-US" sz="1600" b="1" i="1" dirty="0"/>
            </a:br>
            <a:r>
              <a:rPr lang="en-US" sz="1600" b="1" i="1" dirty="0" err="1"/>
              <a:t>philly</a:t>
            </a:r>
            <a:r>
              <a:rPr lang="en-US" sz="1600" b="1" i="1" dirty="0"/>
              <a:t>-fs –</a:t>
            </a:r>
            <a:r>
              <a:rPr lang="en-US" sz="1600" b="1" i="1" dirty="0" err="1"/>
              <a:t>cp</a:t>
            </a:r>
            <a:r>
              <a:rPr lang="en-US" sz="1600" b="1" i="1" dirty="0"/>
              <a:t> onAzure_test_custom_v2.py gfs://eu2/pnrsy/v-jiaygu/code  #  </a:t>
            </a:r>
            <a:r>
              <a:rPr lang="en-US" sz="1600" b="1" i="1" dirty="0" err="1"/>
              <a:t>onAzure</a:t>
            </a:r>
            <a:endParaRPr lang="en-US" sz="1600" b="1" i="1" dirty="0"/>
          </a:p>
          <a:p>
            <a:r>
              <a:rPr lang="en-US" sz="2000" dirty="0"/>
              <a:t>Look up for commands with </a:t>
            </a:r>
            <a:r>
              <a:rPr lang="en-US" sz="2000" b="1" i="1" dirty="0" err="1"/>
              <a:t>philly</a:t>
            </a:r>
            <a:r>
              <a:rPr lang="en-US" sz="2000" b="1" i="1" dirty="0"/>
              <a:t>-fs -h</a:t>
            </a:r>
            <a:endParaRPr lang="en-US" sz="20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2666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 for </a:t>
            </a:r>
            <a:r>
              <a:rPr lang="en-US" dirty="0" err="1"/>
              <a:t>onAzure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onAzure</a:t>
            </a:r>
            <a:r>
              <a:rPr lang="en-US" dirty="0"/>
              <a:t> supports </a:t>
            </a:r>
            <a:r>
              <a:rPr lang="en-US" altLang="zh-CN" dirty="0"/>
              <a:t>https to browse </a:t>
            </a:r>
            <a:r>
              <a:rPr lang="en-US" altLang="zh-CN" dirty="0" err="1"/>
              <a:t>GlusterFS</a:t>
            </a:r>
            <a:endParaRPr lang="en-US" dirty="0"/>
          </a:p>
          <a:p>
            <a:r>
              <a:rPr lang="en-US" dirty="0">
                <a:hlinkClick r:id="rId2"/>
              </a:rPr>
              <a:t>https://storage.eu2.philly.selfhost.corp.microsoft.com/</a:t>
            </a:r>
            <a:endParaRPr lang="en-US" dirty="0"/>
          </a:p>
          <a:p>
            <a:r>
              <a:rPr lang="en-US" dirty="0"/>
              <a:t>change eu2 to other cluster if necessary</a:t>
            </a:r>
          </a:p>
          <a:p>
            <a:r>
              <a:rPr lang="en-US" dirty="0"/>
              <a:t>It is mainly used to </a:t>
            </a:r>
            <a:r>
              <a:rPr lang="en-US" u="sng" dirty="0"/>
              <a:t>download outputs</a:t>
            </a:r>
          </a:p>
        </p:txBody>
      </p:sp>
    </p:spTree>
    <p:extLst>
      <p:ext uri="{BB962C8B-B14F-4D97-AF65-F5344CB8AC3E}">
        <p14:creationId xmlns:p14="http://schemas.microsoft.com/office/powerpoint/2010/main" val="722241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SMB only for </a:t>
            </a:r>
            <a:r>
              <a:rPr lang="en-US" dirty="0" err="1"/>
              <a:t>onPrem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 SMB to upload </a:t>
            </a:r>
            <a:r>
              <a:rPr lang="en-US" altLang="zh-CN" sz="2000" dirty="0"/>
              <a:t>small files</a:t>
            </a:r>
          </a:p>
          <a:p>
            <a:pPr lvl="1"/>
            <a:r>
              <a:rPr lang="en-US" sz="1600" dirty="0"/>
              <a:t>For the GCR cluster, for example, to use SMB go to: </a:t>
            </a:r>
            <a:r>
              <a:rPr lang="en-US" sz="1600" dirty="0">
                <a:hlinkClick r:id="rId2" action="ppaction://hlinkfile"/>
              </a:rPr>
              <a:t>\\storage.gcr.philly.selfhost.corp.microsoft.com</a:t>
            </a:r>
            <a:endParaRPr lang="en-US" sz="1600" dirty="0"/>
          </a:p>
          <a:p>
            <a:pPr lvl="1"/>
            <a:r>
              <a:rPr lang="en-US" sz="1600" dirty="0"/>
              <a:t>For other clusters, replace "</a:t>
            </a:r>
            <a:r>
              <a:rPr lang="en-US" sz="1600" dirty="0" err="1"/>
              <a:t>gcr</a:t>
            </a:r>
            <a:r>
              <a:rPr lang="en-US" sz="1600" dirty="0"/>
              <a:t>" with the name of the cluster of interest (like rr1). Once in that directory in SMB, the subdirectories that end with _scratch are on the scratch space and the directories that do not end with _scratch are on HDFS.</a:t>
            </a:r>
          </a:p>
          <a:p>
            <a:pPr lvl="1"/>
            <a:r>
              <a:rPr lang="en-US" sz="1600" dirty="0"/>
              <a:t>Create a folder named by your alias in the scratch space for your own code.</a:t>
            </a:r>
          </a:p>
          <a:p>
            <a:pPr lvl="1"/>
            <a:r>
              <a:rPr lang="en-US" sz="1600" dirty="0">
                <a:solidFill>
                  <a:schemeClr val="accent6"/>
                </a:solidFill>
              </a:rPr>
              <a:t>Usually, codes are uploaded to ${VC}_scratch.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19163" y="4297059"/>
            <a:ext cx="5310188" cy="1284591"/>
            <a:chOff x="3005137" y="4227871"/>
            <a:chExt cx="6181725" cy="14954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5137" y="4227871"/>
              <a:ext cx="6181725" cy="1495425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3400425" y="4686300"/>
              <a:ext cx="1507179" cy="684033"/>
              <a:chOff x="3400425" y="4686300"/>
              <a:chExt cx="1507179" cy="68403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400425" y="4686300"/>
                <a:ext cx="1066800" cy="457200"/>
              </a:xfrm>
              <a:prstGeom prst="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088149" y="5108723"/>
                <a:ext cx="8194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accent2"/>
                    </a:solidFill>
                  </a:rPr>
                  <a:t>Data Space</a:t>
                </a: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909" y="4322881"/>
            <a:ext cx="5051492" cy="121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21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custom job v2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065589" cy="4721824"/>
          </a:xfrm>
        </p:spPr>
        <p:txBody>
          <a:bodyPr>
            <a:normAutofit/>
          </a:bodyPr>
          <a:lstStyle/>
          <a:p>
            <a:r>
              <a:rPr lang="en-US" sz="2000" dirty="0"/>
              <a:t>Before modifying your code for Philly, it is better to first have an idea of how to submit a job and understand how Philly processes your job.</a:t>
            </a:r>
          </a:p>
          <a:p>
            <a:r>
              <a:rPr lang="en-US" sz="2000" dirty="0"/>
              <a:t>We recommend all the members to use </a:t>
            </a:r>
            <a:r>
              <a:rPr lang="en-US" sz="2000" u="sng" dirty="0"/>
              <a:t>Custom Job v2 </a:t>
            </a:r>
            <a:r>
              <a:rPr lang="en-US" sz="2000" dirty="0"/>
              <a:t>rather than Custom Job.</a:t>
            </a:r>
          </a:p>
          <a:p>
            <a:r>
              <a:rPr lang="en-US" sz="2000" dirty="0"/>
              <a:t>For how to submit Custom Job, you could resort to older version of this slide.</a:t>
            </a:r>
          </a:p>
          <a:p>
            <a:r>
              <a:rPr lang="en-US" sz="2000" dirty="0"/>
              <a:t>We could submit jobs by </a:t>
            </a:r>
            <a:r>
              <a:rPr lang="en-US" sz="2000" u="sng" dirty="0"/>
              <a:t>Web Portal or REST API</a:t>
            </a:r>
          </a:p>
          <a:p>
            <a:r>
              <a:rPr lang="en-US" sz="2000" dirty="0"/>
              <a:t>Example scripts mentioned in above sections are used for example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03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Portal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065589" cy="4721824"/>
          </a:xfrm>
        </p:spPr>
        <p:txBody>
          <a:bodyPr>
            <a:normAutofit/>
          </a:bodyPr>
          <a:lstStyle/>
          <a:p>
            <a:r>
              <a:rPr lang="en-US" sz="2000" dirty="0"/>
              <a:t>The Philly Web Portal</a:t>
            </a:r>
          </a:p>
          <a:p>
            <a:pPr lvl="1"/>
            <a:r>
              <a:rPr lang="en-US" sz="1600" dirty="0"/>
              <a:t>The link for the Philly Web Portal is </a:t>
            </a:r>
            <a:r>
              <a:rPr lang="en-US" sz="1600" dirty="0">
                <a:hlinkClick r:id="rId3"/>
              </a:rPr>
              <a:t>https://philly/</a:t>
            </a:r>
            <a:endParaRPr lang="en-US" sz="1600" dirty="0"/>
          </a:p>
          <a:p>
            <a:r>
              <a:rPr lang="en-US" sz="2000" dirty="0"/>
              <a:t>All Clusters View</a:t>
            </a:r>
          </a:p>
          <a:p>
            <a:pPr lvl="1"/>
            <a:r>
              <a:rPr lang="en-US" sz="1600" dirty="0"/>
              <a:t>When you click the Philly Web Portal link, the first thing you will see is the "all" Physical Cluster view: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158278" y="3304589"/>
            <a:ext cx="7167563" cy="3149970"/>
            <a:chOff x="4571999" y="3397479"/>
            <a:chExt cx="7167563" cy="314997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1999" y="3397479"/>
              <a:ext cx="7167563" cy="3149970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5962650" y="4062712"/>
              <a:ext cx="1417996" cy="466397"/>
              <a:chOff x="3667125" y="4048125"/>
              <a:chExt cx="1417996" cy="46639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67125" y="4048125"/>
                <a:ext cx="904875" cy="40957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058878" y="4252912"/>
                <a:ext cx="10262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current cluster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086475" y="5866438"/>
              <a:ext cx="2590481" cy="568130"/>
              <a:chOff x="3752850" y="5876925"/>
              <a:chExt cx="2590481" cy="56813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752850" y="5876925"/>
                <a:ext cx="1514475" cy="15262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970861" y="6183445"/>
                <a:ext cx="237247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rgbClr val="FF0000"/>
                    </a:solidFill>
                  </a:rPr>
                  <a:t>click to choose a physical cluster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3793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Portal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28182" y="1855120"/>
            <a:ext cx="10065589" cy="4782209"/>
          </a:xfrm>
        </p:spPr>
        <p:txBody>
          <a:bodyPr>
            <a:normAutofit/>
          </a:bodyPr>
          <a:lstStyle/>
          <a:p>
            <a:r>
              <a:rPr lang="en-US" sz="2000" dirty="0"/>
              <a:t>Virtual Clusters View</a:t>
            </a:r>
          </a:p>
          <a:p>
            <a:pPr lvl="1"/>
            <a:r>
              <a:rPr lang="en-US" sz="1600" dirty="0"/>
              <a:t>When you click the Philly Physical Cluster link, the first thing you will see is the "all" Virtual Cluster view:</a:t>
            </a:r>
          </a:p>
          <a:p>
            <a:pPr lvl="1"/>
            <a:r>
              <a:rPr lang="en-US" sz="1600" dirty="0"/>
              <a:t>You can know the usage of the resources of every virtual cluster.</a:t>
            </a:r>
          </a:p>
          <a:p>
            <a:pPr lvl="1"/>
            <a:r>
              <a:rPr lang="en-US" sz="1600" dirty="0"/>
              <a:t>Generally, we use the </a:t>
            </a:r>
            <a:r>
              <a:rPr lang="en-US" sz="1600" u="sng" dirty="0"/>
              <a:t>“</a:t>
            </a:r>
            <a:r>
              <a:rPr lang="en-US" sz="1600" u="sng" dirty="0" err="1"/>
              <a:t>pnrsy</a:t>
            </a:r>
            <a:r>
              <a:rPr lang="en-US" sz="1600" u="sng" dirty="0"/>
              <a:t>” virtual cluster </a:t>
            </a:r>
            <a:r>
              <a:rPr lang="en-US" sz="1600" dirty="0"/>
              <a:t>as we are in the </a:t>
            </a:r>
            <a:r>
              <a:rPr lang="en-US" sz="1600" dirty="0" err="1"/>
              <a:t>pnrsy</a:t>
            </a:r>
            <a:r>
              <a:rPr lang="en-US" sz="1600" dirty="0"/>
              <a:t> group.</a:t>
            </a:r>
          </a:p>
          <a:p>
            <a:pPr lvl="1"/>
            <a:endParaRPr lang="en-US" sz="1200" dirty="0"/>
          </a:p>
          <a:p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706" y="3163180"/>
            <a:ext cx="5874588" cy="357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5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Philly Instruction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Houwen Peng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28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61" y="425596"/>
            <a:ext cx="4200525" cy="1557997"/>
          </a:xfrm>
        </p:spPr>
        <p:txBody>
          <a:bodyPr/>
          <a:lstStyle/>
          <a:p>
            <a:r>
              <a:rPr lang="en-US" dirty="0"/>
              <a:t>Web Portal</a:t>
            </a:r>
            <a:br>
              <a:rPr lang="en-US" dirty="0"/>
            </a:br>
            <a:r>
              <a:rPr lang="en-US" dirty="0"/>
              <a:t>Custom Job v2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656" y="2079652"/>
            <a:ext cx="4826225" cy="4288780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Input directory is mapped in the runtime </a:t>
            </a:r>
            <a:r>
              <a:rPr lang="en-US" altLang="zh-CN" sz="1800" dirty="0" err="1"/>
              <a:t>docker</a:t>
            </a:r>
            <a:r>
              <a:rPr lang="en-US" altLang="zh-CN" sz="1800" dirty="0"/>
              <a:t> container</a:t>
            </a:r>
          </a:p>
          <a:p>
            <a:r>
              <a:rPr lang="en-US" sz="1800" dirty="0"/>
              <a:t>We choose eu2 and </a:t>
            </a:r>
            <a:r>
              <a:rPr lang="en-US" sz="1800" dirty="0" err="1"/>
              <a:t>pnrsy</a:t>
            </a:r>
            <a:r>
              <a:rPr lang="en-US" sz="1800" dirty="0"/>
              <a:t> for example</a:t>
            </a:r>
          </a:p>
          <a:p>
            <a:r>
              <a:rPr lang="en-US" sz="1800" dirty="0"/>
              <a:t>The </a:t>
            </a:r>
            <a:r>
              <a:rPr lang="en-US" sz="1800" dirty="0" err="1"/>
              <a:t>docker</a:t>
            </a:r>
            <a:r>
              <a:rPr lang="en-US" sz="1800" dirty="0"/>
              <a:t> repo we provide here is </a:t>
            </a:r>
            <a:r>
              <a:rPr lang="en-US" sz="1800" dirty="0" err="1"/>
              <a:t>mxnet</a:t>
            </a:r>
            <a:r>
              <a:rPr lang="en-US" sz="1800" dirty="0"/>
              <a:t> v1.10 with python 3.6 and cuda9.0, which could meet our recent need</a:t>
            </a:r>
          </a:p>
          <a:p>
            <a:r>
              <a:rPr lang="en-US" sz="1800" dirty="0"/>
              <a:t>Optional extra parameters are where your actual arguments should be provided, e.g. --</a:t>
            </a:r>
            <a:r>
              <a:rPr lang="en-US" sz="1800" dirty="0" err="1"/>
              <a:t>gpus</a:t>
            </a:r>
            <a:r>
              <a:rPr lang="en-US" sz="1800" dirty="0"/>
              <a:t>=0,1,2,3 --</a:t>
            </a:r>
            <a:r>
              <a:rPr lang="en-US" sz="1800" dirty="0" err="1"/>
              <a:t>cfg</a:t>
            </a:r>
            <a:r>
              <a:rPr lang="en-US" sz="1800" dirty="0"/>
              <a:t>=experiments/</a:t>
            </a:r>
            <a:r>
              <a:rPr lang="en-US" sz="1800" dirty="0" err="1"/>
              <a:t>xxx.yaml</a:t>
            </a:r>
            <a:endParaRPr lang="en-US" sz="1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725819" y="215940"/>
            <a:ext cx="6347225" cy="6544828"/>
            <a:chOff x="5725819" y="215940"/>
            <a:chExt cx="6347225" cy="6544828"/>
          </a:xfrm>
        </p:grpSpPr>
        <p:pic>
          <p:nvPicPr>
            <p:cNvPr id="16" name="Content Placeholder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5819" y="215940"/>
              <a:ext cx="5630033" cy="6394375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832437" y="1417590"/>
              <a:ext cx="1016750" cy="1428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40812" y="1510671"/>
              <a:ext cx="12747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FF0000"/>
                  </a:solidFill>
                </a:rPr>
                <a:t>1. click ‘submit job’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26106" y="2207753"/>
              <a:ext cx="14750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FF0000"/>
                  </a:solidFill>
                </a:rPr>
                <a:t>2. click ‘custom job v2’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838766" y="2438585"/>
              <a:ext cx="1016750" cy="1428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461262" y="425596"/>
              <a:ext cx="11512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</a:rPr>
                <a:t>3. fill in this form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036901" y="2263802"/>
              <a:ext cx="9300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solidFill>
                    <a:srgbClr val="FF0000"/>
                  </a:solidFill>
                </a:rPr>
                <a:t>do not change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110890" y="1598918"/>
              <a:ext cx="1532241" cy="3764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158515" y="2186257"/>
              <a:ext cx="1805226" cy="3522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21615" y="3090422"/>
              <a:ext cx="8499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Leave empty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052753" y="3093106"/>
              <a:ext cx="8499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Leave empty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854025" y="1151738"/>
              <a:ext cx="21194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solidFill>
                    <a:srgbClr val="FF0000"/>
                  </a:solidFill>
                </a:rPr>
                <a:t>Mapping to hdfs://gcr/pnrsy/v-jiaygu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156866" y="2604804"/>
              <a:ext cx="2953500" cy="3522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650302" y="2695333"/>
              <a:ext cx="12827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>
                  <a:solidFill>
                    <a:srgbClr val="FF0000"/>
                  </a:solidFill>
                </a:rPr>
                <a:t>docker</a:t>
              </a:r>
              <a:r>
                <a:rPr lang="en-US" altLang="zh-CN" sz="1000" dirty="0">
                  <a:solidFill>
                    <a:srgbClr val="FF0000"/>
                  </a:solidFill>
                </a:rPr>
                <a:t> name and tag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227559" y="5870776"/>
              <a:ext cx="28454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FF0000"/>
                  </a:solidFill>
                </a:rPr>
                <a:t>If you don’t select this checkbox, multiple processes in one container may be launched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128031" y="6299103"/>
              <a:ext cx="2845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FF0000"/>
                  </a:solidFill>
                </a:rPr>
                <a:t>If you don’t select this checkbox, your job may be assigned to multiple containers. In other words, select the checkbox when you need to use multiple machine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245750" y="4381865"/>
              <a:ext cx="16305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Your actual arguments here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166381" y="4275820"/>
              <a:ext cx="2953500" cy="3522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5253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your job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987749" y="1825625"/>
            <a:ext cx="10216502" cy="4351338"/>
            <a:chOff x="987749" y="1825625"/>
            <a:chExt cx="10216502" cy="4351338"/>
          </a:xfrm>
        </p:grpSpPr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749" y="1825625"/>
              <a:ext cx="10216502" cy="4351338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1420179" y="4306164"/>
              <a:ext cx="1016750" cy="1428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77854" y="4858614"/>
              <a:ext cx="1016750" cy="1428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77854" y="5005622"/>
              <a:ext cx="12202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FF0000"/>
                  </a:solidFill>
                </a:rPr>
                <a:t>click to see details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6970888" y="4801314"/>
            <a:ext cx="951215" cy="201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970888" y="5001490"/>
            <a:ext cx="8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Your job ID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056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your job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20076" y="1447799"/>
            <a:ext cx="6033173" cy="5284180"/>
            <a:chOff x="4400550" y="162041"/>
            <a:chExt cx="7492809" cy="6562609"/>
          </a:xfrm>
        </p:grpSpPr>
        <p:pic>
          <p:nvPicPr>
            <p:cNvPr id="11" name="Content Placeholder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0550" y="162041"/>
              <a:ext cx="7492809" cy="6419734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10230804" y="6020664"/>
              <a:ext cx="360996" cy="1515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61639" y="6189516"/>
              <a:ext cx="2899326" cy="535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rgbClr val="FF0000"/>
                  </a:solidFill>
                </a:rPr>
                <a:t>We usually print to </a:t>
              </a:r>
              <a:r>
                <a:rPr lang="en-US" altLang="zh-CN" sz="1100" dirty="0" err="1">
                  <a:solidFill>
                    <a:srgbClr val="FF0000"/>
                  </a:solidFill>
                </a:rPr>
                <a:t>stdout</a:t>
              </a:r>
              <a:r>
                <a:rPr lang="en-US" altLang="zh-CN" sz="1100" dirty="0">
                  <a:solidFill>
                    <a:srgbClr val="FF0000"/>
                  </a:solidFill>
                </a:rPr>
                <a:t> instead of</a:t>
              </a:r>
            </a:p>
            <a:p>
              <a:r>
                <a:rPr lang="en-US" altLang="zh-CN" sz="1100" dirty="0">
                  <a:solidFill>
                    <a:srgbClr val="FF0000"/>
                  </a:solidFill>
                </a:rPr>
                <a:t> using </a:t>
              </a:r>
              <a:r>
                <a:rPr lang="en-US" altLang="zh-CN" sz="1100" dirty="0" err="1">
                  <a:solidFill>
                    <a:srgbClr val="FF0000"/>
                  </a:solidFill>
                </a:rPr>
                <a:t>philly</a:t>
              </a:r>
              <a:r>
                <a:rPr lang="en-US" altLang="zh-CN" sz="1100" dirty="0">
                  <a:solidFill>
                    <a:srgbClr val="FF0000"/>
                  </a:solidFill>
                </a:rPr>
                <a:t> logger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688214" y="6020664"/>
              <a:ext cx="303661" cy="151535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62933" y="5745360"/>
              <a:ext cx="20505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7030A0"/>
                  </a:solidFill>
                </a:rPr>
                <a:t>available only using debug mode</a:t>
              </a:r>
              <a:endParaRPr lang="en-US" sz="1100" dirty="0">
                <a:solidFill>
                  <a:srgbClr val="7030A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11939" y="1750898"/>
              <a:ext cx="855961" cy="201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001630" y="1893772"/>
              <a:ext cx="8178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FF0000"/>
                  </a:solidFill>
                </a:rPr>
                <a:t>Your job ID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575" y="1447799"/>
            <a:ext cx="4833384" cy="406052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16" idx="3"/>
            <a:endCxn id="6" idx="1"/>
          </p:cNvCxnSpPr>
          <p:nvPr/>
        </p:nvCxnSpPr>
        <p:spPr>
          <a:xfrm flipV="1">
            <a:off x="5905240" y="3478061"/>
            <a:ext cx="1301335" cy="274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33025" y="5605622"/>
            <a:ext cx="2825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FF0000"/>
                </a:solidFill>
              </a:rPr>
              <a:t>stdout</a:t>
            </a:r>
            <a:r>
              <a:rPr lang="en-US" altLang="zh-CN" sz="1100" dirty="0">
                <a:solidFill>
                  <a:srgbClr val="FF0000"/>
                </a:solidFill>
              </a:rPr>
              <a:t> show the whole process of your job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37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by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5457"/>
            <a:ext cx="10515600" cy="4351338"/>
          </a:xfrm>
        </p:spPr>
        <p:txBody>
          <a:bodyPr/>
          <a:lstStyle/>
          <a:p>
            <a:r>
              <a:rPr lang="en-US" dirty="0"/>
              <a:t>Jobs could be submitted by REST API</a:t>
            </a:r>
          </a:p>
          <a:p>
            <a:r>
              <a:rPr lang="en-US" altLang="zh-CN" dirty="0">
                <a:hlinkClick r:id="rId3"/>
              </a:rPr>
              <a:t>https://phillydocs.azurewebsites.net/articles/REST_API.html</a:t>
            </a:r>
            <a:endParaRPr lang="en-US" altLang="zh-CN" dirty="0"/>
          </a:p>
          <a:p>
            <a:r>
              <a:rPr lang="en-US" altLang="zh-CN" dirty="0"/>
              <a:t>Recommend to use curl with </a:t>
            </a:r>
            <a:r>
              <a:rPr lang="en-US" altLang="zh-CN" dirty="0" err="1"/>
              <a:t>json</a:t>
            </a:r>
            <a:r>
              <a:rPr lang="en-US" altLang="zh-CN" dirty="0"/>
              <a:t> file</a:t>
            </a:r>
          </a:p>
          <a:p>
            <a:pPr lvl="1"/>
            <a:r>
              <a:rPr lang="en-US" altLang="zh-CN" b="1" i="1" dirty="0"/>
              <a:t>curl -k --</a:t>
            </a:r>
            <a:r>
              <a:rPr lang="en-US" altLang="zh-CN" b="1" i="1" dirty="0" err="1"/>
              <a:t>ntlm</a:t>
            </a:r>
            <a:r>
              <a:rPr lang="en-US" altLang="zh-CN" b="1" i="1" dirty="0"/>
              <a:t> --user </a:t>
            </a:r>
            <a:r>
              <a:rPr lang="en-US" altLang="zh-CN" b="1" i="1" dirty="0" err="1"/>
              <a:t>user:pwd</a:t>
            </a:r>
            <a:r>
              <a:rPr lang="en-US" altLang="zh-CN" b="1" i="1" dirty="0"/>
              <a:t> -X POST -H "Content-Type: application/</a:t>
            </a:r>
            <a:r>
              <a:rPr lang="en-US" altLang="zh-CN" b="1" i="1" dirty="0" err="1"/>
              <a:t>json</a:t>
            </a:r>
            <a:r>
              <a:rPr lang="en-US" altLang="zh-CN" b="1" i="1" dirty="0"/>
              <a:t>" --data @submit_v2.json </a:t>
            </a:r>
            <a:r>
              <a:rPr lang="en-US" altLang="zh-CN" b="1" i="1" dirty="0">
                <a:hlinkClick r:id="rId4"/>
              </a:rPr>
              <a:t>https://philly/api/v2/submit</a:t>
            </a:r>
            <a:endParaRPr lang="en-US" altLang="zh-CN" b="1" i="1" dirty="0"/>
          </a:p>
          <a:p>
            <a:pPr lvl="1"/>
            <a:r>
              <a:rPr lang="en-US" altLang="zh-CN" dirty="0"/>
              <a:t>submit_v2.json is attached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905472"/>
              </p:ext>
            </p:extLst>
          </p:nvPr>
        </p:nvGraphicFramePr>
        <p:xfrm>
          <a:off x="1451897" y="4565650"/>
          <a:ext cx="97313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Packager Shell Object" showAsIcon="1" r:id="rId5" imgW="973080" imgH="518400" progId="Package">
                  <p:embed/>
                </p:oleObj>
              </mc:Choice>
              <mc:Fallback>
                <p:oleObj name="Packager Shell Object" showAsIcon="1" r:id="rId5" imgW="973080" imgH="518400" progId="Package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51897" y="4565650"/>
                        <a:ext cx="973138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2797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91775" cy="4351338"/>
          </a:xfrm>
        </p:spPr>
        <p:txBody>
          <a:bodyPr>
            <a:normAutofit/>
          </a:bodyPr>
          <a:lstStyle/>
          <a:p>
            <a:r>
              <a:rPr lang="en-US" sz="2000" dirty="0"/>
              <a:t>Remember, you should </a:t>
            </a:r>
            <a:r>
              <a:rPr lang="en-US" sz="2000" u="sng" dirty="0"/>
              <a:t>upload the data to the correct clusters </a:t>
            </a:r>
            <a:r>
              <a:rPr lang="en-US" sz="2000" dirty="0"/>
              <a:t>you choose when submitting your job.</a:t>
            </a:r>
          </a:p>
          <a:p>
            <a:r>
              <a:rPr lang="en-US" sz="2000" dirty="0"/>
              <a:t>The following table shows path format in Philly</a:t>
            </a:r>
          </a:p>
          <a:p>
            <a:pPr lvl="1"/>
            <a:r>
              <a:rPr lang="en-US" altLang="zh-CN" sz="1600" dirty="0"/>
              <a:t>From</a:t>
            </a:r>
            <a:r>
              <a:rPr lang="en-US" sz="1600" dirty="0"/>
              <a:t> </a:t>
            </a:r>
            <a:r>
              <a:rPr lang="en-US" sz="1600" dirty="0">
                <a:hlinkClick r:id="rId3"/>
              </a:rPr>
              <a:t>https://phillydocs.azurewebsites.net/articles/storage_path.html</a:t>
            </a:r>
            <a:r>
              <a:rPr lang="en-US" sz="1600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70058" y="3723773"/>
          <a:ext cx="5700370" cy="2234184"/>
        </p:xfrm>
        <a:graphic>
          <a:graphicData uri="http://schemas.openxmlformats.org/drawingml/2006/table">
            <a:tbl>
              <a:tblPr/>
              <a:tblGrid>
                <a:gridCol w="2900477">
                  <a:extLst>
                    <a:ext uri="{9D8B030D-6E8A-4147-A177-3AD203B41FA5}">
                      <a16:colId xmlns:a16="http://schemas.microsoft.com/office/drawing/2014/main" val="952396795"/>
                    </a:ext>
                  </a:extLst>
                </a:gridCol>
                <a:gridCol w="1627632">
                  <a:extLst>
                    <a:ext uri="{9D8B030D-6E8A-4147-A177-3AD203B41FA5}">
                      <a16:colId xmlns:a16="http://schemas.microsoft.com/office/drawing/2014/main" val="2332452641"/>
                    </a:ext>
                  </a:extLst>
                </a:gridCol>
                <a:gridCol w="1172261">
                  <a:extLst>
                    <a:ext uri="{9D8B030D-6E8A-4147-A177-3AD203B41FA5}">
                      <a16:colId xmlns:a16="http://schemas.microsoft.com/office/drawing/2014/main" val="10861999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</a:rPr>
                        <a:t>SMB Share (Windows)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  <a:latin typeface="Calibri" panose="020F0502020204030204" pitchFamily="34" charset="0"/>
                        </a:rPr>
                        <a:t>philly</a:t>
                      </a: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</a:rPr>
                        <a:t>-fs</a:t>
                      </a:r>
                      <a:r>
                        <a:rPr lang="x-none" sz="790" b="1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</a:rPr>
                        <a:t>Philly Web Portal</a:t>
                      </a:r>
                      <a:r>
                        <a:rPr lang="x-none" sz="790" b="1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107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\\storage.cam.philly.selfhost.corp.microsoft.com\pnrsy</a:t>
                      </a:r>
                      <a:endParaRPr lang="en-US" sz="945">
                        <a:solidFill>
                          <a:srgbClr val="355E7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hdfs://cam/pnrsy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 dirty="0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US" sz="945" dirty="0" err="1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hdfs</a:t>
                      </a:r>
                      <a:r>
                        <a:rPr lang="en-US" sz="945" dirty="0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US" sz="945" dirty="0" err="1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pnrsy</a:t>
                      </a:r>
                      <a:endParaRPr lang="en-US" sz="945" dirty="0">
                        <a:solidFill>
                          <a:srgbClr val="355E7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312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  <a:hlinkClick r:id="rId5"/>
                        </a:rPr>
                        <a:t>\\storage.gcr.philly.selfhost.corp.microsoft.com\pnrsy</a:t>
                      </a:r>
                      <a:endParaRPr lang="en-US" sz="945">
                        <a:solidFill>
                          <a:srgbClr val="355E7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 dirty="0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hdfs://gcr/pnrsy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/hdfs/pnrsy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031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  <a:hlinkClick r:id="rId6"/>
                        </a:rPr>
                        <a:t>\\storage.rr1.philly.selfhost.corp.microsoft.com</a:t>
                      </a:r>
                      <a:r>
                        <a:rPr lang="en-US" sz="945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​\pnrsy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 dirty="0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hdfs://rr1/pnrsy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/hdfs/pnrsy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840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no SMB in PhillyOnAP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 dirty="0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hdfs://philly-prod-cy4/pnrsy</a:t>
                      </a:r>
                      <a:r>
                        <a:rPr lang="x-none" sz="790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/hdfs/pnrsy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180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no SMB in PhillyOnAzure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gfs://eu1/pnrsy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/hdfs/pnrsy/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316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no SMB in PhillyOnAzure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gfs://eu2/pnrsy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/hdfs/pnrsy/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942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 dirty="0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no SMB in </a:t>
                      </a:r>
                      <a:r>
                        <a:rPr lang="en-US" sz="945" dirty="0" err="1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PhillyOnAzure</a:t>
                      </a:r>
                      <a:endParaRPr lang="en-US" sz="945" dirty="0">
                        <a:solidFill>
                          <a:srgbClr val="355E7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gfs://sc1/pnrsy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/hdfs/pnrsy/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255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no SMB in PhillyOnAzure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gfs://wu2/pnrsy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 dirty="0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US" sz="945" dirty="0" err="1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hdfs</a:t>
                      </a:r>
                      <a:r>
                        <a:rPr lang="en-US" sz="945" dirty="0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US" sz="945" dirty="0" err="1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pnrsy</a:t>
                      </a:r>
                      <a:r>
                        <a:rPr lang="en-US" sz="945" dirty="0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0337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920981" y="3723773"/>
            <a:ext cx="3844976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NOTES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PhillyOnAzure's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warm path has some differences, although from Web Portal it looks like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hdfs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but underline file system is gfs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The cluster name does NOT appear in the path for Philly Web Portal.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Please read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philly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-fs tool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for the right tools for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PhillyOnAP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HDFS.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48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to your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/>
          </a:bodyPr>
          <a:lstStyle/>
          <a:p>
            <a:r>
              <a:rPr lang="en-US" sz="2400" dirty="0"/>
              <a:t>What arguments are passed to your scripts?</a:t>
            </a:r>
          </a:p>
          <a:p>
            <a:pPr lvl="1"/>
            <a:r>
              <a:rPr lang="en-US" sz="2000" dirty="0"/>
              <a:t>Philly exposes parts of runtime, services, and setup </a:t>
            </a:r>
            <a:r>
              <a:rPr lang="en-US" sz="2000" u="sng" dirty="0"/>
              <a:t>via environment variables</a:t>
            </a:r>
            <a:r>
              <a:rPr lang="en-US" sz="2000" dirty="0"/>
              <a:t>. (</a:t>
            </a:r>
            <a:r>
              <a:rPr lang="en-US" sz="2000" dirty="0">
                <a:hlinkClick r:id="rId2"/>
              </a:rPr>
              <a:t>https://phillydocs.azurewebsites.net/articles/Environment.html</a:t>
            </a:r>
            <a:r>
              <a:rPr lang="en-US" sz="2000" dirty="0"/>
              <a:t>) </a:t>
            </a:r>
          </a:p>
          <a:p>
            <a:pPr lvl="1"/>
            <a:r>
              <a:rPr lang="en-US" altLang="zh-CN" sz="2000" dirty="0"/>
              <a:t>Philly use SSH to communicate with </a:t>
            </a:r>
            <a:r>
              <a:rPr lang="en-US" altLang="zh-CN" sz="2000" dirty="0" err="1"/>
              <a:t>docker</a:t>
            </a:r>
            <a:r>
              <a:rPr lang="en-US" altLang="zh-CN" sz="2000" dirty="0"/>
              <a:t> container</a:t>
            </a:r>
          </a:p>
          <a:p>
            <a:pPr lvl="1"/>
            <a:r>
              <a:rPr lang="en-US" sz="2000" dirty="0"/>
              <a:t>Philly run pre-defined shell script in </a:t>
            </a:r>
            <a:r>
              <a:rPr lang="en-US" sz="2000" dirty="0" err="1"/>
              <a:t>docker</a:t>
            </a:r>
            <a:r>
              <a:rPr lang="en-US" sz="2000" dirty="0"/>
              <a:t> container with fixed arguments</a:t>
            </a:r>
          </a:p>
          <a:p>
            <a:pPr lvl="1"/>
            <a:r>
              <a:rPr lang="en-US" sz="2000" dirty="0"/>
              <a:t>Pre-defined shell run your actual scripts with pre-defined arguments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Usually, a </a:t>
            </a:r>
            <a:r>
              <a:rPr lang="en-US" sz="2400" dirty="0" err="1">
                <a:solidFill>
                  <a:srgbClr val="FF0000"/>
                </a:solidFill>
              </a:rPr>
              <a:t>docker</a:t>
            </a:r>
            <a:r>
              <a:rPr lang="en-US" sz="2400" dirty="0">
                <a:solidFill>
                  <a:srgbClr val="FF0000"/>
                </a:solidFill>
              </a:rPr>
              <a:t> image will pass two important arguments to your scripts, data directory and model (output) directory</a:t>
            </a:r>
          </a:p>
          <a:p>
            <a:r>
              <a:rPr lang="en-US" sz="2400" dirty="0"/>
              <a:t>Data directory might be passed as extra arguments, but </a:t>
            </a:r>
            <a:r>
              <a:rPr lang="en-US" sz="2400" u="sng" dirty="0"/>
              <a:t>model (output) directory must be passed inside the </a:t>
            </a:r>
            <a:r>
              <a:rPr lang="en-US" sz="2400" u="sng" dirty="0" err="1"/>
              <a:t>docker</a:t>
            </a:r>
            <a:r>
              <a:rPr lang="en-US" sz="2400" u="sng" dirty="0"/>
              <a:t> as it is only known at runtime</a:t>
            </a:r>
          </a:p>
        </p:txBody>
      </p:sp>
    </p:spTree>
    <p:extLst>
      <p:ext uri="{BB962C8B-B14F-4D97-AF65-F5344CB8AC3E}">
        <p14:creationId xmlns:p14="http://schemas.microsoft.com/office/powerpoint/2010/main" val="1546145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to your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/>
          </a:bodyPr>
          <a:lstStyle/>
          <a:p>
            <a:r>
              <a:rPr lang="en-US" sz="2400" dirty="0"/>
              <a:t>Because different </a:t>
            </a:r>
            <a:r>
              <a:rPr lang="en-US" sz="2400" dirty="0" err="1"/>
              <a:t>docker</a:t>
            </a:r>
            <a:r>
              <a:rPr lang="en-US" sz="2400" dirty="0"/>
              <a:t> images might have different pre-defined shell, it is better to </a:t>
            </a:r>
            <a:r>
              <a:rPr lang="en-US" sz="2400" u="sng" dirty="0"/>
              <a:t>check their interface </a:t>
            </a:r>
            <a:r>
              <a:rPr lang="en-US" sz="2400" dirty="0"/>
              <a:t>before using them.</a:t>
            </a:r>
          </a:p>
          <a:p>
            <a:pPr lvl="1"/>
            <a:r>
              <a:rPr lang="en-US" altLang="zh-CN" sz="2000" dirty="0"/>
              <a:t>Trial and error: run test scripts to see the </a:t>
            </a:r>
            <a:r>
              <a:rPr lang="en-US" altLang="zh-CN" sz="2000" dirty="0" err="1"/>
              <a:t>stdout</a:t>
            </a:r>
            <a:endParaRPr lang="en-US" altLang="zh-CN" sz="2000" dirty="0"/>
          </a:p>
          <a:p>
            <a:pPr lvl="1"/>
            <a:r>
              <a:rPr lang="en-US" sz="2000" dirty="0"/>
              <a:t>Find and correct: if you know the source of these </a:t>
            </a:r>
            <a:r>
              <a:rPr lang="en-US" sz="2000" dirty="0" err="1"/>
              <a:t>docker</a:t>
            </a:r>
            <a:r>
              <a:rPr lang="en-US" sz="2000" dirty="0"/>
              <a:t> images, just find them and check</a:t>
            </a:r>
          </a:p>
          <a:p>
            <a:r>
              <a:rPr lang="en-US" sz="2400" dirty="0"/>
              <a:t>For custom job, we usually pass </a:t>
            </a:r>
            <a:r>
              <a:rPr lang="en-US" sz="2400" b="1" i="1" dirty="0"/>
              <a:t>--model-</a:t>
            </a:r>
            <a:r>
              <a:rPr lang="en-US" sz="2400" b="1" i="1" dirty="0" err="1"/>
              <a:t>dir</a:t>
            </a:r>
            <a:r>
              <a:rPr lang="en-US" sz="2400" b="1" i="1" dirty="0"/>
              <a:t> </a:t>
            </a:r>
            <a:r>
              <a:rPr lang="en-US" sz="2400" dirty="0"/>
              <a:t>and </a:t>
            </a:r>
            <a:r>
              <a:rPr lang="en-US" sz="2400" b="1" i="1" dirty="0"/>
              <a:t>--data-</a:t>
            </a:r>
            <a:r>
              <a:rPr lang="en-US" sz="2400" b="1" i="1" dirty="0" err="1"/>
              <a:t>dir</a:t>
            </a:r>
            <a:endParaRPr lang="en-US" sz="2400" b="1" i="1" dirty="0"/>
          </a:p>
          <a:p>
            <a:r>
              <a:rPr lang="en-US" sz="2400" dirty="0"/>
              <a:t>For custom job v2, we usually pass </a:t>
            </a:r>
            <a:r>
              <a:rPr lang="en-US" sz="2400" b="1" i="1" dirty="0"/>
              <a:t>--</a:t>
            </a:r>
            <a:r>
              <a:rPr lang="en-US" sz="2400" b="1" i="1" dirty="0" err="1"/>
              <a:t>modelDir</a:t>
            </a:r>
            <a:r>
              <a:rPr lang="en-US" sz="2400" b="1" i="1" dirty="0"/>
              <a:t> </a:t>
            </a:r>
            <a:r>
              <a:rPr lang="en-US" sz="2400" dirty="0"/>
              <a:t>and </a:t>
            </a:r>
            <a:r>
              <a:rPr lang="en-US" sz="2400" b="1" i="1" dirty="0"/>
              <a:t>--</a:t>
            </a:r>
            <a:r>
              <a:rPr lang="en-US" sz="2400" b="1" i="1" dirty="0" err="1"/>
              <a:t>dataDir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572017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Exactly, the model (output) directory in </a:t>
            </a:r>
            <a:r>
              <a:rPr lang="en-US" sz="2400" dirty="0" err="1"/>
              <a:t>docker</a:t>
            </a:r>
            <a:r>
              <a:rPr lang="en-US" sz="2400" dirty="0"/>
              <a:t> is named as</a:t>
            </a:r>
            <a:br>
              <a:rPr lang="en-US" sz="2400" dirty="0"/>
            </a:br>
            <a:r>
              <a:rPr lang="en-US" sz="2400" b="1" i="1" dirty="0"/>
              <a:t>/</a:t>
            </a:r>
            <a:r>
              <a:rPr lang="en-US" sz="2400" b="1" i="1" dirty="0" err="1"/>
              <a:t>hdfs</a:t>
            </a:r>
            <a:r>
              <a:rPr lang="en-US" sz="2400" b="1" i="1" dirty="0"/>
              <a:t>/%</a:t>
            </a:r>
            <a:r>
              <a:rPr lang="en-US" sz="2400" b="1" i="1" dirty="0" err="1"/>
              <a:t>VirtualCluster</a:t>
            </a:r>
            <a:r>
              <a:rPr lang="en-US" sz="2400" b="1" i="1" dirty="0"/>
              <a:t>%/sys/jobs/%</a:t>
            </a:r>
            <a:r>
              <a:rPr lang="en-US" sz="2400" b="1" i="1" dirty="0" err="1"/>
              <a:t>JobID</a:t>
            </a:r>
            <a:r>
              <a:rPr lang="en-US" sz="2400" b="1" i="1" dirty="0"/>
              <a:t>%/models</a:t>
            </a:r>
          </a:p>
          <a:p>
            <a:r>
              <a:rPr lang="en-US" sz="2400" dirty="0"/>
              <a:t>You should </a:t>
            </a:r>
            <a:r>
              <a:rPr lang="en-US" sz="2400" u="sng" dirty="0"/>
              <a:t>parse the argument </a:t>
            </a:r>
            <a:r>
              <a:rPr lang="en-US" sz="2400" dirty="0"/>
              <a:t>in </a:t>
            </a:r>
            <a:br>
              <a:rPr lang="en-US" sz="2400" dirty="0"/>
            </a:br>
            <a:r>
              <a:rPr lang="en-US" sz="2400" dirty="0"/>
              <a:t>your code to know where your model </a:t>
            </a:r>
            <a:br>
              <a:rPr lang="en-US" sz="2400" dirty="0"/>
            </a:br>
            <a:r>
              <a:rPr lang="en-US" sz="2400" dirty="0"/>
              <a:t>should be saved.</a:t>
            </a:r>
          </a:p>
          <a:p>
            <a:r>
              <a:rPr lang="en-US" sz="2400" dirty="0"/>
              <a:t>Generally, the model directory will </a:t>
            </a:r>
            <a:br>
              <a:rPr lang="en-US" sz="2400" dirty="0"/>
            </a:br>
            <a:r>
              <a:rPr lang="en-US" sz="2400" dirty="0"/>
              <a:t>be listed at the end of job 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275" y="2597944"/>
            <a:ext cx="5933876" cy="31932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10274" y="5039589"/>
            <a:ext cx="4714875" cy="1515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286625" y="2447925"/>
            <a:ext cx="257175" cy="259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837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model (</a:t>
            </a:r>
            <a:r>
              <a:rPr lang="en-US" dirty="0" err="1"/>
              <a:t>onAzure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Because </a:t>
            </a:r>
            <a:r>
              <a:rPr lang="en-US" sz="2400" dirty="0" err="1"/>
              <a:t>onAzure</a:t>
            </a:r>
            <a:r>
              <a:rPr lang="en-US" sz="2400" dirty="0"/>
              <a:t> share </a:t>
            </a:r>
            <a:r>
              <a:rPr lang="en-US" sz="2400" dirty="0" err="1"/>
              <a:t>GlusterFS</a:t>
            </a:r>
            <a:r>
              <a:rPr lang="en-US" sz="2400" dirty="0"/>
              <a:t> for both warm and hot storage, we could get the outputs from https as well</a:t>
            </a:r>
          </a:p>
          <a:p>
            <a:r>
              <a:rPr lang="en-US" sz="2400" b="1" i="1" dirty="0"/>
              <a:t>https://storage.eu2.philly.selfhost.corp.microsoft.com/pnrsy/sys/jobs/application_1524692412041_0149/models/</a:t>
            </a:r>
            <a:r>
              <a:rPr lang="en-US" sz="2400" dirty="0"/>
              <a:t>  correspond to a job which runs on </a:t>
            </a:r>
            <a:r>
              <a:rPr lang="en-US" sz="2400" b="1" dirty="0"/>
              <a:t>eu2/</a:t>
            </a:r>
            <a:r>
              <a:rPr lang="en-US" sz="2400" b="1" dirty="0" err="1"/>
              <a:t>pnrsy</a:t>
            </a:r>
            <a:r>
              <a:rPr lang="en-US" sz="2400" dirty="0"/>
              <a:t> with </a:t>
            </a:r>
            <a:r>
              <a:rPr lang="en-US" sz="2400" b="1" dirty="0"/>
              <a:t>ID </a:t>
            </a:r>
            <a:r>
              <a:rPr lang="en-US" sz="2400" b="1" i="1" dirty="0"/>
              <a:t>1524692412041_0149</a:t>
            </a:r>
            <a:endParaRPr lang="en-US" sz="2400" b="1" dirty="0"/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668" y="4001294"/>
            <a:ext cx="8348663" cy="141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51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model (</a:t>
            </a:r>
            <a:r>
              <a:rPr lang="en-US" dirty="0" err="1"/>
              <a:t>onPrem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58475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 corresponding (SMB) network location is shown below:</a:t>
            </a:r>
          </a:p>
          <a:p>
            <a:pPr lvl="1"/>
            <a:r>
              <a:rPr lang="en-US" sz="1700" b="1" i="1" dirty="0"/>
              <a:t>\\storage.%PhysicalCluster%.philly.selfhost.corp.microsoft.com\%VirtualCluster\sys\jobs\%JobID%\models</a:t>
            </a:r>
          </a:p>
          <a:p>
            <a:pPr lvl="1"/>
            <a:r>
              <a:rPr lang="en-US" sz="1700" dirty="0"/>
              <a:t>E.g. </a:t>
            </a:r>
            <a:r>
              <a:rPr lang="en-US" sz="1700" b="1" i="1" dirty="0"/>
              <a:t>Virtual Cluster - </a:t>
            </a:r>
            <a:r>
              <a:rPr lang="en-US" sz="1700" b="1" i="1" dirty="0" err="1"/>
              <a:t>pnrsy</a:t>
            </a:r>
            <a:r>
              <a:rPr lang="en-US" sz="1700" dirty="0"/>
              <a:t>, </a:t>
            </a:r>
            <a:r>
              <a:rPr lang="en-US" sz="1700" b="1" i="1" dirty="0"/>
              <a:t>Physical Cluster - GCR</a:t>
            </a:r>
            <a:r>
              <a:rPr lang="en-US" sz="1700" dirty="0"/>
              <a:t>, </a:t>
            </a:r>
            <a:r>
              <a:rPr lang="en-US" sz="1700" b="1" i="1" dirty="0"/>
              <a:t>Job ID - application_1500519950009_11677</a:t>
            </a:r>
          </a:p>
          <a:p>
            <a:pPr lvl="1"/>
            <a:r>
              <a:rPr lang="en-US" sz="1700" dirty="0"/>
              <a:t>So, the model prefix in the system is given as </a:t>
            </a:r>
            <a:r>
              <a:rPr lang="en-US" sz="1700" b="1" i="1" dirty="0"/>
              <a:t>/</a:t>
            </a:r>
            <a:r>
              <a:rPr lang="en-US" sz="1700" b="1" i="1" dirty="0" err="1"/>
              <a:t>hdfs</a:t>
            </a:r>
            <a:r>
              <a:rPr lang="en-US" sz="1700" b="1" i="1" dirty="0"/>
              <a:t>/</a:t>
            </a:r>
            <a:r>
              <a:rPr lang="en-US" sz="1700" b="1" i="1" dirty="0" err="1"/>
              <a:t>pnrsy</a:t>
            </a:r>
            <a:r>
              <a:rPr lang="en-US" sz="1700" b="1" i="1" dirty="0"/>
              <a:t>/sys/jobs/application_1500519950009_11677/models</a:t>
            </a:r>
          </a:p>
          <a:p>
            <a:pPr lvl="1"/>
            <a:r>
              <a:rPr lang="en-US" sz="1700" dirty="0"/>
              <a:t>The network location is </a:t>
            </a:r>
            <a:r>
              <a:rPr lang="en-US" sz="1700" b="1" i="1" dirty="0"/>
              <a:t>\\storage.gcr.philly.selfhost.corp.microsoft.com\pnrsy\sys\jobs\application_1500519950009_11677\models</a:t>
            </a:r>
          </a:p>
        </p:txBody>
      </p:sp>
      <p:pic>
        <p:nvPicPr>
          <p:cNvPr id="2051" name="Picture 3" descr="Machine generated alternative text:&#10;Oftcre &#10;File &#10;Name &#10;models-DDOI .params &#10;models-DD02.params &#10;models-DDD3.params &#10;models-DD04.params &#10;models-DD05.params &#10;models-DDD6.params &#10;models-DD07. params &#10;models-DDD8.params &#10;models-DDDg.params &#10;models-DOI O.params &#10;models-symbol.json &#10;Date modified &#10;8/30/2017 12:21 PM &#10;8/30/2017 12:22 PM &#10;8/30/2017 12:23 PM &#10;8/30/2017 12:24 PM &#10;8/30/2017 12:25 PM &#10;8/30/2017 12:26 PM &#10;8/30/2017 12:27 PM &#10;8/30/2017 12:28 PM &#10;8/30/2017 12:29 PM &#10;8/30/2017 12:30 PM &#10;8/30/2017 12:30 PM &#10;Type &#10;PARAMS File &#10;PARAMS File &#10;PARAMS File &#10;PARAMS File &#10;PARAMS File &#10;PARAMS File &#10;PARAMS File &#10;PARAMS File &#10;PARAMS File &#10;PARAMS File &#10;JSON File &#10;Size &#10;6,833 KB &#10;6,833 KB &#10;6,833 KB &#10;6,833 KB &#10;6,833 KB &#10;6,833 KB &#10;6,833 KB &#10;6,833 KB &#10;6,833 KB &#10;6,833 KB &#10;229 KB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56" y="4001294"/>
            <a:ext cx="4517759" cy="202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76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Philly further, I suggest everyone read the articles in </a:t>
            </a:r>
            <a:r>
              <a:rPr lang="en-US" dirty="0">
                <a:hlinkClick r:id="rId3"/>
              </a:rPr>
              <a:t>https://phillydocs.azurewebsites.net/articles/Getting_Started.html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slice introduces some key points with examples and best practice to use Philly, although it is only </a:t>
            </a:r>
            <a:r>
              <a:rPr lang="en-US" u="sng" dirty="0"/>
              <a:t>a summary of the official guide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4893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Philly Zip Reader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3364"/>
          </a:xfrm>
        </p:spPr>
        <p:txBody>
          <a:bodyPr>
            <a:normAutofit/>
          </a:bodyPr>
          <a:lstStyle/>
          <a:p>
            <a:r>
              <a:rPr lang="en-US" sz="2000" dirty="0"/>
              <a:t>As uploading a large number of small files will cause </a:t>
            </a:r>
            <a:r>
              <a:rPr lang="en-US" sz="2000" dirty="0" err="1"/>
              <a:t>philly</a:t>
            </a:r>
            <a:r>
              <a:rPr lang="en-US" sz="2000" dirty="0"/>
              <a:t> storage to slow down for everyone, it’s recommended to </a:t>
            </a:r>
            <a:r>
              <a:rPr lang="en-US" sz="2000" u="sng" dirty="0"/>
              <a:t>upload the zipped data</a:t>
            </a:r>
            <a:r>
              <a:rPr lang="en-US" sz="2000" dirty="0"/>
              <a:t>.</a:t>
            </a:r>
          </a:p>
          <a:p>
            <a:r>
              <a:rPr lang="en-US" sz="2000" dirty="0"/>
              <a:t>To read the data from the zip file in python, we have implemented a reader.</a:t>
            </a:r>
          </a:p>
          <a:p>
            <a:r>
              <a:rPr lang="en-US" sz="2000" dirty="0"/>
              <a:t>For image, </a:t>
            </a:r>
            <a:r>
              <a:rPr lang="en-US" sz="2000" b="1" i="1" dirty="0" err="1"/>
              <a:t>mxnet.phillyzip.imread</a:t>
            </a:r>
            <a:r>
              <a:rPr lang="en-US" sz="2000" b="1" i="1" dirty="0"/>
              <a:t>(filename, flags)</a:t>
            </a:r>
          </a:p>
          <a:p>
            <a:r>
              <a:rPr lang="en-US" sz="2000" dirty="0"/>
              <a:t>For xml, </a:t>
            </a:r>
            <a:r>
              <a:rPr lang="en-US" sz="2000" b="1" i="1" dirty="0" err="1"/>
              <a:t>mxnet.phillyzip.xmlread</a:t>
            </a:r>
            <a:r>
              <a:rPr lang="en-US" sz="2000" b="1" i="1" dirty="0"/>
              <a:t>(filename)</a:t>
            </a:r>
          </a:p>
          <a:p>
            <a:r>
              <a:rPr lang="en-US" sz="2000" dirty="0"/>
              <a:t>Usage:</a:t>
            </a:r>
          </a:p>
          <a:p>
            <a:pPr lvl="1"/>
            <a:r>
              <a:rPr lang="en-US" sz="1600" dirty="0"/>
              <a:t>Zip your data and upload to the </a:t>
            </a:r>
            <a:r>
              <a:rPr lang="en-US" sz="1600" dirty="0" err="1"/>
              <a:t>hdfs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Modify the image and xml path.</a:t>
            </a:r>
          </a:p>
          <a:p>
            <a:pPr lvl="1"/>
            <a:r>
              <a:rPr lang="en-US" sz="1600" dirty="0"/>
              <a:t>Import </a:t>
            </a:r>
            <a:r>
              <a:rPr lang="en-US" sz="1600" dirty="0" err="1"/>
              <a:t>phillyzip</a:t>
            </a:r>
            <a:r>
              <a:rPr lang="en-US" sz="1600" dirty="0"/>
              <a:t>, i.e. “</a:t>
            </a:r>
            <a:r>
              <a:rPr lang="en-US" sz="1600" u="sng" dirty="0"/>
              <a:t>from </a:t>
            </a:r>
            <a:r>
              <a:rPr lang="en-US" sz="1600" u="sng" dirty="0" err="1"/>
              <a:t>mxnet</a:t>
            </a:r>
            <a:r>
              <a:rPr lang="en-US" sz="1600" u="sng" dirty="0"/>
              <a:t> import </a:t>
            </a:r>
            <a:r>
              <a:rPr lang="en-US" sz="1600" u="sng" dirty="0" err="1"/>
              <a:t>phillyzip</a:t>
            </a:r>
            <a:r>
              <a:rPr lang="en-US" sz="1600" dirty="0"/>
              <a:t>” or something equivalent in python.</a:t>
            </a:r>
          </a:p>
          <a:p>
            <a:pPr lvl="1"/>
            <a:r>
              <a:rPr lang="en-US" sz="1600" dirty="0"/>
              <a:t>Use our interface to read the image and xml. In other words, replace “cv2.imread”, “</a:t>
            </a:r>
            <a:r>
              <a:rPr lang="en-US" sz="1600" dirty="0" err="1"/>
              <a:t>ET.parse</a:t>
            </a:r>
            <a:r>
              <a:rPr lang="en-US" sz="1600" dirty="0"/>
              <a:t>” with “</a:t>
            </a:r>
            <a:r>
              <a:rPr lang="en-US" sz="1600" dirty="0" err="1"/>
              <a:t>phillyzip.imread</a:t>
            </a:r>
            <a:r>
              <a:rPr lang="en-US" sz="1600" dirty="0"/>
              <a:t>”, “</a:t>
            </a:r>
            <a:r>
              <a:rPr lang="en-US" sz="1600" dirty="0" err="1"/>
              <a:t>phillyzip.xmlread</a:t>
            </a:r>
            <a:r>
              <a:rPr lang="en-US" sz="1600" dirty="0"/>
              <a:t>”</a:t>
            </a:r>
          </a:p>
          <a:p>
            <a:pPr marL="228600" lvl="1">
              <a:spcBef>
                <a:spcPts val="1000"/>
              </a:spcBef>
            </a:pPr>
            <a:r>
              <a:rPr lang="en-US" sz="2000" b="1" dirty="0"/>
              <a:t>Warning</a:t>
            </a:r>
            <a:r>
              <a:rPr lang="en-US" sz="2000" dirty="0"/>
              <a:t>: We use some </a:t>
            </a:r>
            <a:r>
              <a:rPr lang="en-US" sz="2000" b="1" dirty="0"/>
              <a:t>global variables</a:t>
            </a:r>
            <a:r>
              <a:rPr lang="en-US" sz="2000" dirty="0"/>
              <a:t> in the </a:t>
            </a:r>
            <a:r>
              <a:rPr lang="en-US" sz="2000" dirty="0" err="1"/>
              <a:t>phillyzip</a:t>
            </a:r>
            <a:r>
              <a:rPr lang="en-US" sz="2000" dirty="0"/>
              <a:t> to ignore reading the same zip file multiple times. If not, it will waste too much time on I/O.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/>
              <a:t>After testing, our image interface performs better </a:t>
            </a:r>
            <a:r>
              <a:rPr lang="en-US" sz="2000" b="1" dirty="0"/>
              <a:t>on </a:t>
            </a:r>
            <a:r>
              <a:rPr lang="en-US" sz="2000" b="1" dirty="0" err="1"/>
              <a:t>philly</a:t>
            </a:r>
            <a:r>
              <a:rPr lang="en-US" sz="2000" dirty="0"/>
              <a:t> than “cv2.imread”.</a:t>
            </a:r>
          </a:p>
          <a:p>
            <a:pPr lvl="1"/>
            <a:endParaRPr lang="en-US" sz="1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5356225" y="768349"/>
          <a:ext cx="7397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Packager Shell Object" showAsIcon="1" r:id="rId4" imgW="739440" imgH="518400" progId="Package">
                  <p:embed/>
                </p:oleObj>
              </mc:Choice>
              <mc:Fallback>
                <p:oleObj name="Packager Shell Object" showAsIcon="1" r:id="rId4" imgW="739440" imgH="518400" progId="Package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56225" y="768349"/>
                        <a:ext cx="739775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8063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en-US" dirty="0"/>
              <a:t>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Philly monitors the progress of the job with progress print in the format “PROGRESS: &lt;</a:t>
            </a:r>
            <a:r>
              <a:rPr lang="en-US" sz="2400" dirty="0" err="1"/>
              <a:t>num</a:t>
            </a:r>
            <a:r>
              <a:rPr lang="en-US" sz="2400" dirty="0"/>
              <a:t>&gt;%”. If you do not use </a:t>
            </a:r>
            <a:r>
              <a:rPr lang="en-US" sz="2400" dirty="0" err="1"/>
              <a:t>pyphillytools</a:t>
            </a:r>
            <a:r>
              <a:rPr lang="en-US" sz="2400" dirty="0"/>
              <a:t> for logging, please add some code to </a:t>
            </a:r>
            <a:r>
              <a:rPr lang="en-US" sz="2400" u="sng" dirty="0"/>
              <a:t>print it out</a:t>
            </a:r>
            <a:r>
              <a:rPr lang="en-US" sz="2400" dirty="0"/>
              <a:t>. If not, you</a:t>
            </a:r>
            <a:r>
              <a:rPr lang="en-US" altLang="zh-CN" sz="2400" dirty="0"/>
              <a:t>r</a:t>
            </a:r>
            <a:r>
              <a:rPr lang="en-US" sz="2400" dirty="0"/>
              <a:t> job may be considered as time-out.</a:t>
            </a:r>
          </a:p>
          <a:p>
            <a:endParaRPr lang="en-US" sz="2400" dirty="0"/>
          </a:p>
          <a:p>
            <a:r>
              <a:rPr lang="en-US" sz="2400" dirty="0"/>
              <a:t>You can kill your job by clicking the ‘abort’.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007" y="3828595"/>
            <a:ext cx="7346112" cy="248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44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 mode enables you to </a:t>
            </a:r>
            <a:r>
              <a:rPr lang="en-US" u="sng" dirty="0"/>
              <a:t>keep a remote machine </a:t>
            </a:r>
            <a:r>
              <a:rPr lang="en-US" dirty="0"/>
              <a:t>after your job finishes and it is not limited by ‘time-out’ or ‘heartbeat’.</a:t>
            </a:r>
          </a:p>
          <a:p>
            <a:r>
              <a:rPr lang="en-US" dirty="0"/>
              <a:t>Abort debug job after you do not need it</a:t>
            </a:r>
          </a:p>
          <a:p>
            <a:r>
              <a:rPr lang="en-US" dirty="0"/>
              <a:t>Hence, there are a lot of tricks, and </a:t>
            </a:r>
            <a:r>
              <a:rPr lang="en-US" u="sng" dirty="0"/>
              <a:t>please keep it secret </a:t>
            </a:r>
            <a:r>
              <a:rPr lang="en-US" dirty="0"/>
              <a:t>even though others might also know.</a:t>
            </a:r>
          </a:p>
        </p:txBody>
      </p:sp>
    </p:spTree>
    <p:extLst>
      <p:ext uri="{BB962C8B-B14F-4D97-AF65-F5344CB8AC3E}">
        <p14:creationId xmlns:p14="http://schemas.microsoft.com/office/powerpoint/2010/main" val="1885238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057901" y="365125"/>
            <a:ext cx="5137126" cy="5712290"/>
            <a:chOff x="336317" y="298217"/>
            <a:chExt cx="5137126" cy="5712290"/>
          </a:xfrm>
        </p:grpSpPr>
        <p:pic>
          <p:nvPicPr>
            <p:cNvPr id="2" name="Content Placeholder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317" y="298217"/>
              <a:ext cx="5137126" cy="571229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2366197" y="4256233"/>
              <a:ext cx="3107246" cy="17080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234104" y="4427034"/>
              <a:ext cx="1239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select this box</a:t>
              </a: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1" y="365125"/>
            <a:ext cx="5219700" cy="539750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First, enable debug feature when submitting the job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897856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177" y="377284"/>
            <a:ext cx="6811093" cy="58356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952544" y="5689815"/>
            <a:ext cx="276111" cy="1377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655638" y="5897121"/>
            <a:ext cx="869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click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38600" cy="572135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Second, click ‘</a:t>
            </a:r>
            <a:r>
              <a:rPr lang="en-US" altLang="zh-CN" sz="3600" dirty="0" err="1"/>
              <a:t>ssh</a:t>
            </a:r>
            <a:r>
              <a:rPr lang="en-US" altLang="zh-CN" sz="3600" dirty="0"/>
              <a:t>’ when the job is running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752316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4300" y="2660650"/>
            <a:ext cx="4467225" cy="1325563"/>
          </a:xfrm>
        </p:spPr>
        <p:txBody>
          <a:bodyPr/>
          <a:lstStyle/>
          <a:p>
            <a:r>
              <a:rPr lang="en-US" dirty="0"/>
              <a:t>Then you will see</a:t>
            </a:r>
          </a:p>
        </p:txBody>
      </p:sp>
    </p:spTree>
    <p:extLst>
      <p:ext uri="{BB962C8B-B14F-4D97-AF65-F5344CB8AC3E}">
        <p14:creationId xmlns:p14="http://schemas.microsoft.com/office/powerpoint/2010/main" val="4691894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 descr="Machine generated alternative text:&#10;SSH details for: &#10;SSH Command &#10;sshv-jiEygu@IÜ.Ig8.141.135 -p O -i //stcrage.gcr.philly.selfhost.corp.microsoft.com/pnrsy_scratch/sys/jobs/application 1523576376024 1 1034/.ssh/id rsa &#10;sshv-jiEygu@IÜ.Ig8.141.39 -p 2222 -i //stcrage.gcr.philly.selfhost.corp.microsoft.com/pnrsy_scratch/sys/jobs/application 1523576376024 1 1034/.ssh/id rsa &#10;Rank &#10;1523576376024 11034 &#10;Container Name &#10;E ppm aster &#10;1 523576376024-1 &#10;IP Address &#10;10.198.141.135 &#10;10.198.141.39 &#10;GPU And port &#10;(2 2222) &#10;If you are using an older version of cygwin (for ssh), you may get an error like. &#10;If so, try the following instead. &#10;• &quot;WARNING: UNPROTECTED PRIVATE KEY FILE!&quot;. &#10;GPU And port &#10;SSH Command &#10;-S &quot;SSSH AUTH SOCK&quot; ) I eval S(ssh-agent); ssh-add-c//storage.gcr.philly.selfhost.corp.microsoft.com/pnrsy_scratch/sys/jobs/application 1523576376024 IIÜ34/.ssh/id rsa; ss &#10;(2 2222) &#10;-S &quot;SSSH AUTH SOCK&quot; ) I eval S(ssh-agent); ssh-add-c//storage.gcr.philly.selfhost.corp.microsoft.com/pnrsy_scratch/sys/jobs/application 1523576376024 IIÜ34/.ssh/id rsa; ss &#10;Rank Container Name &#10;E ppm aster &#10;1 523576376024-1 &#10;Linux &#10;IP Address &#10;10.198.141.135 &#10;10.198.141.39 &#10;If you are using Linux, you must first mount the VC scratch share via CIFS. You only have to do this once per reboot per VC/cluster combo. First run sudo apt-get cifs-tools , then run the following command: &#10;sudo mkdir -p /mnt/gcr.pnrsy ; sudo chmod 755 /mnt/gcr.pnrsy ; sudo mount -t cifs -o mode—a777 //storage.gcr.philly.selfhost.corp.microsoft.com/pnrsy scratch /mnt/gcr.pl &#10;(If you want to add this to your /etc/fstab, look into using a credentials file rather than putting your password on the command line.) &#10;Now you can run the following commands: &#10;Rank &#10;Container Name &#10;E ppm aster &#10;1 523576376024-1 &#10;IP Address &#10;10.198.141.135 &#10;10.198.141.39 &#10;GPU And port &#10;(2 2222) &#10;SSH Command &#10;sshv-jiEygu@IÜ.Ig8.141.135 -p O -i /mnt/gcr.pnrsy/sys/jcbs/applicetion 1523576376024 11034/.ssh/id_rsE &#10;sshv-jiaygu@IO.Ig8.141.39 -p 2222 -i /mnt/gcr.pnrsy/sys/jcbs/applicetion 1523576376024 11034/.ssh/id_rsE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60028"/>
            <a:ext cx="10394866" cy="429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90" y="5026128"/>
            <a:ext cx="10328876" cy="11543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82717" y="365125"/>
            <a:ext cx="95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OnPrem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236639" y="5302271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OnAzure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22404" y="3995062"/>
            <a:ext cx="4259771" cy="222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589079" y="4180432"/>
            <a:ext cx="452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Copy this command to your </a:t>
            </a:r>
            <a:r>
              <a:rPr lang="en-US" sz="1400" dirty="0" err="1">
                <a:solidFill>
                  <a:srgbClr val="FF0000"/>
                </a:solidFill>
              </a:rPr>
              <a:t>ssh</a:t>
            </a:r>
            <a:r>
              <a:rPr lang="en-US" sz="1400" dirty="0">
                <a:solidFill>
                  <a:srgbClr val="FF0000"/>
                </a:solidFill>
              </a:rPr>
              <a:t> client, like </a:t>
            </a:r>
            <a:r>
              <a:rPr lang="en-US" sz="1400" dirty="0" err="1">
                <a:solidFill>
                  <a:srgbClr val="FF0000"/>
                </a:solidFill>
              </a:rPr>
              <a:t>MobaXterm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Then </a:t>
            </a:r>
            <a:r>
              <a:rPr lang="en-US" sz="1400" u="sng" dirty="0">
                <a:solidFill>
                  <a:srgbClr val="FF0000"/>
                </a:solidFill>
              </a:rPr>
              <a:t>debug just like connecting to a remote machine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84129" y="5958037"/>
            <a:ext cx="7269671" cy="222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36129" y="2965192"/>
            <a:ext cx="10196937" cy="2590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50555" y="3255682"/>
            <a:ext cx="3402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Mount </a:t>
            </a:r>
            <a:r>
              <a:rPr lang="en-US" altLang="zh-CN" sz="1400" dirty="0" err="1">
                <a:solidFill>
                  <a:srgbClr val="FF0000"/>
                </a:solidFill>
              </a:rPr>
              <a:t>nfs</a:t>
            </a:r>
            <a:r>
              <a:rPr lang="en-US" altLang="zh-CN" sz="1400" dirty="0">
                <a:solidFill>
                  <a:srgbClr val="FF0000"/>
                </a:solidFill>
              </a:rPr>
              <a:t> (hot storage) to </a:t>
            </a:r>
            <a:r>
              <a:rPr lang="en-US" altLang="zh-CN" sz="1400" u="sng" dirty="0">
                <a:solidFill>
                  <a:srgbClr val="FF0000"/>
                </a:solidFill>
              </a:rPr>
              <a:t>get </a:t>
            </a:r>
            <a:r>
              <a:rPr lang="en-US" altLang="zh-CN" sz="1400" u="sng" dirty="0" err="1">
                <a:solidFill>
                  <a:srgbClr val="FF0000"/>
                </a:solidFill>
              </a:rPr>
              <a:t>ssh</a:t>
            </a:r>
            <a:r>
              <a:rPr lang="en-US" altLang="zh-CN" sz="1400" u="sng" dirty="0">
                <a:solidFill>
                  <a:srgbClr val="FF0000"/>
                </a:solidFill>
              </a:rPr>
              <a:t> keys</a:t>
            </a:r>
            <a:endParaRPr lang="en-US" sz="1400" u="sng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77909" y="6180492"/>
            <a:ext cx="452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Copy this command to your </a:t>
            </a:r>
            <a:r>
              <a:rPr lang="en-US" sz="1400" dirty="0" err="1">
                <a:solidFill>
                  <a:srgbClr val="FF0000"/>
                </a:solidFill>
              </a:rPr>
              <a:t>ssh</a:t>
            </a:r>
            <a:r>
              <a:rPr lang="en-US" sz="1400" dirty="0">
                <a:solidFill>
                  <a:srgbClr val="FF0000"/>
                </a:solidFill>
              </a:rPr>
              <a:t> client, like </a:t>
            </a:r>
            <a:r>
              <a:rPr lang="en-US" sz="1400" dirty="0" err="1">
                <a:solidFill>
                  <a:srgbClr val="FF0000"/>
                </a:solidFill>
              </a:rPr>
              <a:t>MobaXterm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44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5289"/>
            <a:ext cx="10515600" cy="4351338"/>
          </a:xfrm>
        </p:spPr>
        <p:txBody>
          <a:bodyPr/>
          <a:lstStyle/>
          <a:p>
            <a:r>
              <a:rPr lang="en-US" dirty="0"/>
              <a:t>Custom </a:t>
            </a:r>
            <a:r>
              <a:rPr lang="en-US" dirty="0" err="1"/>
              <a:t>docker</a:t>
            </a:r>
            <a:r>
              <a:rPr lang="en-US" dirty="0"/>
              <a:t> for custom job create </a:t>
            </a:r>
            <a:r>
              <a:rPr lang="en-US" dirty="0" err="1"/>
              <a:t>docker</a:t>
            </a:r>
            <a:r>
              <a:rPr lang="en-US" dirty="0"/>
              <a:t> images through Jenkins in the old process, which is deprecated</a:t>
            </a:r>
          </a:p>
          <a:p>
            <a:r>
              <a:rPr lang="en-US" dirty="0"/>
              <a:t>Custom Job v2 is an upgrade to the image creation and consumption</a:t>
            </a:r>
          </a:p>
          <a:p>
            <a:r>
              <a:rPr lang="en-US" dirty="0"/>
              <a:t>Users </a:t>
            </a:r>
            <a:r>
              <a:rPr lang="en-US" u="sng" dirty="0"/>
              <a:t>push their own </a:t>
            </a:r>
            <a:r>
              <a:rPr lang="en-US" u="sng" dirty="0" err="1"/>
              <a:t>docker</a:t>
            </a:r>
            <a:r>
              <a:rPr lang="en-US" u="sng" dirty="0"/>
              <a:t> images to one repository</a:t>
            </a:r>
            <a:r>
              <a:rPr lang="en-US" dirty="0"/>
              <a:t>, and Philly team will merge them into master by pull-request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523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from VSTS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VSTS, like </a:t>
            </a:r>
            <a:r>
              <a:rPr lang="en-US" sz="2400" dirty="0" err="1"/>
              <a:t>Github</a:t>
            </a:r>
            <a:r>
              <a:rPr lang="en-US" sz="2400" dirty="0"/>
              <a:t>, holds a repository for Philly Docker at </a:t>
            </a:r>
            <a:r>
              <a:rPr lang="en-US" sz="2400" dirty="0">
                <a:hlinkClick r:id="rId2"/>
              </a:rPr>
              <a:t>https://philly.visualstudio.com/commonPhilly</a:t>
            </a:r>
            <a:r>
              <a:rPr lang="en-US" sz="2400" dirty="0"/>
              <a:t> (usually we all have access to it)</a:t>
            </a:r>
          </a:p>
          <a:p>
            <a:r>
              <a:rPr lang="en-US" sz="2400" dirty="0"/>
              <a:t>I suggest using SSH to connect to it if you do not know your username and password for VSTS.</a:t>
            </a:r>
          </a:p>
          <a:p>
            <a:r>
              <a:rPr lang="en-US" sz="2400" dirty="0"/>
              <a:t>Follow the instruction:</a:t>
            </a:r>
          </a:p>
          <a:p>
            <a:pPr lvl="1"/>
            <a:r>
              <a:rPr lang="en-US" altLang="zh-CN" sz="2000" dirty="0">
                <a:hlinkClick r:id="rId3"/>
              </a:rPr>
              <a:t>https://docs.microsoft.com/en-us/vsts/git/use-ssh-keys-to-authenticate?view=vsts</a:t>
            </a:r>
            <a:endParaRPr lang="zh-CN" altLang="en-US" sz="2000" dirty="0"/>
          </a:p>
          <a:p>
            <a:r>
              <a:rPr lang="en-US" sz="2400" dirty="0"/>
              <a:t>Notice to run '</a:t>
            </a:r>
            <a:r>
              <a:rPr lang="en-US" sz="2400" dirty="0" err="1"/>
              <a:t>ssh</a:t>
            </a:r>
            <a:r>
              <a:rPr lang="en-US" sz="2400" dirty="0"/>
              <a:t>-agent bash' and '</a:t>
            </a:r>
            <a:r>
              <a:rPr lang="en-US" sz="2400" dirty="0" err="1"/>
              <a:t>ssh</a:t>
            </a:r>
            <a:r>
              <a:rPr lang="en-US" sz="2400" dirty="0"/>
              <a:t>-add xxx' first to enable </a:t>
            </a:r>
            <a:r>
              <a:rPr lang="en-US" sz="2400" dirty="0" err="1"/>
              <a:t>ssh</a:t>
            </a:r>
            <a:r>
              <a:rPr lang="en-US" sz="2400" dirty="0"/>
              <a:t> keys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809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trying to figure out the best practice of using custom </a:t>
            </a:r>
            <a:r>
              <a:rPr lang="en-US" dirty="0" err="1"/>
              <a:t>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5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Trouble 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encounter any problem, please contact Philly Team. Their contact info is attached on </a:t>
            </a:r>
            <a:r>
              <a:rPr lang="en-US" dirty="0">
                <a:hlinkClick r:id="rId3"/>
              </a:rPr>
              <a:t>https://phillydocs.azurewebsites.net/articles/Reporting_Issues.html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/>
                </a:solidFill>
                <a:hlinkClick r:id="rId4"/>
              </a:rPr>
              <a:t>Philly at Yammer</a:t>
            </a:r>
            <a:r>
              <a:rPr lang="en-US" dirty="0">
                <a:solidFill>
                  <a:schemeClr val="accent6"/>
                </a:solidFill>
              </a:rPr>
              <a:t>: </a:t>
            </a:r>
            <a:r>
              <a:rPr lang="en-US" dirty="0"/>
              <a:t>A Twitter-style forum to ask and share questions about Philly</a:t>
            </a:r>
          </a:p>
        </p:txBody>
      </p:sp>
    </p:spTree>
    <p:extLst>
      <p:ext uri="{BB962C8B-B14F-4D97-AF65-F5344CB8AC3E}">
        <p14:creationId xmlns:p14="http://schemas.microsoft.com/office/powerpoint/2010/main" val="27913568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Philly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you want to use the </a:t>
            </a:r>
            <a:r>
              <a:rPr lang="en-US" sz="2400" u="sng" dirty="0"/>
              <a:t>log tools </a:t>
            </a:r>
            <a:r>
              <a:rPr lang="en-US" sz="2400" dirty="0"/>
              <a:t>for your code, please read the chapter 6.6 of the </a:t>
            </a:r>
            <a:r>
              <a:rPr lang="en-US" sz="2400" dirty="0">
                <a:hlinkClick r:id="rId3"/>
              </a:rPr>
              <a:t>document</a:t>
            </a:r>
            <a:r>
              <a:rPr lang="en-US" sz="2400" dirty="0"/>
              <a:t> carefully.</a:t>
            </a:r>
          </a:p>
          <a:p>
            <a:r>
              <a:rPr lang="en-US" sz="2400" dirty="0"/>
              <a:t>Philly provides a python module “</a:t>
            </a:r>
            <a:r>
              <a:rPr lang="en-US" sz="2400" b="1" i="1" dirty="0" err="1"/>
              <a:t>pyphillytools</a:t>
            </a:r>
            <a:r>
              <a:rPr lang="en-US" sz="2400" dirty="0"/>
              <a:t>” to display your job progress.</a:t>
            </a:r>
            <a:endParaRPr lang="en-US" sz="2000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456" y="3016250"/>
            <a:ext cx="59531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289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en-US" dirty="0"/>
              <a:t>Make Your Code Secret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order to make your code secret on </a:t>
            </a:r>
            <a:r>
              <a:rPr lang="en-US" sz="2000" dirty="0" err="1"/>
              <a:t>philly</a:t>
            </a:r>
            <a:r>
              <a:rPr lang="en-US" sz="2000" dirty="0"/>
              <a:t>, you’d better </a:t>
            </a:r>
            <a:r>
              <a:rPr lang="en-US" sz="2000" u="sng" dirty="0"/>
              <a:t>compile your python files to </a:t>
            </a:r>
            <a:r>
              <a:rPr lang="en-US" sz="2000" u="sng" dirty="0" err="1"/>
              <a:t>pyc</a:t>
            </a:r>
            <a:r>
              <a:rPr lang="en-US" sz="2000" u="sng" dirty="0"/>
              <a:t> files</a:t>
            </a:r>
            <a:r>
              <a:rPr lang="en-US" sz="2000" dirty="0"/>
              <a:t>.</a:t>
            </a:r>
          </a:p>
          <a:p>
            <a:r>
              <a:rPr lang="en-US" sz="2000" dirty="0"/>
              <a:t>The python script "py2pyc.py" is provided for you to compile all of your python code to </a:t>
            </a:r>
            <a:r>
              <a:rPr lang="en-US" sz="2000" dirty="0" err="1"/>
              <a:t>pyc</a:t>
            </a:r>
            <a:r>
              <a:rPr lang="en-US" sz="2000" dirty="0"/>
              <a:t> files.</a:t>
            </a:r>
          </a:p>
          <a:p>
            <a:r>
              <a:rPr lang="en-US" sz="2000" dirty="0"/>
              <a:t>If you want to submit your code as .</a:t>
            </a:r>
            <a:r>
              <a:rPr lang="en-US" sz="2000" dirty="0" err="1"/>
              <a:t>pyc</a:t>
            </a:r>
            <a:r>
              <a:rPr lang="en-US" sz="2000" dirty="0"/>
              <a:t> file, you should run this python code </a:t>
            </a:r>
            <a:r>
              <a:rPr lang="en-US" sz="2000" b="1" dirty="0"/>
              <a:t>under the home of </a:t>
            </a:r>
            <a:r>
              <a:rPr lang="en-US" sz="2000" b="1" dirty="0" err="1"/>
              <a:t>mxnet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i="1" dirty="0"/>
              <a:t>python tools/py2pyc.py</a:t>
            </a:r>
          </a:p>
          <a:p>
            <a:pPr lvl="0"/>
            <a:r>
              <a:rPr lang="en-US" sz="2000" dirty="0"/>
              <a:t>This code will make a new folder whose suffix is "_private", and copy the origin file to the new folder, then compile python code to </a:t>
            </a:r>
            <a:r>
              <a:rPr lang="en-US" sz="2000" dirty="0" err="1"/>
              <a:t>pyc</a:t>
            </a:r>
            <a:r>
              <a:rPr lang="en-US" sz="2000" dirty="0"/>
              <a:t> files, finally delete all </a:t>
            </a:r>
            <a:r>
              <a:rPr lang="en-US" sz="2000" dirty="0" err="1"/>
              <a:t>py</a:t>
            </a:r>
            <a:r>
              <a:rPr lang="en-US" sz="2000" dirty="0"/>
              <a:t> files.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Warning: </a:t>
            </a:r>
            <a:r>
              <a:rPr lang="en-US" sz="2000" dirty="0"/>
              <a:t>Some tools can decompile your </a:t>
            </a:r>
            <a:r>
              <a:rPr lang="en-US" sz="2000" dirty="0" err="1"/>
              <a:t>pyc</a:t>
            </a:r>
            <a:r>
              <a:rPr lang="en-US" sz="2000" dirty="0"/>
              <a:t> file to </a:t>
            </a:r>
            <a:r>
              <a:rPr lang="en-US" sz="2000" dirty="0" err="1"/>
              <a:t>py</a:t>
            </a:r>
            <a:r>
              <a:rPr lang="en-US" sz="2000" dirty="0"/>
              <a:t>.</a:t>
            </a:r>
          </a:p>
          <a:p>
            <a:pPr lvl="0"/>
            <a:r>
              <a:rPr lang="en-US" sz="2000" dirty="0"/>
              <a:t>If you have better ideas to make our code secret, please contact me (v-jilu1@microsoft.com).</a:t>
            </a:r>
          </a:p>
          <a:p>
            <a:pPr marL="0" indent="0">
              <a:buNone/>
            </a:pP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0945810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Deformable-</a:t>
            </a:r>
            <a:r>
              <a:rPr lang="en-US" dirty="0" err="1"/>
              <a:t>ConvNets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show you the example of Deformable Convolutions Networks running on </a:t>
            </a:r>
            <a:r>
              <a:rPr lang="en-US" u="sng" dirty="0"/>
              <a:t>Philly</a:t>
            </a:r>
            <a:r>
              <a:rPr lang="en-US" dirty="0"/>
              <a:t> in the following slides.</a:t>
            </a:r>
          </a:p>
          <a:p>
            <a:r>
              <a:rPr lang="en-US" dirty="0"/>
              <a:t>Maybe it is a little complex…….</a:t>
            </a:r>
          </a:p>
        </p:txBody>
      </p:sp>
    </p:spTree>
    <p:extLst>
      <p:ext uri="{BB962C8B-B14F-4D97-AF65-F5344CB8AC3E}">
        <p14:creationId xmlns:p14="http://schemas.microsoft.com/office/powerpoint/2010/main" val="32944235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Deformable-</a:t>
            </a:r>
            <a:r>
              <a:rPr lang="en-US" dirty="0" err="1"/>
              <a:t>ConvNets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Preparation</a:t>
            </a:r>
          </a:p>
          <a:p>
            <a:pPr lvl="1"/>
            <a:r>
              <a:rPr lang="en-US" sz="1600" dirty="0"/>
              <a:t>Clone the Deformable </a:t>
            </a:r>
            <a:r>
              <a:rPr lang="en-US" sz="1600" dirty="0" err="1"/>
              <a:t>ConvNets</a:t>
            </a:r>
            <a:r>
              <a:rPr lang="en-US" sz="1600" dirty="0"/>
              <a:t> repository, and we'll call the directory that you cloned Deformable-</a:t>
            </a:r>
            <a:r>
              <a:rPr lang="en-US" sz="1600" dirty="0" err="1"/>
              <a:t>ConvNets</a:t>
            </a:r>
            <a:r>
              <a:rPr lang="en-US" sz="1600" dirty="0"/>
              <a:t> as ${DCN_ROOT}. Remember, </a:t>
            </a:r>
            <a:r>
              <a:rPr lang="en-US" sz="1600" u="sng" dirty="0"/>
              <a:t>clone to your local directory </a:t>
            </a:r>
            <a:r>
              <a:rPr lang="en-US" sz="1600" dirty="0"/>
              <a:t>first.</a:t>
            </a:r>
          </a:p>
          <a:p>
            <a:pPr marL="457200" lvl="1" indent="0">
              <a:buNone/>
            </a:pPr>
            <a:r>
              <a:rPr lang="en-US" sz="1600" b="1" i="1" dirty="0"/>
              <a:t>        </a:t>
            </a:r>
            <a:r>
              <a:rPr lang="en-US" sz="1600" b="1" i="1" dirty="0" err="1"/>
              <a:t>git</a:t>
            </a:r>
            <a:r>
              <a:rPr lang="en-US" sz="1600" b="1" i="1" dirty="0"/>
              <a:t> clone </a:t>
            </a:r>
            <a:r>
              <a:rPr lang="en-US" sz="1600" b="1" i="1" dirty="0">
                <a:hlinkClick r:id="rId3"/>
              </a:rPr>
              <a:t>https://github.com/msracver/Deformable-ConvNets.git</a:t>
            </a:r>
            <a:endParaRPr lang="en-US" sz="1600" b="1" i="1" dirty="0"/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For Linux user, run </a:t>
            </a:r>
            <a:r>
              <a:rPr lang="en-US" sz="1600" b="1" i="1" dirty="0" err="1">
                <a:solidFill>
                  <a:prstClr val="black"/>
                </a:solidFill>
              </a:rPr>
              <a:t>sh</a:t>
            </a:r>
            <a:r>
              <a:rPr lang="en-US" sz="1600" b="1" i="1" dirty="0">
                <a:solidFill>
                  <a:prstClr val="black"/>
                </a:solidFill>
              </a:rPr>
              <a:t> ./init.sh</a:t>
            </a:r>
            <a:r>
              <a:rPr lang="en-US" sz="1600" dirty="0">
                <a:solidFill>
                  <a:prstClr val="black"/>
                </a:solidFill>
              </a:rPr>
              <a:t>. The scripts will build </a:t>
            </a:r>
            <a:r>
              <a:rPr lang="en-US" sz="1600" dirty="0" err="1">
                <a:solidFill>
                  <a:prstClr val="black"/>
                </a:solidFill>
              </a:rPr>
              <a:t>cython</a:t>
            </a:r>
            <a:r>
              <a:rPr lang="en-US" sz="1600" dirty="0">
                <a:solidFill>
                  <a:prstClr val="black"/>
                </a:solidFill>
              </a:rPr>
              <a:t> module automatically and create some folders. Remember, make sure </a:t>
            </a:r>
            <a:r>
              <a:rPr lang="en-US" sz="1600" u="sng" dirty="0">
                <a:solidFill>
                  <a:prstClr val="black"/>
                </a:solidFill>
              </a:rPr>
              <a:t>the version of </a:t>
            </a:r>
            <a:r>
              <a:rPr lang="en-US" sz="1600" b="1" i="1" u="sng" dirty="0" err="1">
                <a:solidFill>
                  <a:prstClr val="black"/>
                </a:solidFill>
              </a:rPr>
              <a:t>numpy</a:t>
            </a:r>
            <a:r>
              <a:rPr lang="en-US" sz="1600" u="sng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is latest.</a:t>
            </a:r>
            <a:r>
              <a:rPr lang="en-US" sz="1600" b="1" i="1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Sorry for Windows user contemporarily.</a:t>
            </a:r>
            <a:endParaRPr lang="en-US" sz="1600" b="1" i="1" dirty="0"/>
          </a:p>
          <a:p>
            <a:pPr lvl="1"/>
            <a:r>
              <a:rPr lang="en-US" sz="1600" dirty="0"/>
              <a:t>Data: VOC0712</a:t>
            </a:r>
          </a:p>
          <a:p>
            <a:pPr lvl="1"/>
            <a:r>
              <a:rPr lang="en-US" sz="1600" dirty="0"/>
              <a:t>Please download COCO and VOC 2007+2012 datasets, and make sure it looks like this:</a:t>
            </a:r>
          </a:p>
          <a:p>
            <a:pPr marL="457200" lvl="1" indent="0">
              <a:buNone/>
            </a:pPr>
            <a:r>
              <a:rPr lang="en-US" sz="1600" dirty="0"/>
              <a:t>        </a:t>
            </a:r>
            <a:r>
              <a:rPr lang="en-US" sz="1600" b="1" i="1" dirty="0"/>
              <a:t>./data/</a:t>
            </a:r>
            <a:r>
              <a:rPr lang="en-US" sz="1600" b="1" i="1" dirty="0" err="1"/>
              <a:t>VOCdevkit</a:t>
            </a:r>
            <a:r>
              <a:rPr lang="en-US" sz="1600" b="1" i="1" dirty="0"/>
              <a:t>/VOC2007/</a:t>
            </a:r>
          </a:p>
          <a:p>
            <a:pPr marL="457200" lvl="1" indent="0">
              <a:buNone/>
            </a:pPr>
            <a:r>
              <a:rPr lang="en-US" sz="1600" dirty="0"/>
              <a:t>        </a:t>
            </a:r>
            <a:r>
              <a:rPr lang="en-US" sz="1600" b="1" i="1" dirty="0"/>
              <a:t>./data/</a:t>
            </a:r>
            <a:r>
              <a:rPr lang="en-US" sz="1600" b="1" i="1" dirty="0" err="1"/>
              <a:t>VOCdevkit</a:t>
            </a:r>
            <a:r>
              <a:rPr lang="en-US" sz="1600" b="1" i="1" dirty="0"/>
              <a:t>/VOC2012/</a:t>
            </a:r>
          </a:p>
          <a:p>
            <a:pPr lvl="1"/>
            <a:r>
              <a:rPr lang="en-US" sz="1600" dirty="0"/>
              <a:t>Please download ImageNet-</a:t>
            </a:r>
            <a:r>
              <a:rPr lang="en-US" sz="1600" dirty="0" err="1"/>
              <a:t>pretrained</a:t>
            </a:r>
            <a:r>
              <a:rPr lang="en-US" sz="1600" dirty="0"/>
              <a:t> ResNet-v1-101 model manually from </a:t>
            </a:r>
            <a:r>
              <a:rPr lang="en-US" sz="1600" dirty="0">
                <a:hlinkClick r:id="rId4"/>
              </a:rPr>
              <a:t>OneDrive</a:t>
            </a:r>
            <a:r>
              <a:rPr lang="en-US" sz="1600" dirty="0"/>
              <a:t>, and put it under folder ./model. Make sure it looks like this:</a:t>
            </a:r>
          </a:p>
          <a:p>
            <a:pPr marL="457200" lvl="1" indent="0">
              <a:buNone/>
            </a:pPr>
            <a:r>
              <a:rPr lang="en-US" sz="1600" b="1" i="1" dirty="0"/>
              <a:t>        ./model/</a:t>
            </a:r>
            <a:r>
              <a:rPr lang="en-US" sz="1600" b="1" i="1" dirty="0" err="1"/>
              <a:t>pretrained_model</a:t>
            </a:r>
            <a:r>
              <a:rPr lang="en-US" sz="1600" b="1" i="1" dirty="0"/>
              <a:t>/resnet_v1_101-0000.params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Actually, you </a:t>
            </a:r>
            <a:r>
              <a:rPr lang="en-US" sz="1600" u="sng" dirty="0">
                <a:solidFill>
                  <a:prstClr val="black"/>
                </a:solidFill>
              </a:rPr>
              <a:t>can run your code on your local machine </a:t>
            </a:r>
            <a:r>
              <a:rPr lang="en-US" sz="1600" dirty="0">
                <a:solidFill>
                  <a:prstClr val="black"/>
                </a:solidFill>
              </a:rPr>
              <a:t>(with </a:t>
            </a:r>
            <a:r>
              <a:rPr lang="en-US" sz="1600" dirty="0" err="1">
                <a:solidFill>
                  <a:prstClr val="black"/>
                </a:solidFill>
              </a:rPr>
              <a:t>gpus</a:t>
            </a:r>
            <a:r>
              <a:rPr lang="en-US" sz="1600" dirty="0">
                <a:solidFill>
                  <a:prstClr val="black"/>
                </a:solidFill>
              </a:rPr>
              <a:t>, </a:t>
            </a:r>
            <a:r>
              <a:rPr lang="en-US" sz="1600" dirty="0" err="1">
                <a:solidFill>
                  <a:prstClr val="black"/>
                </a:solidFill>
              </a:rPr>
              <a:t>mxnet</a:t>
            </a:r>
            <a:r>
              <a:rPr lang="en-US" sz="1600" dirty="0">
                <a:solidFill>
                  <a:prstClr val="black"/>
                </a:solidFill>
              </a:rPr>
              <a:t> and some necessary python packages) now.</a:t>
            </a:r>
          </a:p>
          <a:p>
            <a:pPr marL="457200" lvl="1" indent="0">
              <a:buNone/>
            </a:pP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28956679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Deformable-</a:t>
            </a:r>
            <a:r>
              <a:rPr lang="en-US" dirty="0" err="1"/>
              <a:t>ConvNets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Data Upload</a:t>
            </a:r>
          </a:p>
          <a:p>
            <a:pPr lvl="1"/>
            <a:r>
              <a:rPr lang="en-US" sz="1600" dirty="0"/>
              <a:t>Zip the “</a:t>
            </a:r>
            <a:r>
              <a:rPr lang="en-US" sz="1600" dirty="0" err="1"/>
              <a:t>JPEGImages</a:t>
            </a:r>
            <a:r>
              <a:rPr lang="en-US" sz="1600" dirty="0"/>
              <a:t>” and “Annotations”, because they contains too much small files.</a:t>
            </a:r>
          </a:p>
          <a:p>
            <a:pPr marL="457200" lvl="1" indent="0">
              <a:buNone/>
            </a:pPr>
            <a:r>
              <a:rPr lang="en-US" sz="1400" b="1" i="1" dirty="0"/>
              <a:t>        ./data/</a:t>
            </a:r>
            <a:r>
              <a:rPr lang="en-US" sz="1400" b="1" i="1" dirty="0" err="1"/>
              <a:t>VOCdevkit</a:t>
            </a:r>
            <a:r>
              <a:rPr lang="en-US" sz="1400" b="1" i="1" dirty="0"/>
              <a:t>/VOC2007/</a:t>
            </a:r>
            <a:r>
              <a:rPr lang="en-US" sz="1400" b="1" i="1" dirty="0" err="1"/>
              <a:t>JPEGImages</a:t>
            </a:r>
            <a:r>
              <a:rPr lang="en-US" sz="1400" b="1" i="1" dirty="0"/>
              <a:t> </a:t>
            </a:r>
            <a:r>
              <a:rPr lang="en-US" sz="1400" b="1" i="1" dirty="0">
                <a:sym typeface="Wingdings" panose="05000000000000000000" pitchFamily="2" charset="2"/>
              </a:rPr>
              <a:t></a:t>
            </a:r>
            <a:r>
              <a:rPr lang="en-US" sz="1400" b="1" i="1" dirty="0"/>
              <a:t> ./data/</a:t>
            </a:r>
            <a:r>
              <a:rPr lang="en-US" sz="1400" b="1" i="1" dirty="0" err="1"/>
              <a:t>VOCdevkit</a:t>
            </a:r>
            <a:r>
              <a:rPr lang="en-US" sz="1400" b="1" i="1" dirty="0"/>
              <a:t>/VOC2007/JPEGImages.zip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b="1" i="1" dirty="0"/>
              <a:t>        ./data/</a:t>
            </a:r>
            <a:r>
              <a:rPr lang="en-US" sz="1400" b="1" i="1" dirty="0" err="1"/>
              <a:t>VOCdevkit</a:t>
            </a:r>
            <a:r>
              <a:rPr lang="en-US" sz="1400" b="1" i="1" dirty="0"/>
              <a:t>/VOC2007/Annotations </a:t>
            </a:r>
            <a:r>
              <a:rPr lang="en-US" sz="1400" b="1" i="1" dirty="0">
                <a:sym typeface="Wingdings" panose="05000000000000000000" pitchFamily="2" charset="2"/>
              </a:rPr>
              <a:t> </a:t>
            </a:r>
            <a:r>
              <a:rPr lang="en-US" sz="1400" b="1" i="1" dirty="0"/>
              <a:t>./data/</a:t>
            </a:r>
            <a:r>
              <a:rPr lang="en-US" sz="1400" b="1" i="1" dirty="0" err="1"/>
              <a:t>VOCdevkit</a:t>
            </a:r>
            <a:r>
              <a:rPr lang="en-US" sz="1400" b="1" i="1" dirty="0"/>
              <a:t>/VOC2007/Annotations.zip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b="1" i="1" dirty="0"/>
              <a:t>        ./data/</a:t>
            </a:r>
            <a:r>
              <a:rPr lang="en-US" sz="1400" b="1" i="1" dirty="0" err="1"/>
              <a:t>VOCdevkit</a:t>
            </a:r>
            <a:r>
              <a:rPr lang="en-US" sz="1400" b="1" i="1" dirty="0"/>
              <a:t>/VOC2012/</a:t>
            </a:r>
            <a:r>
              <a:rPr lang="en-US" sz="1400" b="1" i="1" dirty="0" err="1"/>
              <a:t>JPEGImages</a:t>
            </a:r>
            <a:r>
              <a:rPr lang="en-US" sz="1400" b="1" i="1" dirty="0"/>
              <a:t> </a:t>
            </a:r>
            <a:r>
              <a:rPr lang="en-US" sz="1400" b="1" i="1" dirty="0">
                <a:sym typeface="Wingdings" panose="05000000000000000000" pitchFamily="2" charset="2"/>
              </a:rPr>
              <a:t></a:t>
            </a:r>
            <a:r>
              <a:rPr lang="en-US" sz="1400" b="1" i="1" dirty="0"/>
              <a:t> ./data/</a:t>
            </a:r>
            <a:r>
              <a:rPr lang="en-US" sz="1400" b="1" i="1" dirty="0" err="1"/>
              <a:t>VOCdevkit</a:t>
            </a:r>
            <a:r>
              <a:rPr lang="en-US" sz="1400" b="1" i="1" dirty="0"/>
              <a:t>/VOC2012/JPEGImages.zip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b="1" i="1" dirty="0"/>
              <a:t>        ./data/</a:t>
            </a:r>
            <a:r>
              <a:rPr lang="en-US" sz="1400" b="1" i="1" dirty="0" err="1"/>
              <a:t>VOCdevkit</a:t>
            </a:r>
            <a:r>
              <a:rPr lang="en-US" sz="1400" b="1" i="1" dirty="0"/>
              <a:t>/VOC2012/Annotations </a:t>
            </a:r>
            <a:r>
              <a:rPr lang="en-US" sz="1400" b="1" i="1" dirty="0">
                <a:sym typeface="Wingdings" panose="05000000000000000000" pitchFamily="2" charset="2"/>
              </a:rPr>
              <a:t></a:t>
            </a:r>
            <a:r>
              <a:rPr lang="en-US" sz="1400" b="1" i="1" dirty="0"/>
              <a:t> ./data/</a:t>
            </a:r>
            <a:r>
              <a:rPr lang="en-US" sz="1400" b="1" i="1" dirty="0" err="1"/>
              <a:t>VOCdevkit</a:t>
            </a:r>
            <a:r>
              <a:rPr lang="en-US" sz="1400" b="1" i="1" dirty="0"/>
              <a:t>/VOC2012/Annotations.zip</a:t>
            </a:r>
          </a:p>
          <a:p>
            <a:pPr marL="457200" lvl="1" indent="0">
              <a:buNone/>
            </a:pPr>
            <a:r>
              <a:rPr lang="en-US" sz="1400" b="1" i="1" dirty="0"/>
              <a:t>        </a:t>
            </a:r>
            <a:r>
              <a:rPr lang="en-US" sz="1400" dirty="0"/>
              <a:t>e.g.</a:t>
            </a:r>
            <a:r>
              <a:rPr lang="en-US" sz="1400" b="1" i="1" dirty="0"/>
              <a:t> </a:t>
            </a:r>
            <a:r>
              <a:rPr lang="en-US" sz="1400" dirty="0"/>
              <a:t>run</a:t>
            </a:r>
            <a:r>
              <a:rPr lang="en-US" sz="1400" b="1" i="1" dirty="0"/>
              <a:t> zip –r JPEGImages.zip </a:t>
            </a:r>
            <a:r>
              <a:rPr lang="en-US" sz="1400" b="1" i="1" dirty="0" err="1"/>
              <a:t>JPEGImages</a:t>
            </a:r>
            <a:r>
              <a:rPr lang="en-US" sz="1400" b="1" i="1" dirty="0"/>
              <a:t> </a:t>
            </a:r>
            <a:r>
              <a:rPr lang="en-US" sz="1400" dirty="0"/>
              <a:t>in </a:t>
            </a:r>
            <a:r>
              <a:rPr lang="en-US" sz="1400" b="1" i="1" dirty="0"/>
              <a:t>./data/</a:t>
            </a:r>
            <a:r>
              <a:rPr lang="en-US" sz="1400" b="1" i="1" dirty="0" err="1"/>
              <a:t>VOCdevkit</a:t>
            </a:r>
            <a:r>
              <a:rPr lang="en-US" sz="1400" b="1" i="1" dirty="0"/>
              <a:t>/VOC2007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Upload “data” to the </a:t>
            </a:r>
            <a:r>
              <a:rPr lang="en-US" sz="1600" dirty="0" err="1">
                <a:solidFill>
                  <a:prstClr val="black"/>
                </a:solidFill>
              </a:rPr>
              <a:t>hdfs</a:t>
            </a:r>
            <a:r>
              <a:rPr lang="en-US" sz="1600" dirty="0">
                <a:solidFill>
                  <a:prstClr val="black"/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en-US" sz="1600" b="1" i="1" dirty="0">
                <a:solidFill>
                  <a:prstClr val="black"/>
                </a:solidFill>
              </a:rPr>
              <a:t>        </a:t>
            </a:r>
            <a:r>
              <a:rPr lang="en-US" sz="1600" dirty="0">
                <a:solidFill>
                  <a:prstClr val="black"/>
                </a:solidFill>
              </a:rPr>
              <a:t>e.g.</a:t>
            </a:r>
            <a:r>
              <a:rPr lang="en-US" sz="1600" b="1" i="1" dirty="0">
                <a:solidFill>
                  <a:prstClr val="black"/>
                </a:solidFill>
              </a:rPr>
              <a:t> </a:t>
            </a:r>
            <a:r>
              <a:rPr lang="en-US" sz="1400" b="1" i="1" dirty="0"/>
              <a:t>c:\Python27\python.exe \\scratch2\scratch\mradmila\philly-fs\python2\philly-fs.pyc -</a:t>
            </a:r>
            <a:r>
              <a:rPr lang="en-US" sz="1400" b="1" i="1" dirty="0" err="1"/>
              <a:t>cp</a:t>
            </a:r>
            <a:r>
              <a:rPr lang="en-US" sz="1400" b="1" i="1" dirty="0"/>
              <a:t> -r ./data hdfs://gcr/pnrsy/v-jilu1</a:t>
            </a:r>
          </a:p>
          <a:p>
            <a:pPr marL="457200" lvl="1" indent="0">
              <a:buNone/>
            </a:pPr>
            <a:r>
              <a:rPr lang="en-US" sz="1400" b="1" i="1" dirty="0"/>
              <a:t>          </a:t>
            </a:r>
            <a:r>
              <a:rPr lang="en-US" sz="1400" dirty="0"/>
              <a:t>Note: this command is for Windows user. Linux user should </a:t>
            </a:r>
            <a:r>
              <a:rPr lang="en-US" sz="1400" u="sng" dirty="0"/>
              <a:t>visit the network location</a:t>
            </a:r>
            <a:r>
              <a:rPr lang="en-US" sz="1400" dirty="0"/>
              <a:t> to use the python script.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Move the “</a:t>
            </a:r>
            <a:r>
              <a:rPr lang="en-US" sz="1600" dirty="0" err="1">
                <a:solidFill>
                  <a:prstClr val="black"/>
                </a:solidFill>
              </a:rPr>
              <a:t>VOCdevkit</a:t>
            </a:r>
            <a:r>
              <a:rPr lang="en-US" sz="1600" dirty="0">
                <a:solidFill>
                  <a:prstClr val="black"/>
                </a:solidFill>
              </a:rPr>
              <a:t>” </a:t>
            </a:r>
            <a:r>
              <a:rPr lang="en-US" sz="1600" u="sng" dirty="0">
                <a:solidFill>
                  <a:prstClr val="black"/>
                </a:solidFill>
              </a:rPr>
              <a:t>outside</a:t>
            </a:r>
            <a:r>
              <a:rPr lang="en-US" sz="1600" dirty="0">
                <a:solidFill>
                  <a:prstClr val="black"/>
                </a:solidFill>
              </a:rPr>
              <a:t> the work directory.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       </a:t>
            </a:r>
            <a:r>
              <a:rPr lang="en-US" sz="1600" b="1" i="1" dirty="0">
                <a:solidFill>
                  <a:prstClr val="black"/>
                </a:solidFill>
              </a:rPr>
              <a:t>./data/</a:t>
            </a:r>
            <a:r>
              <a:rPr lang="en-US" sz="1600" b="1" i="1" dirty="0" err="1">
                <a:solidFill>
                  <a:prstClr val="black"/>
                </a:solidFill>
              </a:rPr>
              <a:t>VOCdevkit</a:t>
            </a:r>
            <a:r>
              <a:rPr lang="en-US" sz="1600" b="1" i="1" dirty="0">
                <a:solidFill>
                  <a:prstClr val="black"/>
                </a:solidFill>
              </a:rPr>
              <a:t>/ </a:t>
            </a:r>
            <a:r>
              <a:rPr lang="en-US" sz="1600" b="1" i="1" dirty="0">
                <a:solidFill>
                  <a:prstClr val="black"/>
                </a:solidFill>
                <a:sym typeface="Wingdings" panose="05000000000000000000" pitchFamily="2" charset="2"/>
              </a:rPr>
              <a:t> ../</a:t>
            </a:r>
            <a:r>
              <a:rPr lang="en-US" sz="1600" b="1" i="1" dirty="0" err="1">
                <a:solidFill>
                  <a:prstClr val="black"/>
                </a:solidFill>
                <a:sym typeface="Wingdings" panose="05000000000000000000" pitchFamily="2" charset="2"/>
              </a:rPr>
              <a:t>VOCdevkit</a:t>
            </a:r>
            <a:r>
              <a:rPr lang="en-US" sz="1600" b="1" i="1" dirty="0">
                <a:solidFill>
                  <a:prstClr val="black"/>
                </a:solidFill>
                <a:sym typeface="Wingdings" panose="05000000000000000000" pitchFamily="2" charset="2"/>
              </a:rPr>
              <a:t> or “Recycle Bin”</a:t>
            </a:r>
            <a:endParaRPr lang="en-US" sz="1600" b="1" i="1" dirty="0">
              <a:solidFill>
                <a:prstClr val="black"/>
              </a:solidFill>
            </a:endParaRP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Upload </a:t>
            </a:r>
            <a:r>
              <a:rPr lang="en-US" sz="1600" u="sng" dirty="0">
                <a:solidFill>
                  <a:prstClr val="black"/>
                </a:solidFill>
              </a:rPr>
              <a:t>the whole work directory </a:t>
            </a:r>
            <a:r>
              <a:rPr lang="en-US" sz="1600" dirty="0">
                <a:solidFill>
                  <a:prstClr val="black"/>
                </a:solidFill>
              </a:rPr>
              <a:t>to your scratch space.</a:t>
            </a:r>
          </a:p>
          <a:p>
            <a:pPr marL="457200" lvl="1" indent="0">
              <a:buNone/>
            </a:pPr>
            <a:r>
              <a:rPr lang="en-US" sz="1400" b="1" i="1" dirty="0"/>
              <a:t>         ${DCN_ROOT} </a:t>
            </a:r>
            <a:r>
              <a:rPr lang="en-US" sz="1400" b="1" i="1" dirty="0">
                <a:sym typeface="Wingdings" panose="05000000000000000000" pitchFamily="2" charset="2"/>
              </a:rPr>
              <a:t> \\storage.gcr.philly.selfhost.corp.microsoft.com\pnrsy_scratch\v-jilu1\Deformable-ConvNets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30273021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Deformable-</a:t>
            </a:r>
            <a:r>
              <a:rPr lang="en-US" dirty="0" err="1"/>
              <a:t>ConvNets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Code Modification</a:t>
            </a:r>
          </a:p>
          <a:p>
            <a:pPr lvl="1"/>
            <a:r>
              <a:rPr lang="en-US" sz="1600" dirty="0"/>
              <a:t>Some code should be modified to run on Philly.</a:t>
            </a:r>
          </a:p>
          <a:p>
            <a:pPr lvl="1"/>
            <a:r>
              <a:rPr lang="en-US" sz="1600" u="sng" dirty="0"/>
              <a:t>Configuration file:</a:t>
            </a:r>
          </a:p>
          <a:p>
            <a:pPr lvl="2"/>
            <a:r>
              <a:rPr lang="en-US" sz="1400" b="1" i="1" dirty="0"/>
              <a:t>“</a:t>
            </a:r>
            <a:r>
              <a:rPr lang="en-US" sz="1400" b="1" i="1" dirty="0" err="1"/>
              <a:t>gpus</a:t>
            </a:r>
            <a:r>
              <a:rPr lang="en-US" sz="1400" b="1" i="1" dirty="0"/>
              <a:t>” – </a:t>
            </a:r>
            <a:r>
              <a:rPr lang="en-US" sz="1400" b="1" i="1" dirty="0" err="1"/>
              <a:t>gpus</a:t>
            </a:r>
            <a:r>
              <a:rPr lang="en-US" sz="1400" b="1" i="1" dirty="0"/>
              <a:t> you will use</a:t>
            </a:r>
          </a:p>
          <a:p>
            <a:pPr lvl="2"/>
            <a:r>
              <a:rPr lang="en-US" sz="1400" b="1" i="1" dirty="0"/>
              <a:t>“</a:t>
            </a:r>
            <a:r>
              <a:rPr lang="en-US" sz="1400" b="1" i="1" dirty="0" err="1"/>
              <a:t>pretrained</a:t>
            </a:r>
            <a:r>
              <a:rPr lang="en-US" sz="1400" b="1" i="1" dirty="0"/>
              <a:t>” – the location of your </a:t>
            </a:r>
            <a:r>
              <a:rPr lang="en-US" sz="1400" b="1" i="1" dirty="0" err="1"/>
              <a:t>pretrained</a:t>
            </a:r>
            <a:r>
              <a:rPr lang="en-US" sz="1400" b="1" i="1" dirty="0"/>
              <a:t> model, modify the path </a:t>
            </a:r>
          </a:p>
          <a:p>
            <a:pPr lvl="2"/>
            <a:endParaRPr lang="en-US" sz="1400" b="1" i="1" dirty="0"/>
          </a:p>
          <a:p>
            <a:pPr lvl="2"/>
            <a:r>
              <a:rPr lang="en-US" sz="1400" b="1" i="1" dirty="0"/>
              <a:t>“dataset” – the location of your dataset</a:t>
            </a:r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./rfcn/config/config.py</a:t>
            </a:r>
          </a:p>
          <a:p>
            <a:pPr lvl="2"/>
            <a:r>
              <a:rPr lang="en-US" sz="1400" b="1" i="1" dirty="0"/>
              <a:t>“</a:t>
            </a:r>
            <a:r>
              <a:rPr lang="en-US" sz="1400" b="1" i="1" dirty="0" err="1"/>
              <a:t>update_dir</a:t>
            </a:r>
            <a:r>
              <a:rPr lang="en-US" sz="1400" b="1" i="1" dirty="0"/>
              <a:t>” – modify the output path, add the field at the end of this file</a:t>
            </a:r>
          </a:p>
          <a:p>
            <a:pPr lvl="1"/>
            <a:endParaRPr lang="en-US" sz="1600" dirty="0">
              <a:solidFill>
                <a:prstClr val="black"/>
              </a:solidFill>
            </a:endParaRPr>
          </a:p>
          <a:p>
            <a:pPr lvl="2"/>
            <a:endParaRPr lang="en-US" sz="1400" b="1" i="1" dirty="0"/>
          </a:p>
          <a:p>
            <a:pPr marL="457200" lvl="1" indent="0">
              <a:buNone/>
            </a:pPr>
            <a:endParaRPr lang="en-US" sz="16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939" y="3296274"/>
            <a:ext cx="8963025" cy="161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939" y="3739999"/>
            <a:ext cx="4543425" cy="1362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8939" y="5579491"/>
            <a:ext cx="64674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970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Deformable-</a:t>
            </a:r>
            <a:r>
              <a:rPr lang="en-US" dirty="0" err="1"/>
              <a:t>ConvNets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Code Modification</a:t>
            </a:r>
          </a:p>
          <a:p>
            <a:pPr lvl="1"/>
            <a:r>
              <a:rPr lang="en-US" sz="1600" dirty="0"/>
              <a:t>./rfcn/train_end2end.py</a:t>
            </a:r>
          </a:p>
          <a:p>
            <a:pPr lvl="2"/>
            <a:r>
              <a:rPr lang="en-US" sz="1400" b="1" i="1" dirty="0"/>
              <a:t>“</a:t>
            </a:r>
            <a:r>
              <a:rPr lang="en-US" sz="1400" b="1" i="1" dirty="0" err="1"/>
              <a:t>parse_args</a:t>
            </a:r>
            <a:r>
              <a:rPr lang="en-US" sz="1400" b="1" i="1" dirty="0"/>
              <a:t>” – add two arguments to specify the model and log directory.</a:t>
            </a:r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./rfcn/test.py</a:t>
            </a:r>
          </a:p>
          <a:p>
            <a:pPr lvl="2"/>
            <a:r>
              <a:rPr lang="en-US" sz="1400" b="1" i="1" dirty="0"/>
              <a:t>Add the same sentences above to the corresponding locations.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676" y="2749760"/>
            <a:ext cx="99441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620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Deformable-</a:t>
            </a:r>
            <a:r>
              <a:rPr lang="en-US" dirty="0" err="1"/>
              <a:t>ConvNets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Code Modification</a:t>
            </a:r>
          </a:p>
          <a:p>
            <a:pPr lvl="1"/>
            <a:r>
              <a:rPr lang="en-US" sz="1600" dirty="0"/>
              <a:t>./lib/dataset/pascal_voc.py</a:t>
            </a:r>
          </a:p>
          <a:p>
            <a:pPr lvl="2"/>
            <a:r>
              <a:rPr lang="en-US" sz="1400" b="1" i="1" dirty="0"/>
              <a:t>Import </a:t>
            </a:r>
            <a:r>
              <a:rPr lang="en-US" sz="1400" b="1" i="1" dirty="0" err="1"/>
              <a:t>phillyzip</a:t>
            </a:r>
            <a:endParaRPr lang="en-US" sz="1400" b="1" i="1" dirty="0"/>
          </a:p>
          <a:p>
            <a:pPr lvl="2"/>
            <a:endParaRPr lang="en-US" sz="1200" b="1" i="1" dirty="0"/>
          </a:p>
          <a:p>
            <a:pPr lvl="2"/>
            <a:r>
              <a:rPr lang="en-US" sz="1400" b="1" i="1" dirty="0"/>
              <a:t>“</a:t>
            </a:r>
            <a:r>
              <a:rPr lang="en-US" sz="1400" b="1" i="1" dirty="0" err="1"/>
              <a:t>PascalVOC.image_path_from_index</a:t>
            </a:r>
            <a:r>
              <a:rPr lang="en-US" sz="1400" b="1" i="1" dirty="0"/>
              <a:t>” – update the image path as data is zipped</a:t>
            </a:r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r>
              <a:rPr lang="en-US" sz="1400" b="1" i="1" dirty="0"/>
              <a:t>“</a:t>
            </a:r>
            <a:r>
              <a:rPr lang="en-US" sz="1400" b="1" i="1" dirty="0" err="1"/>
              <a:t>PascalVOC.do_python_eval</a:t>
            </a:r>
            <a:r>
              <a:rPr lang="en-US" sz="1400" b="1" i="1" dirty="0"/>
              <a:t>” – update the xml path as data is zipped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027" y="3215481"/>
            <a:ext cx="9058275" cy="1571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027" y="2738527"/>
            <a:ext cx="2971800" cy="19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7027" y="5337415"/>
            <a:ext cx="88106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145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Deformable-</a:t>
            </a:r>
            <a:r>
              <a:rPr lang="en-US" dirty="0" err="1"/>
              <a:t>ConvNets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Code Modification</a:t>
            </a:r>
          </a:p>
          <a:p>
            <a:pPr lvl="1"/>
            <a:r>
              <a:rPr lang="en-US" sz="1600" dirty="0"/>
              <a:t>./lib/dataset/pascal_voc.py</a:t>
            </a:r>
          </a:p>
          <a:p>
            <a:pPr lvl="2"/>
            <a:r>
              <a:rPr lang="en-US" sz="1400" b="1" i="1" dirty="0"/>
              <a:t>“</a:t>
            </a:r>
            <a:r>
              <a:rPr lang="en-US" sz="1400" b="1" i="1" dirty="0" err="1"/>
              <a:t>PascalVOC.load_pascal_annotation</a:t>
            </a:r>
            <a:r>
              <a:rPr lang="en-US" sz="1400" b="1" i="1" dirty="0"/>
              <a:t>” – update the image path as data is zipped</a:t>
            </a:r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./lib/dataset/pascal_voc_eval.py</a:t>
            </a:r>
          </a:p>
          <a:p>
            <a:pPr lvl="2"/>
            <a:r>
              <a:rPr lang="en-US" sz="1400" b="1" i="1" dirty="0"/>
              <a:t>Import </a:t>
            </a:r>
            <a:r>
              <a:rPr lang="en-US" sz="1400" b="1" i="1" dirty="0" err="1"/>
              <a:t>phillyzip</a:t>
            </a:r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87" y="2741132"/>
            <a:ext cx="91154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298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Deformable-</a:t>
            </a:r>
            <a:r>
              <a:rPr lang="en-US" dirty="0" err="1"/>
              <a:t>ConvNets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9715"/>
            <a:ext cx="10515600" cy="4928858"/>
          </a:xfrm>
        </p:spPr>
        <p:txBody>
          <a:bodyPr>
            <a:normAutofit/>
          </a:bodyPr>
          <a:lstStyle/>
          <a:p>
            <a:r>
              <a:rPr lang="en-US" sz="2000" dirty="0"/>
              <a:t>Code Modification</a:t>
            </a:r>
          </a:p>
          <a:p>
            <a:pPr lvl="1"/>
            <a:r>
              <a:rPr lang="en-US" sz="1600" dirty="0"/>
              <a:t>./lib/dataset/pascal_voc_eval.py</a:t>
            </a:r>
          </a:p>
          <a:p>
            <a:pPr lvl="2"/>
            <a:r>
              <a:rPr lang="en-US" sz="1400" b="1" i="1" dirty="0"/>
              <a:t>“</a:t>
            </a:r>
            <a:r>
              <a:rPr lang="en-US" sz="1400" b="1" i="1" dirty="0" err="1"/>
              <a:t>parse_voc_rec</a:t>
            </a:r>
            <a:r>
              <a:rPr lang="en-US" sz="1400" b="1" i="1" dirty="0"/>
              <a:t>” – read xml file by our xml interface</a:t>
            </a:r>
          </a:p>
          <a:p>
            <a:pPr lvl="2"/>
            <a:endParaRPr lang="en-US" sz="1400" b="1" i="1" dirty="0"/>
          </a:p>
          <a:p>
            <a:pPr marL="914400" lvl="2" indent="0">
              <a:buNone/>
            </a:pPr>
            <a:endParaRPr lang="en-US" sz="1400" b="1" i="1" dirty="0"/>
          </a:p>
          <a:p>
            <a:pPr marL="914400" lvl="2" indent="0">
              <a:buNone/>
            </a:pPr>
            <a:endParaRPr lang="en-US" sz="1400" b="1" i="1" dirty="0"/>
          </a:p>
          <a:p>
            <a:pPr marL="914400" lvl="2" indent="0">
              <a:buNone/>
            </a:pPr>
            <a:endParaRPr lang="en-US" sz="1400" b="1" i="1" dirty="0"/>
          </a:p>
          <a:p>
            <a:pPr marL="914400" lvl="2" indent="0">
              <a:buNone/>
            </a:pPr>
            <a:endParaRPr lang="en-US" sz="1400" b="1" i="1" dirty="0"/>
          </a:p>
          <a:p>
            <a:pPr marL="914400" lvl="2" indent="0">
              <a:buNone/>
            </a:pPr>
            <a:endParaRPr lang="en-US" sz="1400" b="1" i="1" dirty="0"/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./lib/utils/roidb.py</a:t>
            </a:r>
          </a:p>
          <a:p>
            <a:pPr lvl="2"/>
            <a:r>
              <a:rPr lang="en-US" sz="1400" b="1" i="1" dirty="0"/>
              <a:t>Import </a:t>
            </a:r>
            <a:r>
              <a:rPr lang="en-US" sz="1400" b="1" i="1" dirty="0" err="1"/>
              <a:t>phillyzip</a:t>
            </a:r>
            <a:endParaRPr lang="en-US" sz="1400" b="1" i="1" dirty="0"/>
          </a:p>
          <a:p>
            <a:pPr lvl="2"/>
            <a:r>
              <a:rPr lang="en-US" sz="1400" b="1" i="1" dirty="0"/>
              <a:t>“</a:t>
            </a:r>
            <a:r>
              <a:rPr lang="en-US" sz="1400" b="1" i="1" dirty="0" err="1"/>
              <a:t>prepare_roidb</a:t>
            </a:r>
            <a:r>
              <a:rPr lang="en-US" sz="1400" b="1" i="1" dirty="0"/>
              <a:t>” – read image by our </a:t>
            </a:r>
            <a:r>
              <a:rPr lang="en-US" sz="1400" b="1" i="1" u="sng" dirty="0"/>
              <a:t>image interface</a:t>
            </a:r>
          </a:p>
          <a:p>
            <a:pPr lvl="2"/>
            <a:endParaRPr lang="en-US" sz="1400" b="1" i="1" dirty="0"/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./lib/utils/image.py</a:t>
            </a:r>
          </a:p>
          <a:p>
            <a:pPr lvl="2"/>
            <a:r>
              <a:rPr lang="en-US" sz="1400" b="1" i="1" dirty="0">
                <a:solidFill>
                  <a:prstClr val="black"/>
                </a:solidFill>
              </a:rPr>
              <a:t>Import </a:t>
            </a:r>
            <a:r>
              <a:rPr lang="en-US" sz="1400" b="1" i="1" dirty="0" err="1">
                <a:solidFill>
                  <a:prstClr val="black"/>
                </a:solidFill>
              </a:rPr>
              <a:t>phillyzip</a:t>
            </a:r>
            <a:endParaRPr lang="en-US" sz="1400" b="1" i="1" dirty="0">
              <a:solidFill>
                <a:prstClr val="black"/>
              </a:solidFill>
            </a:endParaRPr>
          </a:p>
          <a:p>
            <a:pPr lvl="2"/>
            <a:r>
              <a:rPr lang="en-US" sz="1400" b="1" i="1" dirty="0">
                <a:solidFill>
                  <a:prstClr val="black"/>
                </a:solidFill>
              </a:rPr>
              <a:t>“</a:t>
            </a:r>
            <a:r>
              <a:rPr lang="en-US" sz="1400" b="1" i="1" dirty="0" err="1">
                <a:solidFill>
                  <a:prstClr val="black"/>
                </a:solidFill>
              </a:rPr>
              <a:t>get_image</a:t>
            </a:r>
            <a:r>
              <a:rPr lang="en-US" sz="1400" b="1" i="1" dirty="0">
                <a:solidFill>
                  <a:prstClr val="black"/>
                </a:solidFill>
              </a:rPr>
              <a:t>” – read image by our image interface</a:t>
            </a:r>
          </a:p>
          <a:p>
            <a:pPr lvl="2"/>
            <a:endParaRPr lang="en-US" sz="1400" b="1" i="1" dirty="0">
              <a:solidFill>
                <a:prstClr val="black"/>
              </a:solidFill>
            </a:endParaRPr>
          </a:p>
          <a:p>
            <a:pPr lvl="2"/>
            <a:r>
              <a:rPr lang="en-US" sz="1400" b="1" i="1" dirty="0">
                <a:solidFill>
                  <a:prstClr val="black"/>
                </a:solidFill>
              </a:rPr>
              <a:t>“</a:t>
            </a:r>
            <a:r>
              <a:rPr lang="en-US" sz="1400" b="1" i="1" dirty="0" err="1">
                <a:solidFill>
                  <a:prstClr val="black"/>
                </a:solidFill>
              </a:rPr>
              <a:t>get_segmentation_image</a:t>
            </a:r>
            <a:r>
              <a:rPr lang="en-US" sz="1400" b="1" i="1" dirty="0">
                <a:solidFill>
                  <a:prstClr val="black"/>
                </a:solidFill>
              </a:rPr>
              <a:t>” – read image by our image interface</a:t>
            </a:r>
          </a:p>
          <a:p>
            <a:pPr lvl="2"/>
            <a:endParaRPr lang="en-US" sz="1400" b="1" i="1" dirty="0">
              <a:solidFill>
                <a:prstClr val="black"/>
              </a:solidFill>
            </a:endParaRPr>
          </a:p>
          <a:p>
            <a:pPr lvl="2"/>
            <a:endParaRPr lang="en-US" sz="1200" dirty="0">
              <a:solidFill>
                <a:prstClr val="black"/>
              </a:solidFill>
            </a:endParaRPr>
          </a:p>
          <a:p>
            <a:pPr marL="914400" lvl="2" indent="0">
              <a:buNone/>
            </a:pPr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87" y="2345030"/>
            <a:ext cx="4438650" cy="1400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287" y="4782997"/>
            <a:ext cx="5810250" cy="19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8287" y="5772967"/>
            <a:ext cx="8782050" cy="152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8287" y="6236187"/>
            <a:ext cx="54483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4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following introduction is a little verbose, but helpful</a:t>
            </a:r>
          </a:p>
        </p:txBody>
      </p:sp>
    </p:spTree>
    <p:extLst>
      <p:ext uri="{BB962C8B-B14F-4D97-AF65-F5344CB8AC3E}">
        <p14:creationId xmlns:p14="http://schemas.microsoft.com/office/powerpoint/2010/main" val="38527700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Deformable-</a:t>
            </a:r>
            <a:r>
              <a:rPr lang="en-US" dirty="0" err="1"/>
              <a:t>ConvNets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9715"/>
            <a:ext cx="10515600" cy="4928858"/>
          </a:xfrm>
        </p:spPr>
        <p:txBody>
          <a:bodyPr>
            <a:normAutofit/>
          </a:bodyPr>
          <a:lstStyle/>
          <a:p>
            <a:r>
              <a:rPr lang="en-US" sz="2000" dirty="0"/>
              <a:t>Code Modification</a:t>
            </a:r>
          </a:p>
          <a:p>
            <a:pPr lvl="1"/>
            <a:r>
              <a:rPr lang="en-US" sz="1600" dirty="0"/>
              <a:t>./rfcn/core/module.py</a:t>
            </a:r>
          </a:p>
          <a:p>
            <a:pPr lvl="2"/>
            <a:r>
              <a:rPr lang="en-US" sz="1400" dirty="0"/>
              <a:t>As we use the </a:t>
            </a:r>
            <a:r>
              <a:rPr lang="en-US" sz="1400" dirty="0" err="1"/>
              <a:t>mxnet</a:t>
            </a:r>
            <a:r>
              <a:rPr lang="en-US" sz="1400" dirty="0"/>
              <a:t> of latest version, some interfaces should be updated.</a:t>
            </a:r>
          </a:p>
          <a:p>
            <a:pPr lvl="2"/>
            <a:r>
              <a:rPr lang="en-US" sz="1400" b="1" i="1" dirty="0">
                <a:solidFill>
                  <a:prstClr val="black"/>
                </a:solidFill>
              </a:rPr>
              <a:t>“</a:t>
            </a:r>
            <a:r>
              <a:rPr lang="en-US" sz="1400" b="1" i="1" dirty="0" err="1">
                <a:solidFill>
                  <a:prstClr val="black"/>
                </a:solidFill>
              </a:rPr>
              <a:t>MutableModule.init_params</a:t>
            </a:r>
            <a:r>
              <a:rPr lang="en-US" sz="1400" b="1" i="1" dirty="0">
                <a:solidFill>
                  <a:prstClr val="black"/>
                </a:solidFill>
              </a:rPr>
              <a:t>” – miss a parameter</a:t>
            </a:r>
          </a:p>
          <a:p>
            <a:pPr lvl="2"/>
            <a:endParaRPr lang="en-US" sz="1400" b="1" i="1" dirty="0">
              <a:solidFill>
                <a:prstClr val="black"/>
              </a:solidFill>
            </a:endParaRPr>
          </a:p>
          <a:p>
            <a:pPr lvl="2"/>
            <a:endParaRPr lang="en-US" sz="1400" b="1" i="1" dirty="0">
              <a:solidFill>
                <a:prstClr val="black"/>
              </a:solidFill>
            </a:endParaRPr>
          </a:p>
          <a:p>
            <a:pPr lvl="2"/>
            <a:endParaRPr lang="en-US" sz="1400" b="1" i="1" dirty="0">
              <a:solidFill>
                <a:prstClr val="black"/>
              </a:solidFill>
            </a:endParaRPr>
          </a:p>
          <a:p>
            <a:pPr lvl="2"/>
            <a:endParaRPr lang="en-US" sz="1400" b="1" i="1" dirty="0">
              <a:solidFill>
                <a:prstClr val="black"/>
              </a:solidFill>
            </a:endParaRPr>
          </a:p>
          <a:p>
            <a:pPr lvl="2"/>
            <a:endParaRPr lang="en-US" sz="1400" b="1" i="1" dirty="0">
              <a:solidFill>
                <a:prstClr val="black"/>
              </a:solidFill>
            </a:endParaRPr>
          </a:p>
          <a:p>
            <a:pPr lvl="2"/>
            <a:endParaRPr lang="en-US" sz="1400" b="1" i="1" dirty="0">
              <a:solidFill>
                <a:prstClr val="black"/>
              </a:solidFill>
            </a:endParaRPr>
          </a:p>
          <a:p>
            <a:pPr lvl="2"/>
            <a:endParaRPr lang="en-US" sz="1400" b="1" i="1" dirty="0">
              <a:solidFill>
                <a:prstClr val="black"/>
              </a:solidFill>
            </a:endParaRPr>
          </a:p>
          <a:p>
            <a:pPr lvl="2"/>
            <a:r>
              <a:rPr lang="en-US" sz="1400" b="1" i="1" dirty="0">
                <a:solidFill>
                  <a:prstClr val="black"/>
                </a:solidFill>
              </a:rPr>
              <a:t>“</a:t>
            </a:r>
            <a:r>
              <a:rPr lang="en-US" sz="1400" b="1" i="1" dirty="0" err="1">
                <a:solidFill>
                  <a:prstClr val="black"/>
                </a:solidFill>
              </a:rPr>
              <a:t>Module.update</a:t>
            </a:r>
            <a:r>
              <a:rPr lang="en-US" sz="1400" b="1" i="1" dirty="0">
                <a:solidFill>
                  <a:prstClr val="black"/>
                </a:solidFill>
              </a:rPr>
              <a:t>” – miss a parameter</a:t>
            </a:r>
          </a:p>
          <a:p>
            <a:pPr lvl="2"/>
            <a:endParaRPr lang="en-US" sz="1400" b="1" i="1" dirty="0">
              <a:solidFill>
                <a:prstClr val="black"/>
              </a:solidFill>
            </a:endParaRPr>
          </a:p>
          <a:p>
            <a:pPr lvl="2"/>
            <a:endParaRPr lang="en-US" sz="1400" b="1" i="1" dirty="0">
              <a:solidFill>
                <a:prstClr val="black"/>
              </a:solidFill>
            </a:endParaRPr>
          </a:p>
          <a:p>
            <a:pPr lvl="2"/>
            <a:endParaRPr lang="en-US" sz="1200" dirty="0">
              <a:solidFill>
                <a:prstClr val="black"/>
              </a:solidFill>
            </a:endParaRPr>
          </a:p>
          <a:p>
            <a:pPr marL="914400" lvl="2" indent="0">
              <a:buNone/>
            </a:pPr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862" y="2662237"/>
            <a:ext cx="8296275" cy="1533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862" y="4699419"/>
            <a:ext cx="8639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75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Deformable-</a:t>
            </a:r>
            <a:r>
              <a:rPr lang="en-US" dirty="0" err="1"/>
              <a:t>ConvNets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9715"/>
            <a:ext cx="10515600" cy="4928858"/>
          </a:xfrm>
        </p:spPr>
        <p:txBody>
          <a:bodyPr>
            <a:normAutofit/>
          </a:bodyPr>
          <a:lstStyle/>
          <a:p>
            <a:r>
              <a:rPr lang="en-US" sz="2000" dirty="0"/>
              <a:t>Code Modification</a:t>
            </a:r>
          </a:p>
          <a:p>
            <a:pPr lvl="1"/>
            <a:r>
              <a:rPr lang="en-US" sz="1600" dirty="0"/>
              <a:t>./rfcn/core/module.py</a:t>
            </a:r>
          </a:p>
          <a:p>
            <a:pPr lvl="2"/>
            <a:r>
              <a:rPr lang="en-US" sz="1400" dirty="0"/>
              <a:t>To avoid </a:t>
            </a:r>
            <a:r>
              <a:rPr lang="en-US" sz="1400" u="sng" dirty="0"/>
              <a:t>being considered as ‘Time-out</a:t>
            </a:r>
            <a:r>
              <a:rPr lang="en-US" sz="1400" dirty="0"/>
              <a:t>’, we’d better </a:t>
            </a:r>
            <a:r>
              <a:rPr lang="en-US" sz="1400" u="sng" dirty="0"/>
              <a:t>add the progress </a:t>
            </a:r>
            <a:r>
              <a:rPr lang="en-US" sz="1400" dirty="0"/>
              <a:t>output in training loop.</a:t>
            </a:r>
          </a:p>
          <a:p>
            <a:pPr lvl="2"/>
            <a:r>
              <a:rPr lang="en-US" sz="1400" b="1" i="1" dirty="0">
                <a:solidFill>
                  <a:prstClr val="black"/>
                </a:solidFill>
              </a:rPr>
              <a:t>“</a:t>
            </a:r>
            <a:r>
              <a:rPr lang="en-US" sz="1400" b="1" i="1" dirty="0" err="1">
                <a:solidFill>
                  <a:prstClr val="black"/>
                </a:solidFill>
              </a:rPr>
              <a:t>MutableModule.fit</a:t>
            </a:r>
            <a:r>
              <a:rPr lang="en-US" sz="1400" b="1" i="1" dirty="0">
                <a:solidFill>
                  <a:prstClr val="black"/>
                </a:solidFill>
              </a:rPr>
              <a:t>” – add the progress output</a:t>
            </a:r>
          </a:p>
          <a:p>
            <a:pPr lvl="2"/>
            <a:endParaRPr lang="en-US" sz="1400" b="1" i="1" dirty="0">
              <a:solidFill>
                <a:prstClr val="black"/>
              </a:solidFill>
            </a:endParaRPr>
          </a:p>
          <a:p>
            <a:pPr lvl="2"/>
            <a:endParaRPr lang="en-US" sz="1400" b="1" i="1" dirty="0">
              <a:solidFill>
                <a:prstClr val="black"/>
              </a:solidFill>
            </a:endParaRPr>
          </a:p>
          <a:p>
            <a:pPr lvl="2"/>
            <a:endParaRPr lang="en-US" sz="1400" b="1" i="1" dirty="0">
              <a:solidFill>
                <a:prstClr val="black"/>
              </a:solidFill>
            </a:endParaRPr>
          </a:p>
          <a:p>
            <a:pPr lvl="2"/>
            <a:endParaRPr lang="en-US" sz="1400" b="1" i="1" dirty="0">
              <a:solidFill>
                <a:prstClr val="black"/>
              </a:solidFill>
            </a:endParaRPr>
          </a:p>
          <a:p>
            <a:pPr lvl="2"/>
            <a:endParaRPr lang="en-US" sz="1400" b="1" i="1" dirty="0">
              <a:solidFill>
                <a:prstClr val="black"/>
              </a:solidFill>
            </a:endParaRPr>
          </a:p>
          <a:p>
            <a:pPr lvl="2"/>
            <a:endParaRPr lang="en-US" sz="1400" b="1" i="1" dirty="0">
              <a:solidFill>
                <a:prstClr val="black"/>
              </a:solidFill>
            </a:endParaRPr>
          </a:p>
          <a:p>
            <a:pPr lvl="2"/>
            <a:endParaRPr lang="en-US" sz="1400" b="1" i="1" dirty="0">
              <a:solidFill>
                <a:prstClr val="black"/>
              </a:solidFill>
            </a:endParaRPr>
          </a:p>
          <a:p>
            <a:pPr marL="914400" lvl="2" indent="0">
              <a:buNone/>
            </a:pPr>
            <a:endParaRPr lang="en-US" sz="1400" b="1" i="1" dirty="0">
              <a:solidFill>
                <a:prstClr val="black"/>
              </a:solidFill>
            </a:endParaRPr>
          </a:p>
          <a:p>
            <a:pPr lvl="2"/>
            <a:endParaRPr lang="en-US" sz="1400" b="1" i="1" dirty="0">
              <a:solidFill>
                <a:prstClr val="black"/>
              </a:solidFill>
            </a:endParaRPr>
          </a:p>
          <a:p>
            <a:pPr lvl="2"/>
            <a:endParaRPr lang="en-US" sz="1200" dirty="0">
              <a:solidFill>
                <a:prstClr val="black"/>
              </a:solidFill>
            </a:endParaRPr>
          </a:p>
          <a:p>
            <a:pPr marL="914400" lvl="2" indent="0">
              <a:buNone/>
            </a:pPr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669" y="2692318"/>
            <a:ext cx="78867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786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Deformable-</a:t>
            </a:r>
            <a:r>
              <a:rPr lang="en-US" dirty="0" err="1"/>
              <a:t>ConvNets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1990"/>
          </a:xfrm>
        </p:spPr>
        <p:txBody>
          <a:bodyPr>
            <a:normAutofit/>
          </a:bodyPr>
          <a:lstStyle/>
          <a:p>
            <a:r>
              <a:rPr lang="en-US" sz="2000" dirty="0"/>
              <a:t>Job Submit</a:t>
            </a:r>
          </a:p>
          <a:p>
            <a:pPr lvl="1"/>
            <a:r>
              <a:rPr lang="en-US" sz="1600" dirty="0"/>
              <a:t>Example:</a:t>
            </a:r>
          </a:p>
          <a:p>
            <a:pPr lvl="1"/>
            <a:r>
              <a:rPr lang="en-US" sz="1600" dirty="0"/>
              <a:t>Number of GPUs to use: 4</a:t>
            </a:r>
          </a:p>
          <a:p>
            <a:pPr lvl="1"/>
            <a:r>
              <a:rPr lang="en-US" sz="1600" dirty="0"/>
              <a:t>Job Name: deformable-convnets-4-gpu</a:t>
            </a:r>
          </a:p>
          <a:p>
            <a:pPr lvl="1"/>
            <a:r>
              <a:rPr lang="en-US" sz="1600" dirty="0"/>
              <a:t>Input Directory: /</a:t>
            </a:r>
            <a:r>
              <a:rPr lang="en-US" sz="1600" dirty="0" err="1"/>
              <a:t>hdfs</a:t>
            </a:r>
            <a:r>
              <a:rPr lang="en-US" sz="1600" dirty="0"/>
              <a:t>/</a:t>
            </a:r>
            <a:r>
              <a:rPr lang="en-US" sz="1600" dirty="0" err="1"/>
              <a:t>pnrsy</a:t>
            </a:r>
            <a:r>
              <a:rPr lang="en-US" sz="1600" dirty="0"/>
              <a:t>/v-jilu1/data</a:t>
            </a:r>
          </a:p>
          <a:p>
            <a:pPr lvl="1"/>
            <a:r>
              <a:rPr lang="en-US" sz="1600" dirty="0"/>
              <a:t>Virtual Cluster: </a:t>
            </a:r>
            <a:r>
              <a:rPr lang="en-US" sz="1600" dirty="0" err="1"/>
              <a:t>pnrsy</a:t>
            </a:r>
            <a:endParaRPr lang="en-US" sz="1600" dirty="0"/>
          </a:p>
          <a:p>
            <a:pPr lvl="1"/>
            <a:r>
              <a:rPr lang="en-US" sz="1600" dirty="0"/>
              <a:t>Physical Cluster: </a:t>
            </a:r>
            <a:r>
              <a:rPr lang="en-US" sz="1600" dirty="0" err="1"/>
              <a:t>gcr</a:t>
            </a:r>
            <a:endParaRPr lang="en-US" sz="1600" dirty="0"/>
          </a:p>
          <a:p>
            <a:pPr lvl="1"/>
            <a:r>
              <a:rPr lang="en-US" sz="1600" dirty="0"/>
              <a:t>Name of the custom-built Docker image:</a:t>
            </a:r>
            <a:r>
              <a:rPr lang="en-US" sz="1200" dirty="0"/>
              <a:t> </a:t>
            </a:r>
            <a:r>
              <a:rPr lang="en-US" sz="1600" dirty="0"/>
              <a:t>custom-v-jilu1-mxnet</a:t>
            </a:r>
          </a:p>
          <a:p>
            <a:pPr lvl="1"/>
            <a:r>
              <a:rPr lang="en-US" sz="1600" dirty="0" err="1"/>
              <a:t>Config</a:t>
            </a:r>
            <a:r>
              <a:rPr lang="en-US" sz="1600" dirty="0"/>
              <a:t> file: v-jilu1/Deformable-</a:t>
            </a:r>
            <a:r>
              <a:rPr lang="en-US" sz="1600" dirty="0" err="1"/>
              <a:t>ConvNets</a:t>
            </a:r>
            <a:r>
              <a:rPr lang="en-US" sz="1600" dirty="0"/>
              <a:t>/experiments/</a:t>
            </a:r>
          </a:p>
          <a:p>
            <a:pPr marL="457200" lvl="1" indent="0">
              <a:buNone/>
            </a:pPr>
            <a:r>
              <a:rPr lang="en-US" sz="1600" dirty="0"/>
              <a:t>	rfcn/rfcn_end2end_train_test.py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Optional extra parameters: --</a:t>
            </a:r>
            <a:r>
              <a:rPr lang="en-US" sz="1600" dirty="0" err="1">
                <a:solidFill>
                  <a:prstClr val="black"/>
                </a:solidFill>
              </a:rPr>
              <a:t>cfg</a:t>
            </a:r>
            <a:r>
              <a:rPr lang="en-US" sz="1600" dirty="0">
                <a:solidFill>
                  <a:prstClr val="black"/>
                </a:solidFill>
              </a:rPr>
              <a:t> /</a:t>
            </a:r>
            <a:r>
              <a:rPr lang="en-US" sz="1600" dirty="0" err="1">
                <a:solidFill>
                  <a:prstClr val="black"/>
                </a:solidFill>
              </a:rPr>
              <a:t>var</a:t>
            </a:r>
            <a:r>
              <a:rPr lang="en-US" sz="1600" dirty="0">
                <a:solidFill>
                  <a:prstClr val="black"/>
                </a:solidFill>
              </a:rPr>
              <a:t>/storage/shared/</a:t>
            </a:r>
            <a:r>
              <a:rPr lang="en-US" sz="1600" dirty="0" err="1">
                <a:solidFill>
                  <a:prstClr val="black"/>
                </a:solidFill>
              </a:rPr>
              <a:t>pnrsy</a:t>
            </a:r>
            <a:r>
              <a:rPr lang="en-US" sz="1600" dirty="0">
                <a:solidFill>
                  <a:prstClr val="black"/>
                </a:solidFill>
              </a:rPr>
              <a:t>/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	v-jilu1/Deformable-</a:t>
            </a:r>
            <a:r>
              <a:rPr lang="en-US" sz="1600" dirty="0" err="1">
                <a:solidFill>
                  <a:prstClr val="black"/>
                </a:solidFill>
              </a:rPr>
              <a:t>ConvNets</a:t>
            </a:r>
            <a:r>
              <a:rPr lang="en-US" sz="1600" dirty="0">
                <a:solidFill>
                  <a:prstClr val="black"/>
                </a:solidFill>
              </a:rPr>
              <a:t>/experiments/</a:t>
            </a:r>
            <a:r>
              <a:rPr lang="en-US" sz="1600" dirty="0" err="1">
                <a:solidFill>
                  <a:prstClr val="black"/>
                </a:solidFill>
              </a:rPr>
              <a:t>rfcn</a:t>
            </a:r>
            <a:r>
              <a:rPr lang="en-US" sz="1600" dirty="0">
                <a:solidFill>
                  <a:prstClr val="black"/>
                </a:solidFill>
              </a:rPr>
              <a:t>/</a:t>
            </a:r>
            <a:r>
              <a:rPr lang="en-US" sz="1600" dirty="0" err="1">
                <a:solidFill>
                  <a:prstClr val="black"/>
                </a:solidFill>
              </a:rPr>
              <a:t>cfgs</a:t>
            </a:r>
            <a:r>
              <a:rPr lang="en-US" sz="1600" dirty="0">
                <a:solidFill>
                  <a:prstClr val="black"/>
                </a:solidFill>
              </a:rPr>
              <a:t>/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	resnet_v1_101_voc0712_rfcn_dcn_end2end_ohem.yaml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Checkbox: “One process per container” and “Schedule job to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	run in a single container”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Submit!</a:t>
            </a:r>
          </a:p>
          <a:p>
            <a:pPr marL="457200" lvl="1" indent="0">
              <a:buNone/>
            </a:pPr>
            <a:endParaRPr lang="en-US" sz="1600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556" y="1260535"/>
            <a:ext cx="4161078" cy="559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436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Deformable-</a:t>
            </a:r>
            <a:r>
              <a:rPr lang="en-US" dirty="0" err="1"/>
              <a:t>ConvNets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Output Files</a:t>
            </a:r>
          </a:p>
          <a:p>
            <a:pPr lvl="1"/>
            <a:r>
              <a:rPr lang="en-US" sz="1600" dirty="0"/>
              <a:t>You will </a:t>
            </a:r>
            <a:r>
              <a:rPr lang="en-US" sz="1600" u="sng" dirty="0"/>
              <a:t>find your output in the models directory assigned by Philly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You can find the directory at the bottom of the webpage of your job.</a:t>
            </a:r>
          </a:p>
        </p:txBody>
      </p:sp>
    </p:spTree>
    <p:extLst>
      <p:ext uri="{BB962C8B-B14F-4D97-AF65-F5344CB8AC3E}">
        <p14:creationId xmlns:p14="http://schemas.microsoft.com/office/powerpoint/2010/main" val="380801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Philly is a GPU cluster with distributed storage system (HDFS)</a:t>
            </a:r>
          </a:p>
          <a:p>
            <a:endParaRPr lang="en-US" sz="2400" dirty="0"/>
          </a:p>
          <a:p>
            <a:r>
              <a:rPr lang="en-US" sz="2400" dirty="0"/>
              <a:t>You could only use Philly within the corporation, and your account for Philly is just your </a:t>
            </a:r>
            <a:r>
              <a:rPr lang="en-US" sz="2400" u="sng" dirty="0"/>
              <a:t>alias</a:t>
            </a:r>
          </a:p>
          <a:p>
            <a:endParaRPr lang="en-US" sz="2400" dirty="0"/>
          </a:p>
          <a:p>
            <a:r>
              <a:rPr lang="en-US" sz="2400" dirty="0"/>
              <a:t>Up to now, Philly has 3 clusters: </a:t>
            </a:r>
            <a:r>
              <a:rPr lang="en-US" sz="2400" dirty="0" err="1"/>
              <a:t>PhillyOnPrem</a:t>
            </a:r>
            <a:r>
              <a:rPr lang="en-US" sz="2400" dirty="0"/>
              <a:t>, </a:t>
            </a:r>
            <a:r>
              <a:rPr lang="en-US" sz="2400" dirty="0" err="1"/>
              <a:t>PhillyOnAP</a:t>
            </a:r>
            <a:r>
              <a:rPr lang="en-US" sz="2400" dirty="0"/>
              <a:t>, </a:t>
            </a:r>
            <a:r>
              <a:rPr lang="en-US" sz="2400" dirty="0" err="1"/>
              <a:t>PhillyOnAzure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What we discuss here is mainly for </a:t>
            </a:r>
            <a:r>
              <a:rPr lang="en-US" sz="2400" dirty="0" err="1"/>
              <a:t>PhillyOnPrem</a:t>
            </a:r>
            <a:r>
              <a:rPr lang="en-US" sz="2400" dirty="0"/>
              <a:t> and </a:t>
            </a:r>
            <a:r>
              <a:rPr lang="en-US" sz="2400" dirty="0" err="1"/>
              <a:t>PhillyOnAzure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071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9788" y="1553202"/>
            <a:ext cx="5157787" cy="539917"/>
          </a:xfrm>
        </p:spPr>
        <p:txBody>
          <a:bodyPr>
            <a:normAutofit/>
          </a:bodyPr>
          <a:lstStyle/>
          <a:p>
            <a:r>
              <a:rPr lang="en-US" dirty="0"/>
              <a:t>Local machine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29853"/>
            <a:ext cx="5157787" cy="3959810"/>
          </a:xfrm>
        </p:spPr>
        <p:txBody>
          <a:bodyPr>
            <a:normAutofit/>
          </a:bodyPr>
          <a:lstStyle/>
          <a:p>
            <a:r>
              <a:rPr lang="en-US" sz="2400" dirty="0"/>
              <a:t>User group</a:t>
            </a:r>
          </a:p>
          <a:p>
            <a:r>
              <a:rPr lang="en-US" sz="2400" dirty="0"/>
              <a:t>Download data</a:t>
            </a:r>
          </a:p>
          <a:p>
            <a:r>
              <a:rPr lang="en-US" sz="2400" dirty="0"/>
              <a:t>Clone code</a:t>
            </a:r>
          </a:p>
          <a:p>
            <a:r>
              <a:rPr lang="en-US" altLang="zh-CN" sz="2400" dirty="0"/>
              <a:t>Setup environment</a:t>
            </a:r>
          </a:p>
          <a:p>
            <a:r>
              <a:rPr lang="en-US" sz="2400" dirty="0"/>
              <a:t>Run code</a:t>
            </a:r>
          </a:p>
          <a:p>
            <a:r>
              <a:rPr lang="en-US" sz="2400" dirty="0"/>
              <a:t>Get outputs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61222"/>
            <a:ext cx="5183188" cy="523875"/>
          </a:xfrm>
        </p:spPr>
        <p:txBody>
          <a:bodyPr/>
          <a:lstStyle/>
          <a:p>
            <a:r>
              <a:rPr lang="en-US" dirty="0"/>
              <a:t>Philly cluster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29853"/>
            <a:ext cx="5183188" cy="3959810"/>
          </a:xfrm>
        </p:spPr>
        <p:txBody>
          <a:bodyPr>
            <a:normAutofit/>
          </a:bodyPr>
          <a:lstStyle/>
          <a:p>
            <a:r>
              <a:rPr lang="en-US" sz="2400" dirty="0"/>
              <a:t>VC (virtual cluster)</a:t>
            </a:r>
          </a:p>
          <a:p>
            <a:r>
              <a:rPr lang="en-US" sz="2400" dirty="0"/>
              <a:t>Upload data</a:t>
            </a:r>
          </a:p>
          <a:p>
            <a:r>
              <a:rPr lang="en-US" sz="2400" dirty="0"/>
              <a:t>Upload code</a:t>
            </a:r>
          </a:p>
          <a:p>
            <a:r>
              <a:rPr lang="en-US" sz="2400" dirty="0"/>
              <a:t>Build </a:t>
            </a:r>
            <a:r>
              <a:rPr lang="en-US" sz="2400" u="sng" dirty="0" err="1" smtClean="0"/>
              <a:t>docker</a:t>
            </a:r>
            <a:r>
              <a:rPr lang="en-US" sz="2400" u="sng" dirty="0" smtClean="0"/>
              <a:t> (Docker include </a:t>
            </a:r>
            <a:r>
              <a:rPr lang="en-US" sz="2400" u="sng" dirty="0" err="1" smtClean="0"/>
              <a:t>env</a:t>
            </a:r>
            <a:r>
              <a:rPr lang="en-US" sz="2400" u="sng" dirty="0" smtClean="0"/>
              <a:t>)</a:t>
            </a:r>
            <a:endParaRPr lang="en-US" sz="2400" u="sng" dirty="0"/>
          </a:p>
          <a:p>
            <a:r>
              <a:rPr lang="en-US" sz="2400" dirty="0"/>
              <a:t>Submit job</a:t>
            </a:r>
          </a:p>
          <a:p>
            <a:r>
              <a:rPr lang="en-US" sz="2400" dirty="0"/>
              <a:t>Download outputs</a:t>
            </a:r>
          </a:p>
        </p:txBody>
      </p:sp>
    </p:spTree>
    <p:extLst>
      <p:ext uri="{BB962C8B-B14F-4D97-AF65-F5344CB8AC3E}">
        <p14:creationId xmlns:p14="http://schemas.microsoft.com/office/powerpoint/2010/main" val="239685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Docker image is analogy to </a:t>
            </a:r>
            <a:r>
              <a:rPr lang="en-US" sz="2400" u="sng" dirty="0"/>
              <a:t>a step-by-step instruction </a:t>
            </a:r>
            <a:r>
              <a:rPr lang="en-US" sz="2400" dirty="0"/>
              <a:t>to computers about how to build a certain environment, including installing Ubuntu system, </a:t>
            </a:r>
            <a:r>
              <a:rPr lang="en-US" sz="2400" dirty="0" err="1"/>
              <a:t>cuda</a:t>
            </a:r>
            <a:r>
              <a:rPr lang="en-US" sz="2400" dirty="0"/>
              <a:t>, python packages and etc.</a:t>
            </a:r>
          </a:p>
          <a:p>
            <a:endParaRPr lang="en-US" sz="2400" dirty="0"/>
          </a:p>
          <a:p>
            <a:r>
              <a:rPr lang="en-US" sz="2400" dirty="0"/>
              <a:t>When you submit jobs, you have to </a:t>
            </a:r>
            <a:r>
              <a:rPr lang="en-US" sz="2400" u="sng" dirty="0"/>
              <a:t>provide </a:t>
            </a:r>
            <a:r>
              <a:rPr lang="en-US" sz="2400" u="sng" dirty="0" err="1"/>
              <a:t>docker</a:t>
            </a:r>
            <a:r>
              <a:rPr lang="en-US" sz="2400" u="sng" dirty="0"/>
              <a:t> images</a:t>
            </a:r>
            <a:r>
              <a:rPr lang="en-US" sz="2400" dirty="0"/>
              <a:t>, locations of your code and </a:t>
            </a:r>
            <a:r>
              <a:rPr lang="en-US" sz="2400" dirty="0" smtClean="0"/>
              <a:t>data (</a:t>
            </a:r>
            <a:r>
              <a:rPr lang="en-US" sz="2400" u="sng" dirty="0" smtClean="0"/>
              <a:t>how to assign </a:t>
            </a:r>
            <a:r>
              <a:rPr lang="en-US" sz="2400" u="sng" dirty="0" err="1" smtClean="0"/>
              <a:t>localition</a:t>
            </a:r>
            <a:r>
              <a:rPr lang="en-US" sz="2400" u="sng" dirty="0" smtClean="0"/>
              <a:t>?</a:t>
            </a:r>
            <a:r>
              <a:rPr lang="en-US" sz="2400" dirty="0" smtClean="0"/>
              <a:t>), </a:t>
            </a:r>
            <a:r>
              <a:rPr lang="en-US" sz="2400" dirty="0"/>
              <a:t>and extra arguments your codes require.</a:t>
            </a:r>
          </a:p>
          <a:p>
            <a:endParaRPr lang="en-US" sz="2400" dirty="0"/>
          </a:p>
          <a:p>
            <a:r>
              <a:rPr lang="en-US" sz="2400" dirty="0"/>
              <a:t>Philly assign </a:t>
            </a:r>
            <a:r>
              <a:rPr lang="en-US" sz="2400" u="sng" dirty="0"/>
              <a:t>resources</a:t>
            </a:r>
            <a:r>
              <a:rPr lang="en-US" sz="2400" dirty="0"/>
              <a:t> to your job, setup the environment by running a </a:t>
            </a:r>
            <a:r>
              <a:rPr lang="en-US" sz="2400" dirty="0" err="1"/>
              <a:t>docker</a:t>
            </a:r>
            <a:r>
              <a:rPr lang="en-US" sz="2400" dirty="0"/>
              <a:t> container, and link directories of your data and code to it. In this </a:t>
            </a:r>
            <a:r>
              <a:rPr lang="en-US" sz="2400" dirty="0" err="1"/>
              <a:t>docker</a:t>
            </a:r>
            <a:r>
              <a:rPr lang="en-US" sz="2400" dirty="0"/>
              <a:t> container, </a:t>
            </a:r>
            <a:r>
              <a:rPr lang="en-US" sz="2400" u="sng" dirty="0"/>
              <a:t>a pre-defined shell script </a:t>
            </a:r>
            <a:r>
              <a:rPr lang="en-US" sz="2400" dirty="0"/>
              <a:t>is executed to run your own code/configuration.</a:t>
            </a:r>
          </a:p>
        </p:txBody>
      </p:sp>
    </p:spTree>
    <p:extLst>
      <p:ext uri="{BB962C8B-B14F-4D97-AF65-F5344CB8AC3E}">
        <p14:creationId xmlns:p14="http://schemas.microsoft.com/office/powerpoint/2010/main" val="127333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typical pipeline of using Philly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Get access to VC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Upload your data</a:t>
            </a:r>
          </a:p>
          <a:p>
            <a:r>
              <a:rPr lang="en-US" sz="2400" u="sng" dirty="0">
                <a:solidFill>
                  <a:schemeClr val="accent1"/>
                </a:solidFill>
              </a:rPr>
              <a:t>Modify your current project </a:t>
            </a:r>
            <a:r>
              <a:rPr lang="en-US" sz="2400" dirty="0">
                <a:solidFill>
                  <a:schemeClr val="accent1"/>
                </a:solidFill>
              </a:rPr>
              <a:t>for Philly</a:t>
            </a:r>
          </a:p>
          <a:p>
            <a:r>
              <a:rPr lang="en-US" sz="2400" dirty="0"/>
              <a:t>Maintain your code</a:t>
            </a:r>
          </a:p>
          <a:p>
            <a:r>
              <a:rPr lang="en-US" sz="2400" dirty="0"/>
              <a:t>Submit your job (assume someone else has prepared the environment for you)</a:t>
            </a:r>
          </a:p>
          <a:p>
            <a:r>
              <a:rPr lang="en-US" altLang="zh-CN" sz="2400" dirty="0"/>
              <a:t>Download outputs to local</a:t>
            </a:r>
            <a:endParaRPr lang="en-US" sz="2400" dirty="0"/>
          </a:p>
          <a:p>
            <a:pPr marL="0" indent="0">
              <a:buNone/>
            </a:pPr>
            <a:r>
              <a:rPr lang="en-US" sz="1000" dirty="0">
                <a:solidFill>
                  <a:schemeClr val="accent1"/>
                </a:solidFill>
              </a:rPr>
              <a:t>* only once</a:t>
            </a:r>
          </a:p>
        </p:txBody>
      </p:sp>
    </p:spTree>
    <p:extLst>
      <p:ext uri="{BB962C8B-B14F-4D97-AF65-F5344CB8AC3E}">
        <p14:creationId xmlns:p14="http://schemas.microsoft.com/office/powerpoint/2010/main" val="159488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3061</Words>
  <Application>Microsoft Office PowerPoint</Application>
  <PresentationFormat>Widescreen</PresentationFormat>
  <Paragraphs>523</Paragraphs>
  <Slides>53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等线</vt:lpstr>
      <vt:lpstr>等线 Light</vt:lpstr>
      <vt:lpstr>Arial</vt:lpstr>
      <vt:lpstr>Calibri</vt:lpstr>
      <vt:lpstr>Calibri Light</vt:lpstr>
      <vt:lpstr>Cambria Math</vt:lpstr>
      <vt:lpstr>Segoe UI</vt:lpstr>
      <vt:lpstr>Wingdings</vt:lpstr>
      <vt:lpstr>Office Theme</vt:lpstr>
      <vt:lpstr>Packager Shell Object</vt:lpstr>
      <vt:lpstr>PowerPoint Presentation</vt:lpstr>
      <vt:lpstr>Philly Instruction</vt:lpstr>
      <vt:lpstr>Preface</vt:lpstr>
      <vt:lpstr>Trouble Shooting</vt:lpstr>
      <vt:lpstr>Introduction</vt:lpstr>
      <vt:lpstr>Introduction</vt:lpstr>
      <vt:lpstr>Comparison</vt:lpstr>
      <vt:lpstr>Introduction</vt:lpstr>
      <vt:lpstr>Introduction</vt:lpstr>
      <vt:lpstr>Join pnrsy Group</vt:lpstr>
      <vt:lpstr>Overview</vt:lpstr>
      <vt:lpstr>Example files</vt:lpstr>
      <vt:lpstr>philly-fs</vt:lpstr>
      <vt:lpstr>philly-fs</vt:lpstr>
      <vt:lpstr>HTTPs for onAzure</vt:lpstr>
      <vt:lpstr>SMB only for onPrem</vt:lpstr>
      <vt:lpstr>Submit custom job v2</vt:lpstr>
      <vt:lpstr>Web Portal</vt:lpstr>
      <vt:lpstr>Web Portal</vt:lpstr>
      <vt:lpstr>Web Portal Custom Job v2</vt:lpstr>
      <vt:lpstr>View your job</vt:lpstr>
      <vt:lpstr>View your job</vt:lpstr>
      <vt:lpstr>Submit by API</vt:lpstr>
      <vt:lpstr>Path format</vt:lpstr>
      <vt:lpstr>Arguments to your scripts</vt:lpstr>
      <vt:lpstr>Arguments to your scripts</vt:lpstr>
      <vt:lpstr>Overview</vt:lpstr>
      <vt:lpstr>Get the model (onAzure)</vt:lpstr>
      <vt:lpstr>Get the model (onPrem)</vt:lpstr>
      <vt:lpstr>1. Philly Zip Reader</vt:lpstr>
      <vt:lpstr>2. Tricks</vt:lpstr>
      <vt:lpstr>Overview</vt:lpstr>
      <vt:lpstr>First, enable debug feature when submitting the job</vt:lpstr>
      <vt:lpstr>Second, click ‘ssh’ when the job is running</vt:lpstr>
      <vt:lpstr>Then you will see</vt:lpstr>
      <vt:lpstr>PowerPoint Presentation</vt:lpstr>
      <vt:lpstr>Overview</vt:lpstr>
      <vt:lpstr>Clone from VSTS</vt:lpstr>
      <vt:lpstr>To be continue</vt:lpstr>
      <vt:lpstr>1. Philly Log</vt:lpstr>
      <vt:lpstr>2. Make Your Code Secret</vt:lpstr>
      <vt:lpstr>Example of Deformable-ConvNets</vt:lpstr>
      <vt:lpstr>Example of Deformable-ConvNets</vt:lpstr>
      <vt:lpstr>Example of Deformable-ConvNets</vt:lpstr>
      <vt:lpstr>Example of Deformable-ConvNets</vt:lpstr>
      <vt:lpstr>Example of Deformable-ConvNets</vt:lpstr>
      <vt:lpstr>Example of Deformable-ConvNets</vt:lpstr>
      <vt:lpstr>Example of Deformable-ConvNets</vt:lpstr>
      <vt:lpstr>Example of Deformable-ConvNets</vt:lpstr>
      <vt:lpstr>Example of Deformable-ConvNets</vt:lpstr>
      <vt:lpstr>Example of Deformable-ConvNets</vt:lpstr>
      <vt:lpstr>Example of Deformable-ConvNets</vt:lpstr>
      <vt:lpstr>Example of Deformable-ConvNets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Philly Instruction</dc:title>
  <dc:creator>Houwen Peng</dc:creator>
  <cp:lastModifiedBy>Le Yang (FA Talent)</cp:lastModifiedBy>
  <cp:revision>29</cp:revision>
  <dcterms:created xsi:type="dcterms:W3CDTF">2019-01-21T03:03:03Z</dcterms:created>
  <dcterms:modified xsi:type="dcterms:W3CDTF">2019-05-19T02:51:38Z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hopeng@microsoft.com</vt:lpwstr>
  </property>
  <property fmtid="{D5CDD505-2E9C-101B-9397-08002B2CF9AE}" pid="5" name="MSIP_Label_f42aa342-8706-4288-bd11-ebb85995028c_SetDate">
    <vt:lpwstr>2019-01-21T03:06:37.0881120Z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65902f54-31d4-4f4a-8326-b6045917ff01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