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59" r:id="rId5"/>
    <p:sldId id="258" r:id="rId6"/>
    <p:sldId id="334" r:id="rId7"/>
    <p:sldId id="331" r:id="rId8"/>
    <p:sldId id="346" r:id="rId9"/>
    <p:sldId id="332" r:id="rId10"/>
    <p:sldId id="333" r:id="rId11"/>
    <p:sldId id="335" r:id="rId12"/>
    <p:sldId id="338" r:id="rId13"/>
    <p:sldId id="339" r:id="rId14"/>
    <p:sldId id="343" r:id="rId15"/>
    <p:sldId id="345" r:id="rId16"/>
    <p:sldId id="341" r:id="rId17"/>
    <p:sldId id="344" r:id="rId18"/>
    <p:sldId id="340" r:id="rId19"/>
    <p:sldId id="342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615E"/>
    <a:srgbClr val="4F81BD"/>
    <a:srgbClr val="385D8A"/>
    <a:srgbClr val="135587"/>
    <a:srgbClr val="063458"/>
    <a:srgbClr val="679BC3"/>
    <a:srgbClr val="458CC3"/>
    <a:srgbClr val="F0F0F0"/>
    <a:srgbClr val="005AA0"/>
    <a:srgbClr val="244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28" autoAdjust="0"/>
  </p:normalViewPr>
  <p:slideViewPr>
    <p:cSldViewPr>
      <p:cViewPr varScale="1">
        <p:scale>
          <a:sx n="86" d="100"/>
          <a:sy n="86" d="100"/>
        </p:scale>
        <p:origin x="440" y="76"/>
      </p:cViewPr>
      <p:guideLst>
        <p:guide orient="horz" pos="138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A97881-A2E4-4457-A269-B5C8352B07CA}" type="datetimeFigureOut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0F571-18FF-4767-9DD7-EC2B1BEDF6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00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40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7892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57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591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2500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237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1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98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第一部分选题的背景与意义。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01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69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0040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93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88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46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0F571-18FF-4767-9DD7-EC2B1BEDF6F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94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D343C-E1B0-40E7-951F-725C20BBE3F0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86EAA-A45C-4BF5-B267-681B9BD3EC52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85EA6-DE9A-4880-BCD8-E09348079749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46"/>
          <p:cNvCxnSpPr>
            <a:cxnSpLocks noChangeShapeType="1"/>
          </p:cNvCxnSpPr>
          <p:nvPr userDrawn="1"/>
        </p:nvCxnSpPr>
        <p:spPr bwMode="auto">
          <a:xfrm flipH="1">
            <a:off x="855135" y="872068"/>
            <a:ext cx="11328000" cy="0"/>
          </a:xfrm>
          <a:prstGeom prst="line">
            <a:avLst/>
          </a:prstGeom>
          <a:noFill/>
          <a:ln w="12700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855135" y="128117"/>
            <a:ext cx="8217196" cy="5715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zh-CN" altLang="en-US" dirty="0"/>
              <a:t>的日访问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33760" y="202738"/>
            <a:ext cx="496880" cy="496879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2" name="矩形 11"/>
          <p:cNvSpPr/>
          <p:nvPr userDrawn="1"/>
        </p:nvSpPr>
        <p:spPr>
          <a:xfrm>
            <a:off x="478571" y="469159"/>
            <a:ext cx="331253" cy="33125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3" name="直接连接符 46"/>
          <p:cNvCxnSpPr>
            <a:cxnSpLocks noChangeShapeType="1"/>
          </p:cNvCxnSpPr>
          <p:nvPr userDrawn="1"/>
        </p:nvCxnSpPr>
        <p:spPr bwMode="auto">
          <a:xfrm flipH="1">
            <a:off x="855135" y="872068"/>
            <a:ext cx="11328000" cy="0"/>
          </a:xfrm>
          <a:prstGeom prst="line">
            <a:avLst/>
          </a:prstGeom>
          <a:noFill/>
          <a:ln w="12700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4" name="Picture 2" descr="E:\个人\华北电力大学--校徽以及文字\p_large_JOMM_1d8e0003e9ad2d0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6989"/>
            <a:ext cx="2963301" cy="8297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/>
          <p:cNvSpPr txBox="1"/>
          <p:nvPr userDrawn="1"/>
        </p:nvSpPr>
        <p:spPr>
          <a:xfrm>
            <a:off x="11587617" y="6475015"/>
            <a:ext cx="4780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245EAB-9618-4040-808F-EB430FEFCFD0}" type="slidenum">
              <a:rPr lang="zh-CN" altLang="en-US" sz="1867" smtClean="0"/>
              <a:t>‹#›</a:t>
            </a:fld>
            <a:endParaRPr lang="zh-CN" altLang="en-US" sz="1867" dirty="0"/>
          </a:p>
        </p:txBody>
      </p:sp>
    </p:spTree>
    <p:extLst>
      <p:ext uri="{BB962C8B-B14F-4D97-AF65-F5344CB8AC3E}">
        <p14:creationId xmlns:p14="http://schemas.microsoft.com/office/powerpoint/2010/main" val="325186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46"/>
          <p:cNvCxnSpPr>
            <a:cxnSpLocks noChangeShapeType="1"/>
          </p:cNvCxnSpPr>
          <p:nvPr userDrawn="1"/>
        </p:nvCxnSpPr>
        <p:spPr bwMode="auto">
          <a:xfrm flipH="1">
            <a:off x="855135" y="872068"/>
            <a:ext cx="11328000" cy="0"/>
          </a:xfrm>
          <a:prstGeom prst="line">
            <a:avLst/>
          </a:prstGeom>
          <a:noFill/>
          <a:ln w="12700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标题 9"/>
          <p:cNvSpPr>
            <a:spLocks noGrp="1"/>
          </p:cNvSpPr>
          <p:nvPr>
            <p:ph type="title" hasCustomPrompt="1"/>
          </p:nvPr>
        </p:nvSpPr>
        <p:spPr>
          <a:xfrm>
            <a:off x="855135" y="128117"/>
            <a:ext cx="8217196" cy="5715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zh-CN" altLang="en-US" dirty="0"/>
              <a:t>的日访问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33760" y="202738"/>
            <a:ext cx="496880" cy="496879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1" name="矩形 10"/>
          <p:cNvSpPr/>
          <p:nvPr userDrawn="1"/>
        </p:nvSpPr>
        <p:spPr>
          <a:xfrm>
            <a:off x="478571" y="469159"/>
            <a:ext cx="331253" cy="331253"/>
          </a:xfrm>
          <a:prstGeom prst="rect">
            <a:avLst/>
          </a:prstGeom>
          <a:solidFill>
            <a:srgbClr val="AECF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2" name="直接连接符 46"/>
          <p:cNvCxnSpPr>
            <a:cxnSpLocks noChangeShapeType="1"/>
          </p:cNvCxnSpPr>
          <p:nvPr userDrawn="1"/>
        </p:nvCxnSpPr>
        <p:spPr bwMode="auto">
          <a:xfrm flipH="1">
            <a:off x="855135" y="872068"/>
            <a:ext cx="11328000" cy="0"/>
          </a:xfrm>
          <a:prstGeom prst="line">
            <a:avLst/>
          </a:prstGeom>
          <a:noFill/>
          <a:ln w="12700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2" descr="E:\个人\华北电力大学--校徽以及文字\p_large_JOMM_1d8e0003e9ad2d0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6989"/>
            <a:ext cx="2963301" cy="8297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 userDrawn="1"/>
        </p:nvSpPr>
        <p:spPr>
          <a:xfrm>
            <a:off x="11587617" y="6475015"/>
            <a:ext cx="4780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245EAB-9618-4040-808F-EB430FEFCFD0}" type="slidenum">
              <a:rPr lang="zh-CN" altLang="en-US" sz="1867" smtClean="0"/>
              <a:t>‹#›</a:t>
            </a:fld>
            <a:endParaRPr lang="zh-CN" altLang="en-US" sz="1867" dirty="0"/>
          </a:p>
        </p:txBody>
      </p:sp>
    </p:spTree>
    <p:extLst>
      <p:ext uri="{BB962C8B-B14F-4D97-AF65-F5344CB8AC3E}">
        <p14:creationId xmlns:p14="http://schemas.microsoft.com/office/powerpoint/2010/main" val="334295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46"/>
          <p:cNvCxnSpPr>
            <a:cxnSpLocks noChangeShapeType="1"/>
          </p:cNvCxnSpPr>
          <p:nvPr userDrawn="1"/>
        </p:nvCxnSpPr>
        <p:spPr bwMode="auto">
          <a:xfrm flipH="1">
            <a:off x="855135" y="872068"/>
            <a:ext cx="11328000" cy="0"/>
          </a:xfrm>
          <a:prstGeom prst="line">
            <a:avLst/>
          </a:prstGeom>
          <a:noFill/>
          <a:ln w="12700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标题 9"/>
          <p:cNvSpPr>
            <a:spLocks noGrp="1"/>
          </p:cNvSpPr>
          <p:nvPr>
            <p:ph type="title" hasCustomPrompt="1"/>
          </p:nvPr>
        </p:nvSpPr>
        <p:spPr>
          <a:xfrm>
            <a:off x="855135" y="128117"/>
            <a:ext cx="8217196" cy="5715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zh-CN" altLang="en-US" dirty="0"/>
              <a:t>的日访问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33760" y="202738"/>
            <a:ext cx="496880" cy="496879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2" name="直接连接符 46"/>
          <p:cNvCxnSpPr>
            <a:cxnSpLocks noChangeShapeType="1"/>
          </p:cNvCxnSpPr>
          <p:nvPr userDrawn="1"/>
        </p:nvCxnSpPr>
        <p:spPr bwMode="auto">
          <a:xfrm flipH="1">
            <a:off x="855135" y="872068"/>
            <a:ext cx="11328000" cy="0"/>
          </a:xfrm>
          <a:prstGeom prst="line">
            <a:avLst/>
          </a:prstGeom>
          <a:noFill/>
          <a:ln w="12700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2" descr="E:\个人\华北电力大学--校徽以及文字\p_large_JOMM_1d8e0003e9ad2d0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6989"/>
            <a:ext cx="2963301" cy="8297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 userDrawn="1"/>
        </p:nvSpPr>
        <p:spPr>
          <a:xfrm>
            <a:off x="11587617" y="6475015"/>
            <a:ext cx="4780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245EAB-9618-4040-808F-EB430FEFCFD0}" type="slidenum">
              <a:rPr lang="zh-CN" altLang="en-US" sz="1867" smtClean="0"/>
              <a:t>‹#›</a:t>
            </a:fld>
            <a:endParaRPr lang="zh-CN" altLang="en-US" sz="1867" dirty="0"/>
          </a:p>
        </p:txBody>
      </p:sp>
      <p:sp>
        <p:nvSpPr>
          <p:cNvPr id="16" name="矩形 15"/>
          <p:cNvSpPr/>
          <p:nvPr userDrawn="1"/>
        </p:nvSpPr>
        <p:spPr>
          <a:xfrm>
            <a:off x="478571" y="469159"/>
            <a:ext cx="331253" cy="331253"/>
          </a:xfrm>
          <a:prstGeom prst="rect">
            <a:avLst/>
          </a:prstGeom>
          <a:solidFill>
            <a:srgbClr val="AFD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18329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6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46"/>
          <p:cNvCxnSpPr>
            <a:cxnSpLocks noChangeShapeType="1"/>
          </p:cNvCxnSpPr>
          <p:nvPr userDrawn="1"/>
        </p:nvCxnSpPr>
        <p:spPr bwMode="auto">
          <a:xfrm flipH="1">
            <a:off x="855135" y="872068"/>
            <a:ext cx="11328000" cy="0"/>
          </a:xfrm>
          <a:prstGeom prst="line">
            <a:avLst/>
          </a:prstGeom>
          <a:noFill/>
          <a:ln w="12700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标题 9"/>
          <p:cNvSpPr>
            <a:spLocks noGrp="1"/>
          </p:cNvSpPr>
          <p:nvPr>
            <p:ph type="title" hasCustomPrompt="1"/>
          </p:nvPr>
        </p:nvSpPr>
        <p:spPr>
          <a:xfrm>
            <a:off x="855135" y="128117"/>
            <a:ext cx="8217196" cy="5715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zh-CN" altLang="en-US" dirty="0"/>
              <a:t>的日访问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33760" y="202738"/>
            <a:ext cx="496880" cy="496879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2" name="直接连接符 46"/>
          <p:cNvCxnSpPr>
            <a:cxnSpLocks noChangeShapeType="1"/>
          </p:cNvCxnSpPr>
          <p:nvPr userDrawn="1"/>
        </p:nvCxnSpPr>
        <p:spPr bwMode="auto">
          <a:xfrm flipH="1">
            <a:off x="855135" y="872068"/>
            <a:ext cx="11328000" cy="0"/>
          </a:xfrm>
          <a:prstGeom prst="line">
            <a:avLst/>
          </a:prstGeom>
          <a:noFill/>
          <a:ln w="12700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2" descr="E:\个人\华北电力大学--校徽以及文字\p_large_JOMM_1d8e0003e9ad2d0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6989"/>
            <a:ext cx="2963301" cy="8297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文本框 14"/>
          <p:cNvSpPr txBox="1"/>
          <p:nvPr userDrawn="1"/>
        </p:nvSpPr>
        <p:spPr>
          <a:xfrm>
            <a:off x="11587617" y="6475015"/>
            <a:ext cx="4780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245EAB-9618-4040-808F-EB430FEFCFD0}" type="slidenum">
              <a:rPr lang="zh-CN" altLang="en-US" sz="1867" smtClean="0"/>
              <a:t>‹#›</a:t>
            </a:fld>
            <a:endParaRPr lang="zh-CN" altLang="en-US" sz="1867" dirty="0"/>
          </a:p>
        </p:txBody>
      </p:sp>
      <p:sp>
        <p:nvSpPr>
          <p:cNvPr id="14" name="矩形 13"/>
          <p:cNvSpPr/>
          <p:nvPr userDrawn="1"/>
        </p:nvSpPr>
        <p:spPr>
          <a:xfrm>
            <a:off x="478571" y="469159"/>
            <a:ext cx="331253" cy="331253"/>
          </a:xfrm>
          <a:prstGeom prst="rect">
            <a:avLst/>
          </a:prstGeom>
          <a:solidFill>
            <a:srgbClr val="AFD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68548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4" grpId="0" animBg="1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6"/>
          <p:cNvCxnSpPr>
            <a:cxnSpLocks noChangeShapeType="1"/>
          </p:cNvCxnSpPr>
          <p:nvPr userDrawn="1"/>
        </p:nvCxnSpPr>
        <p:spPr bwMode="auto">
          <a:xfrm flipH="1">
            <a:off x="855135" y="872068"/>
            <a:ext cx="11328000" cy="0"/>
          </a:xfrm>
          <a:prstGeom prst="line">
            <a:avLst/>
          </a:prstGeom>
          <a:noFill/>
          <a:ln w="12700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标题 9"/>
          <p:cNvSpPr>
            <a:spLocks noGrp="1"/>
          </p:cNvSpPr>
          <p:nvPr>
            <p:ph type="title" hasCustomPrompt="1"/>
          </p:nvPr>
        </p:nvSpPr>
        <p:spPr>
          <a:xfrm>
            <a:off x="855135" y="128117"/>
            <a:ext cx="2744588" cy="5715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zh-CN" altLang="en-US" dirty="0"/>
              <a:t>的日访问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33760" y="202738"/>
            <a:ext cx="496880" cy="496879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6" name="直接连接符 46"/>
          <p:cNvCxnSpPr>
            <a:cxnSpLocks noChangeShapeType="1"/>
          </p:cNvCxnSpPr>
          <p:nvPr userDrawn="1"/>
        </p:nvCxnSpPr>
        <p:spPr bwMode="auto">
          <a:xfrm flipH="1">
            <a:off x="855135" y="872068"/>
            <a:ext cx="11328000" cy="0"/>
          </a:xfrm>
          <a:prstGeom prst="line">
            <a:avLst/>
          </a:prstGeom>
          <a:noFill/>
          <a:ln w="12700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 descr="E:\个人\华北电力大学--校徽以及文字\p_large_JOMM_1d8e0003e9ad2d0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6989"/>
            <a:ext cx="2963301" cy="8297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 userDrawn="1"/>
        </p:nvSpPr>
        <p:spPr>
          <a:xfrm>
            <a:off x="11587617" y="6475015"/>
            <a:ext cx="4780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245EAB-9618-4040-808F-EB430FEFCFD0}" type="slidenum">
              <a:rPr lang="zh-CN" altLang="en-US" sz="1867" smtClean="0"/>
              <a:t>‹#›</a:t>
            </a:fld>
            <a:endParaRPr lang="zh-CN" altLang="en-US" sz="1867" dirty="0"/>
          </a:p>
        </p:txBody>
      </p:sp>
      <p:sp>
        <p:nvSpPr>
          <p:cNvPr id="10" name="矩形 9"/>
          <p:cNvSpPr/>
          <p:nvPr userDrawn="1"/>
        </p:nvSpPr>
        <p:spPr>
          <a:xfrm>
            <a:off x="478571" y="469159"/>
            <a:ext cx="331253" cy="331253"/>
          </a:xfrm>
          <a:prstGeom prst="rect">
            <a:avLst/>
          </a:prstGeom>
          <a:solidFill>
            <a:srgbClr val="AFD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158388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0" grpId="0" animBg="1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46"/>
          <p:cNvCxnSpPr>
            <a:cxnSpLocks noChangeShapeType="1"/>
          </p:cNvCxnSpPr>
          <p:nvPr userDrawn="1"/>
        </p:nvCxnSpPr>
        <p:spPr bwMode="auto">
          <a:xfrm flipH="1">
            <a:off x="855135" y="872068"/>
            <a:ext cx="11328000" cy="0"/>
          </a:xfrm>
          <a:prstGeom prst="line">
            <a:avLst/>
          </a:prstGeom>
          <a:noFill/>
          <a:ln w="12700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标题 9"/>
          <p:cNvSpPr>
            <a:spLocks noGrp="1"/>
          </p:cNvSpPr>
          <p:nvPr>
            <p:ph type="title" hasCustomPrompt="1"/>
          </p:nvPr>
        </p:nvSpPr>
        <p:spPr>
          <a:xfrm>
            <a:off x="855135" y="128117"/>
            <a:ext cx="2744588" cy="5715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r>
              <a:rPr lang="zh-CN" altLang="en-US" dirty="0"/>
              <a:t>的日访问</a:t>
            </a:r>
          </a:p>
        </p:txBody>
      </p:sp>
      <p:sp>
        <p:nvSpPr>
          <p:cNvPr id="4" name="矩形 3"/>
          <p:cNvSpPr/>
          <p:nvPr userDrawn="1"/>
        </p:nvSpPr>
        <p:spPr>
          <a:xfrm>
            <a:off x="233760" y="202738"/>
            <a:ext cx="496880" cy="496879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6" name="直接连接符 46"/>
          <p:cNvCxnSpPr>
            <a:cxnSpLocks noChangeShapeType="1"/>
          </p:cNvCxnSpPr>
          <p:nvPr userDrawn="1"/>
        </p:nvCxnSpPr>
        <p:spPr bwMode="auto">
          <a:xfrm flipH="1">
            <a:off x="855135" y="872068"/>
            <a:ext cx="11328000" cy="0"/>
          </a:xfrm>
          <a:prstGeom prst="line">
            <a:avLst/>
          </a:prstGeom>
          <a:noFill/>
          <a:ln w="12700" cmpd="sng">
            <a:solidFill>
              <a:srgbClr val="4D494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2" descr="E:\个人\华北电力大学--校徽以及文字\p_large_JOMM_1d8e0003e9ad2d0b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2" y="6989"/>
            <a:ext cx="2963301" cy="82972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/>
          <p:cNvSpPr txBox="1"/>
          <p:nvPr userDrawn="1"/>
        </p:nvSpPr>
        <p:spPr>
          <a:xfrm>
            <a:off x="11587617" y="6475015"/>
            <a:ext cx="47801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D245EAB-9618-4040-808F-EB430FEFCFD0}" type="slidenum">
              <a:rPr lang="zh-CN" altLang="en-US" sz="1867" smtClean="0"/>
              <a:t>‹#›</a:t>
            </a:fld>
            <a:endParaRPr lang="zh-CN" altLang="en-US" sz="1867" dirty="0"/>
          </a:p>
        </p:txBody>
      </p:sp>
      <p:sp>
        <p:nvSpPr>
          <p:cNvPr id="10" name="矩形 9"/>
          <p:cNvSpPr/>
          <p:nvPr userDrawn="1"/>
        </p:nvSpPr>
        <p:spPr>
          <a:xfrm>
            <a:off x="478571" y="469159"/>
            <a:ext cx="331253" cy="331253"/>
          </a:xfrm>
          <a:prstGeom prst="rect">
            <a:avLst/>
          </a:prstGeom>
          <a:solidFill>
            <a:srgbClr val="AFD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3446962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10" grpId="0" animBg="1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40"/>
          </a:xfrm>
          <a:prstGeom prst="rect">
            <a:avLst/>
          </a:prstGeom>
        </p:spPr>
        <p:txBody>
          <a:bodyPr lIns="72545" tIns="36273" rIns="72545" bIns="36273" anchor="b"/>
          <a:lstStyle>
            <a:lvl1pPr algn="l">
              <a:defRPr sz="2533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3867"/>
            </a:lvl1pPr>
            <a:lvl2pPr marL="565374" indent="0">
              <a:buNone/>
              <a:defRPr sz="3467"/>
            </a:lvl2pPr>
            <a:lvl3pPr marL="1130746" indent="0">
              <a:buNone/>
              <a:defRPr sz="2933"/>
            </a:lvl3pPr>
            <a:lvl4pPr marL="1696120" indent="0">
              <a:buNone/>
              <a:defRPr sz="2533"/>
            </a:lvl4pPr>
            <a:lvl5pPr marL="2261495" indent="0">
              <a:buNone/>
              <a:defRPr sz="2533"/>
            </a:lvl5pPr>
            <a:lvl6pPr marL="2826868" indent="0">
              <a:buNone/>
              <a:defRPr sz="2533"/>
            </a:lvl6pPr>
            <a:lvl7pPr marL="3392245" indent="0">
              <a:buNone/>
              <a:defRPr sz="2533"/>
            </a:lvl7pPr>
            <a:lvl8pPr marL="3957618" indent="0">
              <a:buNone/>
              <a:defRPr sz="2533"/>
            </a:lvl8pPr>
            <a:lvl9pPr marL="4522991" indent="0">
              <a:buNone/>
              <a:defRPr sz="2533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46"/>
            <a:ext cx="7315200" cy="804860"/>
          </a:xfrm>
          <a:prstGeom prst="rect">
            <a:avLst/>
          </a:prstGeom>
        </p:spPr>
        <p:txBody>
          <a:bodyPr lIns="72545" tIns="36273" rIns="72545" bIns="36273"/>
          <a:lstStyle>
            <a:lvl1pPr marL="0" indent="0">
              <a:buNone/>
              <a:defRPr sz="1733"/>
            </a:lvl1pPr>
            <a:lvl2pPr marL="565374" indent="0">
              <a:buNone/>
              <a:defRPr sz="1467"/>
            </a:lvl2pPr>
            <a:lvl3pPr marL="1130746" indent="0">
              <a:buNone/>
              <a:defRPr sz="1333"/>
            </a:lvl3pPr>
            <a:lvl4pPr marL="1696120" indent="0">
              <a:buNone/>
              <a:defRPr sz="1067"/>
            </a:lvl4pPr>
            <a:lvl5pPr marL="2261495" indent="0">
              <a:buNone/>
              <a:defRPr sz="1067"/>
            </a:lvl5pPr>
            <a:lvl6pPr marL="2826868" indent="0">
              <a:buNone/>
              <a:defRPr sz="1067"/>
            </a:lvl6pPr>
            <a:lvl7pPr marL="3392245" indent="0">
              <a:buNone/>
              <a:defRPr sz="1067"/>
            </a:lvl7pPr>
            <a:lvl8pPr marL="3957618" indent="0">
              <a:buNone/>
              <a:defRPr sz="1067"/>
            </a:lvl8pPr>
            <a:lvl9pPr marL="4522991" indent="0">
              <a:buNone/>
              <a:defRPr sz="106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9907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4895" y="116419"/>
            <a:ext cx="10942228" cy="648607"/>
          </a:xfrm>
          <a:prstGeom prst="rect">
            <a:avLst/>
          </a:prstGeom>
        </p:spPr>
        <p:txBody>
          <a:bodyPr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895" y="981227"/>
            <a:ext cx="10942228" cy="5373309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295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EC52-07A5-49D9-9AE6-CD33B8910BE7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2851" y="115896"/>
            <a:ext cx="2734733" cy="6238875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4425" y="115896"/>
            <a:ext cx="8005233" cy="6238875"/>
          </a:xfrm>
          <a:prstGeom prst="rect">
            <a:avLst/>
          </a:prstGeom>
        </p:spPr>
        <p:txBody>
          <a:bodyPr vert="eaVert" lIns="72545" tIns="36273" rIns="72545" bIns="36273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1687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132503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680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11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6B198-379F-4258-8A6E-0F9303CA4EEB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1A281-6E28-4497-B330-15E46475B26D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7A026-F1F1-45B9-AC30-CE5779635403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3A4A-7C80-4A7B-95DC-71963A047B3B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20FD0-A655-41CE-B414-F5ACB0D6A19E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26C47-EC22-4022-9B16-A42865179F8F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D86C-D788-4771-835A-DD06BDA05EB0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BD86E-FB4C-4192-A293-D4491D9F66F7}" type="datetime1">
              <a:rPr lang="zh-CN" altLang="en-US" smtClean="0"/>
              <a:t>2024/10/21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 t="9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42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5pPr>
      <a:lvl6pPr marL="565374" algn="l" rtl="0" fontAlgn="base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6pPr>
      <a:lvl7pPr marL="1130746" algn="l" rtl="0" fontAlgn="base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7pPr>
      <a:lvl8pPr marL="1696120" algn="l" rtl="0" fontAlgn="base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8pPr>
      <a:lvl9pPr marL="2261495" algn="l" rtl="0" fontAlgn="base">
        <a:spcBef>
          <a:spcPct val="0"/>
        </a:spcBef>
        <a:spcAft>
          <a:spcPct val="0"/>
        </a:spcAft>
        <a:defRPr sz="3467" b="1">
          <a:solidFill>
            <a:schemeClr val="tx1"/>
          </a:solidFill>
          <a:latin typeface="Arial" charset="0"/>
          <a:ea typeface="微软雅黑" pitchFamily="34" charset="-122"/>
          <a:cs typeface="宋体" pitchFamily="2" charset="-122"/>
        </a:defRPr>
      </a:lvl9pPr>
    </p:titleStyle>
    <p:bodyStyle>
      <a:lvl1pPr marL="223340" indent="-22334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533" b="1">
          <a:solidFill>
            <a:schemeClr val="tx1"/>
          </a:solidFill>
          <a:latin typeface="+mn-lt"/>
          <a:ea typeface="+mn-ea"/>
          <a:cs typeface="+mn-cs"/>
        </a:defRPr>
      </a:lvl1pPr>
      <a:lvl2pPr marL="668342" indent="-22334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06627" indent="-21494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867">
          <a:solidFill>
            <a:schemeClr val="tx1"/>
          </a:solidFill>
          <a:latin typeface="+mn-lt"/>
          <a:ea typeface="+mn-ea"/>
          <a:cs typeface="+mn-cs"/>
        </a:defRPr>
      </a:lvl3pPr>
      <a:lvl4pPr marL="1551631" indent="-22334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733">
          <a:solidFill>
            <a:schemeClr val="tx1"/>
          </a:solidFill>
          <a:latin typeface="+mn-lt"/>
          <a:ea typeface="+mn-ea"/>
          <a:cs typeface="+mn-cs"/>
        </a:defRPr>
      </a:lvl4pPr>
      <a:lvl5pPr marL="2001670" indent="-22670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67">
          <a:solidFill>
            <a:schemeClr val="tx1"/>
          </a:solidFill>
          <a:latin typeface="+mn-lt"/>
          <a:ea typeface="+mn-ea"/>
          <a:cs typeface="+mn-cs"/>
        </a:defRPr>
      </a:lvl5pPr>
      <a:lvl6pPr marL="2567740" indent="-22772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67">
          <a:solidFill>
            <a:schemeClr val="tx1"/>
          </a:solidFill>
          <a:latin typeface="+mn-lt"/>
          <a:ea typeface="+mn-ea"/>
          <a:cs typeface="+mn-cs"/>
        </a:defRPr>
      </a:lvl6pPr>
      <a:lvl7pPr marL="3133115" indent="-22772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67">
          <a:solidFill>
            <a:schemeClr val="tx1"/>
          </a:solidFill>
          <a:latin typeface="+mn-lt"/>
          <a:ea typeface="+mn-ea"/>
          <a:cs typeface="+mn-cs"/>
        </a:defRPr>
      </a:lvl7pPr>
      <a:lvl8pPr marL="3698490" indent="-22772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67">
          <a:solidFill>
            <a:schemeClr val="tx1"/>
          </a:solidFill>
          <a:latin typeface="+mn-lt"/>
          <a:ea typeface="+mn-ea"/>
          <a:cs typeface="+mn-cs"/>
        </a:defRPr>
      </a:lvl8pPr>
      <a:lvl9pPr marL="4263861" indent="-22772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1467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746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1pPr>
      <a:lvl2pPr marL="565374" algn="l" defTabSz="1130746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2pPr>
      <a:lvl3pPr marL="1130746" algn="l" defTabSz="1130746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696120" algn="l" defTabSz="1130746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4pPr>
      <a:lvl5pPr marL="2261495" algn="l" defTabSz="1130746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5pPr>
      <a:lvl6pPr marL="2826868" algn="l" defTabSz="1130746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6pPr>
      <a:lvl7pPr marL="3392245" algn="l" defTabSz="1130746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7pPr>
      <a:lvl8pPr marL="3957618" algn="l" defTabSz="1130746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8pPr>
      <a:lvl9pPr marL="4522991" algn="l" defTabSz="1130746" rtl="0" eaLnBrk="1" latinLnBrk="0" hangingPunct="1">
        <a:defRPr sz="2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323304"/>
            <a:ext cx="12192000" cy="225782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3359" y="2595630"/>
            <a:ext cx="11617290" cy="68935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科技论文写作经验分享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5413" y="3914708"/>
            <a:ext cx="10561174" cy="6322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郑乐 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2020.03.05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96" y="5085184"/>
            <a:ext cx="1714500" cy="923925"/>
          </a:xfrm>
          <a:prstGeom prst="rect">
            <a:avLst/>
          </a:prstGeom>
          <a:solidFill>
            <a:srgbClr val="005AA0"/>
          </a:solidFill>
          <a:ln>
            <a:noFill/>
          </a:ln>
        </p:spPr>
      </p:pic>
      <p:sp>
        <p:nvSpPr>
          <p:cNvPr id="8" name="等腰三角形 7"/>
          <p:cNvSpPr/>
          <p:nvPr/>
        </p:nvSpPr>
        <p:spPr>
          <a:xfrm rot="10800000">
            <a:off x="5759963" y="4581128"/>
            <a:ext cx="672074" cy="306379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0">
                <a:schemeClr val="accent1">
                  <a:lumMod val="97000"/>
                  <a:lumOff val="3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8737600" y="6282223"/>
            <a:ext cx="2844800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198636" y="1083878"/>
            <a:ext cx="3794728" cy="976970"/>
            <a:chOff x="755576" y="644007"/>
            <a:chExt cx="3794728" cy="97697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79" r="28247" b="37837"/>
            <a:stretch/>
          </p:blipFill>
          <p:spPr>
            <a:xfrm>
              <a:off x="755576" y="644007"/>
              <a:ext cx="1152128" cy="884952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97" t="63640" r="18281"/>
            <a:stretch/>
          </p:blipFill>
          <p:spPr>
            <a:xfrm>
              <a:off x="1788610" y="730710"/>
              <a:ext cx="2761694" cy="89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3621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9" y="-2"/>
            <a:ext cx="12192007" cy="1552148"/>
            <a:chOff x="1" y="2994858"/>
            <a:chExt cx="9144001" cy="3162457"/>
          </a:xfrm>
        </p:grpSpPr>
        <p:sp>
          <p:nvSpPr>
            <p:cNvPr id="45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126486"/>
            <a:ext cx="12191996" cy="731514"/>
            <a:chOff x="1" y="2947547"/>
            <a:chExt cx="9143999" cy="2827685"/>
          </a:xfrm>
        </p:grpSpPr>
        <p:sp>
          <p:nvSpPr>
            <p:cNvPr id="3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E6B3B14-609A-46FB-973A-47090A8FB03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88640"/>
            <a:ext cx="609600" cy="6096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6217" y="211935"/>
            <a:ext cx="4237614" cy="678286"/>
            <a:chOff x="346217" y="211935"/>
            <a:chExt cx="4237614" cy="6782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7" y="211935"/>
              <a:ext cx="1004867" cy="67828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56262" y="332783"/>
              <a:ext cx="33275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63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动笔之前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3F0381C-FB80-4DE8-9F7E-E8976AB2346B}"/>
              </a:ext>
            </a:extLst>
          </p:cNvPr>
          <p:cNvSpPr txBox="1"/>
          <p:nvPr/>
        </p:nvSpPr>
        <p:spPr>
          <a:xfrm>
            <a:off x="772829" y="1498947"/>
            <a:ext cx="10646327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问题导向，突出重点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领域的问题是什么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论文工作解决了什么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对领域的推动体现在什么地方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凝练逻辑线，围绕逻辑线讲故事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提纲：以公式、图、表为核心，以小节标题为骨架，以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为载体，凝练故事线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828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9" y="-2"/>
            <a:ext cx="12192007" cy="1552148"/>
            <a:chOff x="1" y="2994858"/>
            <a:chExt cx="9144001" cy="3162457"/>
          </a:xfrm>
        </p:grpSpPr>
        <p:sp>
          <p:nvSpPr>
            <p:cNvPr id="45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126486"/>
            <a:ext cx="12191996" cy="731514"/>
            <a:chOff x="1" y="2947547"/>
            <a:chExt cx="9143999" cy="2827685"/>
          </a:xfrm>
        </p:grpSpPr>
        <p:sp>
          <p:nvSpPr>
            <p:cNvPr id="3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E6B3B14-609A-46FB-973A-47090A8FB03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88640"/>
            <a:ext cx="609600" cy="6096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6217" y="211935"/>
            <a:ext cx="4237614" cy="678286"/>
            <a:chOff x="346217" y="211935"/>
            <a:chExt cx="4237614" cy="6782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7" y="211935"/>
              <a:ext cx="1004867" cy="67828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56262" y="332783"/>
              <a:ext cx="33275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63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八股文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650" y="1392359"/>
            <a:ext cx="4968552" cy="49641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F0381C-FB80-4DE8-9F7E-E8976AB2346B}"/>
              </a:ext>
            </a:extLst>
          </p:cNvPr>
          <p:cNvSpPr txBox="1"/>
          <p:nvPr/>
        </p:nvSpPr>
        <p:spPr>
          <a:xfrm>
            <a:off x="6023992" y="1498947"/>
            <a:ext cx="579417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2-3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步最费时间，需要迭代数次，导师应该参与讨论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第一稿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留心逻辑，前后句的逻辑，前后段的逻辑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争取最短时间内完成，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1-2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周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第二稿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趁热打铁，第一稿完成后休息时间不要超过一天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仍然以逻辑为主，同时关注关键语句是否有歧义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每一稿打印出来修改，至少修改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遍之后交给导师帮忙修改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011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9" y="-2"/>
            <a:ext cx="12192007" cy="1552148"/>
            <a:chOff x="1" y="2994858"/>
            <a:chExt cx="9144001" cy="3162457"/>
          </a:xfrm>
        </p:grpSpPr>
        <p:sp>
          <p:nvSpPr>
            <p:cNvPr id="45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126486"/>
            <a:ext cx="12191996" cy="731514"/>
            <a:chOff x="1" y="2947547"/>
            <a:chExt cx="9143999" cy="2827685"/>
          </a:xfrm>
        </p:grpSpPr>
        <p:sp>
          <p:nvSpPr>
            <p:cNvPr id="3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E6B3B14-609A-46FB-973A-47090A8FB03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88640"/>
            <a:ext cx="609600" cy="6096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6217" y="211935"/>
            <a:ext cx="4237614" cy="678286"/>
            <a:chOff x="346217" y="211935"/>
            <a:chExt cx="4237614" cy="6782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7" y="211935"/>
              <a:ext cx="1004867" cy="67828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56262" y="332783"/>
              <a:ext cx="33275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63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其他建议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3F0381C-FB80-4DE8-9F7E-E8976AB2346B}"/>
              </a:ext>
            </a:extLst>
          </p:cNvPr>
          <p:cNvSpPr txBox="1"/>
          <p:nvPr/>
        </p:nvSpPr>
        <p:spPr>
          <a:xfrm>
            <a:off x="772829" y="1340768"/>
            <a:ext cx="1064632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注重积累，细节决定成败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多看多想多总结：逻辑、语言、图、表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AI helps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英文写作的规范，常见的语法错误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不同杂志的特殊要求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注重方法，习惯成就未来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八股文，切忌别出心裁和思维跳跃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吸收不同人的经验，形成并完善自己的写作方法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146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9" y="-2"/>
            <a:ext cx="12192007" cy="1552148"/>
            <a:chOff x="1" y="2994858"/>
            <a:chExt cx="9144001" cy="3162457"/>
          </a:xfrm>
        </p:grpSpPr>
        <p:sp>
          <p:nvSpPr>
            <p:cNvPr id="45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126486"/>
            <a:ext cx="12191996" cy="731514"/>
            <a:chOff x="1" y="2947547"/>
            <a:chExt cx="9143999" cy="2827685"/>
          </a:xfrm>
        </p:grpSpPr>
        <p:sp>
          <p:nvSpPr>
            <p:cNvPr id="3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E6B3B14-609A-46FB-973A-47090A8FB03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88640"/>
            <a:ext cx="609600" cy="6096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6217" y="211935"/>
            <a:ext cx="4237614" cy="678286"/>
            <a:chOff x="346217" y="211935"/>
            <a:chExt cx="4237614" cy="6782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7" y="211935"/>
              <a:ext cx="1004867" cy="67828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56262" y="332783"/>
              <a:ext cx="33275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63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其他建议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22" y="2774300"/>
            <a:ext cx="4414027" cy="32921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052" y="1214511"/>
            <a:ext cx="7651943" cy="26797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57811" y="4420364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对自己负责</a:t>
            </a:r>
            <a:endParaRPr lang="en-US" altLang="zh-CN" sz="3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3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 Professional!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240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9" y="-2"/>
            <a:ext cx="12192007" cy="1552148"/>
            <a:chOff x="1" y="2994858"/>
            <a:chExt cx="9144001" cy="3162457"/>
          </a:xfrm>
        </p:grpSpPr>
        <p:sp>
          <p:nvSpPr>
            <p:cNvPr id="45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126486"/>
            <a:ext cx="12191996" cy="731514"/>
            <a:chOff x="1" y="2947547"/>
            <a:chExt cx="9143999" cy="2827685"/>
          </a:xfrm>
        </p:grpSpPr>
        <p:sp>
          <p:nvSpPr>
            <p:cNvPr id="3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E6B3B14-609A-46FB-973A-47090A8FB03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88640"/>
            <a:ext cx="609600" cy="6096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6217" y="211935"/>
            <a:ext cx="4237614" cy="678286"/>
            <a:chOff x="346217" y="211935"/>
            <a:chExt cx="4237614" cy="6782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7" y="211935"/>
              <a:ext cx="1004867" cy="67828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56262" y="332783"/>
              <a:ext cx="33275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63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最最重要的！！！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3F0381C-FB80-4DE8-9F7E-E8976AB2346B}"/>
              </a:ext>
            </a:extLst>
          </p:cNvPr>
          <p:cNvSpPr txBox="1"/>
          <p:nvPr/>
        </p:nvSpPr>
        <p:spPr>
          <a:xfrm>
            <a:off x="772829" y="1498947"/>
            <a:ext cx="10646327" cy="3410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4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主观能动性</a:t>
            </a:r>
            <a:endParaRPr lang="en-US" altLang="zh-CN" sz="4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养成写论文的习惯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reading to writing</a:t>
            </a:r>
          </a:p>
          <a:p>
            <a:pPr marL="1028700" lvl="1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主动与同门交流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inspired to inspiring</a:t>
            </a:r>
          </a:p>
          <a:p>
            <a:pPr marL="1028700" lvl="1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经常找导师讨论 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from pushed to pushing</a:t>
            </a:r>
          </a:p>
        </p:txBody>
      </p:sp>
    </p:spTree>
    <p:extLst>
      <p:ext uri="{BB962C8B-B14F-4D97-AF65-F5344CB8AC3E}">
        <p14:creationId xmlns:p14="http://schemas.microsoft.com/office/powerpoint/2010/main" val="4084798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359696" y="2769519"/>
            <a:ext cx="5472608" cy="988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634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实例讨论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2000" cy="14847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96" y="4940611"/>
            <a:ext cx="1714500" cy="923925"/>
          </a:xfrm>
          <a:prstGeom prst="rect">
            <a:avLst/>
          </a:prstGeom>
          <a:solidFill>
            <a:srgbClr val="005AA0"/>
          </a:solidFill>
          <a:ln>
            <a:noFill/>
          </a:ln>
        </p:spPr>
      </p:pic>
      <p:cxnSp>
        <p:nvCxnSpPr>
          <p:cNvPr id="25" name="直接连接符 24"/>
          <p:cNvCxnSpPr/>
          <p:nvPr/>
        </p:nvCxnSpPr>
        <p:spPr>
          <a:xfrm>
            <a:off x="2495600" y="3861048"/>
            <a:ext cx="720080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5375920" y="764704"/>
            <a:ext cx="1440160" cy="1440160"/>
            <a:chOff x="3059832" y="2492896"/>
            <a:chExt cx="1152128" cy="115212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54000">
                <a:srgbClr val="759CCB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grpSpPr>
        <p:sp>
          <p:nvSpPr>
            <p:cNvPr id="37" name="椭圆 36"/>
            <p:cNvSpPr/>
            <p:nvPr/>
          </p:nvSpPr>
          <p:spPr>
            <a:xfrm>
              <a:off x="3059832" y="2492896"/>
              <a:ext cx="1152128" cy="115212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167844" y="2600908"/>
              <a:ext cx="936104" cy="93610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2066" y="2705130"/>
              <a:ext cx="727658" cy="72765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4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71943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9" y="-2"/>
            <a:ext cx="12192007" cy="1552148"/>
            <a:chOff x="1" y="2994858"/>
            <a:chExt cx="9144001" cy="3162457"/>
          </a:xfrm>
        </p:grpSpPr>
        <p:sp>
          <p:nvSpPr>
            <p:cNvPr id="45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126486"/>
            <a:ext cx="12191996" cy="731514"/>
            <a:chOff x="1" y="2947547"/>
            <a:chExt cx="9143999" cy="2827685"/>
          </a:xfrm>
        </p:grpSpPr>
        <p:sp>
          <p:nvSpPr>
            <p:cNvPr id="3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E6B3B14-609A-46FB-973A-47090A8FB03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88640"/>
            <a:ext cx="609600" cy="6096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6217" y="211935"/>
            <a:ext cx="4237614" cy="678286"/>
            <a:chOff x="346217" y="211935"/>
            <a:chExt cx="4237614" cy="6782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7" y="211935"/>
              <a:ext cx="1004867" cy="67828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56262" y="332783"/>
              <a:ext cx="33275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63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其他建议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3F0381C-FB80-4DE8-9F7E-E8976AB2346B}"/>
              </a:ext>
            </a:extLst>
          </p:cNvPr>
          <p:cNvSpPr txBox="1"/>
          <p:nvPr/>
        </p:nvSpPr>
        <p:spPr>
          <a:xfrm>
            <a:off x="772829" y="1340768"/>
            <a:ext cx="1064632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凝练的科学问题不具体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贡献总结不到位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图片不清晰，信息太多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正文内容重点不突出，与主要贡献无关的内容太多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vn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版本的问题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题目不具体，太抽象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028700" lvl="1" indent="-5715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描述贡献的语句太长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950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359696" y="2769519"/>
            <a:ext cx="5472608" cy="988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634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2000" cy="14847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96" y="4940611"/>
            <a:ext cx="1714500" cy="923925"/>
          </a:xfrm>
          <a:prstGeom prst="rect">
            <a:avLst/>
          </a:prstGeom>
          <a:solidFill>
            <a:srgbClr val="005AA0"/>
          </a:solidFill>
          <a:ln>
            <a:noFill/>
          </a:ln>
        </p:spPr>
      </p:pic>
      <p:cxnSp>
        <p:nvCxnSpPr>
          <p:cNvPr id="25" name="直接连接符 24"/>
          <p:cNvCxnSpPr/>
          <p:nvPr/>
        </p:nvCxnSpPr>
        <p:spPr>
          <a:xfrm>
            <a:off x="2495600" y="3861048"/>
            <a:ext cx="720080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5375920" y="764704"/>
            <a:ext cx="1440160" cy="1440160"/>
            <a:chOff x="3059832" y="2492896"/>
            <a:chExt cx="1152128" cy="115212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54000">
                <a:srgbClr val="759CCB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grpSpPr>
        <p:sp>
          <p:nvSpPr>
            <p:cNvPr id="37" name="椭圆 36"/>
            <p:cNvSpPr/>
            <p:nvPr/>
          </p:nvSpPr>
          <p:spPr>
            <a:xfrm>
              <a:off x="3059832" y="2492896"/>
              <a:ext cx="1152128" cy="115212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167844" y="2600908"/>
              <a:ext cx="936104" cy="93610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2066" y="2705130"/>
              <a:ext cx="727658" cy="72765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5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021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9" y="-2"/>
            <a:ext cx="12192007" cy="1552148"/>
            <a:chOff x="1" y="2994858"/>
            <a:chExt cx="9144001" cy="3162457"/>
          </a:xfrm>
        </p:grpSpPr>
        <p:sp>
          <p:nvSpPr>
            <p:cNvPr id="45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126486"/>
            <a:ext cx="12191996" cy="731514"/>
            <a:chOff x="1" y="2947547"/>
            <a:chExt cx="9143999" cy="2827685"/>
          </a:xfrm>
        </p:grpSpPr>
        <p:sp>
          <p:nvSpPr>
            <p:cNvPr id="3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E6B3B14-609A-46FB-973A-47090A8FB03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88640"/>
            <a:ext cx="609600" cy="6096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6217" y="211935"/>
            <a:ext cx="4237614" cy="678286"/>
            <a:chOff x="346217" y="211935"/>
            <a:chExt cx="4237614" cy="6782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7" y="211935"/>
              <a:ext cx="1004867" cy="67828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56262" y="332783"/>
              <a:ext cx="33275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63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结论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3F0381C-FB80-4DE8-9F7E-E8976AB2346B}"/>
              </a:ext>
            </a:extLst>
          </p:cNvPr>
          <p:cNvSpPr txBox="1"/>
          <p:nvPr/>
        </p:nvSpPr>
        <p:spPr>
          <a:xfrm>
            <a:off x="772829" y="1340768"/>
            <a:ext cx="1064632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科技论文写作重点在于符合逻辑地展示科研过程和结果，难点在于总结和提炼关键的科学问题，贯穿始终。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科技论文写作需要按照一定的规范和技巧书写。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174" y="3203469"/>
            <a:ext cx="9547334" cy="261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1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996951"/>
            <a:ext cx="12192000" cy="83633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4198636" y="1083878"/>
            <a:ext cx="3794728" cy="976970"/>
            <a:chOff x="755576" y="644007"/>
            <a:chExt cx="3794728" cy="976970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79" r="28247" b="37837"/>
            <a:stretch/>
          </p:blipFill>
          <p:spPr>
            <a:xfrm>
              <a:off x="755576" y="644007"/>
              <a:ext cx="1152128" cy="884952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97" t="63640" r="18281"/>
            <a:stretch/>
          </p:blipFill>
          <p:spPr>
            <a:xfrm>
              <a:off x="1788610" y="730710"/>
              <a:ext cx="2761694" cy="890267"/>
            </a:xfrm>
            <a:prstGeom prst="rect">
              <a:avLst/>
            </a:prstGeom>
          </p:spPr>
        </p:pic>
      </p:grp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96" y="5085184"/>
            <a:ext cx="1714500" cy="923925"/>
          </a:xfrm>
          <a:prstGeom prst="rect">
            <a:avLst/>
          </a:prstGeom>
          <a:solidFill>
            <a:srgbClr val="005AA0"/>
          </a:solidFill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-7976" y="3919386"/>
            <a:ext cx="12201143" cy="8567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294201" y="2983908"/>
            <a:ext cx="11617290" cy="689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不积跬步，无以至千里；不积小流，无以成江海</a:t>
            </a:r>
          </a:p>
        </p:txBody>
      </p:sp>
    </p:spTree>
    <p:extLst>
      <p:ext uri="{BB962C8B-B14F-4D97-AF65-F5344CB8AC3E}">
        <p14:creationId xmlns:p14="http://schemas.microsoft.com/office/powerpoint/2010/main" val="252376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5375921" y="2197347"/>
            <a:ext cx="597666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什么是科技论文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800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800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如何撰写科技论文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1800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实例讨论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7200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结论</a:t>
            </a:r>
          </a:p>
          <a:p>
            <a:pPr indent="72000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626" y="2276874"/>
            <a:ext cx="2699792" cy="324446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71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直角三角形 11"/>
          <p:cNvSpPr/>
          <p:nvPr/>
        </p:nvSpPr>
        <p:spPr>
          <a:xfrm>
            <a:off x="2742418" y="2276872"/>
            <a:ext cx="761294" cy="3244462"/>
          </a:xfrm>
          <a:prstGeom prst="rtTriangle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571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2927648" y="2276872"/>
            <a:ext cx="792088" cy="3244462"/>
          </a:xfrm>
          <a:prstGeom prst="line">
            <a:avLst/>
          </a:prstGeom>
          <a:ln w="571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六边形 46"/>
          <p:cNvSpPr/>
          <p:nvPr/>
        </p:nvSpPr>
        <p:spPr>
          <a:xfrm>
            <a:off x="4943872" y="3021303"/>
            <a:ext cx="549817" cy="471588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六边形 47"/>
          <p:cNvSpPr/>
          <p:nvPr/>
        </p:nvSpPr>
        <p:spPr>
          <a:xfrm>
            <a:off x="4799856" y="2381348"/>
            <a:ext cx="549817" cy="471588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六边形 48"/>
          <p:cNvSpPr/>
          <p:nvPr/>
        </p:nvSpPr>
        <p:spPr>
          <a:xfrm>
            <a:off x="5087888" y="3661258"/>
            <a:ext cx="549817" cy="471588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六边形 49"/>
          <p:cNvSpPr/>
          <p:nvPr/>
        </p:nvSpPr>
        <p:spPr>
          <a:xfrm>
            <a:off x="5231904" y="4301213"/>
            <a:ext cx="549817" cy="471588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六边形 50"/>
          <p:cNvSpPr/>
          <p:nvPr/>
        </p:nvSpPr>
        <p:spPr>
          <a:xfrm>
            <a:off x="5389043" y="4941168"/>
            <a:ext cx="549817" cy="471588"/>
          </a:xfrm>
          <a:prstGeom prst="hexagon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灯片编号占位符 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742417" y="2276872"/>
            <a:ext cx="9402255" cy="3244462"/>
          </a:xfrm>
          <a:prstGeom prst="rect">
            <a:avLst/>
          </a:prstGeom>
          <a:noFill/>
          <a:ln w="57150"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ln>
                <a:solidFill>
                  <a:srgbClr val="005AA0"/>
                </a:solidFill>
              </a:ln>
              <a:noFill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263352" y="2924944"/>
            <a:ext cx="2592288" cy="1538214"/>
          </a:xfrm>
        </p:spPr>
        <p:txBody>
          <a:bodyPr rtlCol="0">
            <a:noAutofit/>
          </a:bodyPr>
          <a:lstStyle/>
          <a:p>
            <a:pPr defTabSz="914411"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r>
              <a:rPr lang="zh-CN" altLang="en-US" sz="3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4198636" y="1083878"/>
            <a:ext cx="3794728" cy="976970"/>
            <a:chOff x="755576" y="644007"/>
            <a:chExt cx="3794728" cy="976970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79" r="28247" b="37837"/>
            <a:stretch/>
          </p:blipFill>
          <p:spPr>
            <a:xfrm>
              <a:off x="755576" y="644007"/>
              <a:ext cx="1152128" cy="884952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97" t="63640" r="18281"/>
            <a:stretch/>
          </p:blipFill>
          <p:spPr>
            <a:xfrm>
              <a:off x="1788610" y="730710"/>
              <a:ext cx="2761694" cy="89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0641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49767" y="2780928"/>
            <a:ext cx="413446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634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什么是科技论文</a:t>
            </a:r>
            <a:endParaRPr lang="en-US" altLang="zh-CN" sz="4400" b="1" dirty="0">
              <a:solidFill>
                <a:srgbClr val="06345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96" y="4940611"/>
            <a:ext cx="1714500" cy="923925"/>
          </a:xfrm>
          <a:prstGeom prst="rect">
            <a:avLst/>
          </a:prstGeom>
          <a:solidFill>
            <a:srgbClr val="005AA0"/>
          </a:solidFill>
          <a:ln>
            <a:noFill/>
          </a:ln>
        </p:spPr>
      </p:pic>
      <p:cxnSp>
        <p:nvCxnSpPr>
          <p:cNvPr id="25" name="直接连接符 24"/>
          <p:cNvCxnSpPr/>
          <p:nvPr/>
        </p:nvCxnSpPr>
        <p:spPr>
          <a:xfrm>
            <a:off x="2495600" y="3861048"/>
            <a:ext cx="720080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0" y="-1"/>
            <a:ext cx="12192000" cy="14847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5375920" y="764704"/>
            <a:ext cx="1440160" cy="1440160"/>
            <a:chOff x="3059832" y="2492896"/>
            <a:chExt cx="1152128" cy="115212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54000">
                <a:srgbClr val="759CCB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grpSpPr>
        <p:sp>
          <p:nvSpPr>
            <p:cNvPr id="37" name="椭圆 36"/>
            <p:cNvSpPr/>
            <p:nvPr/>
          </p:nvSpPr>
          <p:spPr>
            <a:xfrm>
              <a:off x="3059832" y="2492896"/>
              <a:ext cx="1152128" cy="115212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167844" y="2600908"/>
              <a:ext cx="936104" cy="93610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2066" y="2705130"/>
              <a:ext cx="727658" cy="72765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1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97666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9" y="-2"/>
            <a:ext cx="12192007" cy="1552148"/>
            <a:chOff x="1" y="2994858"/>
            <a:chExt cx="9144001" cy="3162457"/>
          </a:xfrm>
        </p:grpSpPr>
        <p:sp>
          <p:nvSpPr>
            <p:cNvPr id="45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126486"/>
            <a:ext cx="12191996" cy="731514"/>
            <a:chOff x="1" y="2947547"/>
            <a:chExt cx="9143999" cy="2827685"/>
          </a:xfrm>
        </p:grpSpPr>
        <p:sp>
          <p:nvSpPr>
            <p:cNvPr id="3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E6B3B14-609A-46FB-973A-47090A8FB03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88640"/>
            <a:ext cx="609600" cy="6096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6217" y="211935"/>
            <a:ext cx="4237614" cy="678286"/>
            <a:chOff x="346217" y="211935"/>
            <a:chExt cx="4237614" cy="6782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7" y="211935"/>
              <a:ext cx="1004867" cy="67828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56262" y="332783"/>
              <a:ext cx="33275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63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什么是科技论文</a:t>
              </a:r>
              <a:endParaRPr lang="zh-CN" altLang="en-US" sz="2800" dirty="0">
                <a:solidFill>
                  <a:srgbClr val="0634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3F0381C-FB80-4DE8-9F7E-E8976AB2346B}"/>
              </a:ext>
            </a:extLst>
          </p:cNvPr>
          <p:cNvSpPr txBox="1"/>
          <p:nvPr/>
        </p:nvSpPr>
        <p:spPr>
          <a:xfrm>
            <a:off x="772829" y="1498947"/>
            <a:ext cx="10646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科技论文讲述了一个完整而又精彩、兼具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创造性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科学性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科学故事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科技论文既是科研活动的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起点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也是</a:t>
            </a: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重要节点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贯穿整个科研过程。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806" y="2654777"/>
            <a:ext cx="10583404" cy="31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9" y="-2"/>
            <a:ext cx="12192007" cy="1552148"/>
            <a:chOff x="1" y="2994858"/>
            <a:chExt cx="9144001" cy="3162457"/>
          </a:xfrm>
        </p:grpSpPr>
        <p:sp>
          <p:nvSpPr>
            <p:cNvPr id="45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126486"/>
            <a:ext cx="12191996" cy="731514"/>
            <a:chOff x="1" y="2947547"/>
            <a:chExt cx="9143999" cy="2827685"/>
          </a:xfrm>
        </p:grpSpPr>
        <p:sp>
          <p:nvSpPr>
            <p:cNvPr id="3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E6B3B14-609A-46FB-973A-47090A8FB03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88640"/>
            <a:ext cx="609600" cy="6096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6217" y="211935"/>
            <a:ext cx="4237614" cy="678286"/>
            <a:chOff x="346217" y="211935"/>
            <a:chExt cx="4237614" cy="6782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7" y="211935"/>
              <a:ext cx="1004867" cy="67828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56262" y="332783"/>
              <a:ext cx="33275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63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科技论文的组成</a:t>
              </a:r>
              <a:endParaRPr lang="zh-CN" altLang="en-US" sz="2800" dirty="0">
                <a:solidFill>
                  <a:srgbClr val="0634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3F0381C-FB80-4DE8-9F7E-E8976AB2346B}"/>
              </a:ext>
            </a:extLst>
          </p:cNvPr>
          <p:cNvSpPr txBox="1"/>
          <p:nvPr/>
        </p:nvSpPr>
        <p:spPr>
          <a:xfrm>
            <a:off x="772829" y="1498947"/>
            <a:ext cx="1064632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标题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论文署名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摘要和关键词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F0381C-FB80-4DE8-9F7E-E8976AB2346B}"/>
              </a:ext>
            </a:extLst>
          </p:cNvPr>
          <p:cNvSpPr txBox="1"/>
          <p:nvPr/>
        </p:nvSpPr>
        <p:spPr>
          <a:xfrm>
            <a:off x="4799856" y="2887028"/>
            <a:ext cx="51845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Problem Formulation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Solution Approach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Illustrative Example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Case Study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207568" y="3933056"/>
            <a:ext cx="2520280" cy="144016"/>
          </a:xfrm>
          <a:prstGeom prst="straightConnector1">
            <a:avLst/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F0381C-FB80-4DE8-9F7E-E8976AB2346B}"/>
              </a:ext>
            </a:extLst>
          </p:cNvPr>
          <p:cNvSpPr txBox="1"/>
          <p:nvPr/>
        </p:nvSpPr>
        <p:spPr>
          <a:xfrm>
            <a:off x="772829" y="6237312"/>
            <a:ext cx="10646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 J.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Conejo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EIC IEEE Trans. Power Syst. How to write a paper for the IEEE Transactions on Power Systems, 2013.1.12.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763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359696" y="2769519"/>
            <a:ext cx="5472608" cy="988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634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存在的问题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2000" cy="14847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96" y="4940611"/>
            <a:ext cx="1714500" cy="923925"/>
          </a:xfrm>
          <a:prstGeom prst="rect">
            <a:avLst/>
          </a:prstGeom>
          <a:solidFill>
            <a:srgbClr val="005AA0"/>
          </a:solidFill>
          <a:ln>
            <a:noFill/>
          </a:ln>
        </p:spPr>
      </p:pic>
      <p:cxnSp>
        <p:nvCxnSpPr>
          <p:cNvPr id="25" name="直接连接符 24"/>
          <p:cNvCxnSpPr/>
          <p:nvPr/>
        </p:nvCxnSpPr>
        <p:spPr>
          <a:xfrm>
            <a:off x="2495600" y="3861048"/>
            <a:ext cx="720080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5375920" y="764704"/>
            <a:ext cx="1440160" cy="1440160"/>
            <a:chOff x="3059832" y="2492896"/>
            <a:chExt cx="1152128" cy="115212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54000">
                <a:srgbClr val="759CCB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grpSpPr>
        <p:sp>
          <p:nvSpPr>
            <p:cNvPr id="37" name="椭圆 36"/>
            <p:cNvSpPr/>
            <p:nvPr/>
          </p:nvSpPr>
          <p:spPr>
            <a:xfrm>
              <a:off x="3059832" y="2492896"/>
              <a:ext cx="1152128" cy="115212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167844" y="2600908"/>
              <a:ext cx="936104" cy="93610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2066" y="2705130"/>
              <a:ext cx="727658" cy="72765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2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2913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9" y="-2"/>
            <a:ext cx="12192007" cy="1552148"/>
            <a:chOff x="1" y="2994858"/>
            <a:chExt cx="9144001" cy="3162457"/>
          </a:xfrm>
        </p:grpSpPr>
        <p:sp>
          <p:nvSpPr>
            <p:cNvPr id="45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126486"/>
            <a:ext cx="12191996" cy="731514"/>
            <a:chOff x="1" y="2947547"/>
            <a:chExt cx="9143999" cy="2827685"/>
          </a:xfrm>
        </p:grpSpPr>
        <p:sp>
          <p:nvSpPr>
            <p:cNvPr id="3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E6B3B14-609A-46FB-973A-47090A8FB03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88640"/>
            <a:ext cx="609600" cy="6096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6217" y="211935"/>
            <a:ext cx="4237614" cy="678286"/>
            <a:chOff x="346217" y="211935"/>
            <a:chExt cx="4237614" cy="6782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7" y="211935"/>
              <a:ext cx="1004867" cy="67828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56262" y="332783"/>
              <a:ext cx="33275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63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存在的问题</a:t>
              </a:r>
              <a:endParaRPr lang="zh-CN" altLang="en-US" sz="2800" dirty="0">
                <a:solidFill>
                  <a:srgbClr val="0634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F0381C-FB80-4DE8-9F7E-E8976AB2346B}"/>
              </a:ext>
            </a:extLst>
          </p:cNvPr>
          <p:cNvSpPr txBox="1"/>
          <p:nvPr/>
        </p:nvSpPr>
        <p:spPr>
          <a:xfrm>
            <a:off x="772829" y="1268760"/>
            <a:ext cx="1064632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文献综述太短，引用的文章太少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文献综述太长，没有明确的观点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研究边界的限定不明确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没有明确提出现有研究存在的问题，或总结不到位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没有总结论文的主要贡献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结论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研究内容的总结，不是结论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383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组合 43"/>
          <p:cNvGrpSpPr/>
          <p:nvPr/>
        </p:nvGrpSpPr>
        <p:grpSpPr>
          <a:xfrm rot="10800000">
            <a:off x="-9" y="-2"/>
            <a:ext cx="12192007" cy="1552148"/>
            <a:chOff x="1" y="2994858"/>
            <a:chExt cx="9144001" cy="3162457"/>
          </a:xfrm>
        </p:grpSpPr>
        <p:sp>
          <p:nvSpPr>
            <p:cNvPr id="45" name="任意多边形 19"/>
            <p:cNvSpPr/>
            <p:nvPr/>
          </p:nvSpPr>
          <p:spPr>
            <a:xfrm>
              <a:off x="1" y="2994858"/>
              <a:ext cx="9143999" cy="215401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任意多边形 20"/>
            <p:cNvSpPr/>
            <p:nvPr/>
          </p:nvSpPr>
          <p:spPr>
            <a:xfrm>
              <a:off x="3" y="3474503"/>
              <a:ext cx="9143999" cy="2682812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0" y="6126486"/>
            <a:ext cx="12191996" cy="731514"/>
            <a:chOff x="1" y="2947547"/>
            <a:chExt cx="9143999" cy="2827685"/>
          </a:xfrm>
        </p:grpSpPr>
        <p:sp>
          <p:nvSpPr>
            <p:cNvPr id="38" name="任意多边形 14"/>
            <p:cNvSpPr/>
            <p:nvPr/>
          </p:nvSpPr>
          <p:spPr>
            <a:xfrm>
              <a:off x="1" y="2947547"/>
              <a:ext cx="9143999" cy="229735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任意多边形 17"/>
            <p:cNvSpPr/>
            <p:nvPr/>
          </p:nvSpPr>
          <p:spPr>
            <a:xfrm>
              <a:off x="1" y="3559995"/>
              <a:ext cx="9143999" cy="2215237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E6B3B14-609A-46FB-973A-47090A8FB037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568" y="188640"/>
            <a:ext cx="609600" cy="6096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46217" y="211935"/>
            <a:ext cx="4237614" cy="678286"/>
            <a:chOff x="346217" y="211935"/>
            <a:chExt cx="4237614" cy="67828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217" y="211935"/>
              <a:ext cx="1004867" cy="678286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256262" y="332783"/>
              <a:ext cx="3327569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>
                  <a:solidFill>
                    <a:srgbClr val="06345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存在的问题</a:t>
              </a:r>
              <a:endParaRPr lang="zh-CN" altLang="en-US" sz="2800" dirty="0">
                <a:solidFill>
                  <a:srgbClr val="06345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3F0381C-FB80-4DE8-9F7E-E8976AB2346B}"/>
              </a:ext>
            </a:extLst>
          </p:cNvPr>
          <p:cNvSpPr txBox="1"/>
          <p:nvPr/>
        </p:nvSpPr>
        <p:spPr>
          <a:xfrm>
            <a:off x="772829" y="1268760"/>
            <a:ext cx="1064632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方法部分：逻辑混乱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缺乏前后呼应，引言中提的问题正文要回答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重点不突出，科技论文深度比广度更重要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章节内容、长度不协调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关键语句歧义、关键结论缺乏因果关系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算例部分：缺乏分析</a:t>
            </a: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设计感缺失，简单罗列仿真结果，没有深入分析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没有与其他方法的比较，比较才能体现创新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6546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3359696" y="2769519"/>
            <a:ext cx="547260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4400" b="1" dirty="0">
                <a:solidFill>
                  <a:srgbClr val="06345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如何撰写科研论文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-1"/>
            <a:ext cx="12192000" cy="148478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5596" y="4940611"/>
            <a:ext cx="1714500" cy="923925"/>
          </a:xfrm>
          <a:prstGeom prst="rect">
            <a:avLst/>
          </a:prstGeom>
          <a:solidFill>
            <a:srgbClr val="005AA0"/>
          </a:solidFill>
          <a:ln>
            <a:noFill/>
          </a:ln>
        </p:spPr>
      </p:pic>
      <p:cxnSp>
        <p:nvCxnSpPr>
          <p:cNvPr id="25" name="直接连接符 24"/>
          <p:cNvCxnSpPr/>
          <p:nvPr/>
        </p:nvCxnSpPr>
        <p:spPr>
          <a:xfrm>
            <a:off x="2495600" y="3861048"/>
            <a:ext cx="7200800" cy="0"/>
          </a:xfrm>
          <a:prstGeom prst="line">
            <a:avLst/>
          </a:prstGeom>
          <a:ln w="127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/>
          <p:cNvGrpSpPr/>
          <p:nvPr/>
        </p:nvGrpSpPr>
        <p:grpSpPr>
          <a:xfrm>
            <a:off x="5375920" y="764704"/>
            <a:ext cx="1440160" cy="1440160"/>
            <a:chOff x="3059832" y="2492896"/>
            <a:chExt cx="1152128" cy="1152128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54000">
                <a:srgbClr val="759CCB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</p:grpSpPr>
        <p:sp>
          <p:nvSpPr>
            <p:cNvPr id="37" name="椭圆 36"/>
            <p:cNvSpPr/>
            <p:nvPr/>
          </p:nvSpPr>
          <p:spPr>
            <a:xfrm>
              <a:off x="3059832" y="2492896"/>
              <a:ext cx="1152128" cy="115212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167844" y="2600908"/>
              <a:ext cx="936104" cy="936104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3272066" y="2705130"/>
              <a:ext cx="727658" cy="727658"/>
            </a:xfrm>
            <a:prstGeom prst="ellipse">
              <a:avLst/>
            </a:prstGeom>
            <a:grp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/>
                <a:t>3</a:t>
              </a:r>
              <a:endParaRPr lang="zh-CN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2304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标准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华文细黑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13560</TotalTime>
  <Words>669</Words>
  <Application>Microsoft Office PowerPoint</Application>
  <PresentationFormat>宽屏</PresentationFormat>
  <Paragraphs>145</Paragraphs>
  <Slides>19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楷体</vt:lpstr>
      <vt:lpstr>微软雅黑</vt:lpstr>
      <vt:lpstr>Arial</vt:lpstr>
      <vt:lpstr>Calibri</vt:lpstr>
      <vt:lpstr>Times New Roman</vt:lpstr>
      <vt:lpstr>Wingdings</vt:lpstr>
      <vt:lpstr>Office 主题</vt:lpstr>
      <vt:lpstr>标准1</vt:lpstr>
      <vt:lpstr>科技论文写作经验分享</vt:lpstr>
      <vt:lpstr>目录 CONTENTS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科技论文写作经验分享</dc:title>
  <dc:creator>Le Zheng</dc:creator>
  <cp:lastModifiedBy>Le</cp:lastModifiedBy>
  <cp:revision>768</cp:revision>
  <dcterms:created xsi:type="dcterms:W3CDTF">2016-10-31T02:22:50Z</dcterms:created>
  <dcterms:modified xsi:type="dcterms:W3CDTF">2024-10-21T07:38:33Z</dcterms:modified>
</cp:coreProperties>
</file>