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hdphoto1.wdp" ContentType="image/vnd.ms-photo"/>
  <Override PartName="/ppt/media/image2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D9E3C0-EEB1-4ABA-8D10-03792281E4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9E8A33-ACF9-44CD-A976-654C11E5FB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7C9733-7293-4C11-B219-B05C4EF9D4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DB9A86-B1C7-4C70-A0F2-7B5F9C9A61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7A4D0C-BAAA-46FC-8C32-7AE4E0AE82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F52923-D816-4AC7-B8EB-8EF603EB97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65FCCF-E916-4921-86AD-5EB651E7D0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240C9C-1403-4FDA-8C53-81F1B0BB9B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588EB3-34F5-4397-BB38-D87C48D088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E828DD-9C20-4471-8A62-C65A85441E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42F749-C0A0-4AAC-88DA-B7418D715C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F3D450-6079-4E80-B9AF-97E438631E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74B202-2D2C-414B-AD3C-850F7444EA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17F978-8353-4C7A-AE46-E675E48FB8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AE854D-FF81-444B-B85C-74875708BA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3B94B7-D528-4555-BF81-90586B7EDD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2432CC-4A75-4A31-9223-62A1224E7F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038004-C037-4832-9103-18F60A1C7B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0E726C-FC5F-4A3E-B1C7-0101A7D745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24DAC9-D0EF-42EC-9CB9-0EA0E49134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D6FEA4-07E0-470B-8426-FBAF43EA7D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C02DD8-6DB5-48EC-B5C4-4CD82F57D6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805337-9E2C-4025-B5D4-4D569EF0D4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A62B6C-BCD8-41D2-A9C5-57B9EB0847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255AD8-3980-4EA2-9225-2BA55F8EF3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B4659E-7905-404D-93A2-ABFDA935FA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8FB67A-A7D8-41F7-AF45-CF3D6A99F0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ECEC62-3C97-408E-AE4E-A0E15526E7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05F1CE-B23E-4A20-906C-DA81AF07D9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C3B77B-DFD5-4736-9D4C-6FA90FAC9B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8A2B04-ED4E-4595-A152-DA457192C0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FD38EC-C1A6-426A-AF20-33B777071E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7C3741-354F-45C8-A76C-AF76EC7063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1C4303-4BA1-4DEF-ACAC-B7398F827B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D5B81E-4CFC-4CAC-A292-82A7BA7227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752B33-5E72-4895-AC0B-B2D8A746E5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EA121C-B632-43EC-A02E-7C46A1009E97}" type="slidenum">
              <a:rPr b="0" lang="en-US" sz="1200" spc="-1" strike="noStrike">
                <a:solidFill>
                  <a:srgbClr val="8b8b8b"/>
                </a:solidFill>
                <a:latin typeface="Segoe U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EBC308-7140-4F93-992E-D197A64CC1B2}" type="slidenum">
              <a:rPr b="0" lang="en-US" sz="1200" spc="-1" strike="noStrike">
                <a:solidFill>
                  <a:srgbClr val="8b8b8b"/>
                </a:solidFill>
                <a:latin typeface="Segoe U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BA87F7-6629-4D0D-A141-DE03C61473B7}" type="slidenum">
              <a:rPr b="0" lang="en-US" sz="1200" spc="-1" strike="noStrike">
                <a:solidFill>
                  <a:srgbClr val="8b8b8b"/>
                </a:solidFill>
                <a:latin typeface="Segoe U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ryoto@Microsoft.com" TargetMode="External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52240" y="1179720"/>
            <a:ext cx="1037520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0000"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Segoe UI"/>
              </a:rPr>
              <a:t>Introduction to Deep Learning: How to make your own deep learning framework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52240" y="4161960"/>
            <a:ext cx="9143280" cy="216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Segoe UI"/>
              </a:rPr>
              <a:t>Ryota Tomioka (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Segoe UI"/>
                <a:hlinkClick r:id="rId1"/>
              </a:rPr>
              <a:t>ryoto@microsoft.com</a:t>
            </a:r>
            <a:r>
              <a:rPr b="0" lang="en-US" sz="2800" spc="-1" strike="noStrike">
                <a:solidFill>
                  <a:srgbClr val="000000"/>
                </a:solidFill>
                <a:latin typeface="Segoe UI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Segoe UI"/>
              </a:rPr>
              <a:t>MSR Summer School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Segoe UI"/>
              </a:rPr>
              <a:t>2 July 2018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26" name="Group 5"/>
          <p:cNvGrpSpPr/>
          <p:nvPr/>
        </p:nvGrpSpPr>
        <p:grpSpPr>
          <a:xfrm>
            <a:off x="5857200" y="5968800"/>
            <a:ext cx="6424920" cy="724320"/>
            <a:chOff x="5857200" y="5968800"/>
            <a:chExt cx="6424920" cy="724320"/>
          </a:xfrm>
        </p:grpSpPr>
        <p:sp>
          <p:nvSpPr>
            <p:cNvPr id="127" name="Rectangle 4"/>
            <p:cNvSpPr/>
            <p:nvPr/>
          </p:nvSpPr>
          <p:spPr>
            <a:xfrm>
              <a:off x="6095880" y="5968800"/>
              <a:ext cx="5951160" cy="72432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ed7d3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Rectangle 3"/>
            <p:cNvSpPr/>
            <p:nvPr/>
          </p:nvSpPr>
          <p:spPr>
            <a:xfrm>
              <a:off x="5857200" y="6008040"/>
              <a:ext cx="64249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Segoe UI"/>
                  <a:ea typeface="DejaVu Sans"/>
                </a:rPr>
                <a:t>Azure iPython Notebook</a:t>
              </a:r>
              <a:br>
                <a:rPr sz="1800"/>
              </a:br>
              <a:r>
                <a:rPr b="0" lang="en-US" sz="1800" spc="-1" strike="noStrike">
                  <a:solidFill>
                    <a:srgbClr val="000000"/>
                  </a:solidFill>
                  <a:latin typeface="Segoe UI"/>
                  <a:ea typeface="DejaVu Sans"/>
                </a:rPr>
                <a:t>https://notebooks.azure.com/ryotat/libraries/DLTutorial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Summary so far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1261160" cy="49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1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A machine learning problem can be specified by: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70c0"/>
                </a:solidFill>
                <a:latin typeface="Segoe UI"/>
              </a:rPr>
              <a:t>Task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: What’s the input? What’s the output?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70c0"/>
                </a:solidFill>
                <a:latin typeface="Segoe UI"/>
              </a:rPr>
              <a:t>Model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: maps from the input to some numbers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70c0"/>
                </a:solidFill>
                <a:latin typeface="Segoe UI"/>
              </a:rPr>
              <a:t>Loss function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: measures how the model is doing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70c0"/>
                </a:solidFill>
                <a:latin typeface="Segoe UI"/>
              </a:rPr>
              <a:t>Training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: mini-batch SGD on the sum of </a:t>
            </a:r>
            <a:r>
              <a:rPr b="0" i="1" lang="en-US" sz="3200" spc="-1" strike="noStrike">
                <a:solidFill>
                  <a:srgbClr val="000000"/>
                </a:solidFill>
                <a:latin typeface="Segoe UI"/>
              </a:rPr>
              <a:t>empirical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losses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70c0"/>
                </a:solidFill>
                <a:latin typeface="Segoe UI"/>
              </a:rPr>
              <a:t>Validation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: Are we overfitting?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How do we compute the gradient?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9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Manually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Tedious (model specific), error prone, and not easy to explore new models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Algorithmically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Back-propagation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Allow researchers to focus on model building rather than implementing each model correctly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Deep learning frameworks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718200" y="2695680"/>
            <a:ext cx="10514880" cy="416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Collection of implementations of popular layers (or modules), e.g., ReLU, Softmax, Convolution, RNNs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Provides an easy front-end to the layers/modules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Handles different array libraries / hardware backends (CPUs, GPUs, …)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If there were an exchange format…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1446560" cy="495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8000"/>
          </a:bodyPr>
          <a:p>
            <a:pPr marL="228600" indent="-228600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Training a network consists of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170000"/>
              </a:lnSpc>
              <a:spcBef>
                <a:spcPts val="499"/>
              </a:spcBef>
              <a:buClr>
                <a:srgbClr val="4472c4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4472c4"/>
                </a:solidFill>
                <a:latin typeface="Segoe UI"/>
              </a:rPr>
              <a:t>Forward propagation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: computing 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the loss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170000"/>
              </a:lnSpc>
              <a:spcBef>
                <a:spcPts val="499"/>
              </a:spcBef>
              <a:buClr>
                <a:srgbClr val="4472c4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4472c4"/>
                </a:solidFill>
                <a:latin typeface="Segoe UI"/>
              </a:rPr>
              <a:t>Backward propagation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computing the gradient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170000"/>
              </a:lnSpc>
              <a:spcBef>
                <a:spcPts val="499"/>
              </a:spcBef>
              <a:buClr>
                <a:srgbClr val="4472c4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4472c4"/>
                </a:solidFill>
                <a:latin typeface="Segoe UI"/>
              </a:rPr>
              <a:t>Parameter update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: move in the 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direction of the computed </a:t>
            </a:r>
            <a:r>
              <a:rPr b="0" i="1" lang="en-US" sz="2400" spc="-1" strike="noStrike">
                <a:solidFill>
                  <a:srgbClr val="000000"/>
                </a:solidFill>
                <a:latin typeface="Segoe UI"/>
              </a:rPr>
              <a:t>stochastic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 gradient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Fairly standard set of building 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blocks are used to build complex 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models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1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Linear, ReLU, Softmax, Tanh, …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Advanced topics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1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How to prevent overfitting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1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How to scale neural network 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training to multiple machines / 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devices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Dropout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170360" cy="508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Idea: randomly drop activations during training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Benefit: reduces overfitting and improves generalization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Can be implemented as a layer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Batch normalization 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[Ioffe &amp;Szegedy, 2015]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Idea: normalize the activation of each unit to have zero mean and unit standard deviation using a mini-batch estimate of mean and variance.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Benefit: more stable and faster training. Often generalizes better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Can be implemented as a layer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Adaptive optimization algorithms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Adam 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</a:rPr>
              <a:t>[Kingma &amp; Ba 2015]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: uses first and second order statistics of the gradients so that gradients are normalized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Benefit: prevents the vanishing/exploding gradient problem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74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Training and inference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Training objective and optimization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Neural networks and backpropagation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Importance of software tools – turns research into Lego block engineering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Various tricks to speed-up training and reduce overfitting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708920" cy="48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000"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This lecture covers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Introduction to machine learning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(keywords: model, training, inference, stochastic gradient descent, overfitting)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How to compute the gradient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(keywords: backpropagation, multi-layer perceptrons, activation function)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What is Machine Learning (ML)?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417320" cy="242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4000"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The goal of ML is to 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learn from data                       ----&gt;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Technically, combines 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statistics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and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computational tools (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optimization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Example (supervised learning) tasks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3" name="Straight Arrow Connector 5"/>
          <p:cNvSpPr/>
          <p:nvPr/>
        </p:nvSpPr>
        <p:spPr>
          <a:xfrm>
            <a:off x="3781440" y="4939200"/>
            <a:ext cx="49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TextBox 4"/>
          <p:cNvSpPr/>
          <p:nvPr/>
        </p:nvSpPr>
        <p:spPr>
          <a:xfrm>
            <a:off x="6870240" y="4708440"/>
            <a:ext cx="1819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Cat or Dog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Rectangle 3"/>
          <p:cNvSpPr/>
          <p:nvPr/>
        </p:nvSpPr>
        <p:spPr>
          <a:xfrm>
            <a:off x="2694600" y="5828040"/>
            <a:ext cx="521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Image recognition / classification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" name="Rectangle 7"/>
          <p:cNvSpPr/>
          <p:nvPr/>
        </p:nvSpPr>
        <p:spPr>
          <a:xfrm>
            <a:off x="4354200" y="4362840"/>
            <a:ext cx="1740960" cy="115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Straight Arrow Connector 16"/>
          <p:cNvSpPr/>
          <p:nvPr/>
        </p:nvSpPr>
        <p:spPr>
          <a:xfrm>
            <a:off x="6156720" y="4939200"/>
            <a:ext cx="51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What is Machine Learning (ML)?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417320" cy="242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4000"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The goal of ML is to 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learn from data                       ----&gt;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Technically, combines 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statistics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and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computational tools (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optimization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Example (supervised learning) tasks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0" name="Straight Arrow Connector 5"/>
          <p:cNvSpPr/>
          <p:nvPr/>
        </p:nvSpPr>
        <p:spPr>
          <a:xfrm>
            <a:off x="3781440" y="4939200"/>
            <a:ext cx="49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TextBox 10"/>
          <p:cNvSpPr/>
          <p:nvPr/>
        </p:nvSpPr>
        <p:spPr>
          <a:xfrm>
            <a:off x="6786000" y="4708440"/>
            <a:ext cx="1258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Hello”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Rectangle 3"/>
          <p:cNvSpPr/>
          <p:nvPr/>
        </p:nvSpPr>
        <p:spPr>
          <a:xfrm>
            <a:off x="3712680" y="5761080"/>
            <a:ext cx="3116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Speech recognition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Rectangle 7"/>
          <p:cNvSpPr/>
          <p:nvPr/>
        </p:nvSpPr>
        <p:spPr>
          <a:xfrm>
            <a:off x="4354200" y="4362840"/>
            <a:ext cx="1740960" cy="115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4" name="Straight Arrow Connector 16"/>
          <p:cNvSpPr/>
          <p:nvPr/>
        </p:nvSpPr>
        <p:spPr>
          <a:xfrm>
            <a:off x="6156720" y="4939200"/>
            <a:ext cx="51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What is Machine Learning (ML)?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417320" cy="242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4000"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The goal of ML is to 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learn from data                       ----&gt;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Technically, combines 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statistics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and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computational tools (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optimization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Example (supervised learning) tasks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" name="Straight Arrow Connector 5"/>
          <p:cNvSpPr/>
          <p:nvPr/>
        </p:nvSpPr>
        <p:spPr>
          <a:xfrm>
            <a:off x="3781440" y="4939200"/>
            <a:ext cx="49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11"/>
          <p:cNvSpPr/>
          <p:nvPr/>
        </p:nvSpPr>
        <p:spPr>
          <a:xfrm>
            <a:off x="1199520" y="4704840"/>
            <a:ext cx="2570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How are you?”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TextBox 13"/>
          <p:cNvSpPr/>
          <p:nvPr/>
        </p:nvSpPr>
        <p:spPr>
          <a:xfrm>
            <a:off x="6653880" y="4704840"/>
            <a:ext cx="2773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Wie geht’s dir?”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Rectangle 3"/>
          <p:cNvSpPr/>
          <p:nvPr/>
        </p:nvSpPr>
        <p:spPr>
          <a:xfrm>
            <a:off x="3705480" y="5761080"/>
            <a:ext cx="3195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Machine translation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Rectangle 7"/>
          <p:cNvSpPr/>
          <p:nvPr/>
        </p:nvSpPr>
        <p:spPr>
          <a:xfrm>
            <a:off x="4354200" y="4362840"/>
            <a:ext cx="1740960" cy="115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" name="Straight Arrow Connector 16"/>
          <p:cNvSpPr/>
          <p:nvPr/>
        </p:nvSpPr>
        <p:spPr>
          <a:xfrm>
            <a:off x="6156720" y="4939200"/>
            <a:ext cx="51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What is Machine Learning (ML)?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417320" cy="242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4000"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The goal of ML is to 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learn from data                       ----&gt;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Technically, combines 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statistics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and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computational tools (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optimization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Example (supervised learning) tasks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5" name="Straight Arrow Connector 5"/>
          <p:cNvSpPr/>
          <p:nvPr/>
        </p:nvSpPr>
        <p:spPr>
          <a:xfrm>
            <a:off x="3781440" y="4939200"/>
            <a:ext cx="49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TextBox 11"/>
          <p:cNvSpPr/>
          <p:nvPr/>
        </p:nvSpPr>
        <p:spPr>
          <a:xfrm>
            <a:off x="1199520" y="4704840"/>
            <a:ext cx="2570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How are you?”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7" name="TextBox 13"/>
          <p:cNvSpPr/>
          <p:nvPr/>
        </p:nvSpPr>
        <p:spPr>
          <a:xfrm>
            <a:off x="6613920" y="4704840"/>
            <a:ext cx="3463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I am fine thank you”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Rectangle 3"/>
          <p:cNvSpPr/>
          <p:nvPr/>
        </p:nvSpPr>
        <p:spPr>
          <a:xfrm>
            <a:off x="2770560" y="5761080"/>
            <a:ext cx="4908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Conversational agent / chatbot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9" name="Rectangle 7"/>
          <p:cNvSpPr/>
          <p:nvPr/>
        </p:nvSpPr>
        <p:spPr>
          <a:xfrm>
            <a:off x="4354200" y="4362840"/>
            <a:ext cx="1740960" cy="115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Straight Arrow Connector 16"/>
          <p:cNvSpPr/>
          <p:nvPr/>
        </p:nvSpPr>
        <p:spPr>
          <a:xfrm>
            <a:off x="6156720" y="4939200"/>
            <a:ext cx="516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What is Machine Learning (ML)?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417320" cy="242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4000"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The goal of ML is to 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learn from data                       ----&gt;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Technically, combines 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statistics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and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computational tools (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optimization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Example (supervised learning) tasks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Rectangle 7"/>
          <p:cNvSpPr/>
          <p:nvPr/>
        </p:nvSpPr>
        <p:spPr>
          <a:xfrm>
            <a:off x="4354200" y="4362840"/>
            <a:ext cx="1740960" cy="115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4" name="TextBox 10"/>
          <p:cNvSpPr/>
          <p:nvPr/>
        </p:nvSpPr>
        <p:spPr>
          <a:xfrm>
            <a:off x="392400" y="5207760"/>
            <a:ext cx="2570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How are you?”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5" name="Picture 6" descr="http://www.wirelesscommunication.nl/reference/images/voicesig.gif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6000" sat="207000"/>
                    </a14:imgEffect>
                  </a14:imgLayer>
                </a14:imgProps>
              </a:ext>
            </a:extLst>
          </a:blip>
          <a:srcRect l="28039" t="0" r="33367" b="0"/>
          <a:stretch/>
        </p:blipFill>
        <p:spPr>
          <a:xfrm>
            <a:off x="856440" y="5761080"/>
            <a:ext cx="1642320" cy="9903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4" descr="Cat"/>
          <p:cNvPicPr/>
          <p:nvPr/>
        </p:nvPicPr>
        <p:blipFill>
          <a:blip r:embed="rId3"/>
          <a:stretch/>
        </p:blipFill>
        <p:spPr>
          <a:xfrm>
            <a:off x="1068840" y="4117680"/>
            <a:ext cx="1217880" cy="9129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15"/>
          <p:cNvSpPr/>
          <p:nvPr/>
        </p:nvSpPr>
        <p:spPr>
          <a:xfrm>
            <a:off x="7507080" y="5545800"/>
            <a:ext cx="3463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I am fine thank you”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TextBox 17"/>
          <p:cNvSpPr/>
          <p:nvPr/>
        </p:nvSpPr>
        <p:spPr>
          <a:xfrm>
            <a:off x="8145720" y="4078080"/>
            <a:ext cx="1819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Cat or Dog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TextBox 18"/>
          <p:cNvSpPr/>
          <p:nvPr/>
        </p:nvSpPr>
        <p:spPr>
          <a:xfrm>
            <a:off x="7698960" y="4811760"/>
            <a:ext cx="2773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Wie geht’s dir?”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Connector: Curved 6"/>
          <p:cNvSpPr/>
          <p:nvPr/>
        </p:nvSpPr>
        <p:spPr>
          <a:xfrm>
            <a:off x="2450160" y="4526640"/>
            <a:ext cx="1641960" cy="27324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onnector: Curved 20"/>
          <p:cNvSpPr/>
          <p:nvPr/>
        </p:nvSpPr>
        <p:spPr>
          <a:xfrm flipV="1">
            <a:off x="2812680" y="4952520"/>
            <a:ext cx="1431360" cy="48456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onnector: Curved 21"/>
          <p:cNvSpPr/>
          <p:nvPr/>
        </p:nvSpPr>
        <p:spPr>
          <a:xfrm flipV="1">
            <a:off x="2655360" y="5104800"/>
            <a:ext cx="1541880" cy="130608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onnector: Curved 27"/>
          <p:cNvSpPr/>
          <p:nvPr/>
        </p:nvSpPr>
        <p:spPr>
          <a:xfrm flipV="1">
            <a:off x="6188040" y="4362120"/>
            <a:ext cx="1782000" cy="53028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onnector: Curved 29"/>
          <p:cNvSpPr/>
          <p:nvPr/>
        </p:nvSpPr>
        <p:spPr>
          <a:xfrm>
            <a:off x="6204960" y="4990320"/>
            <a:ext cx="1669680" cy="5184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onnector: Curved 32"/>
          <p:cNvSpPr/>
          <p:nvPr/>
        </p:nvSpPr>
        <p:spPr>
          <a:xfrm>
            <a:off x="6204960" y="5100120"/>
            <a:ext cx="1517760" cy="67536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What is Machine Learning (ML)?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417320" cy="555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8000"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The goal of ML is to 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learn from data                       ----&gt;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Technically, combines 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statistics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and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 computational tools (</a:t>
            </a:r>
            <a:r>
              <a:rPr b="0" lang="en-US" sz="3200" spc="-1" strike="noStrike">
                <a:solidFill>
                  <a:srgbClr val="4472c4"/>
                </a:solidFill>
                <a:latin typeface="Segoe UI"/>
              </a:rPr>
              <a:t>optimization</a:t>
            </a: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Example (supervised learning) tasks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Image recognition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Speech recognition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Machine translation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Other form of learning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Unsupervised learning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Reinforcement learning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1001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8" name="Straight Arrow Connector 5"/>
          <p:cNvSpPr/>
          <p:nvPr/>
        </p:nvSpPr>
        <p:spPr>
          <a:xfrm>
            <a:off x="9518760" y="3917880"/>
            <a:ext cx="72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TextBox 4"/>
          <p:cNvSpPr/>
          <p:nvPr/>
        </p:nvSpPr>
        <p:spPr>
          <a:xfrm>
            <a:off x="10449720" y="3733200"/>
            <a:ext cx="1412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Cat or Dog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Straight Arrow Connector 9"/>
          <p:cNvSpPr/>
          <p:nvPr/>
        </p:nvSpPr>
        <p:spPr>
          <a:xfrm>
            <a:off x="9518760" y="4849560"/>
            <a:ext cx="72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TextBox 10"/>
          <p:cNvSpPr/>
          <p:nvPr/>
        </p:nvSpPr>
        <p:spPr>
          <a:xfrm>
            <a:off x="10451520" y="4664880"/>
            <a:ext cx="988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Hello”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11"/>
          <p:cNvSpPr/>
          <p:nvPr/>
        </p:nvSpPr>
        <p:spPr>
          <a:xfrm>
            <a:off x="8051040" y="5515560"/>
            <a:ext cx="988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Hello”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Straight Arrow Connector 12"/>
          <p:cNvSpPr/>
          <p:nvPr/>
        </p:nvSpPr>
        <p:spPr>
          <a:xfrm>
            <a:off x="9518760" y="5700240"/>
            <a:ext cx="72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Box 13"/>
          <p:cNvSpPr/>
          <p:nvPr/>
        </p:nvSpPr>
        <p:spPr>
          <a:xfrm>
            <a:off x="10437120" y="5515560"/>
            <a:ext cx="1311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Bonjour”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goe UI"/>
              </a:rPr>
              <a:t>Techniques to reduce overfitting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9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4000"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Reduce the number of parameters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Parameter sharing (convnets, recurrent neural nets)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Weight decay (aka L2 regularization)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Penalizes the magnitude of the parameters 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Early stopping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Indirectly controls the magnitude of the parameters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More recent techniques</a:t>
            </a:r>
            <a:endParaRPr b="0" lang="en-US" sz="3200" spc="-1" strike="noStrike">
              <a:latin typeface="Arial"/>
            </a:endParaRPr>
          </a:p>
          <a:p>
            <a:pPr lvl="1" marL="6858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Segoe UI"/>
              </a:rPr>
              <a:t>Dropout, batch normalization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6628</TotalTime>
  <Application>LibreOffice/7.3.7.2$Linux_X86_64 LibreOffice_project/30$Build-2</Application>
  <AppVersion>15.0000</AppVersion>
  <Words>2117</Words>
  <Paragraphs>609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2017-09-12T09:07:33Z</dcterms:created>
  <dc:creator>Ryota Tomioka</dc:creator>
  <dc:description/>
  <dc:language>en-US</dc:language>
  <cp:lastModifiedBy/>
  <dcterms:modified xsi:type="dcterms:W3CDTF">2023-08-25T10:02:16Z</dcterms:modified>
  <cp:revision>244</cp:revision>
  <dc:subject/>
  <dc:title>Introduction to Deep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71</vt:i4>
  </property>
</Properties>
</file>