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</p:sldIdLst>
  <p:sldSz cy="8229600" cx="14630400"/>
  <p:notesSz cx="8229600" cy="14630400"/>
  <p:embeddedFontLst>
    <p:embeddedFont>
      <p:font typeface="Roboto"/>
      <p:regular r:id="rId50"/>
      <p:bold r:id="rId51"/>
      <p:italic r:id="rId52"/>
      <p:boldItalic r:id="rId53"/>
    </p:embeddedFont>
    <p:embeddedFont>
      <p:font typeface="Poppins"/>
      <p:bold r:id="rId54"/>
      <p:boldItalic r:id="rId55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56" roundtripDataSignature="AMtx7miBiL1rrjjacch3yh+JkHzMitplD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font" Target="fonts/Roboto-bold.fntdata"/><Relationship Id="rId50" Type="http://schemas.openxmlformats.org/officeDocument/2006/relationships/font" Target="fonts/Roboto-regular.fntdata"/><Relationship Id="rId53" Type="http://schemas.openxmlformats.org/officeDocument/2006/relationships/font" Target="fonts/Roboto-boldItalic.fntdata"/><Relationship Id="rId52" Type="http://schemas.openxmlformats.org/officeDocument/2006/relationships/font" Target="fonts/Roboto-italic.fntdata"/><Relationship Id="rId11" Type="http://schemas.openxmlformats.org/officeDocument/2006/relationships/slide" Target="slides/slide7.xml"/><Relationship Id="rId55" Type="http://schemas.openxmlformats.org/officeDocument/2006/relationships/font" Target="fonts/Poppins-boldItalic.fntdata"/><Relationship Id="rId10" Type="http://schemas.openxmlformats.org/officeDocument/2006/relationships/slide" Target="slides/slide6.xml"/><Relationship Id="rId54" Type="http://schemas.openxmlformats.org/officeDocument/2006/relationships/font" Target="fonts/Poppins-bold.fntdata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56" Type="http://customschemas.google.com/relationships/presentationmetadata" Target="metadata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/>
              <a:t>‹#›</a:t>
            </a:fld>
            <a:endParaRPr b="0" i="0" sz="1200" u="none" cap="none" strike="noStrike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48" name="Google Shape;14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9" name="Google Shape;259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1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4" name="Google Shape;28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1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9" name="Google Shape;29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1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1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47" name="Google Shape;347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8" name="Google Shape;348;p1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4" name="Shape 3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" name="Google Shape;365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66" name="Google Shape;366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7" name="Google Shape;367;p1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79" name="Google Shape;37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0" name="Google Shape;380;p1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92" name="Google Shape;392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1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8" name="Google Shape;408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09" name="Google Shape;409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0" name="Shape 4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Google Shape;431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32" name="Google Shape;432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3" name="Google Shape;433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9" name="Google Shape;159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46" name="Shape 4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7" name="Google Shape;447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48" name="Google Shape;448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2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4" name="Shape 4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Google Shape;455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56" name="Google Shape;456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2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3" name="Shape 4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Google Shape;464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65" name="Google Shape;465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6" name="Google Shape;466;p2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3" name="Shape 4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4" name="Google Shape;484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85" name="Google Shape;485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2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99" name="Google Shape;49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0" name="Google Shape;50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5" name="Shape 5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6" name="Google Shape;506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07" name="Google Shape;507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8" name="Google Shape;508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22" name="Shape 5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3" name="Google Shape;523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24" name="Google Shape;524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5" name="Google Shape;525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47" name="Shape 5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8" name="Google Shape;548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49" name="Google Shape;549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0" name="Google Shape;550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74" name="Google Shape;574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5" name="Google Shape;575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7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Google Shape;598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599" name="Google Shape;599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0" name="Google Shape;600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7" name="Google Shape;16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8" name="Google Shape;168;p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2" name="Shape 6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3" name="Google Shape;623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24" name="Google Shape;624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5" name="Google Shape;625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3" name="Shape 6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4" name="Google Shape;644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45" name="Google Shape;645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46" name="Google Shape;646;p3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p3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53" name="Google Shape;653;p3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4" name="Google Shape;654;p3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1" name="Shape 6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2" name="Google Shape;672;p3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73" name="Google Shape;673;p3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4" name="Google Shape;674;p3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6" name="Shape 6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7" name="Google Shape;697;p3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98" name="Google Shape;698;p3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9" name="Google Shape;699;p3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7" name="Shape 7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8" name="Google Shape;708;p3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09" name="Google Shape;709;p3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0" name="Google Shape;710;p3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7" name="Shape 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8" name="Google Shape;728;p3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29" name="Google Shape;729;p3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0" name="Google Shape;730;p3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p3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48" name="Google Shape;748;p3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49" name="Google Shape;749;p3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7" name="Shape 7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" name="Google Shape;768;p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69" name="Google Shape;769;p3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0" name="Google Shape;770;p3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0" name="Shape 7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1" name="Google Shape;791;p3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792" name="Google Shape;792;p3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3" name="Google Shape;793;p3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8" name="Google Shape;178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9" name="Google Shape;179;p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8" name="Shape 7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9" name="Google Shape;799;p4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00" name="Google Shape;800;p4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1" name="Google Shape;801;p4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2" name="Shape 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3" name="Google Shape;813;p4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14" name="Google Shape;814;p4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5" name="Google Shape;815;p4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2" name="Shape 8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3" name="Google Shape;823;p4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24" name="Google Shape;824;p4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5" name="Google Shape;825;p4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1" name="Shape 8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2" name="Google Shape;842;p4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43" name="Google Shape;843;p4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4" name="Google Shape;844;p43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0" name="Shape 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1" name="Google Shape;851;p4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52" name="Google Shape;852;p4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3" name="Google Shape;853;p4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9" name="Google Shape;869;p4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4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4" name="Google Shape;20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5" name="Google Shape;205;p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2" name="Google Shape;21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3" name="Google Shape;213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32" name="Google Shape;232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3" name="Google Shape;233;p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 master">
  <p:cSld name="Slide 1 master">
    <p:bg>
      <p:bgPr>
        <a:solidFill>
          <a:srgbClr val="000000"/>
        </a:solidFill>
      </p:bgPr>
    </p:bg>
    <p:spTree>
      <p:nvGrpSpPr>
        <p:cNvPr id="10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p4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" name="Google Shape;12;p4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0 master">
  <p:cSld name="Slide 10 master">
    <p:bg>
      <p:bgPr>
        <a:solidFill>
          <a:srgbClr val="000000"/>
        </a:solidFill>
      </p:bgPr>
    </p:bg>
    <p:spTree>
      <p:nvGrpSpPr>
        <p:cNvPr id="37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5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5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1 master">
  <p:cSld name="Slide 11 master">
    <p:bg>
      <p:bgPr>
        <a:solidFill>
          <a:srgbClr val="000000"/>
        </a:solidFill>
      </p:bgPr>
    </p:bg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5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" name="Google Shape;42;p5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2 master">
  <p:cSld name="Slide 12 master">
    <p:bg>
      <p:bgPr>
        <a:solidFill>
          <a:srgbClr val="000000"/>
        </a:solidFill>
      </p:bgPr>
    </p:bg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" name="Google Shape;45;p5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3 master">
  <p:cSld name="Slide 13 master">
    <p:bg>
      <p:bgPr>
        <a:solidFill>
          <a:srgbClr val="000000"/>
        </a:solidFill>
      </p:bgPr>
    </p:bg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5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5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4 master">
  <p:cSld name="Slide 14 master">
    <p:bg>
      <p:bgPr>
        <a:solidFill>
          <a:srgbClr val="000000"/>
        </a:solidFill>
      </p:bgPr>
    </p:bg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6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6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5 master">
  <p:cSld name="Slide 15 master">
    <p:bg>
      <p:bgPr>
        <a:solidFill>
          <a:srgbClr val="000000"/>
        </a:solidFill>
      </p:bgPr>
    </p:bg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6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6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6 master">
  <p:cSld name="Slide 16 master">
    <p:bg>
      <p:bgPr>
        <a:solidFill>
          <a:srgbClr val="000000"/>
        </a:solidFill>
      </p:bgPr>
    </p:bg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6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" name="Google Shape;57;p6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7 master">
  <p:cSld name="Slide 17 master">
    <p:bg>
      <p:bgPr>
        <a:solidFill>
          <a:srgbClr val="000000"/>
        </a:solidFill>
      </p:bgPr>
    </p:bg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6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8 master">
  <p:cSld name="Slide 18 master">
    <p:bg>
      <p:bgPr>
        <a:solidFill>
          <a:srgbClr val="000000"/>
        </a:solidFill>
      </p:bgPr>
    </p:bg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6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6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19 master">
  <p:cSld name="Slide 19 master">
    <p:bg>
      <p:bgPr>
        <a:solidFill>
          <a:srgbClr val="000000"/>
        </a:solidFill>
      </p:bgPr>
    </p:bg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6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6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 master">
  <p:cSld name="Slide 2 master">
    <p:bg>
      <p:bgPr>
        <a:solidFill>
          <a:srgbClr val="000000"/>
        </a:solidFill>
      </p:bgPr>
    </p:bg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4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" name="Google Shape;15;p4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0 master">
  <p:cSld name="Slide 20 master">
    <p:bg>
      <p:bgPr>
        <a:solidFill>
          <a:srgbClr val="000000"/>
        </a:solidFill>
      </p:bgPr>
    </p:bg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6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6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1 master">
  <p:cSld name="Slide 21 master">
    <p:bg>
      <p:bgPr>
        <a:solidFill>
          <a:srgbClr val="000000"/>
        </a:solidFill>
      </p:bgPr>
    </p:bg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6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6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2 master">
  <p:cSld name="Slide 22 master">
    <p:bg>
      <p:bgPr>
        <a:solidFill>
          <a:srgbClr val="000000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6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6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3 master">
  <p:cSld name="Slide 23 master">
    <p:bg>
      <p:bgPr>
        <a:solidFill>
          <a:srgbClr val="000000"/>
        </a:solidFill>
      </p:bgPr>
    </p:bg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6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6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4 master">
  <p:cSld name="Slide 24 master">
    <p:bg>
      <p:bgPr>
        <a:solidFill>
          <a:srgbClr val="000000"/>
        </a:solidFill>
      </p:bgPr>
    </p:bg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7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7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5 master">
  <p:cSld name="Slide 25 master">
    <p:bg>
      <p:bgPr>
        <a:solidFill>
          <a:srgbClr val="000000"/>
        </a:solidFill>
      </p:bgPr>
    </p:bg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7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" name="Google Shape;84;p7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6 master">
  <p:cSld name="Slide 26 master">
    <p:bg>
      <p:bgPr>
        <a:solidFill>
          <a:srgbClr val="000000"/>
        </a:solidFill>
      </p:bgPr>
    </p:bg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7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7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7 master">
  <p:cSld name="Slide 27 master">
    <p:bg>
      <p:bgPr>
        <a:solidFill>
          <a:srgbClr val="000000"/>
        </a:solidFill>
      </p:bgPr>
    </p:bg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7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7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8 master">
  <p:cSld name="Slide 28 master">
    <p:bg>
      <p:bgPr>
        <a:solidFill>
          <a:srgbClr val="000000"/>
        </a:solidFill>
      </p:bgPr>
    </p:bg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7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7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29 master">
  <p:cSld name="Slide 29 master">
    <p:bg>
      <p:bgPr>
        <a:solidFill>
          <a:srgbClr val="000000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7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7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 master">
  <p:cSld name="Slide 3 master">
    <p:bg>
      <p:bgPr>
        <a:solidFill>
          <a:srgbClr val="000000"/>
        </a:soli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" name="Google Shape;18;p4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0 master">
  <p:cSld name="Slide 30 master">
    <p:bg>
      <p:bgPr>
        <a:solidFill>
          <a:srgbClr val="000000"/>
        </a:solidFill>
      </p:bgPr>
    </p:bg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7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9" name="Google Shape;99;p7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1 master">
  <p:cSld name="Slide 31 master">
    <p:bg>
      <p:bgPr>
        <a:solidFill>
          <a:srgbClr val="000000"/>
        </a:solidFill>
      </p:bgPr>
    </p:bg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7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7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2 master">
  <p:cSld name="Slide 32 master">
    <p:bg>
      <p:bgPr>
        <a:solidFill>
          <a:srgbClr val="000000"/>
        </a:solidFill>
      </p:bgPr>
    </p:bg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7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5" name="Google Shape;105;p7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3 master">
  <p:cSld name="Slide 33 master">
    <p:bg>
      <p:bgPr>
        <a:solidFill>
          <a:srgbClr val="000000"/>
        </a:solidFill>
      </p:bgPr>
    </p:bg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7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8" name="Google Shape;108;p7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4 master">
  <p:cSld name="Slide 34 master">
    <p:bg>
      <p:bgPr>
        <a:solidFill>
          <a:srgbClr val="000000"/>
        </a:solidFill>
      </p:bgPr>
    </p:bg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8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8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5 master">
  <p:cSld name="Slide 35 master">
    <p:bg>
      <p:bgPr>
        <a:solidFill>
          <a:srgbClr val="000000"/>
        </a:soli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8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8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6 master">
  <p:cSld name="Slide 36 master">
    <p:bg>
      <p:bgPr>
        <a:solidFill>
          <a:srgbClr val="000000"/>
        </a:solidFill>
      </p:bgPr>
    </p:bg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8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8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7 master">
  <p:cSld name="Slide 37 master">
    <p:bg>
      <p:bgPr>
        <a:solidFill>
          <a:srgbClr val="000000"/>
        </a:solidFill>
      </p:bgPr>
    </p:bg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p8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0" name="Google Shape;120;p8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8 master">
  <p:cSld name="Slide 38 master">
    <p:bg>
      <p:bgPr>
        <a:solidFill>
          <a:srgbClr val="000000"/>
        </a:solidFill>
      </p:bgPr>
    </p:bg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8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8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39 master">
  <p:cSld name="Slide 39 master">
    <p:bg>
      <p:bgPr>
        <a:solidFill>
          <a:srgbClr val="000000"/>
        </a:solidFill>
      </p:bgPr>
    </p:bg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8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8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 master">
  <p:cSld name="Slide 4 master">
    <p:bg>
      <p:bgPr>
        <a:solidFill>
          <a:srgbClr val="000000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5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0 master">
  <p:cSld name="Slide 40 master">
    <p:bg>
      <p:bgPr>
        <a:solidFill>
          <a:srgbClr val="000000"/>
        </a:solidFill>
      </p:bgPr>
    </p:bg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8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9" name="Google Shape;129;p86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1 master">
  <p:cSld name="Slide 41 master">
    <p:bg>
      <p:bgPr>
        <a:solidFill>
          <a:srgbClr val="000000"/>
        </a:solidFill>
      </p:bgPr>
    </p:bg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8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87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2 master">
  <p:cSld name="Slide 42 master">
    <p:bg>
      <p:bgPr>
        <a:solidFill>
          <a:srgbClr val="000000"/>
        </a:solidFill>
      </p:bgPr>
    </p:bg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8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88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3 master">
  <p:cSld name="Slide 43 master">
    <p:bg>
      <p:bgPr>
        <a:solidFill>
          <a:srgbClr val="000000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8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p89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4 master">
  <p:cSld name="Slide 44 master">
    <p:bg>
      <p:bgPr>
        <a:solidFill>
          <a:srgbClr val="000000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9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9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45 master">
  <p:cSld name="Slide 45 master">
    <p:bg>
      <p:bgPr>
        <a:solidFill>
          <a:srgbClr val="000000"/>
        </a:solidFill>
      </p:bgPr>
    </p:bg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9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9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FFF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EFAULT">
  <p:cSld name="DEFAULT">
    <p:bg>
      <p:bgPr>
        <a:solidFill>
          <a:schemeClr val="lt1"/>
        </a:solidFill>
      </p:bgPr>
    </p:bg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5 master">
  <p:cSld name="Slide 5 master">
    <p:bg>
      <p:bgPr>
        <a:solidFill>
          <a:srgbClr val="000000"/>
        </a:solidFill>
      </p:bgPr>
    </p:bg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8DE2D6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6 master">
  <p:cSld name="Slide 6 master">
    <p:bg>
      <p:bgPr>
        <a:solidFill>
          <a:srgbClr val="000000"/>
        </a:solidFill>
      </p:bgPr>
    </p:bg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5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" name="Google Shape;27;p52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7 master">
  <p:cSld name="Slide 7 master">
    <p:bg>
      <p:bgPr>
        <a:solidFill>
          <a:srgbClr val="000000"/>
        </a:solidFill>
      </p:bgPr>
    </p:bg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5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53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8 master">
  <p:cSld name="Slide 8 master">
    <p:bg>
      <p:bgPr>
        <a:solidFill>
          <a:srgbClr val="000000"/>
        </a:solidFill>
      </p:bgPr>
    </p:bg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5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" name="Google Shape;33;p54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9 master">
  <p:cSld name="Slide 9 master">
    <p:bg>
      <p:bgPr>
        <a:solidFill>
          <a:srgbClr val="000000"/>
        </a:solidFill>
      </p:bgPr>
    </p:bg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5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AFAFA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" name="Google Shape;36;p55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CEC99">
              <a:alpha val="94901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slideLayout" Target="../slideLayouts/slideLayout46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47" Type="http://schemas.openxmlformats.org/officeDocument/2006/relationships/theme" Target="../theme/theme2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  <p:sldLayoutId id="2147483681" r:id="rId33"/>
    <p:sldLayoutId id="2147483682" r:id="rId34"/>
    <p:sldLayoutId id="2147483683" r:id="rId35"/>
    <p:sldLayoutId id="2147483684" r:id="rId36"/>
    <p:sldLayoutId id="2147483685" r:id="rId37"/>
    <p:sldLayoutId id="2147483686" r:id="rId38"/>
    <p:sldLayoutId id="2147483687" r:id="rId39"/>
    <p:sldLayoutId id="2147483688" r:id="rId40"/>
    <p:sldLayoutId id="2147483689" r:id="rId41"/>
    <p:sldLayoutId id="2147483690" r:id="rId42"/>
    <p:sldLayoutId id="2147483691" r:id="rId43"/>
    <p:sldLayoutId id="2147483692" r:id="rId44"/>
    <p:sldLayoutId id="2147483693" r:id="rId45"/>
    <p:sldLayoutId id="2147483694" r:id="rId46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Relationship Id="rId4" Type="http://schemas.openxmlformats.org/officeDocument/2006/relationships/image" Target="../media/image4.png"/><Relationship Id="rId5" Type="http://schemas.openxmlformats.org/officeDocument/2006/relationships/image" Target="../media/image1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0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4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4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4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4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5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6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8.png"/><Relationship Id="rId4" Type="http://schemas.openxmlformats.org/officeDocument/2006/relationships/image" Target="../media/image4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7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emilianospinoso.github.io/proyecto-final-ecommerce/" TargetMode="External"/><Relationship Id="rId4" Type="http://schemas.openxmlformats.org/officeDocument/2006/relationships/hyperlink" Target="https://github.com/emilianospinoso/proyecto-final-ecommerce" TargetMode="External"/><Relationship Id="rId5" Type="http://schemas.openxmlformats.org/officeDocument/2006/relationships/image" Target="../media/image4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8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4.png"/><Relationship Id="rId4" Type="http://schemas.openxmlformats.org/officeDocument/2006/relationships/image" Target="../media/image4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40.png"/><Relationship Id="rId4" Type="http://schemas.openxmlformats.org/officeDocument/2006/relationships/image" Target="../media/image28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0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53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3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65.png"/><Relationship Id="rId4" Type="http://schemas.openxmlformats.org/officeDocument/2006/relationships/image" Target="../media/image29.png"/><Relationship Id="rId5" Type="http://schemas.openxmlformats.org/officeDocument/2006/relationships/image" Target="../media/image31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4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37.png"/><Relationship Id="rId4" Type="http://schemas.openxmlformats.org/officeDocument/2006/relationships/image" Target="../media/image49.png"/><Relationship Id="rId5" Type="http://schemas.openxmlformats.org/officeDocument/2006/relationships/image" Target="../media/image61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6.xml"/><Relationship Id="rId2" Type="http://schemas.openxmlformats.org/officeDocument/2006/relationships/notesSlide" Target="../notesSlides/notesSlide26.xml"/><Relationship Id="rId3" Type="http://schemas.openxmlformats.org/officeDocument/2006/relationships/image" Target="../media/image71.png"/><Relationship Id="rId4" Type="http://schemas.openxmlformats.org/officeDocument/2006/relationships/hyperlink" Target="https://www.oracle.com/java/technologies/downloads/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7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60.png"/><Relationship Id="rId4" Type="http://schemas.openxmlformats.org/officeDocument/2006/relationships/hyperlink" Target="https://www.jetbrains.com/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8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51.png"/><Relationship Id="rId4" Type="http://schemas.openxmlformats.org/officeDocument/2006/relationships/hyperlink" Target="https://eclipseide.org/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9.xml"/><Relationship Id="rId2" Type="http://schemas.openxmlformats.org/officeDocument/2006/relationships/notesSlide" Target="../notesSlides/notesSlide29.xml"/><Relationship Id="rId3" Type="http://schemas.openxmlformats.org/officeDocument/2006/relationships/image" Target="../media/image58.png"/><Relationship Id="rId4" Type="http://schemas.openxmlformats.org/officeDocument/2006/relationships/hyperlink" Target="https://git-scm.com/downloads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image" Target="../media/image25.png"/><Relationship Id="rId5" Type="http://schemas.openxmlformats.org/officeDocument/2006/relationships/image" Target="../media/image4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0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57.png"/><Relationship Id="rId4" Type="http://schemas.openxmlformats.org/officeDocument/2006/relationships/image" Target="../media/image44.png"/><Relationship Id="rId5" Type="http://schemas.openxmlformats.org/officeDocument/2006/relationships/image" Target="../media/image62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1.xml"/><Relationship Id="rId2" Type="http://schemas.openxmlformats.org/officeDocument/2006/relationships/notesSlide" Target="../notesSlides/notesSlide31.xml"/><Relationship Id="rId3" Type="http://schemas.openxmlformats.org/officeDocument/2006/relationships/image" Target="../media/image4.png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2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3.xml"/><Relationship Id="rId2" Type="http://schemas.openxmlformats.org/officeDocument/2006/relationships/notesSlide" Target="../notesSlides/notesSlide33.xml"/><Relationship Id="rId3" Type="http://schemas.openxmlformats.org/officeDocument/2006/relationships/image" Target="../media/image47.png"/><Relationship Id="rId4" Type="http://schemas.openxmlformats.org/officeDocument/2006/relationships/image" Target="../media/image4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4.xml"/><Relationship Id="rId2" Type="http://schemas.openxmlformats.org/officeDocument/2006/relationships/notesSlide" Target="../notesSlides/notesSlide34.xml"/><Relationship Id="rId3" Type="http://schemas.openxmlformats.org/officeDocument/2006/relationships/image" Target="../media/image63.png"/><Relationship Id="rId4" Type="http://schemas.openxmlformats.org/officeDocument/2006/relationships/image" Target="../media/image4.png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5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6.xml"/><Relationship Id="rId2" Type="http://schemas.openxmlformats.org/officeDocument/2006/relationships/notesSlide" Target="../notesSlides/notesSlide36.xml"/><Relationship Id="rId3" Type="http://schemas.openxmlformats.org/officeDocument/2006/relationships/image" Target="../media/image56.png"/><Relationship Id="rId4" Type="http://schemas.openxmlformats.org/officeDocument/2006/relationships/hyperlink" Target="https://docs.oracle.com/javase/8/docs/" TargetMode="External"/><Relationship Id="rId5" Type="http://schemas.openxmlformats.org/officeDocument/2006/relationships/image" Target="../media/image55.png"/><Relationship Id="rId6" Type="http://schemas.openxmlformats.org/officeDocument/2006/relationships/hyperlink" Target="https://git-scm.com/book/es/v2" TargetMode="External"/><Relationship Id="rId7" Type="http://schemas.openxmlformats.org/officeDocument/2006/relationships/image" Target="../media/image46.png"/><Relationship Id="rId8" Type="http://schemas.openxmlformats.org/officeDocument/2006/relationships/hyperlink" Target="https://www.youtube.com/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7.xml"/><Relationship Id="rId2" Type="http://schemas.openxmlformats.org/officeDocument/2006/relationships/notesSlide" Target="../notesSlides/notesSlide37.xml"/><Relationship Id="rId3" Type="http://schemas.openxmlformats.org/officeDocument/2006/relationships/image" Target="../media/image45.png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8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9.xml"/><Relationship Id="rId2" Type="http://schemas.openxmlformats.org/officeDocument/2006/relationships/notesSlide" Target="../notesSlides/notesSlide39.xml"/><Relationship Id="rId3" Type="http://schemas.openxmlformats.org/officeDocument/2006/relationships/image" Target="../media/image4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4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0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67.png"/><Relationship Id="rId4" Type="http://schemas.openxmlformats.org/officeDocument/2006/relationships/image" Target="../media/image54.png"/><Relationship Id="rId5" Type="http://schemas.openxmlformats.org/officeDocument/2006/relationships/image" Target="../media/image4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1.xml"/><Relationship Id="rId2" Type="http://schemas.openxmlformats.org/officeDocument/2006/relationships/notesSlide" Target="../notesSlides/notesSlide41.xml"/><Relationship Id="rId3" Type="http://schemas.openxmlformats.org/officeDocument/2006/relationships/image" Target="../media/image69.png"/><Relationship Id="rId4" Type="http://schemas.openxmlformats.org/officeDocument/2006/relationships/image" Target="../media/image4.png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2.xml"/><Relationship Id="rId2" Type="http://schemas.openxmlformats.org/officeDocument/2006/relationships/notesSlide" Target="../notesSlides/notesSlide42.xml"/><Relationship Id="rId3" Type="http://schemas.openxmlformats.org/officeDocument/2006/relationships/image" Target="../media/image64.png"/><Relationship Id="rId4" Type="http://schemas.openxmlformats.org/officeDocument/2006/relationships/image" Target="../media/image70.png"/><Relationship Id="rId5" Type="http://schemas.openxmlformats.org/officeDocument/2006/relationships/image" Target="../media/image66.png"/><Relationship Id="rId6" Type="http://schemas.openxmlformats.org/officeDocument/2006/relationships/image" Target="../media/image68.png"/><Relationship Id="rId7" Type="http://schemas.openxmlformats.org/officeDocument/2006/relationships/image" Target="../media/image4.png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3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4.xml"/><Relationship Id="rId2" Type="http://schemas.openxmlformats.org/officeDocument/2006/relationships/notesSlide" Target="../notesSlides/notesSlide44.xml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5.xml"/><Relationship Id="rId2" Type="http://schemas.openxmlformats.org/officeDocument/2006/relationships/notesSlide" Target="../notesSlides/notesSlide45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7.png"/><Relationship Id="rId4" Type="http://schemas.openxmlformats.org/officeDocument/2006/relationships/image" Target="../media/image42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23.png"/><Relationship Id="rId4" Type="http://schemas.openxmlformats.org/officeDocument/2006/relationships/image" Target="../media/image48.png"/><Relationship Id="rId5" Type="http://schemas.openxmlformats.org/officeDocument/2006/relationships/image" Target="../media/image16.png"/><Relationship Id="rId6" Type="http://schemas.openxmlformats.org/officeDocument/2006/relationships/image" Target="../media/image33.png"/><Relationship Id="rId7" Type="http://schemas.openxmlformats.org/officeDocument/2006/relationships/image" Target="../media/image25.png"/><Relationship Id="rId8" Type="http://schemas.openxmlformats.org/officeDocument/2006/relationships/image" Target="../media/image4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4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5.png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51" name="Google Shape;151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152" name="Google Shape;152;p1"/>
          <p:cNvSpPr/>
          <p:nvPr/>
        </p:nvSpPr>
        <p:spPr>
          <a:xfrm>
            <a:off x="6425922" y="3454717"/>
            <a:ext cx="7264956" cy="11576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51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7250"/>
              <a:buFont typeface="Poppins"/>
              <a:buNone/>
            </a:pPr>
            <a:r>
              <a:rPr b="1" i="0" lang="en-US" sz="72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</a:t>
            </a:r>
            <a:r>
              <a:rPr b="1" i="0" lang="en-US" sz="7250" u="none" cap="none" strike="noStrike">
                <a:solidFill>
                  <a:srgbClr val="FFCC00"/>
                </a:solidFill>
                <a:latin typeface="Poppins"/>
                <a:ea typeface="Poppins"/>
                <a:cs typeface="Poppins"/>
                <a:sym typeface="Poppins"/>
              </a:rPr>
              <a:t>va</a:t>
            </a:r>
            <a:endParaRPr b="0" i="0" sz="7250" u="none" cap="none" strike="noStrike"/>
          </a:p>
        </p:txBody>
      </p:sp>
      <p:sp>
        <p:nvSpPr>
          <p:cNvPr id="153" name="Google Shape;153;p1"/>
          <p:cNvSpPr/>
          <p:nvPr/>
        </p:nvSpPr>
        <p:spPr>
          <a:xfrm>
            <a:off x="6425922" y="5149175"/>
            <a:ext cx="7264956" cy="4107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"/>
          <p:cNvSpPr/>
          <p:nvPr/>
        </p:nvSpPr>
        <p:spPr>
          <a:xfrm>
            <a:off x="6425922" y="5592842"/>
            <a:ext cx="7264956" cy="8386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92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Poppins"/>
              <a:buNone/>
            </a:pPr>
            <a:r>
              <a:rPr b="1" i="0" lang="en-US" sz="2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Clase 01 | Introducción al curso y herramientas de trabajo</a:t>
            </a:r>
            <a:endParaRPr b="0" i="0" sz="2600" u="none" cap="none" strike="noStrike"/>
          </a:p>
        </p:txBody>
      </p:sp>
      <p:pic>
        <p:nvPicPr>
          <p:cNvPr descr="preencoded.png" id="155" name="Google Shape;155;p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6" name="Google Shape;156;p1" title="Mesa de trabajo 73 (1)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7435053" y="2538253"/>
            <a:ext cx="6255826" cy="896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10"/>
          <p:cNvSpPr/>
          <p:nvPr/>
        </p:nvSpPr>
        <p:spPr>
          <a:xfrm>
            <a:off x="793790" y="723186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Enfoque inmersivo</a:t>
            </a:r>
            <a:endParaRPr b="0" i="0" sz="4450" u="none" cap="none" strike="noStrike"/>
          </a:p>
        </p:txBody>
      </p:sp>
      <p:sp>
        <p:nvSpPr>
          <p:cNvPr id="263" name="Google Shape;263;p10"/>
          <p:cNvSpPr/>
          <p:nvPr/>
        </p:nvSpPr>
        <p:spPr>
          <a:xfrm>
            <a:off x="793790" y="1998974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10"/>
          <p:cNvSpPr/>
          <p:nvPr/>
        </p:nvSpPr>
        <p:spPr>
          <a:xfrm>
            <a:off x="793790" y="2290048"/>
            <a:ext cx="130428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En este curso utilizaremos un enfoque inmersivo como herramienta fundamental para que puedan experimentar los roles mas solicitados en el mercado. Este curso va más allá de la enseñanza de programación; su objetivo es prepararlos para enfrentarse a problemas del mundo real en entornos laborales.</a:t>
            </a:r>
            <a:endParaRPr b="0" i="0" sz="1750" u="none" cap="none" strike="noStrike"/>
          </a:p>
        </p:txBody>
      </p:sp>
      <p:sp>
        <p:nvSpPr>
          <p:cNvPr id="265" name="Google Shape;265;p10"/>
          <p:cNvSpPr/>
          <p:nvPr/>
        </p:nvSpPr>
        <p:spPr>
          <a:xfrm>
            <a:off x="793790" y="363390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Este enfoque nos ayuda a:</a:t>
            </a:r>
            <a:endParaRPr b="0" i="0" sz="1750" u="none" cap="none" strike="noStrike"/>
          </a:p>
        </p:txBody>
      </p:sp>
      <p:sp>
        <p:nvSpPr>
          <p:cNvPr id="266" name="Google Shape;266;p10"/>
          <p:cNvSpPr/>
          <p:nvPr/>
        </p:nvSpPr>
        <p:spPr>
          <a:xfrm>
            <a:off x="793790" y="4507111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p10"/>
          <p:cNvSpPr/>
          <p:nvPr/>
        </p:nvSpPr>
        <p:spPr>
          <a:xfrm>
            <a:off x="878860" y="4549616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650" u="none" cap="none" strike="noStrike"/>
          </a:p>
        </p:txBody>
      </p:sp>
      <p:sp>
        <p:nvSpPr>
          <p:cNvPr id="268" name="Google Shape;268;p10"/>
          <p:cNvSpPr/>
          <p:nvPr/>
        </p:nvSpPr>
        <p:spPr>
          <a:xfrm>
            <a:off x="1530906" y="4507111"/>
            <a:ext cx="2353508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Conectar con situaciones reales.</a:t>
            </a:r>
            <a:endParaRPr b="0" i="0" sz="2200" u="none" cap="none" strike="noStrike"/>
          </a:p>
        </p:txBody>
      </p:sp>
      <p:sp>
        <p:nvSpPr>
          <p:cNvPr id="269" name="Google Shape;269;p10"/>
          <p:cNvSpPr/>
          <p:nvPr/>
        </p:nvSpPr>
        <p:spPr>
          <a:xfrm>
            <a:off x="4111228" y="4507111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10"/>
          <p:cNvSpPr/>
          <p:nvPr/>
        </p:nvSpPr>
        <p:spPr>
          <a:xfrm>
            <a:off x="4196298" y="4549616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650" u="none" cap="none" strike="noStrike"/>
          </a:p>
        </p:txBody>
      </p:sp>
      <p:sp>
        <p:nvSpPr>
          <p:cNvPr id="271" name="Google Shape;271;p10"/>
          <p:cNvSpPr/>
          <p:nvPr/>
        </p:nvSpPr>
        <p:spPr>
          <a:xfrm>
            <a:off x="4848344" y="4507111"/>
            <a:ext cx="2353508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Desarrollar pensamiento crítico.</a:t>
            </a:r>
            <a:endParaRPr b="0" i="0" sz="2200" u="none" cap="none" strike="noStrike"/>
          </a:p>
        </p:txBody>
      </p:sp>
      <p:sp>
        <p:nvSpPr>
          <p:cNvPr id="272" name="Google Shape;272;p10"/>
          <p:cNvSpPr/>
          <p:nvPr/>
        </p:nvSpPr>
        <p:spPr>
          <a:xfrm>
            <a:off x="7428667" y="4507111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0"/>
          <p:cNvSpPr/>
          <p:nvPr/>
        </p:nvSpPr>
        <p:spPr>
          <a:xfrm>
            <a:off x="7513737" y="4549616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650" u="none" cap="none" strike="noStrike"/>
          </a:p>
        </p:txBody>
      </p:sp>
      <p:sp>
        <p:nvSpPr>
          <p:cNvPr id="274" name="Google Shape;274;p10"/>
          <p:cNvSpPr/>
          <p:nvPr/>
        </p:nvSpPr>
        <p:spPr>
          <a:xfrm>
            <a:off x="8165783" y="4507111"/>
            <a:ext cx="2353508" cy="14173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Hacer el aprendizaje más significativo.</a:t>
            </a:r>
            <a:endParaRPr b="0" i="0" sz="2200" u="none" cap="none" strike="noStrike"/>
          </a:p>
        </p:txBody>
      </p:sp>
      <p:sp>
        <p:nvSpPr>
          <p:cNvPr id="275" name="Google Shape;275;p10"/>
          <p:cNvSpPr/>
          <p:nvPr/>
        </p:nvSpPr>
        <p:spPr>
          <a:xfrm>
            <a:off x="10746105" y="4507111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10"/>
          <p:cNvSpPr/>
          <p:nvPr/>
        </p:nvSpPr>
        <p:spPr>
          <a:xfrm>
            <a:off x="10831175" y="4549616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4</a:t>
            </a:r>
            <a:endParaRPr b="0" i="0" sz="2650" u="none" cap="none" strike="noStrike"/>
          </a:p>
        </p:txBody>
      </p:sp>
      <p:sp>
        <p:nvSpPr>
          <p:cNvPr id="277" name="Google Shape;277;p10"/>
          <p:cNvSpPr/>
          <p:nvPr/>
        </p:nvSpPr>
        <p:spPr>
          <a:xfrm>
            <a:off x="11483221" y="4507111"/>
            <a:ext cx="2353508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Vivir la experiencia de un profesional.</a:t>
            </a:r>
            <a:endParaRPr b="0" i="0" sz="2200" u="none" cap="none" strike="noStrike"/>
          </a:p>
        </p:txBody>
      </p:sp>
      <p:sp>
        <p:nvSpPr>
          <p:cNvPr id="278" name="Google Shape;278;p10"/>
          <p:cNvSpPr/>
          <p:nvPr/>
        </p:nvSpPr>
        <p:spPr>
          <a:xfrm>
            <a:off x="793790" y="6179582"/>
            <a:ext cx="13042821" cy="1326713"/>
          </a:xfrm>
          <a:prstGeom prst="roundRect">
            <a:avLst>
              <a:gd fmla="val 689" name="adj"/>
            </a:avLst>
          </a:prstGeom>
          <a:solidFill>
            <a:srgbClr val="B6D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79" name="Google Shape;279;p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604" y="6523672"/>
            <a:ext cx="283488" cy="226814"/>
          </a:xfrm>
          <a:prstGeom prst="rect">
            <a:avLst/>
          </a:prstGeom>
          <a:noFill/>
          <a:ln>
            <a:noFill/>
          </a:ln>
        </p:spPr>
      </p:pic>
      <p:sp>
        <p:nvSpPr>
          <p:cNvPr id="280" name="Google Shape;280;p10"/>
          <p:cNvSpPr/>
          <p:nvPr/>
        </p:nvSpPr>
        <p:spPr>
          <a:xfrm>
            <a:off x="1530906" y="6463070"/>
            <a:ext cx="1207889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Cada ejercicio en el curso será como un capítulo de una historia. Ustedes serán los protagonistas, y su misión será utilizar las herramientas brindadas en las clases para superar los retos que se les presenten.</a:t>
            </a:r>
            <a:endParaRPr b="0" i="0" sz="1750" u="none" cap="none" strike="noStrike"/>
          </a:p>
        </p:txBody>
      </p:sp>
      <p:pic>
        <p:nvPicPr>
          <p:cNvPr descr="preencoded.png" id="281" name="Google Shape;281;p1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6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p11"/>
          <p:cNvSpPr/>
          <p:nvPr/>
        </p:nvSpPr>
        <p:spPr>
          <a:xfrm>
            <a:off x="793790" y="1942386"/>
            <a:ext cx="1213961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Requerimientos del curso de Front-End JS</a:t>
            </a:r>
            <a:endParaRPr b="0" i="0" sz="4450" u="none" cap="none" strike="noStrike"/>
          </a:p>
        </p:txBody>
      </p:sp>
      <p:sp>
        <p:nvSpPr>
          <p:cNvPr id="288" name="Google Shape;288;p11"/>
          <p:cNvSpPr/>
          <p:nvPr/>
        </p:nvSpPr>
        <p:spPr>
          <a:xfrm>
            <a:off x="793790" y="3218174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11"/>
          <p:cNvSpPr/>
          <p:nvPr/>
        </p:nvSpPr>
        <p:spPr>
          <a:xfrm>
            <a:off x="793790" y="3509248"/>
            <a:ext cx="13042821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Roboto"/>
              <a:buNone/>
            </a:pPr>
            <a:r>
              <a:rPr b="0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Tendrás dos opciones para la realización de tu proyecto de</a:t>
            </a:r>
            <a:r>
              <a:rPr b="1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"Back-End en Java":</a:t>
            </a:r>
            <a:endParaRPr b="0" i="0" sz="2200" u="none" cap="none" strike="noStrike"/>
          </a:p>
        </p:txBody>
      </p:sp>
      <p:sp>
        <p:nvSpPr>
          <p:cNvPr id="290" name="Google Shape;290;p11"/>
          <p:cNvSpPr/>
          <p:nvPr/>
        </p:nvSpPr>
        <p:spPr>
          <a:xfrm>
            <a:off x="793790" y="4473059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CEC99"/>
          </a:solidFill>
          <a:ln cap="flat" cmpd="sng" w="9525">
            <a:solidFill>
              <a:srgbClr val="E2D2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1" name="Google Shape;291;p11"/>
          <p:cNvSpPr/>
          <p:nvPr/>
        </p:nvSpPr>
        <p:spPr>
          <a:xfrm>
            <a:off x="878860" y="4515564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650" u="none" cap="none" strike="noStrike"/>
          </a:p>
        </p:txBody>
      </p:sp>
      <p:sp>
        <p:nvSpPr>
          <p:cNvPr id="292" name="Google Shape;292;p11"/>
          <p:cNvSpPr/>
          <p:nvPr/>
        </p:nvSpPr>
        <p:spPr>
          <a:xfrm>
            <a:off x="1530906" y="4473059"/>
            <a:ext cx="5670947" cy="13605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Roboto"/>
              <a:buNone/>
            </a:pPr>
            <a:r>
              <a:rPr b="0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Hacer uso del proyecto final del curso de </a:t>
            </a:r>
            <a:r>
              <a:rPr b="1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Front-End JS</a:t>
            </a:r>
            <a:r>
              <a:rPr b="0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br>
              <a:rPr b="0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</a:br>
            <a:endParaRPr b="0" i="0" sz="2200" u="none" cap="none" strike="noStrike"/>
          </a:p>
        </p:txBody>
      </p:sp>
      <p:sp>
        <p:nvSpPr>
          <p:cNvPr id="293" name="Google Shape;293;p11"/>
          <p:cNvSpPr/>
          <p:nvPr/>
        </p:nvSpPr>
        <p:spPr>
          <a:xfrm>
            <a:off x="7428667" y="4473059"/>
            <a:ext cx="510302" cy="510302"/>
          </a:xfrm>
          <a:prstGeom prst="roundRect">
            <a:avLst>
              <a:gd fmla="val 1792" name="adj"/>
            </a:avLst>
          </a:prstGeom>
          <a:solidFill>
            <a:srgbClr val="FCEC99"/>
          </a:solidFill>
          <a:ln cap="flat" cmpd="sng" w="9525">
            <a:solidFill>
              <a:srgbClr val="E2D27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11"/>
          <p:cNvSpPr/>
          <p:nvPr/>
        </p:nvSpPr>
        <p:spPr>
          <a:xfrm>
            <a:off x="7513737" y="4515564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650" u="none" cap="none" strike="noStrike"/>
          </a:p>
        </p:txBody>
      </p:sp>
      <p:sp>
        <p:nvSpPr>
          <p:cNvPr id="295" name="Google Shape;295;p11"/>
          <p:cNvSpPr/>
          <p:nvPr/>
        </p:nvSpPr>
        <p:spPr>
          <a:xfrm>
            <a:off x="8165783" y="4473059"/>
            <a:ext cx="5670947" cy="181403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Roboto"/>
              <a:buNone/>
            </a:pPr>
            <a:r>
              <a:rPr b="0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Hacer uso de un template que te proporcionaremos, el cual cumple con los requisitos pero carece de estilos y personalización.</a:t>
            </a:r>
            <a:endParaRPr b="0" i="0" sz="2200" u="none" cap="none" strike="noStrike"/>
          </a:p>
        </p:txBody>
      </p:sp>
      <p:pic>
        <p:nvPicPr>
          <p:cNvPr descr="preencoded.png" id="296" name="Google Shape;296;p1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2"/>
          <p:cNvSpPr/>
          <p:nvPr/>
        </p:nvSpPr>
        <p:spPr>
          <a:xfrm>
            <a:off x="740325" y="746525"/>
            <a:ext cx="9615000" cy="668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0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Poppins"/>
              <a:buNone/>
            </a:pPr>
            <a:r>
              <a:rPr b="1" i="0" lang="en-US" sz="4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✨1. Proyecto curso "Front-End JS"</a:t>
            </a:r>
            <a:endParaRPr b="0" i="0" sz="4150" u="none" cap="none" strike="noStrike"/>
          </a:p>
        </p:txBody>
      </p:sp>
      <p:sp>
        <p:nvSpPr>
          <p:cNvPr id="303" name="Google Shape;303;p12"/>
          <p:cNvSpPr/>
          <p:nvPr/>
        </p:nvSpPr>
        <p:spPr>
          <a:xfrm>
            <a:off x="740331" y="1943957"/>
            <a:ext cx="13149739" cy="34052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4" name="Google Shape;304;p12"/>
          <p:cNvSpPr/>
          <p:nvPr/>
        </p:nvSpPr>
        <p:spPr>
          <a:xfrm>
            <a:off x="740331" y="2215872"/>
            <a:ext cx="13149739" cy="676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En caso de que desees continuar con el proyecto trabajando en el curso de Front-End JS, es necesario que te asegures haberlo completado correctamente. A continuación te presentaremos los requerimientos y funcionalidades esperadas para dicho proyecto:</a:t>
            </a:r>
            <a:endParaRPr b="0" i="0" sz="1650" u="none" cap="none" strike="noStrike"/>
          </a:p>
        </p:txBody>
      </p:sp>
      <p:sp>
        <p:nvSpPr>
          <p:cNvPr id="305" name="Google Shape;305;p12"/>
          <p:cNvSpPr/>
          <p:nvPr/>
        </p:nvSpPr>
        <p:spPr>
          <a:xfrm>
            <a:off x="740331" y="3342203"/>
            <a:ext cx="2885122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Gestión de Productos</a:t>
            </a:r>
            <a:endParaRPr b="0" i="0" sz="2050" u="none" cap="none" strike="noStrike"/>
          </a:p>
        </p:txBody>
      </p:sp>
      <p:sp>
        <p:nvSpPr>
          <p:cNvPr id="306" name="Google Shape;306;p12"/>
          <p:cNvSpPr/>
          <p:nvPr/>
        </p:nvSpPr>
        <p:spPr>
          <a:xfrm>
            <a:off x="740331" y="3884176"/>
            <a:ext cx="4403646" cy="676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La API deberá ofrecer endpoints que permitan:</a:t>
            </a:r>
            <a:endParaRPr b="0" i="0" sz="1650" u="none" cap="none" strike="noStrike"/>
          </a:p>
        </p:txBody>
      </p:sp>
      <p:sp>
        <p:nvSpPr>
          <p:cNvPr id="307" name="Google Shape;307;p12"/>
          <p:cNvSpPr/>
          <p:nvPr/>
        </p:nvSpPr>
        <p:spPr>
          <a:xfrm>
            <a:off x="740331" y="4635103"/>
            <a:ext cx="4403646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Listar productos disponibles.</a:t>
            </a:r>
            <a:endParaRPr b="0" i="0" sz="1650" u="none" cap="none" strike="noStrike"/>
          </a:p>
        </p:txBody>
      </p:sp>
      <p:sp>
        <p:nvSpPr>
          <p:cNvPr id="308" name="Google Shape;308;p12"/>
          <p:cNvSpPr/>
          <p:nvPr/>
        </p:nvSpPr>
        <p:spPr>
          <a:xfrm>
            <a:off x="740331" y="5047536"/>
            <a:ext cx="4403646" cy="676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Obtener detalles individuales de un producto.</a:t>
            </a:r>
            <a:endParaRPr b="0" i="0" sz="1650" u="none" cap="none" strike="noStrike"/>
          </a:p>
        </p:txBody>
      </p:sp>
      <p:sp>
        <p:nvSpPr>
          <p:cNvPr id="309" name="Google Shape;309;p12"/>
          <p:cNvSpPr/>
          <p:nvPr/>
        </p:nvSpPr>
        <p:spPr>
          <a:xfrm>
            <a:off x="740331" y="5798463"/>
            <a:ext cx="4403646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Agregar nuevos productos al catálogo.</a:t>
            </a:r>
            <a:endParaRPr b="0" i="0" sz="1650" u="none" cap="none" strike="noStrike"/>
          </a:p>
        </p:txBody>
      </p:sp>
      <p:sp>
        <p:nvSpPr>
          <p:cNvPr id="310" name="Google Shape;310;p12"/>
          <p:cNvSpPr/>
          <p:nvPr/>
        </p:nvSpPr>
        <p:spPr>
          <a:xfrm>
            <a:off x="740331" y="6210895"/>
            <a:ext cx="4403646" cy="676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Actualizar información de productos existentes.</a:t>
            </a:r>
            <a:endParaRPr b="0" i="0" sz="1650" u="none" cap="none" strike="noStrike"/>
          </a:p>
        </p:txBody>
      </p:sp>
      <p:sp>
        <p:nvSpPr>
          <p:cNvPr id="311" name="Google Shape;311;p12"/>
          <p:cNvSpPr/>
          <p:nvPr/>
        </p:nvSpPr>
        <p:spPr>
          <a:xfrm>
            <a:off x="740331" y="6961823"/>
            <a:ext cx="4403646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Eliminar productos.</a:t>
            </a:r>
            <a:endParaRPr b="0" i="0" sz="1650" u="none" cap="none" strike="noStrike"/>
          </a:p>
        </p:txBody>
      </p:sp>
      <p:sp>
        <p:nvSpPr>
          <p:cNvPr id="312" name="Google Shape;312;p12"/>
          <p:cNvSpPr/>
          <p:nvPr/>
        </p:nvSpPr>
        <p:spPr>
          <a:xfrm>
            <a:off x="5667613" y="3342203"/>
            <a:ext cx="3426500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Cada producto deberá tener atributos como:</a:t>
            </a:r>
            <a:endParaRPr b="0" i="0" sz="2050" u="none" cap="none" strike="noStrike"/>
          </a:p>
        </p:txBody>
      </p:sp>
      <p:sp>
        <p:nvSpPr>
          <p:cNvPr id="313" name="Google Shape;313;p12"/>
          <p:cNvSpPr/>
          <p:nvPr/>
        </p:nvSpPr>
        <p:spPr>
          <a:xfrm>
            <a:off x="5667613" y="4214693"/>
            <a:ext cx="3426500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ID</a:t>
            </a:r>
            <a:endParaRPr b="0" i="0" sz="1650" u="none" cap="none" strike="noStrike"/>
          </a:p>
        </p:txBody>
      </p:sp>
      <p:sp>
        <p:nvSpPr>
          <p:cNvPr id="314" name="Google Shape;314;p12"/>
          <p:cNvSpPr/>
          <p:nvPr/>
        </p:nvSpPr>
        <p:spPr>
          <a:xfrm>
            <a:off x="5667613" y="4627126"/>
            <a:ext cx="3426500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Nombre</a:t>
            </a:r>
            <a:endParaRPr b="0" i="0" sz="1650" u="none" cap="none" strike="noStrike"/>
          </a:p>
        </p:txBody>
      </p:sp>
      <p:sp>
        <p:nvSpPr>
          <p:cNvPr id="315" name="Google Shape;315;p12"/>
          <p:cNvSpPr/>
          <p:nvPr/>
        </p:nvSpPr>
        <p:spPr>
          <a:xfrm>
            <a:off x="5667613" y="5039558"/>
            <a:ext cx="3426500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Descripción</a:t>
            </a:r>
            <a:endParaRPr b="0" i="0" sz="1650" u="none" cap="none" strike="noStrike"/>
          </a:p>
        </p:txBody>
      </p:sp>
      <p:sp>
        <p:nvSpPr>
          <p:cNvPr id="316" name="Google Shape;316;p12"/>
          <p:cNvSpPr/>
          <p:nvPr/>
        </p:nvSpPr>
        <p:spPr>
          <a:xfrm>
            <a:off x="5667613" y="5451991"/>
            <a:ext cx="3426500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Precio</a:t>
            </a:r>
            <a:endParaRPr b="0" i="0" sz="1650" u="none" cap="none" strike="noStrike"/>
          </a:p>
        </p:txBody>
      </p:sp>
      <p:sp>
        <p:nvSpPr>
          <p:cNvPr id="317" name="Google Shape;317;p12"/>
          <p:cNvSpPr/>
          <p:nvPr/>
        </p:nvSpPr>
        <p:spPr>
          <a:xfrm>
            <a:off x="5667613" y="5864423"/>
            <a:ext cx="3426500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Categoría</a:t>
            </a:r>
            <a:endParaRPr b="0" i="0" sz="1650" u="none" cap="none" strike="noStrike"/>
          </a:p>
        </p:txBody>
      </p:sp>
      <p:sp>
        <p:nvSpPr>
          <p:cNvPr id="318" name="Google Shape;318;p12"/>
          <p:cNvSpPr/>
          <p:nvPr/>
        </p:nvSpPr>
        <p:spPr>
          <a:xfrm>
            <a:off x="5667613" y="6276856"/>
            <a:ext cx="3426500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Imagen (URL)</a:t>
            </a:r>
            <a:endParaRPr b="0" i="0" sz="1650" u="none" cap="none" strike="noStrike"/>
          </a:p>
        </p:txBody>
      </p:sp>
      <p:sp>
        <p:nvSpPr>
          <p:cNvPr id="319" name="Google Shape;319;p12"/>
          <p:cNvSpPr/>
          <p:nvPr/>
        </p:nvSpPr>
        <p:spPr>
          <a:xfrm>
            <a:off x="5667613" y="6689288"/>
            <a:ext cx="3426500" cy="33849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Stock</a:t>
            </a:r>
            <a:endParaRPr b="0" i="0" sz="1650" u="none" cap="none" strike="noStrike"/>
          </a:p>
        </p:txBody>
      </p:sp>
      <p:sp>
        <p:nvSpPr>
          <p:cNvPr id="320" name="Google Shape;320;p12"/>
          <p:cNvSpPr/>
          <p:nvPr/>
        </p:nvSpPr>
        <p:spPr>
          <a:xfrm>
            <a:off x="9617750" y="3342203"/>
            <a:ext cx="4287441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829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Búsqueda y actualización de productos</a:t>
            </a:r>
            <a:endParaRPr b="0" i="0" sz="2050" u="none" cap="none" strike="noStrike"/>
          </a:p>
        </p:txBody>
      </p:sp>
      <p:sp>
        <p:nvSpPr>
          <p:cNvPr id="321" name="Google Shape;321;p12"/>
          <p:cNvSpPr/>
          <p:nvPr/>
        </p:nvSpPr>
        <p:spPr>
          <a:xfrm>
            <a:off x="9617750" y="4214693"/>
            <a:ext cx="4287441" cy="676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El sistema permitirá </a:t>
            </a:r>
            <a:r>
              <a:rPr b="1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buscar un producto</a:t>
            </a: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por su nombre o ID.</a:t>
            </a:r>
            <a:endParaRPr b="0" i="0" sz="1650" u="none" cap="none" strike="noStrike"/>
          </a:p>
        </p:txBody>
      </p:sp>
      <p:sp>
        <p:nvSpPr>
          <p:cNvPr id="322" name="Google Shape;322;p12"/>
          <p:cNvSpPr/>
          <p:nvPr/>
        </p:nvSpPr>
        <p:spPr>
          <a:xfrm>
            <a:off x="9617750" y="4965621"/>
            <a:ext cx="4287441" cy="6769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Char char="•"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Si se encuentra el producto, se mostrará su información completa.</a:t>
            </a:r>
            <a:endParaRPr b="0" i="0" sz="1650" u="none" cap="none" strike="noStrike"/>
          </a:p>
        </p:txBody>
      </p:sp>
      <p:sp>
        <p:nvSpPr>
          <p:cNvPr id="323" name="Google Shape;323;p12"/>
          <p:cNvSpPr/>
          <p:nvPr/>
        </p:nvSpPr>
        <p:spPr>
          <a:xfrm>
            <a:off x="9617750" y="5716548"/>
            <a:ext cx="4287441" cy="169247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Opcionalmente, se podrá </a:t>
            </a:r>
            <a:r>
              <a:rPr b="1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actualizar</a:t>
            </a: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alguno de sus datos (precio o stock), validando que los valores sean coherentes (por ejemplo, que el stock no sea negativo).</a:t>
            </a:r>
            <a:endParaRPr b="0" i="0" sz="1650" u="none" cap="none" strike="noStrike"/>
          </a:p>
        </p:txBody>
      </p:sp>
      <p:pic>
        <p:nvPicPr>
          <p:cNvPr descr="preencoded.png" id="324" name="Google Shape;324;p1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3"/>
          <p:cNvSpPr/>
          <p:nvPr/>
        </p:nvSpPr>
        <p:spPr>
          <a:xfrm>
            <a:off x="793801" y="1252775"/>
            <a:ext cx="86418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⚙️Entrega de </a:t>
            </a:r>
            <a:r>
              <a:rPr b="1" i="0" lang="en-US" sz="4450" u="none" cap="none" strike="noStrike">
                <a:solidFill>
                  <a:srgbClr val="272525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Proyecto Final</a:t>
            </a:r>
            <a:endParaRPr b="0" i="0" sz="4450" u="none" cap="none" strike="noStrike"/>
          </a:p>
        </p:txBody>
      </p:sp>
      <p:sp>
        <p:nvSpPr>
          <p:cNvPr id="331" name="Google Shape;331;p13"/>
          <p:cNvSpPr/>
          <p:nvPr/>
        </p:nvSpPr>
        <p:spPr>
          <a:xfrm>
            <a:off x="793790" y="2330086"/>
            <a:ext cx="9371767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2" name="Google Shape;332;p13"/>
          <p:cNvSpPr/>
          <p:nvPr/>
        </p:nvSpPr>
        <p:spPr>
          <a:xfrm>
            <a:off x="10726579" y="1642110"/>
            <a:ext cx="311753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Roboto"/>
                <a:ea typeface="Roboto"/>
                <a:cs typeface="Roboto"/>
                <a:sym typeface="Roboto"/>
              </a:rPr>
              <a:t>Obligatorio | Entregable</a:t>
            </a:r>
            <a:endParaRPr b="0" i="0" sz="1750" u="none" cap="none" strike="noStrike"/>
          </a:p>
        </p:txBody>
      </p:sp>
      <p:sp>
        <p:nvSpPr>
          <p:cNvPr id="333" name="Google Shape;333;p13"/>
          <p:cNvSpPr/>
          <p:nvPr/>
        </p:nvSpPr>
        <p:spPr>
          <a:xfrm>
            <a:off x="793790" y="3103126"/>
            <a:ext cx="370403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Eliminación de productos</a:t>
            </a:r>
            <a:endParaRPr b="0" i="0" sz="2200" u="none" cap="none" strike="noStrike"/>
          </a:p>
        </p:txBody>
      </p:sp>
      <p:sp>
        <p:nvSpPr>
          <p:cNvPr id="334" name="Google Shape;334;p13"/>
          <p:cNvSpPr/>
          <p:nvPr/>
        </p:nvSpPr>
        <p:spPr>
          <a:xfrm>
            <a:off x="793790" y="3684270"/>
            <a:ext cx="3707606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El sistema debe permitir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eliminar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un producto de la lista, identificándolo por su ID o posición en la colección.</a:t>
            </a:r>
            <a:endParaRPr b="0" i="0" sz="1750" u="none" cap="none" strike="noStrike"/>
          </a:p>
        </p:txBody>
      </p:sp>
      <p:sp>
        <p:nvSpPr>
          <p:cNvPr id="335" name="Google Shape;335;p13"/>
          <p:cNvSpPr/>
          <p:nvPr/>
        </p:nvSpPr>
        <p:spPr>
          <a:xfrm>
            <a:off x="793790" y="5215176"/>
            <a:ext cx="3707606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Antes de eliminar, el sistema podría pedir confirmación (opcionales).</a:t>
            </a:r>
            <a:endParaRPr b="0" i="0" sz="1750" u="none" cap="none" strike="noStrike"/>
          </a:p>
        </p:txBody>
      </p:sp>
      <p:sp>
        <p:nvSpPr>
          <p:cNvPr id="336" name="Google Shape;336;p13"/>
          <p:cNvSpPr/>
          <p:nvPr/>
        </p:nvSpPr>
        <p:spPr>
          <a:xfrm>
            <a:off x="5062418" y="3103126"/>
            <a:ext cx="299192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Creación de pedidos</a:t>
            </a:r>
            <a:endParaRPr b="0" i="0" sz="2200" u="none" cap="none" strike="noStrike"/>
          </a:p>
        </p:txBody>
      </p:sp>
      <p:sp>
        <p:nvSpPr>
          <p:cNvPr id="337" name="Google Shape;337;p13"/>
          <p:cNvSpPr/>
          <p:nvPr/>
        </p:nvSpPr>
        <p:spPr>
          <a:xfrm>
            <a:off x="5062418" y="3684270"/>
            <a:ext cx="3983593" cy="1096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Además de manejar productos, se sugiere agregar la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clase Pedido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(o </a:t>
            </a:r>
            <a:r>
              <a:rPr b="0" i="0" lang="en-US" sz="175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Orden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) que contenga:</a:t>
            </a:r>
            <a:endParaRPr b="0" i="0" sz="1750" u="none" cap="none" strike="noStrike"/>
          </a:p>
        </p:txBody>
      </p:sp>
      <p:sp>
        <p:nvSpPr>
          <p:cNvPr id="338" name="Google Shape;338;p13"/>
          <p:cNvSpPr/>
          <p:nvPr/>
        </p:nvSpPr>
        <p:spPr>
          <a:xfrm>
            <a:off x="5062418" y="4859893"/>
            <a:ext cx="398359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Una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lista de productos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asociados.</a:t>
            </a:r>
            <a:endParaRPr b="0" i="0" sz="1750" u="none" cap="none" strike="noStrike"/>
          </a:p>
        </p:txBody>
      </p:sp>
      <p:sp>
        <p:nvSpPr>
          <p:cNvPr id="339" name="Google Shape;339;p13"/>
          <p:cNvSpPr/>
          <p:nvPr/>
        </p:nvSpPr>
        <p:spPr>
          <a:xfrm>
            <a:off x="5062418" y="5664994"/>
            <a:ext cx="3983593" cy="14592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Cantidad deseada de cada producto (por ejemplo, usando un objeto intermedio </a:t>
            </a:r>
            <a:r>
              <a:rPr b="0" i="0" lang="en-US" sz="175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LineaPedido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o similar).</a:t>
            </a:r>
            <a:endParaRPr b="0" i="0" sz="1750" u="none" cap="none" strike="noStrike"/>
          </a:p>
        </p:txBody>
      </p:sp>
      <p:sp>
        <p:nvSpPr>
          <p:cNvPr id="340" name="Google Shape;340;p13"/>
          <p:cNvSpPr/>
          <p:nvPr/>
        </p:nvSpPr>
        <p:spPr>
          <a:xfrm>
            <a:off x="9607034" y="2955608"/>
            <a:ext cx="424469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El sistema debe permitir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crear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un pedido nuevo:</a:t>
            </a:r>
            <a:endParaRPr b="0" i="0" sz="1750" u="none" cap="none" strike="noStrike"/>
          </a:p>
        </p:txBody>
      </p:sp>
      <p:sp>
        <p:nvSpPr>
          <p:cNvPr id="341" name="Google Shape;341;p13"/>
          <p:cNvSpPr/>
          <p:nvPr/>
        </p:nvSpPr>
        <p:spPr>
          <a:xfrm>
            <a:off x="9607034" y="3760708"/>
            <a:ext cx="4244697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Calibri"/>
              <a:buAutoNum type="arabicPeriod"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Solicitar al usuario qué productos desea y en qué cantidad (validar que haya suficiente stock).</a:t>
            </a:r>
            <a:endParaRPr b="0" i="0" sz="1750" u="none" cap="none" strike="noStrike"/>
          </a:p>
        </p:txBody>
      </p:sp>
      <p:sp>
        <p:nvSpPr>
          <p:cNvPr id="342" name="Google Shape;342;p13"/>
          <p:cNvSpPr/>
          <p:nvPr/>
        </p:nvSpPr>
        <p:spPr>
          <a:xfrm>
            <a:off x="9607034" y="4928711"/>
            <a:ext cx="4244697" cy="109632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Calcular el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costo total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(sumando </a:t>
            </a:r>
            <a:r>
              <a:rPr b="0" i="0" lang="en-US" sz="175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precio * cantidad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de cada producto).</a:t>
            </a:r>
            <a:endParaRPr b="0" i="0" sz="1750" u="none" cap="none" strike="noStrike"/>
          </a:p>
        </p:txBody>
      </p:sp>
      <p:sp>
        <p:nvSpPr>
          <p:cNvPr id="343" name="Google Shape;343;p13"/>
          <p:cNvSpPr/>
          <p:nvPr/>
        </p:nvSpPr>
        <p:spPr>
          <a:xfrm>
            <a:off x="9607034" y="6104334"/>
            <a:ext cx="424469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Disminuir el stock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de cada producto si el pedido se confirma.</a:t>
            </a:r>
            <a:endParaRPr b="0" i="0" sz="1750" u="none" cap="none" strike="noStrike"/>
          </a:p>
        </p:txBody>
      </p:sp>
      <p:pic>
        <p:nvPicPr>
          <p:cNvPr descr="preencoded.png" id="344" name="Google Shape;344;p1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9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14"/>
          <p:cNvSpPr/>
          <p:nvPr/>
        </p:nvSpPr>
        <p:spPr>
          <a:xfrm>
            <a:off x="793801" y="917625"/>
            <a:ext cx="8927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⚙️Entrega de </a:t>
            </a:r>
            <a:r>
              <a:rPr b="1" i="0" lang="en-US" sz="4450" u="none" cap="none" strike="noStrike">
                <a:solidFill>
                  <a:srgbClr val="272525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Proyecto Final</a:t>
            </a:r>
            <a:endParaRPr b="0" i="0" sz="4450" u="none" cap="none" strike="noStrike"/>
          </a:p>
        </p:txBody>
      </p:sp>
      <p:sp>
        <p:nvSpPr>
          <p:cNvPr id="351" name="Google Shape;351;p14"/>
          <p:cNvSpPr/>
          <p:nvPr/>
        </p:nvSpPr>
        <p:spPr>
          <a:xfrm>
            <a:off x="793790" y="1994925"/>
            <a:ext cx="9371767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52" name="Google Shape;352;p14"/>
          <p:cNvSpPr/>
          <p:nvPr/>
        </p:nvSpPr>
        <p:spPr>
          <a:xfrm>
            <a:off x="10726579" y="1306949"/>
            <a:ext cx="311753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Roboto"/>
                <a:ea typeface="Roboto"/>
                <a:cs typeface="Roboto"/>
                <a:sym typeface="Roboto"/>
              </a:rPr>
              <a:t>Obligatorio | Entregable</a:t>
            </a:r>
            <a:endParaRPr b="0" i="0" sz="1750" u="none" cap="none" strike="noStrike"/>
          </a:p>
        </p:txBody>
      </p:sp>
      <p:sp>
        <p:nvSpPr>
          <p:cNvPr id="353" name="Google Shape;353;p14"/>
          <p:cNvSpPr/>
          <p:nvPr/>
        </p:nvSpPr>
        <p:spPr>
          <a:xfrm>
            <a:off x="793790" y="2626162"/>
            <a:ext cx="3854410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Menú principal interactivo</a:t>
            </a:r>
            <a:endParaRPr b="0" i="0" sz="2200" u="none" cap="none" strike="noStrike"/>
          </a:p>
        </p:txBody>
      </p:sp>
      <p:sp>
        <p:nvSpPr>
          <p:cNvPr id="354" name="Google Shape;354;p14"/>
          <p:cNvSpPr/>
          <p:nvPr/>
        </p:nvSpPr>
        <p:spPr>
          <a:xfrm>
            <a:off x="793790" y="332065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El HTML tendrá una opción que permitirá</a:t>
            </a:r>
            <a:endParaRPr b="0" i="0" sz="1750" u="none" cap="none" strike="noStrike"/>
          </a:p>
        </p:txBody>
      </p:sp>
      <p:sp>
        <p:nvSpPr>
          <p:cNvPr id="355" name="Google Shape;355;p14"/>
          <p:cNvSpPr/>
          <p:nvPr/>
        </p:nvSpPr>
        <p:spPr>
          <a:xfrm>
            <a:off x="793790" y="393870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Crear y registrar nuevos pedidos.</a:t>
            </a:r>
            <a:endParaRPr b="0" i="0" sz="1750" u="none" cap="none" strike="noStrike"/>
          </a:p>
        </p:txBody>
      </p:sp>
      <p:sp>
        <p:nvSpPr>
          <p:cNvPr id="356" name="Google Shape;356;p14"/>
          <p:cNvSpPr/>
          <p:nvPr/>
        </p:nvSpPr>
        <p:spPr>
          <a:xfrm>
            <a:off x="793790" y="4380905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Historial de pedidos por usuario.</a:t>
            </a:r>
            <a:endParaRPr b="0" i="0" sz="1750" u="none" cap="none" strike="noStrike"/>
          </a:p>
        </p:txBody>
      </p:sp>
      <p:sp>
        <p:nvSpPr>
          <p:cNvPr id="357" name="Google Shape;357;p14"/>
          <p:cNvSpPr/>
          <p:nvPr/>
        </p:nvSpPr>
        <p:spPr>
          <a:xfrm>
            <a:off x="793790" y="4823103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Gestión del estado de pedidos (pendiente, confirmado, enviado, entregado, cancelado).</a:t>
            </a:r>
            <a:endParaRPr b="0" i="0" sz="1750" u="none" cap="none" strike="noStrike"/>
          </a:p>
        </p:txBody>
      </p:sp>
      <p:sp>
        <p:nvSpPr>
          <p:cNvPr id="358" name="Google Shape;358;p14"/>
          <p:cNvSpPr/>
          <p:nvPr/>
        </p:nvSpPr>
        <p:spPr>
          <a:xfrm>
            <a:off x="793790" y="526530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Actualización automática de stock al confirmar pedidoAlertas o reportes cuando el stock alcance niveles mínimos.</a:t>
            </a:r>
            <a:endParaRPr b="0" i="0" sz="1750" u="none" cap="none" strike="noStrike"/>
          </a:p>
        </p:txBody>
      </p:sp>
      <p:sp>
        <p:nvSpPr>
          <p:cNvPr id="359" name="Google Shape;359;p14"/>
          <p:cNvSpPr/>
          <p:nvPr/>
        </p:nvSpPr>
        <p:spPr>
          <a:xfrm>
            <a:off x="793790" y="5707499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Crear un pedido</a:t>
            </a:r>
            <a:endParaRPr b="0" i="0" sz="1750" u="none" cap="none" strike="noStrike"/>
          </a:p>
        </p:txBody>
      </p:sp>
      <p:sp>
        <p:nvSpPr>
          <p:cNvPr id="360" name="Google Shape;360;p14"/>
          <p:cNvSpPr/>
          <p:nvPr/>
        </p:nvSpPr>
        <p:spPr>
          <a:xfrm>
            <a:off x="793790" y="614969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Char char="•"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Listar pedidos</a:t>
            </a:r>
            <a:endParaRPr b="0" i="0" sz="1750" u="none" cap="none" strike="noStrike"/>
          </a:p>
        </p:txBody>
      </p:sp>
      <p:sp>
        <p:nvSpPr>
          <p:cNvPr id="361" name="Google Shape;361;p14"/>
          <p:cNvSpPr/>
          <p:nvPr/>
        </p:nvSpPr>
        <p:spPr>
          <a:xfrm>
            <a:off x="793790" y="6971824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sp>
        <p:nvSpPr>
          <p:cNvPr id="362" name="Google Shape;362;p14"/>
          <p:cNvSpPr/>
          <p:nvPr/>
        </p:nvSpPr>
        <p:spPr>
          <a:xfrm>
            <a:off x="7599521" y="6971824"/>
            <a:ext cx="624470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descr="preencoded.png" id="363" name="Google Shape;363;p1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8" name="Shape 3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69" name="Google Shape;369;p1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70" name="Google Shape;370;p15"/>
          <p:cNvSpPr/>
          <p:nvPr/>
        </p:nvSpPr>
        <p:spPr>
          <a:xfrm>
            <a:off x="6280190" y="720804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Requisitos que debe poseer el HTML :</a:t>
            </a:r>
            <a:endParaRPr b="0" i="0" sz="4450" u="none" cap="none" strike="noStrike"/>
          </a:p>
        </p:txBody>
      </p:sp>
      <p:sp>
        <p:nvSpPr>
          <p:cNvPr id="371" name="Google Shape;371;p15"/>
          <p:cNvSpPr/>
          <p:nvPr/>
        </p:nvSpPr>
        <p:spPr>
          <a:xfrm>
            <a:off x="6280190" y="2478524"/>
            <a:ext cx="7556421" cy="5030272"/>
          </a:xfrm>
          <a:prstGeom prst="roundRect">
            <a:avLst>
              <a:gd fmla="val 18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2" name="Google Shape;372;p15"/>
          <p:cNvSpPr/>
          <p:nvPr/>
        </p:nvSpPr>
        <p:spPr>
          <a:xfrm>
            <a:off x="6514624" y="2712958"/>
            <a:ext cx="7087553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=================================== SISTEMA DE GESTIÓN - TECHLAB ==================================</a:t>
            </a:r>
            <a:endParaRPr b="0" i="0" sz="2200" u="none" cap="none" strike="noStrike"/>
          </a:p>
        </p:txBody>
      </p:sp>
      <p:sp>
        <p:nvSpPr>
          <p:cNvPr id="373" name="Google Shape;373;p15"/>
          <p:cNvSpPr/>
          <p:nvPr/>
        </p:nvSpPr>
        <p:spPr>
          <a:xfrm>
            <a:off x="6514624" y="4031099"/>
            <a:ext cx="7087553" cy="3243263"/>
          </a:xfrm>
          <a:prstGeom prst="roundRect">
            <a:avLst>
              <a:gd fmla="val 282" name="adj"/>
            </a:avLst>
          </a:prstGeom>
          <a:solidFill>
            <a:srgbClr val="D6F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4" name="Google Shape;374;p15"/>
          <p:cNvSpPr/>
          <p:nvPr/>
        </p:nvSpPr>
        <p:spPr>
          <a:xfrm>
            <a:off x="6503313" y="4031099"/>
            <a:ext cx="7110174" cy="3243263"/>
          </a:xfrm>
          <a:prstGeom prst="roundRect">
            <a:avLst>
              <a:gd fmla="val 1049" name="adj"/>
            </a:avLst>
          </a:prstGeom>
          <a:solidFill>
            <a:srgbClr val="D6F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5" name="Google Shape;375;p15"/>
          <p:cNvSpPr/>
          <p:nvPr/>
        </p:nvSpPr>
        <p:spPr>
          <a:xfrm>
            <a:off x="6730127" y="4201120"/>
            <a:ext cx="6656546" cy="290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1) Gestionar Productos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2) Gestionar Categorías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3) Ver Carrito de Compras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4) Realizar Pedido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5) Consultar Historial de Pedidos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6) Administración (usuarios y stock)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7) Salir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750" u="none" cap="none" strike="noStrike"/>
          </a:p>
        </p:txBody>
      </p:sp>
      <p:pic>
        <p:nvPicPr>
          <p:cNvPr descr="preencoded.png" id="376" name="Google Shape;376;p1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382" name="Google Shape;382;p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0" y="0"/>
            <a:ext cx="5486400" cy="8229600"/>
          </a:xfrm>
          <a:prstGeom prst="rect">
            <a:avLst/>
          </a:prstGeom>
          <a:noFill/>
          <a:ln>
            <a:noFill/>
          </a:ln>
        </p:spPr>
      </p:pic>
      <p:sp>
        <p:nvSpPr>
          <p:cNvPr id="383" name="Google Shape;383;p16"/>
          <p:cNvSpPr/>
          <p:nvPr/>
        </p:nvSpPr>
        <p:spPr>
          <a:xfrm>
            <a:off x="6280190" y="902256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Ejemplo de la section Gestion de productos:</a:t>
            </a:r>
            <a:endParaRPr b="0" i="0" sz="4450" u="none" cap="none" strike="noStrike"/>
          </a:p>
        </p:txBody>
      </p:sp>
      <p:sp>
        <p:nvSpPr>
          <p:cNvPr id="384" name="Google Shape;384;p16"/>
          <p:cNvSpPr/>
          <p:nvPr/>
        </p:nvSpPr>
        <p:spPr>
          <a:xfrm>
            <a:off x="6280190" y="2659975"/>
            <a:ext cx="7556421" cy="4667369"/>
          </a:xfrm>
          <a:prstGeom prst="roundRect">
            <a:avLst>
              <a:gd fmla="val 19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5" name="Google Shape;385;p16"/>
          <p:cNvSpPr/>
          <p:nvPr/>
        </p:nvSpPr>
        <p:spPr>
          <a:xfrm>
            <a:off x="6514624" y="2894409"/>
            <a:ext cx="7087553" cy="106299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=================================== ———————Gestion de Productos——————-==================================</a:t>
            </a:r>
            <a:endParaRPr b="0" i="0" sz="2200" u="none" cap="none" strike="noStrike"/>
          </a:p>
        </p:txBody>
      </p:sp>
      <p:sp>
        <p:nvSpPr>
          <p:cNvPr id="386" name="Google Shape;386;p16"/>
          <p:cNvSpPr/>
          <p:nvPr/>
        </p:nvSpPr>
        <p:spPr>
          <a:xfrm>
            <a:off x="6514624" y="4212550"/>
            <a:ext cx="7087553" cy="2880360"/>
          </a:xfrm>
          <a:prstGeom prst="roundRect">
            <a:avLst>
              <a:gd fmla="val 317" name="adj"/>
            </a:avLst>
          </a:prstGeom>
          <a:solidFill>
            <a:srgbClr val="D6F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7" name="Google Shape;387;p16"/>
          <p:cNvSpPr/>
          <p:nvPr/>
        </p:nvSpPr>
        <p:spPr>
          <a:xfrm>
            <a:off x="6503313" y="4212550"/>
            <a:ext cx="7110174" cy="2880360"/>
          </a:xfrm>
          <a:prstGeom prst="roundRect">
            <a:avLst>
              <a:gd fmla="val 1181" name="adj"/>
            </a:avLst>
          </a:prstGeom>
          <a:solidFill>
            <a:srgbClr val="D6F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88" name="Google Shape;388;p16"/>
          <p:cNvSpPr/>
          <p:nvPr/>
        </p:nvSpPr>
        <p:spPr>
          <a:xfrm>
            <a:off x="6730127" y="4382572"/>
            <a:ext cx="6656546" cy="25403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Consolas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a) Agregar Producto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b) Listar Productos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c) Buscar Producto por ID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d) Actualizar Producto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e) Eliminar Producto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f) Volver al menú principal</a:t>
            </a:r>
            <a:br>
              <a:rPr b="0" i="0" lang="en-US" sz="1750" u="none" cap="none" strike="noStrike">
                <a:solidFill>
                  <a:srgbClr val="000000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750" u="none" cap="none" strike="noStrike"/>
          </a:p>
        </p:txBody>
      </p:sp>
      <p:pic>
        <p:nvPicPr>
          <p:cNvPr descr="preencoded.png" id="389" name="Google Shape;389;p1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4" name="Shape 3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Google Shape;395;p17"/>
          <p:cNvSpPr/>
          <p:nvPr/>
        </p:nvSpPr>
        <p:spPr>
          <a:xfrm>
            <a:off x="793801" y="626875"/>
            <a:ext cx="87162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✨2. Template de Proyecto</a:t>
            </a:r>
            <a:endParaRPr b="0" i="0" sz="4450" u="none" cap="none" strike="noStrike"/>
          </a:p>
        </p:txBody>
      </p:sp>
      <p:sp>
        <p:nvSpPr>
          <p:cNvPr id="396" name="Google Shape;396;p17"/>
          <p:cNvSpPr/>
          <p:nvPr/>
        </p:nvSpPr>
        <p:spPr>
          <a:xfrm>
            <a:off x="793790" y="1902652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17"/>
          <p:cNvSpPr/>
          <p:nvPr/>
        </p:nvSpPr>
        <p:spPr>
          <a:xfrm>
            <a:off x="793790" y="2397800"/>
            <a:ext cx="4205168" cy="2903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En caso de elegir el template; es esencial elegir una temática adecuada que se alinee con los productos o servicios que que queres ofrecer. Una vez seleccionada la temática, realizaremos las personalizaciones y modificaciones necesarias en el template para adaptarlo a nuestras necesidades específicas.</a:t>
            </a:r>
            <a:endParaRPr b="0" i="0" sz="1750" u="none" cap="none" strike="noStrike"/>
          </a:p>
        </p:txBody>
      </p:sp>
      <p:sp>
        <p:nvSpPr>
          <p:cNvPr id="398" name="Google Shape;398;p17"/>
          <p:cNvSpPr/>
          <p:nvPr/>
        </p:nvSpPr>
        <p:spPr>
          <a:xfrm>
            <a:off x="793790" y="6105868"/>
            <a:ext cx="4205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🔗</a:t>
            </a:r>
            <a:r>
              <a:rPr b="0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Github Pages</a:t>
            </a:r>
            <a:endParaRPr b="0" i="0" sz="2200" u="none" cap="none" strike="noStrike"/>
          </a:p>
        </p:txBody>
      </p:sp>
      <p:sp>
        <p:nvSpPr>
          <p:cNvPr id="399" name="Google Shape;399;p17"/>
          <p:cNvSpPr/>
          <p:nvPr/>
        </p:nvSpPr>
        <p:spPr>
          <a:xfrm>
            <a:off x="793790" y="6763450"/>
            <a:ext cx="4205100" cy="45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1" i="0" lang="en-US" sz="2200" u="sng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🔗</a:t>
            </a:r>
            <a:r>
              <a:rPr b="0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Repositorio de Github</a:t>
            </a:r>
            <a:endParaRPr b="0" i="0" sz="2200" u="none" cap="none" strike="noStrike"/>
          </a:p>
        </p:txBody>
      </p:sp>
      <p:sp>
        <p:nvSpPr>
          <p:cNvPr id="400" name="Google Shape;400;p17"/>
          <p:cNvSpPr/>
          <p:nvPr/>
        </p:nvSpPr>
        <p:spPr>
          <a:xfrm>
            <a:off x="5559981" y="2397800"/>
            <a:ext cx="828413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 continuación, se presentan los elementos que deberás definir:</a:t>
            </a:r>
            <a:endParaRPr b="0" i="0" sz="1750" u="none" cap="none" strike="noStrike"/>
          </a:p>
        </p:txBody>
      </p:sp>
      <p:sp>
        <p:nvSpPr>
          <p:cNvPr id="401" name="Google Shape;401;p17"/>
          <p:cNvSpPr/>
          <p:nvPr/>
        </p:nvSpPr>
        <p:spPr>
          <a:xfrm>
            <a:off x="5559981" y="2964775"/>
            <a:ext cx="82841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Nombre del Proyecto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: Elegir un nombre que sea memorable y represente la esencia de la marca.</a:t>
            </a:r>
            <a:endParaRPr b="0" i="0" sz="1750" u="none" cap="none" strike="noStrike"/>
          </a:p>
        </p:txBody>
      </p:sp>
      <p:sp>
        <p:nvSpPr>
          <p:cNvPr id="402" name="Google Shape;402;p17"/>
          <p:cNvSpPr/>
          <p:nvPr/>
        </p:nvSpPr>
        <p:spPr>
          <a:xfrm>
            <a:off x="5559981" y="3769876"/>
            <a:ext cx="82841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Imágenes a Utilizar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: Seleccionar imágenes que resalten los productos y reflejen la temática elegida.</a:t>
            </a:r>
            <a:endParaRPr b="0" i="0" sz="1750" u="none" cap="none" strike="noStrike"/>
          </a:p>
        </p:txBody>
      </p:sp>
      <p:sp>
        <p:nvSpPr>
          <p:cNvPr id="403" name="Google Shape;403;p17"/>
          <p:cNvSpPr/>
          <p:nvPr/>
        </p:nvSpPr>
        <p:spPr>
          <a:xfrm>
            <a:off x="5559981" y="4574977"/>
            <a:ext cx="82841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Textos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: Redactar textos claros y persuasivos para las descripciones de productos, secciones del sitio y demás contenido relevante.</a:t>
            </a:r>
            <a:endParaRPr b="0" i="0" sz="1750" u="none" cap="none" strike="noStrike"/>
          </a:p>
        </p:txBody>
      </p:sp>
      <p:sp>
        <p:nvSpPr>
          <p:cNvPr id="404" name="Google Shape;404;p17"/>
          <p:cNvSpPr/>
          <p:nvPr/>
        </p:nvSpPr>
        <p:spPr>
          <a:xfrm>
            <a:off x="5559981" y="5380077"/>
            <a:ext cx="828413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Paleta de Colores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: Definir una paleta de colores que complemente la temática seleccionada y que ayuda a crear una experiencia visual atractiva.</a:t>
            </a:r>
            <a:endParaRPr b="0" i="0" sz="1750" u="none" cap="none" strike="noStrike"/>
          </a:p>
        </p:txBody>
      </p:sp>
      <p:sp>
        <p:nvSpPr>
          <p:cNvPr id="405" name="Google Shape;405;p17"/>
          <p:cNvSpPr/>
          <p:nvPr/>
        </p:nvSpPr>
        <p:spPr>
          <a:xfrm>
            <a:off x="5559981" y="6309955"/>
            <a:ext cx="828413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Al finalizar estas definiciones, procederemos a implementar los temas que abordamos en la cursada, asegurándonos de que el resultado final sea un sitio de e-commerce atractivo y funcional.</a:t>
            </a:r>
            <a:endParaRPr b="0" i="0" sz="1750" u="none" cap="none" strike="noStrike"/>
          </a:p>
        </p:txBody>
      </p:sp>
      <p:pic>
        <p:nvPicPr>
          <p:cNvPr descr="preencoded.png" id="406" name="Google Shape;406;p1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1" name="Shape 4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2" name="Google Shape;412;p18"/>
          <p:cNvSpPr/>
          <p:nvPr/>
        </p:nvSpPr>
        <p:spPr>
          <a:xfrm>
            <a:off x="0" y="0"/>
            <a:ext cx="14630400" cy="1234440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3" name="Google Shape;413;p18"/>
          <p:cNvSpPr/>
          <p:nvPr/>
        </p:nvSpPr>
        <p:spPr>
          <a:xfrm>
            <a:off x="691277" y="1777603"/>
            <a:ext cx="4937879" cy="61710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74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50"/>
              <a:buFont typeface="Poppins"/>
              <a:buNone/>
            </a:pPr>
            <a:r>
              <a:rPr b="1" i="0" lang="en-US" sz="38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Índice</a:t>
            </a:r>
            <a:endParaRPr b="0" i="0" sz="3850" u="none" cap="none" strike="noStrike"/>
          </a:p>
        </p:txBody>
      </p:sp>
      <p:sp>
        <p:nvSpPr>
          <p:cNvPr id="414" name="Google Shape;414;p18"/>
          <p:cNvSpPr/>
          <p:nvPr/>
        </p:nvSpPr>
        <p:spPr>
          <a:xfrm>
            <a:off x="691277" y="2789603"/>
            <a:ext cx="13247846" cy="32266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15" name="Google Shape;415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1277" y="3043952"/>
            <a:ext cx="6623923" cy="7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416" name="Google Shape;416;p18"/>
          <p:cNvSpPr/>
          <p:nvPr/>
        </p:nvSpPr>
        <p:spPr>
          <a:xfrm>
            <a:off x="888683" y="4130159"/>
            <a:ext cx="6229112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00"/>
              <a:buFont typeface="Poppins"/>
              <a:buNone/>
            </a:pPr>
            <a:r>
              <a:rPr b="1" i="0" lang="en-US" sz="19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Clase 01 | Introducción al curso y herramientas de trabajo</a:t>
            </a:r>
            <a:endParaRPr b="0" i="0" sz="1900" u="none" cap="none" strike="noStrike"/>
          </a:p>
        </p:txBody>
      </p:sp>
      <p:sp>
        <p:nvSpPr>
          <p:cNvPr id="417" name="Google Shape;417;p18"/>
          <p:cNvSpPr/>
          <p:nvPr/>
        </p:nvSpPr>
        <p:spPr>
          <a:xfrm>
            <a:off x="888683" y="4865846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Presentación del curso, objetivos y metodología.</a:t>
            </a:r>
            <a:endParaRPr b="0" i="0" sz="1550" u="none" cap="none" strike="noStrike"/>
          </a:p>
        </p:txBody>
      </p:sp>
      <p:sp>
        <p:nvSpPr>
          <p:cNvPr id="418" name="Google Shape;418;p18"/>
          <p:cNvSpPr/>
          <p:nvPr/>
        </p:nvSpPr>
        <p:spPr>
          <a:xfrm>
            <a:off x="888683" y="5250894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Instalación y configuración de herramientas:</a:t>
            </a:r>
            <a:endParaRPr b="0" i="0" sz="1550" u="none" cap="none" strike="noStrike"/>
          </a:p>
        </p:txBody>
      </p:sp>
      <p:sp>
        <p:nvSpPr>
          <p:cNvPr id="419" name="Google Shape;419;p18"/>
          <p:cNvSpPr/>
          <p:nvPr/>
        </p:nvSpPr>
        <p:spPr>
          <a:xfrm>
            <a:off x="888683" y="5635943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JDK (Java Development Kit).</a:t>
            </a:r>
            <a:endParaRPr b="0" i="0" sz="1550" u="none" cap="none" strike="noStrike"/>
          </a:p>
        </p:txBody>
      </p:sp>
      <p:sp>
        <p:nvSpPr>
          <p:cNvPr id="420" name="Google Shape;420;p18"/>
          <p:cNvSpPr/>
          <p:nvPr/>
        </p:nvSpPr>
        <p:spPr>
          <a:xfrm>
            <a:off x="888683" y="6020991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IntelliJ IDEA o Eclipse como IDE.</a:t>
            </a:r>
            <a:endParaRPr b="0" i="0" sz="1550" u="none" cap="none" strike="noStrike"/>
          </a:p>
        </p:txBody>
      </p:sp>
      <p:sp>
        <p:nvSpPr>
          <p:cNvPr id="421" name="Google Shape;421;p18"/>
          <p:cNvSpPr/>
          <p:nvPr/>
        </p:nvSpPr>
        <p:spPr>
          <a:xfrm>
            <a:off x="888683" y="6406039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Git para control de versiones.</a:t>
            </a:r>
            <a:endParaRPr b="0" i="0" sz="1550" u="none" cap="none" strike="noStrike"/>
          </a:p>
        </p:txBody>
      </p:sp>
      <p:sp>
        <p:nvSpPr>
          <p:cNvPr id="422" name="Google Shape;422;p18"/>
          <p:cNvSpPr/>
          <p:nvPr/>
        </p:nvSpPr>
        <p:spPr>
          <a:xfrm>
            <a:off x="888683" y="6791087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Configuración del entorno de desarrollo.</a:t>
            </a:r>
            <a:endParaRPr b="0" i="0" sz="1550" u="none" cap="none" strike="noStrike"/>
          </a:p>
        </p:txBody>
      </p:sp>
      <p:sp>
        <p:nvSpPr>
          <p:cNvPr id="423" name="Google Shape;423;p18"/>
          <p:cNvSpPr/>
          <p:nvPr/>
        </p:nvSpPr>
        <p:spPr>
          <a:xfrm>
            <a:off x="888683" y="7176135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Primer programa en Java: "Hola Mundo".</a:t>
            </a:r>
            <a:endParaRPr b="0" i="0" sz="1550" u="none" cap="none" strike="noStrike"/>
          </a:p>
        </p:txBody>
      </p:sp>
      <p:pic>
        <p:nvPicPr>
          <p:cNvPr descr="preencoded.png" id="424" name="Google Shape;424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315200" y="3043952"/>
            <a:ext cx="6623923" cy="789980"/>
          </a:xfrm>
          <a:prstGeom prst="rect">
            <a:avLst/>
          </a:prstGeom>
          <a:noFill/>
          <a:ln>
            <a:noFill/>
          </a:ln>
        </p:spPr>
      </p:pic>
      <p:sp>
        <p:nvSpPr>
          <p:cNvPr id="425" name="Google Shape;425;p18"/>
          <p:cNvSpPr/>
          <p:nvPr/>
        </p:nvSpPr>
        <p:spPr>
          <a:xfrm>
            <a:off x="7512606" y="4130159"/>
            <a:ext cx="6229112" cy="6172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31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900"/>
              <a:buFont typeface="Poppins"/>
              <a:buNone/>
            </a:pPr>
            <a:r>
              <a:rPr b="1" i="0" lang="en-US" sz="19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Clase 02 | Fundamentos de Programación en Java</a:t>
            </a:r>
            <a:endParaRPr b="0" i="0" sz="1900" u="none" cap="none" strike="noStrike"/>
          </a:p>
        </p:txBody>
      </p:sp>
      <p:sp>
        <p:nvSpPr>
          <p:cNvPr id="426" name="Google Shape;426;p18"/>
          <p:cNvSpPr/>
          <p:nvPr/>
        </p:nvSpPr>
        <p:spPr>
          <a:xfrm>
            <a:off x="7512606" y="4865846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Tipos de datos y variables.</a:t>
            </a:r>
            <a:endParaRPr b="0" i="0" sz="1550" u="none" cap="none" strike="noStrike"/>
          </a:p>
        </p:txBody>
      </p:sp>
      <p:sp>
        <p:nvSpPr>
          <p:cNvPr id="427" name="Google Shape;427;p18"/>
          <p:cNvSpPr/>
          <p:nvPr/>
        </p:nvSpPr>
        <p:spPr>
          <a:xfrm>
            <a:off x="7512606" y="5250894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Operadores aritméticos, lógicos y relacionales.</a:t>
            </a:r>
            <a:endParaRPr b="0" i="0" sz="1550" u="none" cap="none" strike="noStrike"/>
          </a:p>
        </p:txBody>
      </p:sp>
      <p:sp>
        <p:nvSpPr>
          <p:cNvPr id="428" name="Google Shape;428;p18"/>
          <p:cNvSpPr/>
          <p:nvPr/>
        </p:nvSpPr>
        <p:spPr>
          <a:xfrm>
            <a:off x="7512606" y="5635943"/>
            <a:ext cx="6229112" cy="31599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34290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Entrada y salida de datos.</a:t>
            </a:r>
            <a:endParaRPr b="0" i="0" sz="1550" u="none" cap="none" strike="noStrike"/>
          </a:p>
        </p:txBody>
      </p:sp>
      <p:sp>
        <p:nvSpPr>
          <p:cNvPr id="429" name="Google Shape;429;p18"/>
          <p:cNvSpPr/>
          <p:nvPr/>
        </p:nvSpPr>
        <p:spPr>
          <a:xfrm>
            <a:off x="7512606" y="6070402"/>
            <a:ext cx="6229112" cy="63198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064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Estructuras de control: condicionales (if, else if, else) y bucles (for, while).</a:t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4" name="Shape 4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5" name="Google Shape;435;p19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19"/>
          <p:cNvSpPr/>
          <p:nvPr/>
        </p:nvSpPr>
        <p:spPr>
          <a:xfrm>
            <a:off x="793790" y="3361134"/>
            <a:ext cx="607349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Objetivos de la Clase</a:t>
            </a:r>
            <a:endParaRPr b="0" i="0" sz="4450" u="none" cap="none" strike="noStrike"/>
          </a:p>
        </p:txBody>
      </p:sp>
      <p:sp>
        <p:nvSpPr>
          <p:cNvPr id="437" name="Google Shape;437;p19"/>
          <p:cNvSpPr/>
          <p:nvPr/>
        </p:nvSpPr>
        <p:spPr>
          <a:xfrm>
            <a:off x="793790" y="4523456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8" name="Google Shape;438;p19"/>
          <p:cNvSpPr/>
          <p:nvPr/>
        </p:nvSpPr>
        <p:spPr>
          <a:xfrm>
            <a:off x="793790" y="5069681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39" name="Google Shape;439;p1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78860" y="5112187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19"/>
          <p:cNvSpPr/>
          <p:nvPr/>
        </p:nvSpPr>
        <p:spPr>
          <a:xfrm>
            <a:off x="1530906" y="5069681"/>
            <a:ext cx="3323392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Presentación del curso</a:t>
            </a:r>
            <a:endParaRPr b="0" i="0" sz="2200" u="none" cap="none" strike="noStrike"/>
          </a:p>
        </p:txBody>
      </p:sp>
      <p:sp>
        <p:nvSpPr>
          <p:cNvPr id="441" name="Google Shape;441;p19"/>
          <p:cNvSpPr/>
          <p:nvPr/>
        </p:nvSpPr>
        <p:spPr>
          <a:xfrm>
            <a:off x="1530906" y="5560100"/>
            <a:ext cx="56709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Conocer la metodología de trabajo en TalentoTech.</a:t>
            </a:r>
            <a:endParaRPr b="0" i="0" sz="1750" u="none" cap="none" strike="noStrike"/>
          </a:p>
        </p:txBody>
      </p:sp>
      <p:sp>
        <p:nvSpPr>
          <p:cNvPr id="442" name="Google Shape;442;p19"/>
          <p:cNvSpPr/>
          <p:nvPr/>
        </p:nvSpPr>
        <p:spPr>
          <a:xfrm>
            <a:off x="7428667" y="5069681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43" name="Google Shape;443;p1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513737" y="5112187"/>
            <a:ext cx="340162" cy="425291"/>
          </a:xfrm>
          <a:prstGeom prst="rect">
            <a:avLst/>
          </a:prstGeom>
          <a:noFill/>
          <a:ln>
            <a:noFill/>
          </a:ln>
        </p:spPr>
      </p:pic>
      <p:sp>
        <p:nvSpPr>
          <p:cNvPr id="444" name="Google Shape;444;p19"/>
          <p:cNvSpPr/>
          <p:nvPr/>
        </p:nvSpPr>
        <p:spPr>
          <a:xfrm>
            <a:off x="8165783" y="5069681"/>
            <a:ext cx="382131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Configuración del entorno</a:t>
            </a:r>
            <a:endParaRPr b="0" i="0" sz="2200" u="none" cap="none" strike="noStrike"/>
          </a:p>
        </p:txBody>
      </p:sp>
      <p:sp>
        <p:nvSpPr>
          <p:cNvPr id="445" name="Google Shape;445;p19"/>
          <p:cNvSpPr/>
          <p:nvPr/>
        </p:nvSpPr>
        <p:spPr>
          <a:xfrm>
            <a:off x="8165783" y="5560100"/>
            <a:ext cx="567094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Instalar y configurar las herramientas de desarrollo necesarias.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2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FFD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2"/>
          <p:cNvSpPr/>
          <p:nvPr/>
        </p:nvSpPr>
        <p:spPr>
          <a:xfrm>
            <a:off x="3077816" y="2914995"/>
            <a:ext cx="84747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¡Les damos la bienvenida! 🚀</a:t>
            </a:r>
            <a:endParaRPr b="0" i="0" sz="4450" u="none" cap="none" strike="noStrike"/>
          </a:p>
        </p:txBody>
      </p:sp>
      <p:sp>
        <p:nvSpPr>
          <p:cNvPr id="164" name="Google Shape;164;p2"/>
          <p:cNvSpPr/>
          <p:nvPr/>
        </p:nvSpPr>
        <p:spPr>
          <a:xfrm>
            <a:off x="793790" y="5121235"/>
            <a:ext cx="13042821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200"/>
              <a:buFont typeface="Roboto"/>
              <a:buNone/>
            </a:pP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🎥</a:t>
            </a:r>
            <a:r>
              <a:rPr b="1" i="0" lang="en-US" sz="22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Vamos a comenzar a grabar la clase.</a:t>
            </a:r>
            <a:endParaRPr b="0" i="0" sz="2200" u="none" cap="none" strike="noStrike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0" name="Shape 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1" name="Google Shape;451;p20"/>
          <p:cNvSpPr/>
          <p:nvPr/>
        </p:nvSpPr>
        <p:spPr>
          <a:xfrm>
            <a:off x="3295531" y="3324225"/>
            <a:ext cx="8039219" cy="97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Poppins"/>
              <a:buNone/>
            </a:pPr>
            <a:r>
              <a:rPr b="1" i="0" lang="en-US" sz="6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Introducción a Java</a:t>
            </a:r>
            <a:endParaRPr b="0" i="0" sz="6150" u="none" cap="none" strike="noStrike"/>
          </a:p>
        </p:txBody>
      </p:sp>
      <p:sp>
        <p:nvSpPr>
          <p:cNvPr id="452" name="Google Shape;452;p20"/>
          <p:cNvSpPr/>
          <p:nvPr/>
        </p:nvSpPr>
        <p:spPr>
          <a:xfrm>
            <a:off x="793790" y="4869451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53" name="Google Shape;453;p2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8" name="Shape 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59" name="Google Shape;459;p2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067800" y="2209800"/>
            <a:ext cx="3810000" cy="3810000"/>
          </a:xfrm>
          <a:prstGeom prst="rect">
            <a:avLst/>
          </a:prstGeom>
          <a:noFill/>
          <a:ln>
            <a:noFill/>
          </a:ln>
        </p:spPr>
      </p:pic>
      <p:sp>
        <p:nvSpPr>
          <p:cNvPr id="460" name="Google Shape;460;p21"/>
          <p:cNvSpPr/>
          <p:nvPr/>
        </p:nvSpPr>
        <p:spPr>
          <a:xfrm>
            <a:off x="793790" y="2299335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Java</a:t>
            </a:r>
            <a:endParaRPr b="0" i="0" sz="4450" u="none" cap="none" strike="noStrike"/>
          </a:p>
        </p:txBody>
      </p:sp>
      <p:sp>
        <p:nvSpPr>
          <p:cNvPr id="461" name="Google Shape;461;p21"/>
          <p:cNvSpPr/>
          <p:nvPr/>
        </p:nvSpPr>
        <p:spPr>
          <a:xfrm>
            <a:off x="793790" y="3461656"/>
            <a:ext cx="57276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21"/>
          <p:cNvSpPr/>
          <p:nvPr/>
        </p:nvSpPr>
        <p:spPr>
          <a:xfrm>
            <a:off x="793790" y="3752731"/>
            <a:ext cx="5727621" cy="217741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Java es uno de los lenguajes más populares para el desarrollo backend debido a su robustez, escalabilidad y rendimiento. Su modelo basado en la máquina virtual Java (JVM) permite que las aplicaciones sean portables y ejecutables en múltiples plataformas sin cambios en el código.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7" name="Shape 4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8" name="Google Shape;468;p22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9" name="Google Shape;469;p22"/>
          <p:cNvSpPr/>
          <p:nvPr/>
        </p:nvSpPr>
        <p:spPr>
          <a:xfrm>
            <a:off x="793790" y="3179683"/>
            <a:ext cx="1277231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Beneficios de Java para Desarrollo Backend</a:t>
            </a:r>
            <a:endParaRPr b="0" i="0" sz="4450" u="none" cap="none" strike="noStrike"/>
          </a:p>
        </p:txBody>
      </p:sp>
      <p:sp>
        <p:nvSpPr>
          <p:cNvPr id="470" name="Google Shape;470;p22"/>
          <p:cNvSpPr/>
          <p:nvPr/>
        </p:nvSpPr>
        <p:spPr>
          <a:xfrm>
            <a:off x="793790" y="4342004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1" name="Google Shape;471;p22"/>
          <p:cNvSpPr/>
          <p:nvPr/>
        </p:nvSpPr>
        <p:spPr>
          <a:xfrm>
            <a:off x="793790" y="4888230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2" name="Google Shape;472;p22"/>
          <p:cNvSpPr/>
          <p:nvPr/>
        </p:nvSpPr>
        <p:spPr>
          <a:xfrm>
            <a:off x="878860" y="493073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650" u="none" cap="none" strike="noStrike"/>
          </a:p>
        </p:txBody>
      </p:sp>
      <p:sp>
        <p:nvSpPr>
          <p:cNvPr id="473" name="Google Shape;473;p22"/>
          <p:cNvSpPr/>
          <p:nvPr/>
        </p:nvSpPr>
        <p:spPr>
          <a:xfrm>
            <a:off x="1530906" y="48882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Portabilidad</a:t>
            </a:r>
            <a:endParaRPr b="0" i="0" sz="2200" u="none" cap="none" strike="noStrike"/>
          </a:p>
        </p:txBody>
      </p:sp>
      <p:sp>
        <p:nvSpPr>
          <p:cNvPr id="474" name="Google Shape;474;p22"/>
          <p:cNvSpPr/>
          <p:nvPr/>
        </p:nvSpPr>
        <p:spPr>
          <a:xfrm>
            <a:off x="1530906" y="5378648"/>
            <a:ext cx="345924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Java permite ejecutar aplicaciones en diferentes plataformas sin modificaciones.</a:t>
            </a:r>
            <a:endParaRPr b="0" i="0" sz="1750" u="none" cap="none" strike="noStrike"/>
          </a:p>
        </p:txBody>
      </p:sp>
      <p:sp>
        <p:nvSpPr>
          <p:cNvPr id="475" name="Google Shape;475;p22"/>
          <p:cNvSpPr/>
          <p:nvPr/>
        </p:nvSpPr>
        <p:spPr>
          <a:xfrm>
            <a:off x="5216962" y="4888230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22"/>
          <p:cNvSpPr/>
          <p:nvPr/>
        </p:nvSpPr>
        <p:spPr>
          <a:xfrm>
            <a:off x="5302032" y="493073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650" u="none" cap="none" strike="noStrike"/>
          </a:p>
        </p:txBody>
      </p:sp>
      <p:sp>
        <p:nvSpPr>
          <p:cNvPr id="477" name="Google Shape;477;p22"/>
          <p:cNvSpPr/>
          <p:nvPr/>
        </p:nvSpPr>
        <p:spPr>
          <a:xfrm>
            <a:off x="5954078" y="48882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Robustez</a:t>
            </a:r>
            <a:endParaRPr b="0" i="0" sz="2200" u="none" cap="none" strike="noStrike"/>
          </a:p>
        </p:txBody>
      </p:sp>
      <p:sp>
        <p:nvSpPr>
          <p:cNvPr id="478" name="Google Shape;478;p22"/>
          <p:cNvSpPr/>
          <p:nvPr/>
        </p:nvSpPr>
        <p:spPr>
          <a:xfrm>
            <a:off x="5954078" y="5378648"/>
            <a:ext cx="345924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Ofrece un sistema de gestión de memoria y manejo de excepciones.</a:t>
            </a:r>
            <a:endParaRPr b="0" i="0" sz="1750" u="none" cap="none" strike="noStrike"/>
          </a:p>
        </p:txBody>
      </p:sp>
      <p:sp>
        <p:nvSpPr>
          <p:cNvPr id="479" name="Google Shape;479;p22"/>
          <p:cNvSpPr/>
          <p:nvPr/>
        </p:nvSpPr>
        <p:spPr>
          <a:xfrm>
            <a:off x="9640133" y="4888230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0" name="Google Shape;480;p22"/>
          <p:cNvSpPr/>
          <p:nvPr/>
        </p:nvSpPr>
        <p:spPr>
          <a:xfrm>
            <a:off x="9725204" y="493073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650" u="none" cap="none" strike="noStrike"/>
          </a:p>
        </p:txBody>
      </p:sp>
      <p:sp>
        <p:nvSpPr>
          <p:cNvPr id="481" name="Google Shape;481;p22"/>
          <p:cNvSpPr/>
          <p:nvPr/>
        </p:nvSpPr>
        <p:spPr>
          <a:xfrm>
            <a:off x="10377249" y="48882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Escalabilidad</a:t>
            </a:r>
            <a:endParaRPr b="0" i="0" sz="2200" u="none" cap="none" strike="noStrike"/>
          </a:p>
        </p:txBody>
      </p:sp>
      <p:sp>
        <p:nvSpPr>
          <p:cNvPr id="482" name="Google Shape;482;p22"/>
          <p:cNvSpPr/>
          <p:nvPr/>
        </p:nvSpPr>
        <p:spPr>
          <a:xfrm>
            <a:off x="10377249" y="5378648"/>
            <a:ext cx="345924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Ideal para aplicaciones que necesitan crecer y manejar grandes cargas.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7" name="Shape 4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488" name="Google Shape;488;p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9427488" y="1655088"/>
            <a:ext cx="4919424" cy="4919424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23"/>
          <p:cNvSpPr/>
          <p:nvPr/>
        </p:nvSpPr>
        <p:spPr>
          <a:xfrm>
            <a:off x="793790" y="1670090"/>
            <a:ext cx="7556421" cy="14175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Mejores Prácticas en Desarrollo Java</a:t>
            </a:r>
            <a:endParaRPr b="0" i="0" sz="4450" u="none" cap="none" strike="noStrike"/>
          </a:p>
        </p:txBody>
      </p:sp>
      <p:sp>
        <p:nvSpPr>
          <p:cNvPr id="490" name="Google Shape;490;p23"/>
          <p:cNvSpPr/>
          <p:nvPr/>
        </p:nvSpPr>
        <p:spPr>
          <a:xfrm>
            <a:off x="793790" y="3541190"/>
            <a:ext cx="75564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491" name="Google Shape;491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93790" y="383226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2" name="Google Shape;492;p23"/>
          <p:cNvSpPr/>
          <p:nvPr/>
        </p:nvSpPr>
        <p:spPr>
          <a:xfrm>
            <a:off x="793790" y="4626054"/>
            <a:ext cx="3608070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Convenciones de Nomenclatura</a:t>
            </a:r>
            <a:endParaRPr b="0" i="0" sz="2200" u="none" cap="none" strike="noStrike"/>
          </a:p>
        </p:txBody>
      </p:sp>
      <p:sp>
        <p:nvSpPr>
          <p:cNvPr id="493" name="Google Shape;493;p23"/>
          <p:cNvSpPr/>
          <p:nvPr/>
        </p:nvSpPr>
        <p:spPr>
          <a:xfrm>
            <a:off x="793790" y="5470803"/>
            <a:ext cx="3608070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Utiliza nombres descriptivos y sigue las convenciones estándar de Java.</a:t>
            </a:r>
            <a:endParaRPr b="0" i="0" sz="1750" u="none" cap="none" strike="noStrike"/>
          </a:p>
        </p:txBody>
      </p:sp>
      <p:pic>
        <p:nvPicPr>
          <p:cNvPr descr="preencoded.png" id="494" name="Google Shape;494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4742021" y="3832265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495" name="Google Shape;495;p23"/>
          <p:cNvSpPr/>
          <p:nvPr/>
        </p:nvSpPr>
        <p:spPr>
          <a:xfrm>
            <a:off x="4742021" y="4626054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Documentación</a:t>
            </a:r>
            <a:endParaRPr b="0" i="0" sz="2200" u="none" cap="none" strike="noStrike"/>
          </a:p>
        </p:txBody>
      </p:sp>
      <p:sp>
        <p:nvSpPr>
          <p:cNvPr id="496" name="Google Shape;496;p23"/>
          <p:cNvSpPr/>
          <p:nvPr/>
        </p:nvSpPr>
        <p:spPr>
          <a:xfrm>
            <a:off x="4742021" y="5116473"/>
            <a:ext cx="3608189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Comenta tu código de manera clara y concisa para facilitar su mantenimiento.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p24"/>
          <p:cNvSpPr/>
          <p:nvPr/>
        </p:nvSpPr>
        <p:spPr>
          <a:xfrm>
            <a:off x="2451973" y="3324225"/>
            <a:ext cx="9726335" cy="97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Poppins"/>
              <a:buNone/>
            </a:pPr>
            <a:r>
              <a:rPr b="1" i="0" lang="en-US" sz="6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Preparación del entorno</a:t>
            </a:r>
            <a:endParaRPr b="0" i="0" sz="6150" u="none" cap="none" strike="noStrike"/>
          </a:p>
        </p:txBody>
      </p:sp>
      <p:sp>
        <p:nvSpPr>
          <p:cNvPr id="503" name="Google Shape;503;p24"/>
          <p:cNvSpPr/>
          <p:nvPr/>
        </p:nvSpPr>
        <p:spPr>
          <a:xfrm>
            <a:off x="793790" y="4869451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04" name="Google Shape;50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9" name="Shape 5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0" name="Google Shape;510;p25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FFF9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1" name="Google Shape;511;p25"/>
          <p:cNvSpPr/>
          <p:nvPr/>
        </p:nvSpPr>
        <p:spPr>
          <a:xfrm>
            <a:off x="793790" y="3205282"/>
            <a:ext cx="726757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Herramientas Esenciales</a:t>
            </a:r>
            <a:endParaRPr b="0" i="0" sz="4450" u="none" cap="none" strike="noStrike"/>
          </a:p>
        </p:txBody>
      </p:sp>
      <p:sp>
        <p:nvSpPr>
          <p:cNvPr id="512" name="Google Shape;512;p25"/>
          <p:cNvSpPr/>
          <p:nvPr/>
        </p:nvSpPr>
        <p:spPr>
          <a:xfrm>
            <a:off x="793790" y="4367603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13" name="Google Shape;513;p2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684026" y="4658678"/>
            <a:ext cx="340162" cy="3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514" name="Google Shape;514;p25"/>
          <p:cNvSpPr/>
          <p:nvPr/>
        </p:nvSpPr>
        <p:spPr>
          <a:xfrm>
            <a:off x="799267" y="5225653"/>
            <a:ext cx="4109799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Java Development Kit (JDK)</a:t>
            </a:r>
            <a:endParaRPr b="0" i="0" sz="2200" u="none" cap="none" strike="noStrike"/>
          </a:p>
        </p:txBody>
      </p:sp>
      <p:sp>
        <p:nvSpPr>
          <p:cNvPr id="515" name="Google Shape;515;p25"/>
          <p:cNvSpPr/>
          <p:nvPr/>
        </p:nvSpPr>
        <p:spPr>
          <a:xfrm>
            <a:off x="793790" y="5716072"/>
            <a:ext cx="412075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Herramienta fundamental para compilar y ejecutar programas Java.</a:t>
            </a:r>
            <a:endParaRPr b="0" i="0" sz="1750" u="none" cap="none" strike="noStrike"/>
          </a:p>
        </p:txBody>
      </p:sp>
      <p:pic>
        <p:nvPicPr>
          <p:cNvPr descr="preencoded.png" id="516" name="Google Shape;516;p2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145060" y="4658678"/>
            <a:ext cx="340162" cy="3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517" name="Google Shape;517;p25"/>
          <p:cNvSpPr/>
          <p:nvPr/>
        </p:nvSpPr>
        <p:spPr>
          <a:xfrm>
            <a:off x="5519261" y="5225653"/>
            <a:ext cx="3591758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IDE: IntelliJ IDEA o Eclipse</a:t>
            </a:r>
            <a:endParaRPr b="0" i="0" sz="2200" u="none" cap="none" strike="noStrike"/>
          </a:p>
        </p:txBody>
      </p:sp>
      <p:sp>
        <p:nvSpPr>
          <p:cNvPr id="518" name="Google Shape;518;p25"/>
          <p:cNvSpPr/>
          <p:nvPr/>
        </p:nvSpPr>
        <p:spPr>
          <a:xfrm>
            <a:off x="5254704" y="5716072"/>
            <a:ext cx="412087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Entorno de desarrollo integrado para facilitar la programación.</a:t>
            </a:r>
            <a:endParaRPr b="0" i="0" sz="1750" u="none" cap="none" strike="noStrike"/>
          </a:p>
        </p:txBody>
      </p:sp>
      <p:pic>
        <p:nvPicPr>
          <p:cNvPr descr="preencoded.png" id="519" name="Google Shape;519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1605974" y="4658678"/>
            <a:ext cx="340162" cy="340162"/>
          </a:xfrm>
          <a:prstGeom prst="rect">
            <a:avLst/>
          </a:prstGeom>
          <a:noFill/>
          <a:ln>
            <a:noFill/>
          </a:ln>
        </p:spPr>
      </p:pic>
      <p:sp>
        <p:nvSpPr>
          <p:cNvPr id="520" name="Google Shape;520;p25"/>
          <p:cNvSpPr/>
          <p:nvPr/>
        </p:nvSpPr>
        <p:spPr>
          <a:xfrm>
            <a:off x="10358438" y="522565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Git</a:t>
            </a:r>
            <a:endParaRPr b="0" i="0" sz="2200" u="none" cap="none" strike="noStrike"/>
          </a:p>
        </p:txBody>
      </p:sp>
      <p:sp>
        <p:nvSpPr>
          <p:cNvPr id="521" name="Google Shape;521;p25"/>
          <p:cNvSpPr/>
          <p:nvPr/>
        </p:nvSpPr>
        <p:spPr>
          <a:xfrm>
            <a:off x="9715738" y="5716072"/>
            <a:ext cx="412075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Sistema de control de versiones para colaboración eficiente.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6" name="Shape 5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7" name="Google Shape;527;p26"/>
          <p:cNvSpPr/>
          <p:nvPr/>
        </p:nvSpPr>
        <p:spPr>
          <a:xfrm>
            <a:off x="0" y="0"/>
            <a:ext cx="14630400" cy="1311950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8" name="Google Shape;528;p26"/>
          <p:cNvSpPr/>
          <p:nvPr/>
        </p:nvSpPr>
        <p:spPr>
          <a:xfrm>
            <a:off x="734616" y="2100143"/>
            <a:ext cx="5247918" cy="65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Poppins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Instalación del JDK</a:t>
            </a:r>
            <a:endParaRPr b="0" i="0" sz="4100" u="none" cap="none" strike="noStrike"/>
          </a:p>
        </p:txBody>
      </p:sp>
      <p:sp>
        <p:nvSpPr>
          <p:cNvPr id="529" name="Google Shape;529;p26"/>
          <p:cNvSpPr/>
          <p:nvPr/>
        </p:nvSpPr>
        <p:spPr>
          <a:xfrm>
            <a:off x="734616" y="3097146"/>
            <a:ext cx="11110198" cy="33814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30" name="Google Shape;53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133784" y="2126337"/>
            <a:ext cx="769620" cy="769620"/>
          </a:xfrm>
          <a:prstGeom prst="rect">
            <a:avLst/>
          </a:prstGeom>
          <a:noFill/>
          <a:ln>
            <a:noFill/>
          </a:ln>
        </p:spPr>
      </p:pic>
      <p:sp>
        <p:nvSpPr>
          <p:cNvPr id="531" name="Google Shape;531;p26"/>
          <p:cNvSpPr/>
          <p:nvPr/>
        </p:nvSpPr>
        <p:spPr>
          <a:xfrm>
            <a:off x="970717" y="3603069"/>
            <a:ext cx="22860" cy="4048125"/>
          </a:xfrm>
          <a:prstGeom prst="roundRect">
            <a:avLst>
              <a:gd fmla="val 40000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2" name="Google Shape;532;p26"/>
          <p:cNvSpPr/>
          <p:nvPr/>
        </p:nvSpPr>
        <p:spPr>
          <a:xfrm>
            <a:off x="1183958" y="4063841"/>
            <a:ext cx="629722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3" name="Google Shape;533;p26"/>
          <p:cNvSpPr/>
          <p:nvPr/>
        </p:nvSpPr>
        <p:spPr>
          <a:xfrm>
            <a:off x="734616" y="3839170"/>
            <a:ext cx="472202" cy="472202"/>
          </a:xfrm>
          <a:prstGeom prst="roundRect">
            <a:avLst>
              <a:gd fmla="val 193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4" name="Google Shape;534;p26"/>
          <p:cNvSpPr/>
          <p:nvPr/>
        </p:nvSpPr>
        <p:spPr>
          <a:xfrm>
            <a:off x="813316" y="3878520"/>
            <a:ext cx="314801" cy="393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Poppins"/>
              <a:buNone/>
            </a:pPr>
            <a:r>
              <a:rPr b="1" i="0" lang="en-US" sz="2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450" u="none" cap="none" strike="noStrike"/>
          </a:p>
        </p:txBody>
      </p:sp>
      <p:sp>
        <p:nvSpPr>
          <p:cNvPr id="535" name="Google Shape;535;p26"/>
          <p:cNvSpPr/>
          <p:nvPr/>
        </p:nvSpPr>
        <p:spPr>
          <a:xfrm>
            <a:off x="2020253" y="3812977"/>
            <a:ext cx="2623899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Descarga</a:t>
            </a:r>
            <a:endParaRPr b="0" i="0" sz="2050" u="none" cap="none" strike="noStrike"/>
          </a:p>
        </p:txBody>
      </p:sp>
      <p:sp>
        <p:nvSpPr>
          <p:cNvPr id="536" name="Google Shape;536;p26"/>
          <p:cNvSpPr/>
          <p:nvPr/>
        </p:nvSpPr>
        <p:spPr>
          <a:xfrm>
            <a:off x="2020253" y="4266843"/>
            <a:ext cx="11875532" cy="335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Visita el sitio oficial de Oracle para descargar el </a:t>
            </a:r>
            <a:r>
              <a:rPr b="0" i="0" lang="en-US" sz="1650" u="sng" cap="none" strike="noStrike">
                <a:solidFill>
                  <a:srgbClr val="29A39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JDK</a:t>
            </a: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650" u="none" cap="none" strike="noStrike"/>
          </a:p>
        </p:txBody>
      </p:sp>
      <p:sp>
        <p:nvSpPr>
          <p:cNvPr id="537" name="Google Shape;537;p26"/>
          <p:cNvSpPr/>
          <p:nvPr/>
        </p:nvSpPr>
        <p:spPr>
          <a:xfrm>
            <a:off x="1183958" y="5483185"/>
            <a:ext cx="629722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8" name="Google Shape;538;p26"/>
          <p:cNvSpPr/>
          <p:nvPr/>
        </p:nvSpPr>
        <p:spPr>
          <a:xfrm>
            <a:off x="734616" y="5258514"/>
            <a:ext cx="472202" cy="472202"/>
          </a:xfrm>
          <a:prstGeom prst="roundRect">
            <a:avLst>
              <a:gd fmla="val 193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9" name="Google Shape;539;p26"/>
          <p:cNvSpPr/>
          <p:nvPr/>
        </p:nvSpPr>
        <p:spPr>
          <a:xfrm>
            <a:off x="813316" y="5297865"/>
            <a:ext cx="314801" cy="393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Poppins"/>
              <a:buNone/>
            </a:pPr>
            <a:r>
              <a:rPr b="1" i="0" lang="en-US" sz="2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450" u="none" cap="none" strike="noStrike"/>
          </a:p>
        </p:txBody>
      </p:sp>
      <p:sp>
        <p:nvSpPr>
          <p:cNvPr id="540" name="Google Shape;540;p26"/>
          <p:cNvSpPr/>
          <p:nvPr/>
        </p:nvSpPr>
        <p:spPr>
          <a:xfrm>
            <a:off x="2020253" y="5232321"/>
            <a:ext cx="2623899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Instalación</a:t>
            </a:r>
            <a:endParaRPr b="0" i="0" sz="2050" u="none" cap="none" strike="noStrike"/>
          </a:p>
        </p:txBody>
      </p:sp>
      <p:sp>
        <p:nvSpPr>
          <p:cNvPr id="541" name="Google Shape;541;p26"/>
          <p:cNvSpPr/>
          <p:nvPr/>
        </p:nvSpPr>
        <p:spPr>
          <a:xfrm>
            <a:off x="2020253" y="5686187"/>
            <a:ext cx="11875532" cy="335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Ejecuta el instalador y sigue los pasos predeterminados.</a:t>
            </a:r>
            <a:endParaRPr b="0" i="0" sz="1650" u="none" cap="none" strike="noStrike"/>
          </a:p>
        </p:txBody>
      </p:sp>
      <p:sp>
        <p:nvSpPr>
          <p:cNvPr id="542" name="Google Shape;542;p26"/>
          <p:cNvSpPr/>
          <p:nvPr/>
        </p:nvSpPr>
        <p:spPr>
          <a:xfrm>
            <a:off x="1183958" y="6902529"/>
            <a:ext cx="629722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26"/>
          <p:cNvSpPr/>
          <p:nvPr/>
        </p:nvSpPr>
        <p:spPr>
          <a:xfrm>
            <a:off x="734616" y="6677858"/>
            <a:ext cx="472202" cy="472202"/>
          </a:xfrm>
          <a:prstGeom prst="roundRect">
            <a:avLst>
              <a:gd fmla="val 193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26"/>
          <p:cNvSpPr/>
          <p:nvPr/>
        </p:nvSpPr>
        <p:spPr>
          <a:xfrm>
            <a:off x="813316" y="6717209"/>
            <a:ext cx="314801" cy="393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Poppins"/>
              <a:buNone/>
            </a:pPr>
            <a:r>
              <a:rPr b="1" i="0" lang="en-US" sz="2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450" u="none" cap="none" strike="noStrike"/>
          </a:p>
        </p:txBody>
      </p:sp>
      <p:sp>
        <p:nvSpPr>
          <p:cNvPr id="545" name="Google Shape;545;p26"/>
          <p:cNvSpPr/>
          <p:nvPr/>
        </p:nvSpPr>
        <p:spPr>
          <a:xfrm>
            <a:off x="2020253" y="6651665"/>
            <a:ext cx="2623899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Configuración</a:t>
            </a:r>
            <a:endParaRPr b="0" i="0" sz="2050" u="none" cap="none" strike="noStrike"/>
          </a:p>
        </p:txBody>
      </p:sp>
      <p:sp>
        <p:nvSpPr>
          <p:cNvPr id="546" name="Google Shape;546;p26"/>
          <p:cNvSpPr/>
          <p:nvPr/>
        </p:nvSpPr>
        <p:spPr>
          <a:xfrm>
            <a:off x="2020253" y="7105531"/>
            <a:ext cx="11875532" cy="335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Configura las variables de entorno para reconocer comandos Java.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1" name="Shape 5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" name="Google Shape;552;p27"/>
          <p:cNvSpPr/>
          <p:nvPr/>
        </p:nvSpPr>
        <p:spPr>
          <a:xfrm>
            <a:off x="0" y="0"/>
            <a:ext cx="14630400" cy="127801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27"/>
          <p:cNvSpPr/>
          <p:nvPr/>
        </p:nvSpPr>
        <p:spPr>
          <a:xfrm>
            <a:off x="715685" y="2152293"/>
            <a:ext cx="6891218" cy="6390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00"/>
              <a:buFont typeface="Poppins"/>
              <a:buNone/>
            </a:pPr>
            <a:r>
              <a:rPr b="1" i="0" lang="en-US" sz="40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Instalación de IntelliJ IDEA</a:t>
            </a:r>
            <a:endParaRPr b="0" i="0" sz="4000" u="none" cap="none" strike="noStrike"/>
          </a:p>
        </p:txBody>
      </p:sp>
      <p:sp>
        <p:nvSpPr>
          <p:cNvPr id="554" name="Google Shape;554;p27"/>
          <p:cNvSpPr/>
          <p:nvPr/>
        </p:nvSpPr>
        <p:spPr>
          <a:xfrm>
            <a:off x="715685" y="3123529"/>
            <a:ext cx="10733365" cy="33099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55" name="Google Shape;555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55542" y="2302312"/>
            <a:ext cx="1351836" cy="729972"/>
          </a:xfrm>
          <a:prstGeom prst="rect">
            <a:avLst/>
          </a:prstGeom>
          <a:noFill/>
          <a:ln>
            <a:noFill/>
          </a:ln>
        </p:spPr>
      </p:pic>
      <p:sp>
        <p:nvSpPr>
          <p:cNvPr id="556" name="Google Shape;556;p27"/>
          <p:cNvSpPr/>
          <p:nvPr/>
        </p:nvSpPr>
        <p:spPr>
          <a:xfrm>
            <a:off x="945713" y="3722370"/>
            <a:ext cx="22860" cy="3942874"/>
          </a:xfrm>
          <a:prstGeom prst="roundRect">
            <a:avLst>
              <a:gd fmla="val 40000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7" name="Google Shape;557;p27"/>
          <p:cNvSpPr/>
          <p:nvPr/>
        </p:nvSpPr>
        <p:spPr>
          <a:xfrm>
            <a:off x="1152882" y="4170998"/>
            <a:ext cx="613410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8" name="Google Shape;558;p27"/>
          <p:cNvSpPr/>
          <p:nvPr/>
        </p:nvSpPr>
        <p:spPr>
          <a:xfrm>
            <a:off x="715685" y="3952399"/>
            <a:ext cx="460058" cy="460057"/>
          </a:xfrm>
          <a:prstGeom prst="roundRect">
            <a:avLst>
              <a:gd fmla="val 1988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9" name="Google Shape;559;p27"/>
          <p:cNvSpPr/>
          <p:nvPr/>
        </p:nvSpPr>
        <p:spPr>
          <a:xfrm>
            <a:off x="792361" y="3990737"/>
            <a:ext cx="306705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400" u="none" cap="none" strike="noStrike"/>
          </a:p>
        </p:txBody>
      </p:sp>
      <p:sp>
        <p:nvSpPr>
          <p:cNvPr id="560" name="Google Shape;560;p27"/>
          <p:cNvSpPr/>
          <p:nvPr/>
        </p:nvSpPr>
        <p:spPr>
          <a:xfrm>
            <a:off x="1968103" y="3926800"/>
            <a:ext cx="2556034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Poppins"/>
              <a:buNone/>
            </a:pPr>
            <a:r>
              <a:rPr b="1" i="0" lang="en-US" sz="20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Descarga</a:t>
            </a:r>
            <a:endParaRPr b="0" i="0" sz="2000" u="none" cap="none" strike="noStrike"/>
          </a:p>
        </p:txBody>
      </p:sp>
      <p:sp>
        <p:nvSpPr>
          <p:cNvPr id="561" name="Google Shape;561;p27"/>
          <p:cNvSpPr/>
          <p:nvPr/>
        </p:nvSpPr>
        <p:spPr>
          <a:xfrm>
            <a:off x="1968103" y="4368879"/>
            <a:ext cx="11946612" cy="32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Visita la web de </a:t>
            </a:r>
            <a:r>
              <a:rPr b="0" i="0" lang="en-US" sz="1600" u="sng" cap="none" strike="noStrike">
                <a:solidFill>
                  <a:srgbClr val="29A39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JetBrains</a:t>
            </a: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y descarga la versión Community.</a:t>
            </a:r>
            <a:endParaRPr b="0" i="0" sz="1600" u="none" cap="none" strike="noStrike"/>
          </a:p>
        </p:txBody>
      </p:sp>
      <p:sp>
        <p:nvSpPr>
          <p:cNvPr id="562" name="Google Shape;562;p27"/>
          <p:cNvSpPr/>
          <p:nvPr/>
        </p:nvSpPr>
        <p:spPr>
          <a:xfrm>
            <a:off x="1152882" y="5553432"/>
            <a:ext cx="613410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3" name="Google Shape;563;p27"/>
          <p:cNvSpPr/>
          <p:nvPr/>
        </p:nvSpPr>
        <p:spPr>
          <a:xfrm>
            <a:off x="715685" y="5334833"/>
            <a:ext cx="460058" cy="460057"/>
          </a:xfrm>
          <a:prstGeom prst="roundRect">
            <a:avLst>
              <a:gd fmla="val 1988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27"/>
          <p:cNvSpPr/>
          <p:nvPr/>
        </p:nvSpPr>
        <p:spPr>
          <a:xfrm>
            <a:off x="792361" y="5373172"/>
            <a:ext cx="306705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400" u="none" cap="none" strike="noStrike"/>
          </a:p>
        </p:txBody>
      </p:sp>
      <p:sp>
        <p:nvSpPr>
          <p:cNvPr id="565" name="Google Shape;565;p27"/>
          <p:cNvSpPr/>
          <p:nvPr/>
        </p:nvSpPr>
        <p:spPr>
          <a:xfrm>
            <a:off x="1968103" y="5309235"/>
            <a:ext cx="2556034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Poppins"/>
              <a:buNone/>
            </a:pPr>
            <a:r>
              <a:rPr b="1" i="0" lang="en-US" sz="20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Instalación</a:t>
            </a:r>
            <a:endParaRPr b="0" i="0" sz="2000" u="none" cap="none" strike="noStrike"/>
          </a:p>
        </p:txBody>
      </p:sp>
      <p:sp>
        <p:nvSpPr>
          <p:cNvPr id="566" name="Google Shape;566;p27"/>
          <p:cNvSpPr/>
          <p:nvPr/>
        </p:nvSpPr>
        <p:spPr>
          <a:xfrm>
            <a:off x="1968103" y="5751314"/>
            <a:ext cx="11946612" cy="32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Ejecuta el instalador y sigue los pasos indicados.</a:t>
            </a:r>
            <a:endParaRPr b="0" i="0" sz="1600" u="none" cap="none" strike="noStrike"/>
          </a:p>
        </p:txBody>
      </p:sp>
      <p:sp>
        <p:nvSpPr>
          <p:cNvPr id="567" name="Google Shape;567;p27"/>
          <p:cNvSpPr/>
          <p:nvPr/>
        </p:nvSpPr>
        <p:spPr>
          <a:xfrm>
            <a:off x="1152882" y="6935867"/>
            <a:ext cx="613410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8" name="Google Shape;568;p27"/>
          <p:cNvSpPr/>
          <p:nvPr/>
        </p:nvSpPr>
        <p:spPr>
          <a:xfrm>
            <a:off x="715685" y="6717268"/>
            <a:ext cx="460058" cy="460057"/>
          </a:xfrm>
          <a:prstGeom prst="roundRect">
            <a:avLst>
              <a:gd fmla="val 1988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9" name="Google Shape;569;p27"/>
          <p:cNvSpPr/>
          <p:nvPr/>
        </p:nvSpPr>
        <p:spPr>
          <a:xfrm>
            <a:off x="792361" y="6755606"/>
            <a:ext cx="306705" cy="38338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400" u="none" cap="none" strike="noStrike"/>
          </a:p>
        </p:txBody>
      </p:sp>
      <p:sp>
        <p:nvSpPr>
          <p:cNvPr id="570" name="Google Shape;570;p27"/>
          <p:cNvSpPr/>
          <p:nvPr/>
        </p:nvSpPr>
        <p:spPr>
          <a:xfrm>
            <a:off x="1968103" y="6691670"/>
            <a:ext cx="2556034" cy="31944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Poppins"/>
              <a:buNone/>
            </a:pPr>
            <a:r>
              <a:rPr b="1" i="0" lang="en-US" sz="20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Configuración</a:t>
            </a:r>
            <a:endParaRPr b="0" i="0" sz="2000" u="none" cap="none" strike="noStrike"/>
          </a:p>
        </p:txBody>
      </p:sp>
      <p:sp>
        <p:nvSpPr>
          <p:cNvPr id="571" name="Google Shape;571;p27"/>
          <p:cNvSpPr/>
          <p:nvPr/>
        </p:nvSpPr>
        <p:spPr>
          <a:xfrm>
            <a:off x="1968103" y="7133749"/>
            <a:ext cx="11946612" cy="32706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Ajusta las opciones iniciales según tus preferencias.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6" name="Shape 5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7" name="Google Shape;577;p28"/>
          <p:cNvSpPr/>
          <p:nvPr/>
        </p:nvSpPr>
        <p:spPr>
          <a:xfrm>
            <a:off x="0" y="0"/>
            <a:ext cx="14630400" cy="1296353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78" name="Google Shape;578;p28"/>
          <p:cNvSpPr/>
          <p:nvPr/>
        </p:nvSpPr>
        <p:spPr>
          <a:xfrm>
            <a:off x="725924" y="2075855"/>
            <a:ext cx="5758220" cy="64805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925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Instalación de Eclipse</a:t>
            </a:r>
            <a:endParaRPr b="0" i="0" sz="4050" u="none" cap="none" strike="noStrike"/>
          </a:p>
        </p:txBody>
      </p:sp>
      <p:sp>
        <p:nvSpPr>
          <p:cNvPr id="579" name="Google Shape;579;p28"/>
          <p:cNvSpPr/>
          <p:nvPr/>
        </p:nvSpPr>
        <p:spPr>
          <a:xfrm>
            <a:off x="725924" y="3060805"/>
            <a:ext cx="9483685" cy="334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580" name="Google Shape;580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413933" y="2101691"/>
            <a:ext cx="1498044" cy="1089065"/>
          </a:xfrm>
          <a:prstGeom prst="rect">
            <a:avLst/>
          </a:prstGeom>
          <a:noFill/>
          <a:ln>
            <a:noFill/>
          </a:ln>
        </p:spPr>
      </p:pic>
      <p:sp>
        <p:nvSpPr>
          <p:cNvPr id="581" name="Google Shape;581;p28"/>
          <p:cNvSpPr/>
          <p:nvPr/>
        </p:nvSpPr>
        <p:spPr>
          <a:xfrm>
            <a:off x="959167" y="3657243"/>
            <a:ext cx="22860" cy="4000262"/>
          </a:xfrm>
          <a:prstGeom prst="roundRect">
            <a:avLst>
              <a:gd fmla="val 40000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2" name="Google Shape;582;p28"/>
          <p:cNvSpPr/>
          <p:nvPr/>
        </p:nvSpPr>
        <p:spPr>
          <a:xfrm>
            <a:off x="1169610" y="4112300"/>
            <a:ext cx="622221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3" name="Google Shape;583;p28"/>
          <p:cNvSpPr/>
          <p:nvPr/>
        </p:nvSpPr>
        <p:spPr>
          <a:xfrm>
            <a:off x="725865" y="3890486"/>
            <a:ext cx="466606" cy="466606"/>
          </a:xfrm>
          <a:prstGeom prst="roundRect">
            <a:avLst>
              <a:gd fmla="val 1960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4" name="Google Shape;584;p28"/>
          <p:cNvSpPr/>
          <p:nvPr/>
        </p:nvSpPr>
        <p:spPr>
          <a:xfrm>
            <a:off x="803553" y="3929301"/>
            <a:ext cx="311110" cy="3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400" u="none" cap="none" strike="noStrike"/>
          </a:p>
        </p:txBody>
      </p:sp>
      <p:sp>
        <p:nvSpPr>
          <p:cNvPr id="585" name="Google Shape;585;p28"/>
          <p:cNvSpPr/>
          <p:nvPr/>
        </p:nvSpPr>
        <p:spPr>
          <a:xfrm>
            <a:off x="1996321" y="3864650"/>
            <a:ext cx="2592824" cy="324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Poppins"/>
              <a:buNone/>
            </a:pPr>
            <a:r>
              <a:rPr b="1" i="0" lang="en-US" sz="20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Descarga</a:t>
            </a:r>
            <a:endParaRPr b="0" i="0" sz="2000" u="none" cap="none" strike="noStrike"/>
          </a:p>
        </p:txBody>
      </p:sp>
      <p:sp>
        <p:nvSpPr>
          <p:cNvPr id="586" name="Google Shape;586;p28"/>
          <p:cNvSpPr/>
          <p:nvPr/>
        </p:nvSpPr>
        <p:spPr>
          <a:xfrm>
            <a:off x="1996321" y="4313158"/>
            <a:ext cx="11908155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Visita </a:t>
            </a:r>
            <a:r>
              <a:rPr b="0" i="0" lang="en-US" sz="1600" u="sng" cap="none" strike="noStrike">
                <a:solidFill>
                  <a:srgbClr val="29A39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Eclipse</a:t>
            </a: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Downloads y obtén "Eclipse IDE for Java Developers".</a:t>
            </a:r>
            <a:endParaRPr b="0" i="0" sz="1600" u="none" cap="none" strike="noStrike"/>
          </a:p>
        </p:txBody>
      </p:sp>
      <p:sp>
        <p:nvSpPr>
          <p:cNvPr id="587" name="Google Shape;587;p28"/>
          <p:cNvSpPr/>
          <p:nvPr/>
        </p:nvSpPr>
        <p:spPr>
          <a:xfrm>
            <a:off x="1169610" y="5514856"/>
            <a:ext cx="622221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8" name="Google Shape;588;p28"/>
          <p:cNvSpPr/>
          <p:nvPr/>
        </p:nvSpPr>
        <p:spPr>
          <a:xfrm>
            <a:off x="725865" y="5293043"/>
            <a:ext cx="466606" cy="466606"/>
          </a:xfrm>
          <a:prstGeom prst="roundRect">
            <a:avLst>
              <a:gd fmla="val 1960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89" name="Google Shape;589;p28"/>
          <p:cNvSpPr/>
          <p:nvPr/>
        </p:nvSpPr>
        <p:spPr>
          <a:xfrm>
            <a:off x="803553" y="5331857"/>
            <a:ext cx="311110" cy="3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400" u="none" cap="none" strike="noStrike"/>
          </a:p>
        </p:txBody>
      </p:sp>
      <p:sp>
        <p:nvSpPr>
          <p:cNvPr id="590" name="Google Shape;590;p28"/>
          <p:cNvSpPr/>
          <p:nvPr/>
        </p:nvSpPr>
        <p:spPr>
          <a:xfrm>
            <a:off x="1996321" y="5267206"/>
            <a:ext cx="2592824" cy="324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Poppins"/>
              <a:buNone/>
            </a:pPr>
            <a:r>
              <a:rPr b="1" i="0" lang="en-US" sz="20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Descompresión</a:t>
            </a:r>
            <a:endParaRPr b="0" i="0" sz="2000" u="none" cap="none" strike="noStrike"/>
          </a:p>
        </p:txBody>
      </p:sp>
      <p:sp>
        <p:nvSpPr>
          <p:cNvPr id="591" name="Google Shape;591;p28"/>
          <p:cNvSpPr/>
          <p:nvPr/>
        </p:nvSpPr>
        <p:spPr>
          <a:xfrm>
            <a:off x="1996321" y="5715714"/>
            <a:ext cx="11908155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Descomprime el archivo descargado en tu ubicación preferida.</a:t>
            </a:r>
            <a:endParaRPr b="0" i="0" sz="1600" u="none" cap="none" strike="noStrike"/>
          </a:p>
        </p:txBody>
      </p:sp>
      <p:sp>
        <p:nvSpPr>
          <p:cNvPr id="592" name="Google Shape;592;p28"/>
          <p:cNvSpPr/>
          <p:nvPr/>
        </p:nvSpPr>
        <p:spPr>
          <a:xfrm>
            <a:off x="1169610" y="6917412"/>
            <a:ext cx="622221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3" name="Google Shape;593;p28"/>
          <p:cNvSpPr/>
          <p:nvPr/>
        </p:nvSpPr>
        <p:spPr>
          <a:xfrm>
            <a:off x="725865" y="6695599"/>
            <a:ext cx="466606" cy="466606"/>
          </a:xfrm>
          <a:prstGeom prst="roundRect">
            <a:avLst>
              <a:gd fmla="val 1960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4" name="Google Shape;594;p28"/>
          <p:cNvSpPr/>
          <p:nvPr/>
        </p:nvSpPr>
        <p:spPr>
          <a:xfrm>
            <a:off x="803553" y="6734413"/>
            <a:ext cx="311110" cy="38885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Poppins"/>
              <a:buNone/>
            </a:pPr>
            <a:r>
              <a:rPr b="1" i="0" lang="en-US" sz="24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400" u="none" cap="none" strike="noStrike"/>
          </a:p>
        </p:txBody>
      </p:sp>
      <p:sp>
        <p:nvSpPr>
          <p:cNvPr id="595" name="Google Shape;595;p28"/>
          <p:cNvSpPr/>
          <p:nvPr/>
        </p:nvSpPr>
        <p:spPr>
          <a:xfrm>
            <a:off x="1996321" y="6669762"/>
            <a:ext cx="2592824" cy="3240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7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00"/>
              <a:buFont typeface="Poppins"/>
              <a:buNone/>
            </a:pPr>
            <a:r>
              <a:rPr b="1" i="0" lang="en-US" sz="20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Ejecución</a:t>
            </a:r>
            <a:endParaRPr b="0" i="0" sz="2000" u="none" cap="none" strike="noStrike"/>
          </a:p>
        </p:txBody>
      </p:sp>
      <p:sp>
        <p:nvSpPr>
          <p:cNvPr id="596" name="Google Shape;596;p28"/>
          <p:cNvSpPr/>
          <p:nvPr/>
        </p:nvSpPr>
        <p:spPr>
          <a:xfrm>
            <a:off x="1996321" y="7118271"/>
            <a:ext cx="11908155" cy="33182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Inicia Eclipse ejecutando el archivo eclipse.exe o equivalente.</a:t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p29"/>
          <p:cNvSpPr/>
          <p:nvPr/>
        </p:nvSpPr>
        <p:spPr>
          <a:xfrm>
            <a:off x="0" y="0"/>
            <a:ext cx="14630400" cy="1311950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3" name="Google Shape;603;p29"/>
          <p:cNvSpPr/>
          <p:nvPr/>
        </p:nvSpPr>
        <p:spPr>
          <a:xfrm>
            <a:off x="734616" y="2100143"/>
            <a:ext cx="5247918" cy="65603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60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00"/>
              <a:buFont typeface="Poppins"/>
              <a:buNone/>
            </a:pPr>
            <a:r>
              <a:rPr b="1" i="0" lang="en-US" sz="41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Instalación de Git</a:t>
            </a:r>
            <a:endParaRPr b="0" i="0" sz="4100" u="none" cap="none" strike="noStrike"/>
          </a:p>
        </p:txBody>
      </p:sp>
      <p:sp>
        <p:nvSpPr>
          <p:cNvPr id="604" name="Google Shape;604;p29"/>
          <p:cNvSpPr/>
          <p:nvPr/>
        </p:nvSpPr>
        <p:spPr>
          <a:xfrm>
            <a:off x="734616" y="3097146"/>
            <a:ext cx="9469398" cy="33814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05" name="Google Shape;605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1944112" y="2126337"/>
            <a:ext cx="1959173" cy="818078"/>
          </a:xfrm>
          <a:prstGeom prst="rect">
            <a:avLst/>
          </a:prstGeom>
          <a:noFill/>
          <a:ln>
            <a:noFill/>
          </a:ln>
        </p:spPr>
      </p:pic>
      <p:sp>
        <p:nvSpPr>
          <p:cNvPr id="606" name="Google Shape;606;p29"/>
          <p:cNvSpPr/>
          <p:nvPr/>
        </p:nvSpPr>
        <p:spPr>
          <a:xfrm>
            <a:off x="970717" y="3603069"/>
            <a:ext cx="22860" cy="4048125"/>
          </a:xfrm>
          <a:prstGeom prst="roundRect">
            <a:avLst>
              <a:gd fmla="val 40000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29"/>
          <p:cNvSpPr/>
          <p:nvPr/>
        </p:nvSpPr>
        <p:spPr>
          <a:xfrm>
            <a:off x="1183958" y="4063841"/>
            <a:ext cx="629722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8" name="Google Shape;608;p29"/>
          <p:cNvSpPr/>
          <p:nvPr/>
        </p:nvSpPr>
        <p:spPr>
          <a:xfrm>
            <a:off x="734616" y="3839170"/>
            <a:ext cx="472202" cy="472202"/>
          </a:xfrm>
          <a:prstGeom prst="roundRect">
            <a:avLst>
              <a:gd fmla="val 193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9" name="Google Shape;609;p29"/>
          <p:cNvSpPr/>
          <p:nvPr/>
        </p:nvSpPr>
        <p:spPr>
          <a:xfrm>
            <a:off x="813316" y="3878520"/>
            <a:ext cx="314801" cy="393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Poppins"/>
              <a:buNone/>
            </a:pPr>
            <a:r>
              <a:rPr b="1" i="0" lang="en-US" sz="2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450" u="none" cap="none" strike="noStrike"/>
          </a:p>
        </p:txBody>
      </p:sp>
      <p:sp>
        <p:nvSpPr>
          <p:cNvPr id="610" name="Google Shape;610;p29"/>
          <p:cNvSpPr/>
          <p:nvPr/>
        </p:nvSpPr>
        <p:spPr>
          <a:xfrm>
            <a:off x="2020253" y="3812977"/>
            <a:ext cx="2623899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Descarga</a:t>
            </a:r>
            <a:endParaRPr b="0" i="0" sz="2050" u="none" cap="none" strike="noStrike"/>
          </a:p>
        </p:txBody>
      </p:sp>
      <p:sp>
        <p:nvSpPr>
          <p:cNvPr id="611" name="Google Shape;611;p29"/>
          <p:cNvSpPr/>
          <p:nvPr/>
        </p:nvSpPr>
        <p:spPr>
          <a:xfrm>
            <a:off x="2020253" y="4266843"/>
            <a:ext cx="11875532" cy="335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Visita </a:t>
            </a:r>
            <a:r>
              <a:rPr b="0" i="0" lang="en-US" sz="1650" u="sng" cap="none" strike="noStrike">
                <a:solidFill>
                  <a:srgbClr val="29A39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</a:t>
            </a: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Downloads y selecciona la versión para tu sistema.</a:t>
            </a:r>
            <a:endParaRPr b="0" i="0" sz="1650" u="none" cap="none" strike="noStrike"/>
          </a:p>
        </p:txBody>
      </p:sp>
      <p:sp>
        <p:nvSpPr>
          <p:cNvPr id="612" name="Google Shape;612;p29"/>
          <p:cNvSpPr/>
          <p:nvPr/>
        </p:nvSpPr>
        <p:spPr>
          <a:xfrm>
            <a:off x="1183958" y="5483185"/>
            <a:ext cx="629722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3" name="Google Shape;613;p29"/>
          <p:cNvSpPr/>
          <p:nvPr/>
        </p:nvSpPr>
        <p:spPr>
          <a:xfrm>
            <a:off x="734616" y="5258514"/>
            <a:ext cx="472202" cy="472202"/>
          </a:xfrm>
          <a:prstGeom prst="roundRect">
            <a:avLst>
              <a:gd fmla="val 193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29"/>
          <p:cNvSpPr/>
          <p:nvPr/>
        </p:nvSpPr>
        <p:spPr>
          <a:xfrm>
            <a:off x="813316" y="5297865"/>
            <a:ext cx="314801" cy="393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Poppins"/>
              <a:buNone/>
            </a:pPr>
            <a:r>
              <a:rPr b="1" i="0" lang="en-US" sz="2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450" u="none" cap="none" strike="noStrike"/>
          </a:p>
        </p:txBody>
      </p:sp>
      <p:sp>
        <p:nvSpPr>
          <p:cNvPr id="615" name="Google Shape;615;p29"/>
          <p:cNvSpPr/>
          <p:nvPr/>
        </p:nvSpPr>
        <p:spPr>
          <a:xfrm>
            <a:off x="2020253" y="5232321"/>
            <a:ext cx="2623899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Instalación</a:t>
            </a:r>
            <a:endParaRPr b="0" i="0" sz="2050" u="none" cap="none" strike="noStrike"/>
          </a:p>
        </p:txBody>
      </p:sp>
      <p:sp>
        <p:nvSpPr>
          <p:cNvPr id="616" name="Google Shape;616;p29"/>
          <p:cNvSpPr/>
          <p:nvPr/>
        </p:nvSpPr>
        <p:spPr>
          <a:xfrm>
            <a:off x="2020253" y="5686187"/>
            <a:ext cx="11875532" cy="335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Ejecuta el instalador y mantén las opciones predeterminadas.</a:t>
            </a:r>
            <a:endParaRPr b="0" i="0" sz="1650" u="none" cap="none" strike="noStrike"/>
          </a:p>
        </p:txBody>
      </p:sp>
      <p:sp>
        <p:nvSpPr>
          <p:cNvPr id="617" name="Google Shape;617;p29"/>
          <p:cNvSpPr/>
          <p:nvPr/>
        </p:nvSpPr>
        <p:spPr>
          <a:xfrm>
            <a:off x="1183958" y="6902529"/>
            <a:ext cx="629722" cy="22860"/>
          </a:xfrm>
          <a:prstGeom prst="roundRect">
            <a:avLst>
              <a:gd fmla="val 4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8" name="Google Shape;618;p29"/>
          <p:cNvSpPr/>
          <p:nvPr/>
        </p:nvSpPr>
        <p:spPr>
          <a:xfrm>
            <a:off x="734616" y="6677858"/>
            <a:ext cx="472202" cy="472202"/>
          </a:xfrm>
          <a:prstGeom prst="roundRect">
            <a:avLst>
              <a:gd fmla="val 193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9" name="Google Shape;619;p29"/>
          <p:cNvSpPr/>
          <p:nvPr/>
        </p:nvSpPr>
        <p:spPr>
          <a:xfrm>
            <a:off x="813316" y="6717209"/>
            <a:ext cx="314801" cy="39350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50"/>
              <a:buFont typeface="Poppins"/>
              <a:buNone/>
            </a:pPr>
            <a:r>
              <a:rPr b="1" i="0" lang="en-US" sz="2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450" u="none" cap="none" strike="noStrike"/>
          </a:p>
        </p:txBody>
      </p:sp>
      <p:sp>
        <p:nvSpPr>
          <p:cNvPr id="620" name="Google Shape;620;p29"/>
          <p:cNvSpPr/>
          <p:nvPr/>
        </p:nvSpPr>
        <p:spPr>
          <a:xfrm>
            <a:off x="2020253" y="6651665"/>
            <a:ext cx="2623899" cy="328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Configuración</a:t>
            </a:r>
            <a:endParaRPr b="0" i="0" sz="2050" u="none" cap="none" strike="noStrike"/>
          </a:p>
        </p:txBody>
      </p:sp>
      <p:sp>
        <p:nvSpPr>
          <p:cNvPr id="621" name="Google Shape;621;p29"/>
          <p:cNvSpPr/>
          <p:nvPr/>
        </p:nvSpPr>
        <p:spPr>
          <a:xfrm>
            <a:off x="2020253" y="7105531"/>
            <a:ext cx="11875532" cy="33575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75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Abre una terminal y configura tu nombre y correo electrónico.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preencoded.png" id="170" name="Google Shape;170;p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63385" y="3125510"/>
            <a:ext cx="1978343" cy="1978343"/>
          </a:xfrm>
          <a:prstGeom prst="rect">
            <a:avLst/>
          </a:prstGeom>
          <a:noFill/>
          <a:ln>
            <a:noFill/>
          </a:ln>
        </p:spPr>
      </p:pic>
      <p:sp>
        <p:nvSpPr>
          <p:cNvPr id="171" name="Google Shape;171;p3"/>
          <p:cNvSpPr/>
          <p:nvPr/>
        </p:nvSpPr>
        <p:spPr>
          <a:xfrm>
            <a:off x="4472345" y="2246471"/>
            <a:ext cx="9371767" cy="21263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¿Ya viste la “Introducción al programa" disponible en el campus virtual?</a:t>
            </a:r>
            <a:endParaRPr b="0" i="0" sz="4450" u="none" cap="none" strike="noStrike"/>
          </a:p>
        </p:txBody>
      </p:sp>
      <p:sp>
        <p:nvSpPr>
          <p:cNvPr id="172" name="Google Shape;172;p3"/>
          <p:cNvSpPr/>
          <p:nvPr/>
        </p:nvSpPr>
        <p:spPr>
          <a:xfrm>
            <a:off x="4472345" y="4627959"/>
            <a:ext cx="9371767" cy="1326713"/>
          </a:xfrm>
          <a:prstGeom prst="roundRect">
            <a:avLst>
              <a:gd fmla="val 689" name="adj"/>
            </a:avLst>
          </a:prstGeom>
          <a:solidFill>
            <a:srgbClr val="B6D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73" name="Google Shape;173;p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4699159" y="4972050"/>
            <a:ext cx="283488" cy="226814"/>
          </a:xfrm>
          <a:prstGeom prst="rect">
            <a:avLst/>
          </a:prstGeom>
          <a:noFill/>
          <a:ln>
            <a:noFill/>
          </a:ln>
        </p:spPr>
      </p:pic>
      <p:sp>
        <p:nvSpPr>
          <p:cNvPr id="174" name="Google Shape;174;p3"/>
          <p:cNvSpPr/>
          <p:nvPr/>
        </p:nvSpPr>
        <p:spPr>
          <a:xfrm>
            <a:off x="5209461" y="4911447"/>
            <a:ext cx="8407837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visualización y resolución de un breve cuestionario es de carácter obligatorio para desbloquear los contenidos de las primeras 2 clases</a:t>
            </a:r>
            <a:endParaRPr b="0" i="0" sz="1750" u="none" cap="none" strike="noStrike"/>
          </a:p>
        </p:txBody>
      </p:sp>
      <p:pic>
        <p:nvPicPr>
          <p:cNvPr descr="preencoded.png" id="175" name="Google Shape;175;p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30"/>
          <p:cNvSpPr/>
          <p:nvPr/>
        </p:nvSpPr>
        <p:spPr>
          <a:xfrm>
            <a:off x="0" y="0"/>
            <a:ext cx="14630400" cy="1319808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8" name="Google Shape;628;p30"/>
          <p:cNvSpPr/>
          <p:nvPr/>
        </p:nvSpPr>
        <p:spPr>
          <a:xfrm>
            <a:off x="739140" y="2408634"/>
            <a:ext cx="10274260" cy="65984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096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150"/>
              <a:buFont typeface="Poppins"/>
              <a:buNone/>
            </a:pPr>
            <a:r>
              <a:rPr b="1" i="0" lang="en-US" sz="4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Importancia del Entorno de Desarrollo</a:t>
            </a:r>
            <a:endParaRPr b="0" i="0" sz="4150" u="none" cap="none" strike="noStrike"/>
          </a:p>
        </p:txBody>
      </p:sp>
      <p:pic>
        <p:nvPicPr>
          <p:cNvPr descr="preencoded.png" id="629" name="Google Shape;629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942034" y="3385185"/>
            <a:ext cx="2170033" cy="12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0" name="Google Shape;630;p30"/>
          <p:cNvSpPr/>
          <p:nvPr/>
        </p:nvSpPr>
        <p:spPr>
          <a:xfrm>
            <a:off x="3878461" y="3958828"/>
            <a:ext cx="296942" cy="371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oppins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300" u="none" cap="none" strike="noStrike"/>
          </a:p>
        </p:txBody>
      </p:sp>
      <p:sp>
        <p:nvSpPr>
          <p:cNvPr id="631" name="Google Shape;631;p30"/>
          <p:cNvSpPr/>
          <p:nvPr/>
        </p:nvSpPr>
        <p:spPr>
          <a:xfrm>
            <a:off x="5323165" y="3596283"/>
            <a:ext cx="2639735" cy="32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Eficiencia</a:t>
            </a:r>
            <a:endParaRPr b="0" i="0" sz="2050" u="none" cap="none" strike="noStrike"/>
          </a:p>
        </p:txBody>
      </p:sp>
      <p:sp>
        <p:nvSpPr>
          <p:cNvPr id="632" name="Google Shape;632;p30"/>
          <p:cNvSpPr/>
          <p:nvPr/>
        </p:nvSpPr>
        <p:spPr>
          <a:xfrm>
            <a:off x="5323165" y="4052888"/>
            <a:ext cx="6770013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Un entorno bien configurado aumenta la productividad del desarrollador.</a:t>
            </a:r>
            <a:endParaRPr b="0" i="0" sz="1650" u="none" cap="none" strike="noStrike"/>
          </a:p>
        </p:txBody>
      </p:sp>
      <p:sp>
        <p:nvSpPr>
          <p:cNvPr id="633" name="Google Shape;633;p30"/>
          <p:cNvSpPr/>
          <p:nvPr/>
        </p:nvSpPr>
        <p:spPr>
          <a:xfrm>
            <a:off x="5164812" y="4618673"/>
            <a:ext cx="8673703" cy="11430"/>
          </a:xfrm>
          <a:prstGeom prst="roundRect">
            <a:avLst>
              <a:gd fmla="val 80000" name="adj"/>
            </a:avLst>
          </a:prstGeom>
          <a:solidFill>
            <a:srgbClr val="8DE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34" name="Google Shape;634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857018" y="4654629"/>
            <a:ext cx="4340185" cy="12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35" name="Google Shape;635;p30"/>
          <p:cNvSpPr/>
          <p:nvPr/>
        </p:nvSpPr>
        <p:spPr>
          <a:xfrm>
            <a:off x="3878580" y="5077420"/>
            <a:ext cx="296942" cy="371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oppins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300" u="none" cap="none" strike="noStrike"/>
          </a:p>
        </p:txBody>
      </p:sp>
      <p:sp>
        <p:nvSpPr>
          <p:cNvPr id="636" name="Google Shape;636;p30"/>
          <p:cNvSpPr/>
          <p:nvPr/>
        </p:nvSpPr>
        <p:spPr>
          <a:xfrm>
            <a:off x="6408301" y="4865727"/>
            <a:ext cx="2639735" cy="32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Colaboración</a:t>
            </a:r>
            <a:endParaRPr b="0" i="0" sz="2050" u="none" cap="none" strike="noStrike"/>
          </a:p>
        </p:txBody>
      </p:sp>
      <p:sp>
        <p:nvSpPr>
          <p:cNvPr id="637" name="Google Shape;637;p30"/>
          <p:cNvSpPr/>
          <p:nvPr/>
        </p:nvSpPr>
        <p:spPr>
          <a:xfrm>
            <a:off x="6408301" y="5322332"/>
            <a:ext cx="4952881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Herramientas comunes facilitan el trabajo en equipo.</a:t>
            </a:r>
            <a:endParaRPr b="0" i="0" sz="1650" u="none" cap="none" strike="noStrike"/>
          </a:p>
        </p:txBody>
      </p:sp>
      <p:sp>
        <p:nvSpPr>
          <p:cNvPr id="638" name="Google Shape;638;p30"/>
          <p:cNvSpPr/>
          <p:nvPr/>
        </p:nvSpPr>
        <p:spPr>
          <a:xfrm>
            <a:off x="6249948" y="5888117"/>
            <a:ext cx="7588568" cy="11430"/>
          </a:xfrm>
          <a:prstGeom prst="roundRect">
            <a:avLst>
              <a:gd fmla="val 80000" name="adj"/>
            </a:avLst>
          </a:prstGeom>
          <a:solidFill>
            <a:srgbClr val="8DE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39" name="Google Shape;639;p3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72001" y="5924074"/>
            <a:ext cx="6510218" cy="1216700"/>
          </a:xfrm>
          <a:prstGeom prst="rect">
            <a:avLst/>
          </a:prstGeom>
          <a:noFill/>
          <a:ln>
            <a:noFill/>
          </a:ln>
        </p:spPr>
      </p:pic>
      <p:sp>
        <p:nvSpPr>
          <p:cNvPr id="640" name="Google Shape;640;p30"/>
          <p:cNvSpPr/>
          <p:nvPr/>
        </p:nvSpPr>
        <p:spPr>
          <a:xfrm>
            <a:off x="3878580" y="6346865"/>
            <a:ext cx="296942" cy="3711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086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300"/>
              <a:buFont typeface="Poppins"/>
              <a:buNone/>
            </a:pPr>
            <a:r>
              <a:rPr b="1" i="0" lang="en-US" sz="23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300" u="none" cap="none" strike="noStrike"/>
          </a:p>
        </p:txBody>
      </p:sp>
      <p:sp>
        <p:nvSpPr>
          <p:cNvPr id="641" name="Google Shape;641;p30"/>
          <p:cNvSpPr/>
          <p:nvPr/>
        </p:nvSpPr>
        <p:spPr>
          <a:xfrm>
            <a:off x="7493318" y="6135172"/>
            <a:ext cx="2639735" cy="329922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050"/>
              <a:buFont typeface="Poppins"/>
              <a:buNone/>
            </a:pPr>
            <a:r>
              <a:rPr b="1" i="0" lang="en-US" sz="20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Calidad</a:t>
            </a:r>
            <a:endParaRPr b="0" i="0" sz="2050" u="none" cap="none" strike="noStrike"/>
          </a:p>
        </p:txBody>
      </p:sp>
      <p:sp>
        <p:nvSpPr>
          <p:cNvPr id="642" name="Google Shape;642;p30"/>
          <p:cNvSpPr/>
          <p:nvPr/>
        </p:nvSpPr>
        <p:spPr>
          <a:xfrm>
            <a:off x="7493318" y="6591776"/>
            <a:ext cx="5990630" cy="33789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060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50"/>
              <a:buFont typeface="Roboto"/>
              <a:buNone/>
            </a:pPr>
            <a:r>
              <a:rPr b="0" i="0" lang="en-US" sz="16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IDEs avanzados ayudan a escribir código más limpio y eficiente.</a:t>
            </a:r>
            <a:endParaRPr b="0" i="0" sz="1650" u="none" cap="none" strike="noStrike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31"/>
          <p:cNvSpPr/>
          <p:nvPr/>
        </p:nvSpPr>
        <p:spPr>
          <a:xfrm>
            <a:off x="2124194" y="3324225"/>
            <a:ext cx="10382012" cy="9782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Poppins"/>
              <a:buNone/>
            </a:pPr>
            <a:r>
              <a:rPr b="1" i="0" lang="en-US" sz="6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Nuestro primer programa</a:t>
            </a:r>
            <a:endParaRPr b="0" i="0" sz="6150" u="none" cap="none" strike="noStrike"/>
          </a:p>
        </p:txBody>
      </p:sp>
      <p:sp>
        <p:nvSpPr>
          <p:cNvPr id="649" name="Google Shape;649;p31"/>
          <p:cNvSpPr/>
          <p:nvPr/>
        </p:nvSpPr>
        <p:spPr>
          <a:xfrm>
            <a:off x="793790" y="4869451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650" name="Google Shape;650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5" name="Shape 6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6" name="Google Shape;656;p32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32"/>
          <p:cNvSpPr/>
          <p:nvPr/>
        </p:nvSpPr>
        <p:spPr>
          <a:xfrm>
            <a:off x="793790" y="3179683"/>
            <a:ext cx="13009245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Una vez configurado el entorno de desarrollo</a:t>
            </a:r>
            <a:endParaRPr b="0" i="0" sz="4450" u="none" cap="none" strike="noStrike"/>
          </a:p>
        </p:txBody>
      </p:sp>
      <p:sp>
        <p:nvSpPr>
          <p:cNvPr id="658" name="Google Shape;658;p32"/>
          <p:cNvSpPr/>
          <p:nvPr/>
        </p:nvSpPr>
        <p:spPr>
          <a:xfrm>
            <a:off x="793790" y="4342004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59" name="Google Shape;659;p32"/>
          <p:cNvSpPr/>
          <p:nvPr/>
        </p:nvSpPr>
        <p:spPr>
          <a:xfrm>
            <a:off x="793790" y="4888230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0" name="Google Shape;660;p32"/>
          <p:cNvSpPr/>
          <p:nvPr/>
        </p:nvSpPr>
        <p:spPr>
          <a:xfrm>
            <a:off x="878860" y="493073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650" u="none" cap="none" strike="noStrike"/>
          </a:p>
        </p:txBody>
      </p:sp>
      <p:sp>
        <p:nvSpPr>
          <p:cNvPr id="661" name="Google Shape;661;p32"/>
          <p:cNvSpPr/>
          <p:nvPr/>
        </p:nvSpPr>
        <p:spPr>
          <a:xfrm>
            <a:off x="1530906" y="48882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Crear Proyecto</a:t>
            </a:r>
            <a:endParaRPr b="0" i="0" sz="2200" u="none" cap="none" strike="noStrike"/>
          </a:p>
        </p:txBody>
      </p:sp>
      <p:sp>
        <p:nvSpPr>
          <p:cNvPr id="662" name="Google Shape;662;p32"/>
          <p:cNvSpPr/>
          <p:nvPr/>
        </p:nvSpPr>
        <p:spPr>
          <a:xfrm>
            <a:off x="1530906" y="5378648"/>
            <a:ext cx="345924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Inicia un nuevo proyecto en tu IDE elegido.</a:t>
            </a:r>
            <a:endParaRPr b="0" i="0" sz="1750" u="none" cap="none" strike="noStrike"/>
          </a:p>
        </p:txBody>
      </p:sp>
      <p:sp>
        <p:nvSpPr>
          <p:cNvPr id="663" name="Google Shape;663;p32"/>
          <p:cNvSpPr/>
          <p:nvPr/>
        </p:nvSpPr>
        <p:spPr>
          <a:xfrm>
            <a:off x="5216962" y="4888230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32"/>
          <p:cNvSpPr/>
          <p:nvPr/>
        </p:nvSpPr>
        <p:spPr>
          <a:xfrm>
            <a:off x="5302032" y="493073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650" u="none" cap="none" strike="noStrike"/>
          </a:p>
        </p:txBody>
      </p:sp>
      <p:sp>
        <p:nvSpPr>
          <p:cNvPr id="665" name="Google Shape;665;p32"/>
          <p:cNvSpPr/>
          <p:nvPr/>
        </p:nvSpPr>
        <p:spPr>
          <a:xfrm>
            <a:off x="5954078" y="48882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Seleccionar SDK</a:t>
            </a:r>
            <a:endParaRPr b="0" i="0" sz="2200" u="none" cap="none" strike="noStrike"/>
          </a:p>
        </p:txBody>
      </p:sp>
      <p:sp>
        <p:nvSpPr>
          <p:cNvPr id="666" name="Google Shape;666;p32"/>
          <p:cNvSpPr/>
          <p:nvPr/>
        </p:nvSpPr>
        <p:spPr>
          <a:xfrm>
            <a:off x="5954078" y="5378648"/>
            <a:ext cx="345924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Asegúrate de seleccionar el JDK instalado anteriormente.</a:t>
            </a:r>
            <a:endParaRPr b="0" i="0" sz="1750" u="none" cap="none" strike="noStrike"/>
          </a:p>
        </p:txBody>
      </p:sp>
      <p:sp>
        <p:nvSpPr>
          <p:cNvPr id="667" name="Google Shape;667;p32"/>
          <p:cNvSpPr/>
          <p:nvPr/>
        </p:nvSpPr>
        <p:spPr>
          <a:xfrm>
            <a:off x="9640133" y="4888230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8" name="Google Shape;668;p32"/>
          <p:cNvSpPr/>
          <p:nvPr/>
        </p:nvSpPr>
        <p:spPr>
          <a:xfrm>
            <a:off x="9725204" y="493073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650" u="none" cap="none" strike="noStrike"/>
          </a:p>
        </p:txBody>
      </p:sp>
      <p:sp>
        <p:nvSpPr>
          <p:cNvPr id="669" name="Google Shape;669;p32"/>
          <p:cNvSpPr/>
          <p:nvPr/>
        </p:nvSpPr>
        <p:spPr>
          <a:xfrm>
            <a:off x="10377249" y="488823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Nombrar Proyecto</a:t>
            </a:r>
            <a:endParaRPr b="0" i="0" sz="2200" u="none" cap="none" strike="noStrike"/>
          </a:p>
        </p:txBody>
      </p:sp>
      <p:sp>
        <p:nvSpPr>
          <p:cNvPr id="670" name="Google Shape;670;p32"/>
          <p:cNvSpPr/>
          <p:nvPr/>
        </p:nvSpPr>
        <p:spPr>
          <a:xfrm>
            <a:off x="10377249" y="5378648"/>
            <a:ext cx="3459242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Asigna un nombre como "ProyectoEcommerce" a tu nuevo proyecto.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5" name="Shape 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6" name="Google Shape;676;p33"/>
          <p:cNvSpPr/>
          <p:nvPr/>
        </p:nvSpPr>
        <p:spPr>
          <a:xfrm>
            <a:off x="761405" y="598289"/>
            <a:ext cx="8586549" cy="67984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88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250"/>
              <a:buFont typeface="Poppins"/>
              <a:buNone/>
            </a:pPr>
            <a:r>
              <a:rPr b="1" i="0" lang="en-US" sz="42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Creación de Paquetes y Clases</a:t>
            </a:r>
            <a:endParaRPr b="0" i="0" sz="4250" u="none" cap="none" strike="noStrike"/>
          </a:p>
        </p:txBody>
      </p:sp>
      <p:sp>
        <p:nvSpPr>
          <p:cNvPr id="677" name="Google Shape;677;p33"/>
          <p:cNvSpPr/>
          <p:nvPr/>
        </p:nvSpPr>
        <p:spPr>
          <a:xfrm>
            <a:off x="761405" y="1713050"/>
            <a:ext cx="13107591" cy="34766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8" name="Google Shape;678;p33"/>
          <p:cNvSpPr/>
          <p:nvPr/>
        </p:nvSpPr>
        <p:spPr>
          <a:xfrm>
            <a:off x="1006078" y="2237065"/>
            <a:ext cx="30480" cy="5152668"/>
          </a:xfrm>
          <a:prstGeom prst="roundRect">
            <a:avLst>
              <a:gd fmla="val 30000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33"/>
          <p:cNvSpPr/>
          <p:nvPr/>
        </p:nvSpPr>
        <p:spPr>
          <a:xfrm>
            <a:off x="1220331" y="2711172"/>
            <a:ext cx="652582" cy="30480"/>
          </a:xfrm>
          <a:prstGeom prst="roundRect">
            <a:avLst>
              <a:gd fmla="val 3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0" name="Google Shape;680;p33"/>
          <p:cNvSpPr/>
          <p:nvPr/>
        </p:nvSpPr>
        <p:spPr>
          <a:xfrm>
            <a:off x="761345" y="2481739"/>
            <a:ext cx="489466" cy="489466"/>
          </a:xfrm>
          <a:prstGeom prst="roundRect">
            <a:avLst>
              <a:gd fmla="val 1868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1" name="Google Shape;681;p33"/>
          <p:cNvSpPr/>
          <p:nvPr/>
        </p:nvSpPr>
        <p:spPr>
          <a:xfrm>
            <a:off x="842903" y="2522458"/>
            <a:ext cx="326231" cy="4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Poppins"/>
              <a:buNone/>
            </a:pPr>
            <a:r>
              <a:rPr b="1" i="0" lang="en-US" sz="25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550" u="none" cap="none" strike="noStrike"/>
          </a:p>
        </p:txBody>
      </p:sp>
      <p:sp>
        <p:nvSpPr>
          <p:cNvPr id="682" name="Google Shape;682;p33"/>
          <p:cNvSpPr/>
          <p:nvPr/>
        </p:nvSpPr>
        <p:spPr>
          <a:xfrm>
            <a:off x="2093952" y="2454593"/>
            <a:ext cx="2719507" cy="339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Poppins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Crear Paquete</a:t>
            </a:r>
            <a:endParaRPr b="0" i="0" sz="2100" u="none" cap="none" strike="noStrike"/>
          </a:p>
        </p:txBody>
      </p:sp>
      <p:sp>
        <p:nvSpPr>
          <p:cNvPr id="683" name="Google Shape;683;p33"/>
          <p:cNvSpPr/>
          <p:nvPr/>
        </p:nvSpPr>
        <p:spPr>
          <a:xfrm>
            <a:off x="2093952" y="3012043"/>
            <a:ext cx="6183273" cy="34802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Roboto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Crea un nuevo paquete llamado com.techlab.inicio.</a:t>
            </a:r>
            <a:endParaRPr b="0" i="0" sz="1700" u="none" cap="none" strike="noStrike"/>
          </a:p>
        </p:txBody>
      </p:sp>
      <p:sp>
        <p:nvSpPr>
          <p:cNvPr id="684" name="Google Shape;684;p33"/>
          <p:cNvSpPr/>
          <p:nvPr/>
        </p:nvSpPr>
        <p:spPr>
          <a:xfrm>
            <a:off x="1220331" y="4269224"/>
            <a:ext cx="652582" cy="30480"/>
          </a:xfrm>
          <a:prstGeom prst="roundRect">
            <a:avLst>
              <a:gd fmla="val 3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5" name="Google Shape;685;p33"/>
          <p:cNvSpPr/>
          <p:nvPr/>
        </p:nvSpPr>
        <p:spPr>
          <a:xfrm>
            <a:off x="761345" y="4039791"/>
            <a:ext cx="489466" cy="489466"/>
          </a:xfrm>
          <a:prstGeom prst="roundRect">
            <a:avLst>
              <a:gd fmla="val 1868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6" name="Google Shape;686;p33"/>
          <p:cNvSpPr/>
          <p:nvPr/>
        </p:nvSpPr>
        <p:spPr>
          <a:xfrm>
            <a:off x="842903" y="4080510"/>
            <a:ext cx="326231" cy="4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Poppins"/>
              <a:buNone/>
            </a:pPr>
            <a:r>
              <a:rPr b="1" i="0" lang="en-US" sz="25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550" u="none" cap="none" strike="noStrike"/>
          </a:p>
        </p:txBody>
      </p:sp>
      <p:sp>
        <p:nvSpPr>
          <p:cNvPr id="687" name="Google Shape;687;p33"/>
          <p:cNvSpPr/>
          <p:nvPr/>
        </p:nvSpPr>
        <p:spPr>
          <a:xfrm>
            <a:off x="2093952" y="4012644"/>
            <a:ext cx="2719507" cy="339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Poppins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Crear Clase</a:t>
            </a:r>
            <a:endParaRPr b="0" i="0" sz="2100" u="none" cap="none" strike="noStrike"/>
          </a:p>
        </p:txBody>
      </p:sp>
      <p:sp>
        <p:nvSpPr>
          <p:cNvPr id="688" name="Google Shape;688;p33"/>
          <p:cNvSpPr/>
          <p:nvPr/>
        </p:nvSpPr>
        <p:spPr>
          <a:xfrm>
            <a:off x="2093952" y="4570095"/>
            <a:ext cx="6183273" cy="696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Roboto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Dentro del paquete, crea una nueva clase Java llamada HolaMundo.</a:t>
            </a:r>
            <a:endParaRPr b="0" i="0" sz="1700" u="none" cap="none" strike="noStrike"/>
          </a:p>
        </p:txBody>
      </p:sp>
      <p:sp>
        <p:nvSpPr>
          <p:cNvPr id="689" name="Google Shape;689;p33"/>
          <p:cNvSpPr/>
          <p:nvPr/>
        </p:nvSpPr>
        <p:spPr>
          <a:xfrm>
            <a:off x="1220331" y="6175296"/>
            <a:ext cx="652582" cy="30480"/>
          </a:xfrm>
          <a:prstGeom prst="roundRect">
            <a:avLst>
              <a:gd fmla="val 3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0" name="Google Shape;690;p33"/>
          <p:cNvSpPr/>
          <p:nvPr/>
        </p:nvSpPr>
        <p:spPr>
          <a:xfrm>
            <a:off x="761345" y="5945862"/>
            <a:ext cx="489466" cy="489466"/>
          </a:xfrm>
          <a:prstGeom prst="roundRect">
            <a:avLst>
              <a:gd fmla="val 1868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1" name="Google Shape;691;p33"/>
          <p:cNvSpPr/>
          <p:nvPr/>
        </p:nvSpPr>
        <p:spPr>
          <a:xfrm>
            <a:off x="842903" y="5986582"/>
            <a:ext cx="326231" cy="4079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550"/>
              <a:buFont typeface="Poppins"/>
              <a:buNone/>
            </a:pPr>
            <a:r>
              <a:rPr b="1" i="0" lang="en-US" sz="25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550" u="none" cap="none" strike="noStrike"/>
          </a:p>
        </p:txBody>
      </p:sp>
      <p:sp>
        <p:nvSpPr>
          <p:cNvPr id="692" name="Google Shape;692;p33"/>
          <p:cNvSpPr/>
          <p:nvPr/>
        </p:nvSpPr>
        <p:spPr>
          <a:xfrm>
            <a:off x="2093952" y="5918716"/>
            <a:ext cx="2719507" cy="3399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1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100"/>
              <a:buFont typeface="Poppins"/>
              <a:buNone/>
            </a:pPr>
            <a:r>
              <a:rPr b="1" i="0" lang="en-US" sz="21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Organizar</a:t>
            </a:r>
            <a:endParaRPr b="0" i="0" sz="2100" u="none" cap="none" strike="noStrike"/>
          </a:p>
        </p:txBody>
      </p:sp>
      <p:sp>
        <p:nvSpPr>
          <p:cNvPr id="693" name="Google Shape;693;p33"/>
          <p:cNvSpPr/>
          <p:nvPr/>
        </p:nvSpPr>
        <p:spPr>
          <a:xfrm>
            <a:off x="2093952" y="6476167"/>
            <a:ext cx="6183273" cy="69603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8823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00"/>
              <a:buFont typeface="Roboto"/>
              <a:buNone/>
            </a:pPr>
            <a:r>
              <a:rPr b="0" i="0" lang="en-US" sz="17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Asegúrate de que la estructura del proyecto esté correctamente organizada.</a:t>
            </a:r>
            <a:endParaRPr b="0" i="0" sz="1700" u="none" cap="none" strike="noStrike"/>
          </a:p>
        </p:txBody>
      </p:sp>
      <p:pic>
        <p:nvPicPr>
          <p:cNvPr descr="preencoded.png" id="694" name="Google Shape;694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815626" y="2237065"/>
            <a:ext cx="4854059" cy="485405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695" name="Google Shape;695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0" name="Shape 7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1" name="Google Shape;701;p34"/>
          <p:cNvSpPr/>
          <p:nvPr/>
        </p:nvSpPr>
        <p:spPr>
          <a:xfrm>
            <a:off x="721638" y="566976"/>
            <a:ext cx="8447842" cy="64436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Tu primer ¡Hola Mundo! en Java</a:t>
            </a:r>
            <a:endParaRPr b="0" i="0" sz="4050" u="none" cap="none" strike="noStrike"/>
          </a:p>
        </p:txBody>
      </p:sp>
      <p:sp>
        <p:nvSpPr>
          <p:cNvPr id="702" name="Google Shape;702;p34"/>
          <p:cNvSpPr/>
          <p:nvPr/>
        </p:nvSpPr>
        <p:spPr>
          <a:xfrm>
            <a:off x="721638" y="3160990"/>
            <a:ext cx="6342102" cy="2948464"/>
          </a:xfrm>
          <a:prstGeom prst="roundRect">
            <a:avLst>
              <a:gd fmla="val 310" name="adj"/>
            </a:avLst>
          </a:prstGeom>
          <a:solidFill>
            <a:srgbClr val="D6F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3" name="Google Shape;703;p34"/>
          <p:cNvSpPr/>
          <p:nvPr/>
        </p:nvSpPr>
        <p:spPr>
          <a:xfrm>
            <a:off x="711400" y="3161001"/>
            <a:ext cx="6362700" cy="3179100"/>
          </a:xfrm>
          <a:prstGeom prst="roundRect">
            <a:avLst>
              <a:gd fmla="val 1049" name="adj"/>
            </a:avLst>
          </a:prstGeom>
          <a:solidFill>
            <a:srgbClr val="D6F5F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4" name="Google Shape;704;p34"/>
          <p:cNvSpPr/>
          <p:nvPr/>
        </p:nvSpPr>
        <p:spPr>
          <a:xfrm>
            <a:off x="917496" y="3315533"/>
            <a:ext cx="5950387" cy="263937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5937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Consolas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package com.techlab.inicio;</a:t>
            </a:r>
            <a:b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b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public class HolaMundo {</a:t>
            </a:r>
            <a:b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    public static void main(String[] args) {</a:t>
            </a:r>
            <a:b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        System.out.println("¡Hola Mundo desde TechLab!");</a:t>
            </a:r>
            <a:b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    }</a:t>
            </a:r>
            <a:b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b="0" i="0" lang="en-US" sz="1600" u="none" cap="none" strike="noStrike">
                <a:solidFill>
                  <a:srgbClr val="272525"/>
                </a:solidFill>
                <a:highlight>
                  <a:srgbClr val="D6F5F0"/>
                </a:highlight>
                <a:latin typeface="Consolas"/>
                <a:ea typeface="Consolas"/>
                <a:cs typeface="Consolas"/>
                <a:sym typeface="Consolas"/>
              </a:rPr>
            </a:br>
            <a:endParaRPr b="0" i="0" sz="1600" u="none" cap="none" strike="noStrike"/>
          </a:p>
        </p:txBody>
      </p:sp>
      <p:pic>
        <p:nvPicPr>
          <p:cNvPr descr="preencoded.png" id="705" name="Google Shape;705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574280" y="1752481"/>
            <a:ext cx="5765483" cy="5765483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reencoded.png" id="706" name="Google Shape;706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p35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3" name="Google Shape;713;p35"/>
          <p:cNvSpPr/>
          <p:nvPr/>
        </p:nvSpPr>
        <p:spPr>
          <a:xfrm>
            <a:off x="793790" y="2102406"/>
            <a:ext cx="8677037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¿Cómo ejecutar el programa?</a:t>
            </a:r>
            <a:endParaRPr b="0" i="0" sz="4450" u="none" cap="none" strike="noStrike"/>
          </a:p>
        </p:txBody>
      </p:sp>
      <p:sp>
        <p:nvSpPr>
          <p:cNvPr id="714" name="Google Shape;714;p35"/>
          <p:cNvSpPr/>
          <p:nvPr/>
        </p:nvSpPr>
        <p:spPr>
          <a:xfrm>
            <a:off x="793790" y="3264727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5" name="Google Shape;715;p35"/>
          <p:cNvSpPr/>
          <p:nvPr/>
        </p:nvSpPr>
        <p:spPr>
          <a:xfrm>
            <a:off x="793790" y="3810953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6" name="Google Shape;716;p35"/>
          <p:cNvSpPr/>
          <p:nvPr/>
        </p:nvSpPr>
        <p:spPr>
          <a:xfrm>
            <a:off x="878860" y="385345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650" u="none" cap="none" strike="noStrike"/>
          </a:p>
        </p:txBody>
      </p:sp>
      <p:sp>
        <p:nvSpPr>
          <p:cNvPr id="717" name="Google Shape;717;p35"/>
          <p:cNvSpPr/>
          <p:nvPr/>
        </p:nvSpPr>
        <p:spPr>
          <a:xfrm>
            <a:off x="1530906" y="381095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Abrir la Clase</a:t>
            </a:r>
            <a:endParaRPr b="0" i="0" sz="2200" u="none" cap="none" strike="noStrike"/>
          </a:p>
        </p:txBody>
      </p:sp>
      <p:sp>
        <p:nvSpPr>
          <p:cNvPr id="718" name="Google Shape;718;p35"/>
          <p:cNvSpPr/>
          <p:nvPr/>
        </p:nvSpPr>
        <p:spPr>
          <a:xfrm>
            <a:off x="1530906" y="4301371"/>
            <a:ext cx="56709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Localiza y abre el archivo HolaMundo.java en tu IDE.</a:t>
            </a:r>
            <a:endParaRPr b="0" i="0" sz="1750" u="none" cap="none" strike="noStrike"/>
          </a:p>
        </p:txBody>
      </p:sp>
      <p:sp>
        <p:nvSpPr>
          <p:cNvPr id="719" name="Google Shape;719;p35"/>
          <p:cNvSpPr/>
          <p:nvPr/>
        </p:nvSpPr>
        <p:spPr>
          <a:xfrm>
            <a:off x="7428667" y="3810953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0" name="Google Shape;720;p35"/>
          <p:cNvSpPr/>
          <p:nvPr/>
        </p:nvSpPr>
        <p:spPr>
          <a:xfrm>
            <a:off x="7513737" y="385345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650" u="none" cap="none" strike="noStrike"/>
          </a:p>
        </p:txBody>
      </p:sp>
      <p:sp>
        <p:nvSpPr>
          <p:cNvPr id="721" name="Google Shape;721;p35"/>
          <p:cNvSpPr/>
          <p:nvPr/>
        </p:nvSpPr>
        <p:spPr>
          <a:xfrm>
            <a:off x="8165783" y="3810953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Ejecutar</a:t>
            </a:r>
            <a:endParaRPr b="0" i="0" sz="2200" u="none" cap="none" strike="noStrike"/>
          </a:p>
        </p:txBody>
      </p:sp>
      <p:sp>
        <p:nvSpPr>
          <p:cNvPr id="722" name="Google Shape;722;p35"/>
          <p:cNvSpPr/>
          <p:nvPr/>
        </p:nvSpPr>
        <p:spPr>
          <a:xfrm>
            <a:off x="8165783" y="4301371"/>
            <a:ext cx="5670947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Usa la opción "Run" de tu IDE para ejecutar el programa.</a:t>
            </a:r>
            <a:endParaRPr b="0" i="0" sz="1750" u="none" cap="none" strike="noStrike"/>
          </a:p>
        </p:txBody>
      </p:sp>
      <p:sp>
        <p:nvSpPr>
          <p:cNvPr id="723" name="Google Shape;723;p35"/>
          <p:cNvSpPr/>
          <p:nvPr/>
        </p:nvSpPr>
        <p:spPr>
          <a:xfrm>
            <a:off x="793790" y="5004435"/>
            <a:ext cx="579739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Resultado Esperado</a:t>
            </a:r>
            <a:endParaRPr b="0" i="0" sz="4450" u="none" cap="none" strike="noStrike"/>
          </a:p>
        </p:txBody>
      </p:sp>
      <p:sp>
        <p:nvSpPr>
          <p:cNvPr id="724" name="Google Shape;724;p35"/>
          <p:cNvSpPr/>
          <p:nvPr/>
        </p:nvSpPr>
        <p:spPr>
          <a:xfrm>
            <a:off x="1133951" y="6308527"/>
            <a:ext cx="1270265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¡Hola Mundo desde TechLab!</a:t>
            </a:r>
            <a:endParaRPr b="0" i="0" sz="1750" u="none" cap="none" strike="noStrike"/>
          </a:p>
        </p:txBody>
      </p:sp>
      <p:sp>
        <p:nvSpPr>
          <p:cNvPr id="725" name="Google Shape;725;p35"/>
          <p:cNvSpPr/>
          <p:nvPr/>
        </p:nvSpPr>
        <p:spPr>
          <a:xfrm>
            <a:off x="793790" y="6053376"/>
            <a:ext cx="30480" cy="873204"/>
          </a:xfrm>
          <a:prstGeom prst="rect">
            <a:avLst/>
          </a:prstGeom>
          <a:solidFill>
            <a:srgbClr val="8DE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6" name="Google Shape;726;p35"/>
          <p:cNvSpPr/>
          <p:nvPr/>
        </p:nvSpPr>
        <p:spPr>
          <a:xfrm>
            <a:off x="793790" y="7181731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Este mensaje aparecerá en la consola, confirmando que tu programa se ejecutó correctamente.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p36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33" name="Google Shape;733;p36"/>
          <p:cNvSpPr/>
          <p:nvPr/>
        </p:nvSpPr>
        <p:spPr>
          <a:xfrm>
            <a:off x="793790" y="2665214"/>
            <a:ext cx="995386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Materiales y Recursos Adicionales</a:t>
            </a:r>
            <a:endParaRPr b="0" i="0" sz="4450" u="none" cap="none" strike="noStrike"/>
          </a:p>
        </p:txBody>
      </p:sp>
      <p:sp>
        <p:nvSpPr>
          <p:cNvPr id="734" name="Google Shape;734;p36"/>
          <p:cNvSpPr/>
          <p:nvPr/>
        </p:nvSpPr>
        <p:spPr>
          <a:xfrm>
            <a:off x="793790" y="3827535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35" name="Google Shape;735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0678" y="411861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736" name="Google Shape;736;p36"/>
          <p:cNvSpPr/>
          <p:nvPr/>
        </p:nvSpPr>
        <p:spPr>
          <a:xfrm>
            <a:off x="793790" y="4912400"/>
            <a:ext cx="4120753" cy="70866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Documentación Oficial de Java</a:t>
            </a:r>
            <a:endParaRPr b="0" i="0" sz="2200" u="none" cap="none" strike="noStrike"/>
          </a:p>
        </p:txBody>
      </p:sp>
      <p:sp>
        <p:nvSpPr>
          <p:cNvPr id="737" name="Google Shape;737;p36"/>
          <p:cNvSpPr/>
          <p:nvPr/>
        </p:nvSpPr>
        <p:spPr>
          <a:xfrm>
            <a:off x="793790" y="5757148"/>
            <a:ext cx="412075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Recurso esencial para aprender y consultar sobre </a:t>
            </a:r>
            <a:r>
              <a:rPr b="0" i="0" lang="en-US" sz="1750" u="sng" cap="none" strike="noStrike">
                <a:solidFill>
                  <a:srgbClr val="29A39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Java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750" u="none" cap="none" strike="noStrike"/>
          </a:p>
        </p:txBody>
      </p:sp>
      <p:sp>
        <p:nvSpPr>
          <p:cNvPr id="738" name="Google Shape;738;p36"/>
          <p:cNvSpPr/>
          <p:nvPr/>
        </p:nvSpPr>
        <p:spPr>
          <a:xfrm>
            <a:off x="793790" y="6619042"/>
            <a:ext cx="4120753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descr="preencoded.png" id="739" name="Google Shape;739;p3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031593" y="411861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740" name="Google Shape;740;p36"/>
          <p:cNvSpPr/>
          <p:nvPr/>
        </p:nvSpPr>
        <p:spPr>
          <a:xfrm>
            <a:off x="5897523" y="4912400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Tutorial de Git</a:t>
            </a:r>
            <a:endParaRPr b="0" i="0" sz="2200" u="none" cap="none" strike="noStrike"/>
          </a:p>
        </p:txBody>
      </p:sp>
      <p:sp>
        <p:nvSpPr>
          <p:cNvPr id="741" name="Google Shape;741;p36"/>
          <p:cNvSpPr/>
          <p:nvPr/>
        </p:nvSpPr>
        <p:spPr>
          <a:xfrm>
            <a:off x="5254704" y="5402818"/>
            <a:ext cx="4120872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Guía completa para dominar el control de versiones con </a:t>
            </a:r>
            <a:r>
              <a:rPr b="0" i="0" lang="en-US" sz="1750" u="sng" cap="none" strike="noStrike">
                <a:solidFill>
                  <a:srgbClr val="29A392"/>
                </a:solidFill>
                <a:latin typeface="Roboto"/>
                <a:ea typeface="Roboto"/>
                <a:cs typeface="Roboto"/>
                <a:sym typeface="Roboto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Git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750" u="none" cap="none" strike="noStrike"/>
          </a:p>
        </p:txBody>
      </p:sp>
      <p:sp>
        <p:nvSpPr>
          <p:cNvPr id="742" name="Google Shape;742;p36"/>
          <p:cNvSpPr/>
          <p:nvPr/>
        </p:nvSpPr>
        <p:spPr>
          <a:xfrm>
            <a:off x="5254704" y="6264712"/>
            <a:ext cx="4120872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SzPts val="1750"/>
              <a:buFont typeface="Arial"/>
              <a:buNone/>
            </a:pPr>
            <a:r>
              <a:t/>
            </a:r>
            <a:endParaRPr b="0" i="0" sz="1750" u="none" cap="none" strike="noStrike"/>
          </a:p>
        </p:txBody>
      </p:sp>
      <p:pic>
        <p:nvPicPr>
          <p:cNvPr descr="preencoded.png" id="743" name="Google Shape;743;p3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1492627" y="4118610"/>
            <a:ext cx="566976" cy="566976"/>
          </a:xfrm>
          <a:prstGeom prst="rect">
            <a:avLst/>
          </a:prstGeom>
          <a:noFill/>
          <a:ln>
            <a:noFill/>
          </a:ln>
        </p:spPr>
      </p:pic>
      <p:sp>
        <p:nvSpPr>
          <p:cNvPr id="744" name="Google Shape;744;p36"/>
          <p:cNvSpPr/>
          <p:nvPr/>
        </p:nvSpPr>
        <p:spPr>
          <a:xfrm>
            <a:off x="10101620" y="4912400"/>
            <a:ext cx="3348871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Videos Recomendados</a:t>
            </a:r>
            <a:endParaRPr b="0" i="0" sz="2200" u="none" cap="none" strike="noStrike"/>
          </a:p>
        </p:txBody>
      </p:sp>
      <p:sp>
        <p:nvSpPr>
          <p:cNvPr id="745" name="Google Shape;745;p36"/>
          <p:cNvSpPr/>
          <p:nvPr/>
        </p:nvSpPr>
        <p:spPr>
          <a:xfrm>
            <a:off x="9715738" y="5402818"/>
            <a:ext cx="4120753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Tutoriales </a:t>
            </a:r>
            <a:r>
              <a:rPr b="0" i="0" lang="en-US" sz="1750" u="sng" cap="none" strike="noStrike">
                <a:solidFill>
                  <a:srgbClr val="29A392"/>
                </a:solidFill>
                <a:latin typeface="Roboto"/>
                <a:ea typeface="Roboto"/>
                <a:cs typeface="Roboto"/>
                <a:sym typeface="Roboto"/>
                <a:hlinkClick r:id="rId8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visuales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sobre instalación de IDEs y uso de Git.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0" name="Shape 7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1" name="Google Shape;751;p37"/>
          <p:cNvSpPr/>
          <p:nvPr/>
        </p:nvSpPr>
        <p:spPr>
          <a:xfrm>
            <a:off x="0" y="0"/>
            <a:ext cx="14630400" cy="1145977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2" name="Google Shape;752;p37"/>
          <p:cNvSpPr/>
          <p:nvPr/>
        </p:nvSpPr>
        <p:spPr>
          <a:xfrm>
            <a:off x="641747" y="1650206"/>
            <a:ext cx="4584263" cy="57292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Poppins"/>
              <a:buNone/>
            </a:pPr>
            <a:r>
              <a:rPr b="1" i="0" lang="en-US" sz="36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Próximos Pasos</a:t>
            </a:r>
            <a:endParaRPr b="0" i="0" sz="3600" u="none" cap="none" strike="noStrike"/>
          </a:p>
        </p:txBody>
      </p:sp>
      <p:sp>
        <p:nvSpPr>
          <p:cNvPr id="753" name="Google Shape;753;p37"/>
          <p:cNvSpPr/>
          <p:nvPr/>
        </p:nvSpPr>
        <p:spPr>
          <a:xfrm>
            <a:off x="641747" y="2589852"/>
            <a:ext cx="13346906" cy="30480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4" name="Google Shape;754;p37"/>
          <p:cNvSpPr/>
          <p:nvPr/>
        </p:nvSpPr>
        <p:spPr>
          <a:xfrm>
            <a:off x="641747" y="3238976"/>
            <a:ext cx="412552" cy="412552"/>
          </a:xfrm>
          <a:prstGeom prst="roundRect">
            <a:avLst>
              <a:gd fmla="val 221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5" name="Google Shape;755;p37"/>
          <p:cNvSpPr/>
          <p:nvPr/>
        </p:nvSpPr>
        <p:spPr>
          <a:xfrm>
            <a:off x="710446" y="3273326"/>
            <a:ext cx="275034" cy="343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Poppins"/>
              <a:buNone/>
            </a:pPr>
            <a:r>
              <a:rPr b="1" i="0" lang="en-US" sz="2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150" u="none" cap="none" strike="noStrike"/>
          </a:p>
        </p:txBody>
      </p:sp>
      <p:sp>
        <p:nvSpPr>
          <p:cNvPr id="756" name="Google Shape;756;p37"/>
          <p:cNvSpPr/>
          <p:nvPr/>
        </p:nvSpPr>
        <p:spPr>
          <a:xfrm>
            <a:off x="1237655" y="3238976"/>
            <a:ext cx="2292072" cy="286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Poppins"/>
              <a:buNone/>
            </a:pPr>
            <a:r>
              <a:rPr b="1" i="0" lang="en-US" sz="18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Verificación</a:t>
            </a:r>
            <a:endParaRPr b="0" i="0" sz="1800" u="none" cap="none" strike="noStrike"/>
          </a:p>
        </p:txBody>
      </p:sp>
      <p:sp>
        <p:nvSpPr>
          <p:cNvPr id="757" name="Google Shape;757;p37"/>
          <p:cNvSpPr/>
          <p:nvPr/>
        </p:nvSpPr>
        <p:spPr>
          <a:xfrm>
            <a:off x="1237655" y="3708797"/>
            <a:ext cx="2951202" cy="8801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Asegúrate de tener todas las herramientas instaladas y funcionando.</a:t>
            </a:r>
            <a:endParaRPr b="0" i="0" sz="1400" u="none" cap="none" strike="noStrike"/>
          </a:p>
        </p:txBody>
      </p:sp>
      <p:sp>
        <p:nvSpPr>
          <p:cNvPr id="758" name="Google Shape;758;p37"/>
          <p:cNvSpPr/>
          <p:nvPr/>
        </p:nvSpPr>
        <p:spPr>
          <a:xfrm>
            <a:off x="4372213" y="3238976"/>
            <a:ext cx="412552" cy="412552"/>
          </a:xfrm>
          <a:prstGeom prst="roundRect">
            <a:avLst>
              <a:gd fmla="val 221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9" name="Google Shape;759;p37"/>
          <p:cNvSpPr/>
          <p:nvPr/>
        </p:nvSpPr>
        <p:spPr>
          <a:xfrm>
            <a:off x="4440912" y="3273326"/>
            <a:ext cx="275034" cy="343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Poppins"/>
              <a:buNone/>
            </a:pPr>
            <a:r>
              <a:rPr b="1" i="0" lang="en-US" sz="2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150" u="none" cap="none" strike="noStrike"/>
          </a:p>
        </p:txBody>
      </p:sp>
      <p:sp>
        <p:nvSpPr>
          <p:cNvPr id="760" name="Google Shape;760;p37"/>
          <p:cNvSpPr/>
          <p:nvPr/>
        </p:nvSpPr>
        <p:spPr>
          <a:xfrm>
            <a:off x="4968121" y="3238976"/>
            <a:ext cx="2292072" cy="286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Poppins"/>
              <a:buNone/>
            </a:pPr>
            <a:r>
              <a:rPr b="1" i="0" lang="en-US" sz="18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Exploración</a:t>
            </a:r>
            <a:endParaRPr b="0" i="0" sz="1800" u="none" cap="none" strike="noStrike"/>
          </a:p>
        </p:txBody>
      </p:sp>
      <p:sp>
        <p:nvSpPr>
          <p:cNvPr id="761" name="Google Shape;761;p37"/>
          <p:cNvSpPr/>
          <p:nvPr/>
        </p:nvSpPr>
        <p:spPr>
          <a:xfrm>
            <a:off x="4968121" y="3708797"/>
            <a:ext cx="2951202" cy="5867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Familiarízate con las características del IDE elegido.</a:t>
            </a:r>
            <a:endParaRPr b="0" i="0" sz="1400" u="none" cap="none" strike="noStrike"/>
          </a:p>
        </p:txBody>
      </p:sp>
      <p:sp>
        <p:nvSpPr>
          <p:cNvPr id="762" name="Google Shape;762;p37"/>
          <p:cNvSpPr/>
          <p:nvPr/>
        </p:nvSpPr>
        <p:spPr>
          <a:xfrm>
            <a:off x="641747" y="4978479"/>
            <a:ext cx="412552" cy="412552"/>
          </a:xfrm>
          <a:prstGeom prst="roundRect">
            <a:avLst>
              <a:gd fmla="val 2216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3" name="Google Shape;763;p37"/>
          <p:cNvSpPr/>
          <p:nvPr/>
        </p:nvSpPr>
        <p:spPr>
          <a:xfrm>
            <a:off x="710446" y="5012829"/>
            <a:ext cx="275034" cy="34373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50"/>
              <a:buFont typeface="Poppins"/>
              <a:buNone/>
            </a:pPr>
            <a:r>
              <a:rPr b="1" i="0" lang="en-US" sz="2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150" u="none" cap="none" strike="noStrike"/>
          </a:p>
        </p:txBody>
      </p:sp>
      <p:sp>
        <p:nvSpPr>
          <p:cNvPr id="764" name="Google Shape;764;p37"/>
          <p:cNvSpPr/>
          <p:nvPr/>
        </p:nvSpPr>
        <p:spPr>
          <a:xfrm>
            <a:off x="1237655" y="4978479"/>
            <a:ext cx="2292072" cy="286464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800"/>
              <a:buFont typeface="Poppins"/>
              <a:buNone/>
            </a:pPr>
            <a:r>
              <a:rPr b="1" i="0" lang="en-US" sz="18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Práctica</a:t>
            </a:r>
            <a:endParaRPr b="0" i="0" sz="1800" u="none" cap="none" strike="noStrike"/>
          </a:p>
        </p:txBody>
      </p:sp>
      <p:sp>
        <p:nvSpPr>
          <p:cNvPr id="765" name="Google Shape;765;p37"/>
          <p:cNvSpPr/>
          <p:nvPr/>
        </p:nvSpPr>
        <p:spPr>
          <a:xfrm>
            <a:off x="1237655" y="5448300"/>
            <a:ext cx="6681549" cy="29337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4285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400"/>
              <a:buFont typeface="Roboto"/>
              <a:buNone/>
            </a:pPr>
            <a:r>
              <a:rPr b="0" i="0" lang="en-US" sz="14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Modifica el programa "Hola Mundo" con tu saludo personalizado.</a:t>
            </a:r>
            <a:endParaRPr b="0" i="0" sz="1400" u="none" cap="none" strike="noStrike"/>
          </a:p>
        </p:txBody>
      </p:sp>
      <p:pic>
        <p:nvPicPr>
          <p:cNvPr descr="preencoded.png" id="766" name="Google Shape;766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374023" y="3032760"/>
            <a:ext cx="4544973" cy="454497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38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FFF8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3" name="Google Shape;773;p38"/>
          <p:cNvSpPr/>
          <p:nvPr/>
        </p:nvSpPr>
        <p:spPr>
          <a:xfrm>
            <a:off x="793790" y="2111812"/>
            <a:ext cx="8823841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Conclusión y Siguientes Pasos</a:t>
            </a:r>
            <a:endParaRPr b="0" i="0" sz="4450" u="none" cap="none" strike="noStrike"/>
          </a:p>
        </p:txBody>
      </p:sp>
      <p:sp>
        <p:nvSpPr>
          <p:cNvPr id="774" name="Google Shape;774;p38"/>
          <p:cNvSpPr/>
          <p:nvPr/>
        </p:nvSpPr>
        <p:spPr>
          <a:xfrm>
            <a:off x="1048941" y="3160752"/>
            <a:ext cx="30480" cy="4374475"/>
          </a:xfrm>
          <a:prstGeom prst="roundRect">
            <a:avLst>
              <a:gd fmla="val 30000" name="adj"/>
            </a:avLst>
          </a:prstGeom>
          <a:solidFill>
            <a:srgbClr val="D8D4D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5" name="Google Shape;775;p38"/>
          <p:cNvSpPr/>
          <p:nvPr/>
        </p:nvSpPr>
        <p:spPr>
          <a:xfrm>
            <a:off x="1273612" y="3655814"/>
            <a:ext cx="680442" cy="30480"/>
          </a:xfrm>
          <a:prstGeom prst="roundRect">
            <a:avLst>
              <a:gd fmla="val 3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6" name="Google Shape;776;p38"/>
          <p:cNvSpPr/>
          <p:nvPr/>
        </p:nvSpPr>
        <p:spPr>
          <a:xfrm>
            <a:off x="793790" y="3415903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7" name="Google Shape;777;p38"/>
          <p:cNvSpPr/>
          <p:nvPr/>
        </p:nvSpPr>
        <p:spPr>
          <a:xfrm>
            <a:off x="878860" y="3458408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1</a:t>
            </a:r>
            <a:endParaRPr b="0" i="0" sz="2650" u="none" cap="none" strike="noStrike"/>
          </a:p>
        </p:txBody>
      </p:sp>
      <p:sp>
        <p:nvSpPr>
          <p:cNvPr id="778" name="Google Shape;778;p38"/>
          <p:cNvSpPr/>
          <p:nvPr/>
        </p:nvSpPr>
        <p:spPr>
          <a:xfrm>
            <a:off x="2183011" y="3387566"/>
            <a:ext cx="3956804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Fundamentos Establecidos</a:t>
            </a:r>
            <a:endParaRPr b="0" i="0" sz="2200" u="none" cap="none" strike="noStrike"/>
          </a:p>
        </p:txBody>
      </p:sp>
      <p:sp>
        <p:nvSpPr>
          <p:cNvPr id="779" name="Google Shape;779;p38"/>
          <p:cNvSpPr/>
          <p:nvPr/>
        </p:nvSpPr>
        <p:spPr>
          <a:xfrm>
            <a:off x="2183011" y="3877985"/>
            <a:ext cx="116535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Has configurado tu entorno y comprendido la importancia de las herramientas.</a:t>
            </a:r>
            <a:endParaRPr b="0" i="0" sz="1750" u="none" cap="none" strike="noStrike"/>
          </a:p>
        </p:txBody>
      </p:sp>
      <p:sp>
        <p:nvSpPr>
          <p:cNvPr id="780" name="Google Shape;780;p38"/>
          <p:cNvSpPr/>
          <p:nvPr/>
        </p:nvSpPr>
        <p:spPr>
          <a:xfrm>
            <a:off x="1273612" y="5189577"/>
            <a:ext cx="680442" cy="30480"/>
          </a:xfrm>
          <a:prstGeom prst="roundRect">
            <a:avLst>
              <a:gd fmla="val 3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38"/>
          <p:cNvSpPr/>
          <p:nvPr/>
        </p:nvSpPr>
        <p:spPr>
          <a:xfrm>
            <a:off x="793790" y="4949666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2" name="Google Shape;782;p38"/>
          <p:cNvSpPr/>
          <p:nvPr/>
        </p:nvSpPr>
        <p:spPr>
          <a:xfrm>
            <a:off x="878860" y="4992172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2</a:t>
            </a:r>
            <a:endParaRPr b="0" i="0" sz="2650" u="none" cap="none" strike="noStrike"/>
          </a:p>
        </p:txBody>
      </p:sp>
      <p:sp>
        <p:nvSpPr>
          <p:cNvPr id="783" name="Google Shape;783;p38"/>
          <p:cNvSpPr/>
          <p:nvPr/>
        </p:nvSpPr>
        <p:spPr>
          <a:xfrm>
            <a:off x="2183011" y="4921329"/>
            <a:ext cx="2835235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Práctica Continua</a:t>
            </a:r>
            <a:endParaRPr b="0" i="0" sz="2200" u="none" cap="none" strike="noStrike"/>
          </a:p>
        </p:txBody>
      </p:sp>
      <p:sp>
        <p:nvSpPr>
          <p:cNvPr id="784" name="Google Shape;784;p38"/>
          <p:cNvSpPr/>
          <p:nvPr/>
        </p:nvSpPr>
        <p:spPr>
          <a:xfrm>
            <a:off x="2183011" y="5411748"/>
            <a:ext cx="116535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Continúa explorando y practicando con pequeños proyectos Java.</a:t>
            </a:r>
            <a:endParaRPr b="0" i="0" sz="1750" u="none" cap="none" strike="noStrike"/>
          </a:p>
        </p:txBody>
      </p:sp>
      <p:sp>
        <p:nvSpPr>
          <p:cNvPr id="785" name="Google Shape;785;p38"/>
          <p:cNvSpPr/>
          <p:nvPr/>
        </p:nvSpPr>
        <p:spPr>
          <a:xfrm>
            <a:off x="1273612" y="6723340"/>
            <a:ext cx="680442" cy="30480"/>
          </a:xfrm>
          <a:prstGeom prst="roundRect">
            <a:avLst>
              <a:gd fmla="val 30000" name="adj"/>
            </a:avLst>
          </a:prstGeom>
          <a:solidFill>
            <a:srgbClr val="73C8B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6" name="Google Shape;786;p38"/>
          <p:cNvSpPr/>
          <p:nvPr/>
        </p:nvSpPr>
        <p:spPr>
          <a:xfrm>
            <a:off x="793790" y="6483429"/>
            <a:ext cx="510302" cy="510302"/>
          </a:xfrm>
          <a:prstGeom prst="roundRect">
            <a:avLst>
              <a:gd fmla="val 1792" name="adj"/>
            </a:avLst>
          </a:prstGeom>
          <a:solidFill>
            <a:srgbClr val="8DE2D6"/>
          </a:solidFill>
          <a:ln cap="flat" cmpd="sng" w="9525">
            <a:solidFill>
              <a:srgbClr val="73C8B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7" name="Google Shape;787;p38"/>
          <p:cNvSpPr/>
          <p:nvPr/>
        </p:nvSpPr>
        <p:spPr>
          <a:xfrm>
            <a:off x="878860" y="6525935"/>
            <a:ext cx="340162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3</a:t>
            </a:r>
            <a:endParaRPr b="0" i="0" sz="2650" u="none" cap="none" strike="noStrike"/>
          </a:p>
        </p:txBody>
      </p:sp>
      <p:sp>
        <p:nvSpPr>
          <p:cNvPr id="788" name="Google Shape;788;p38"/>
          <p:cNvSpPr/>
          <p:nvPr/>
        </p:nvSpPr>
        <p:spPr>
          <a:xfrm>
            <a:off x="2183011" y="6455093"/>
            <a:ext cx="4233863" cy="35433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200"/>
              <a:buFont typeface="Poppins"/>
              <a:buNone/>
            </a:pPr>
            <a:r>
              <a:rPr b="1" i="0" lang="en-US" sz="220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Preparación para el Proyecto</a:t>
            </a:r>
            <a:endParaRPr b="0" i="0" sz="2200" u="none" cap="none" strike="noStrike"/>
          </a:p>
        </p:txBody>
      </p:sp>
      <p:sp>
        <p:nvSpPr>
          <p:cNvPr id="789" name="Google Shape;789;p38"/>
          <p:cNvSpPr/>
          <p:nvPr/>
        </p:nvSpPr>
        <p:spPr>
          <a:xfrm>
            <a:off x="2183011" y="6945511"/>
            <a:ext cx="1165359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Estás listo para comenzar el desarrollo del backend para el e-commerce.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4" name="Shape 7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5" name="Google Shape;795;p39"/>
          <p:cNvSpPr/>
          <p:nvPr/>
        </p:nvSpPr>
        <p:spPr>
          <a:xfrm>
            <a:off x="2758800" y="3320425"/>
            <a:ext cx="91128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Poppins"/>
              <a:buNone/>
            </a:pPr>
            <a:r>
              <a:rPr b="1" i="0" lang="en-US" sz="6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⚙️Ejercicios Prácticos</a:t>
            </a:r>
            <a:endParaRPr b="0" i="0" sz="6150" u="none" cap="none" strike="noStrike"/>
          </a:p>
        </p:txBody>
      </p:sp>
      <p:sp>
        <p:nvSpPr>
          <p:cNvPr id="796" name="Google Shape;796;p39"/>
          <p:cNvSpPr/>
          <p:nvPr/>
        </p:nvSpPr>
        <p:spPr>
          <a:xfrm>
            <a:off x="793790" y="4873261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797" name="Google Shape;79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4"/>
          <p:cNvSpPr/>
          <p:nvPr/>
        </p:nvSpPr>
        <p:spPr>
          <a:xfrm>
            <a:off x="2004900" y="3357725"/>
            <a:ext cx="10620600" cy="985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Poppins"/>
              <a:buNone/>
            </a:pPr>
            <a:r>
              <a:rPr b="1" i="0" lang="en-US" sz="6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✨Conozcamos al Staff✨</a:t>
            </a:r>
            <a:endParaRPr b="0" i="0" sz="6150" u="none" cap="none" strike="noStrike"/>
          </a:p>
        </p:txBody>
      </p:sp>
      <p:sp>
        <p:nvSpPr>
          <p:cNvPr id="182" name="Google Shape;182;p4"/>
          <p:cNvSpPr/>
          <p:nvPr/>
        </p:nvSpPr>
        <p:spPr>
          <a:xfrm>
            <a:off x="793790" y="4873261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83" name="Google Shape;183;p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2" name="Shape 8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3" name="Google Shape;803;p40"/>
          <p:cNvSpPr/>
          <p:nvPr/>
        </p:nvSpPr>
        <p:spPr>
          <a:xfrm>
            <a:off x="793790" y="1561624"/>
            <a:ext cx="11003280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200"/>
              <a:buFont typeface="Roboto"/>
              <a:buNone/>
            </a:pPr>
            <a:r>
              <a:rPr b="1" i="0" lang="en-US" sz="22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Storytelling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💭</a:t>
            </a:r>
            <a:endParaRPr b="0" i="0" sz="2200" u="none" cap="none" strike="noStrike"/>
          </a:p>
        </p:txBody>
      </p:sp>
      <p:pic>
        <p:nvPicPr>
          <p:cNvPr descr="preencoded.png" id="804" name="Google Shape;804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2358092" y="1612702"/>
            <a:ext cx="1486019" cy="791408"/>
          </a:xfrm>
          <a:prstGeom prst="rect">
            <a:avLst/>
          </a:prstGeom>
          <a:noFill/>
          <a:ln>
            <a:noFill/>
          </a:ln>
        </p:spPr>
      </p:pic>
      <p:sp>
        <p:nvSpPr>
          <p:cNvPr id="805" name="Google Shape;805;p40"/>
          <p:cNvSpPr/>
          <p:nvPr/>
        </p:nvSpPr>
        <p:spPr>
          <a:xfrm>
            <a:off x="2719268" y="2999423"/>
            <a:ext cx="9191863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¡Talento Lab te está esperando!</a:t>
            </a:r>
            <a:endParaRPr b="0" i="0" sz="4450" u="none" cap="none" strike="noStrike"/>
          </a:p>
        </p:txBody>
      </p:sp>
      <p:sp>
        <p:nvSpPr>
          <p:cNvPr id="806" name="Google Shape;806;p40"/>
          <p:cNvSpPr/>
          <p:nvPr/>
        </p:nvSpPr>
        <p:spPr>
          <a:xfrm>
            <a:off x="793790" y="4048363"/>
            <a:ext cx="13042821" cy="2823567"/>
          </a:xfrm>
          <a:prstGeom prst="roundRect">
            <a:avLst>
              <a:gd fmla="val 324" name="adj"/>
            </a:avLst>
          </a:prstGeom>
          <a:solidFill>
            <a:srgbClr val="FCEC9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807" name="Google Shape;807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020604" y="4392454"/>
            <a:ext cx="283488" cy="226814"/>
          </a:xfrm>
          <a:prstGeom prst="rect">
            <a:avLst/>
          </a:prstGeom>
          <a:noFill/>
          <a:ln>
            <a:noFill/>
          </a:ln>
        </p:spPr>
      </p:pic>
      <p:sp>
        <p:nvSpPr>
          <p:cNvPr id="808" name="Google Shape;808;p40"/>
          <p:cNvSpPr/>
          <p:nvPr/>
        </p:nvSpPr>
        <p:spPr>
          <a:xfrm>
            <a:off x="1530906" y="4331851"/>
            <a:ext cx="1207889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Imaginá que recibís una invitación para participar en el proceso de selección de </a:t>
            </a:r>
            <a:r>
              <a:rPr b="1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Talento Lab</a:t>
            </a: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una startup ubicada en Buenos Aires. </a:t>
            </a:r>
            <a:endParaRPr b="0" i="0" sz="1750" u="none" cap="none" strike="noStrike"/>
          </a:p>
        </p:txBody>
      </p:sp>
      <p:sp>
        <p:nvSpPr>
          <p:cNvPr id="809" name="Google Shape;809;p40"/>
          <p:cNvSpPr/>
          <p:nvPr/>
        </p:nvSpPr>
        <p:spPr>
          <a:xfrm>
            <a:off x="1530906" y="5261729"/>
            <a:ext cx="1207889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¿Cuál sería el reto? </a:t>
            </a:r>
            <a:endParaRPr b="0" i="0" sz="1750" u="none" cap="none" strike="noStrike"/>
          </a:p>
        </p:txBody>
      </p:sp>
      <p:sp>
        <p:nvSpPr>
          <p:cNvPr id="810" name="Google Shape;810;p40"/>
          <p:cNvSpPr/>
          <p:nvPr/>
        </p:nvSpPr>
        <p:spPr>
          <a:xfrm>
            <a:off x="1530906" y="5828705"/>
            <a:ext cx="1207889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Completar una pasantía de aprendizaje que pondrá a prueba todas tus habilidades y aprendizaje. A partir de este momento un equipo de expertos te guiarán en este emocionante viaje.</a:t>
            </a:r>
            <a:endParaRPr b="0" i="0" sz="1750" u="none" cap="none" strike="noStrike"/>
          </a:p>
        </p:txBody>
      </p:sp>
      <p:pic>
        <p:nvPicPr>
          <p:cNvPr descr="preencoded.png" id="811" name="Google Shape;811;p40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6" name="Shape 8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7" name="Google Shape;817;p41"/>
          <p:cNvSpPr/>
          <p:nvPr/>
        </p:nvSpPr>
        <p:spPr>
          <a:xfrm>
            <a:off x="793790" y="1617107"/>
            <a:ext cx="13042821" cy="45350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363"/>
              </a:lnSpc>
              <a:spcBef>
                <a:spcPts val="0"/>
              </a:spcBef>
              <a:spcAft>
                <a:spcPts val="0"/>
              </a:spcAft>
              <a:buClr>
                <a:srgbClr val="4D4D4D"/>
              </a:buClr>
              <a:buSzPts val="2200"/>
              <a:buFont typeface="Roboto"/>
              <a:buNone/>
            </a:pPr>
            <a:r>
              <a:rPr b="1" i="0" lang="en-US" sz="2200" u="none" cap="none" strike="noStrike">
                <a:solidFill>
                  <a:srgbClr val="4D4D4D"/>
                </a:solidFill>
                <a:latin typeface="Roboto"/>
                <a:ea typeface="Roboto"/>
                <a:cs typeface="Roboto"/>
                <a:sym typeface="Roboto"/>
              </a:rPr>
              <a:t>Storytelling </a:t>
            </a:r>
            <a:r>
              <a:rPr b="0" i="0" lang="en-US" sz="220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💭</a:t>
            </a:r>
            <a:endParaRPr b="0" i="0" sz="2200" u="none" cap="none" strike="noStrike"/>
          </a:p>
        </p:txBody>
      </p:sp>
      <p:pic>
        <p:nvPicPr>
          <p:cNvPr descr="preencoded.png" id="818" name="Google Shape;818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032159" y="3567708"/>
            <a:ext cx="3767852" cy="2006917"/>
          </a:xfrm>
          <a:prstGeom prst="rect">
            <a:avLst/>
          </a:prstGeom>
          <a:noFill/>
          <a:ln>
            <a:noFill/>
          </a:ln>
        </p:spPr>
      </p:pic>
      <p:sp>
        <p:nvSpPr>
          <p:cNvPr id="819" name="Google Shape;819;p41"/>
          <p:cNvSpPr/>
          <p:nvPr/>
        </p:nvSpPr>
        <p:spPr>
          <a:xfrm>
            <a:off x="7599521" y="2552581"/>
            <a:ext cx="5171837" cy="566976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352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550"/>
              <a:buFont typeface="Poppins"/>
              <a:buNone/>
            </a:pPr>
            <a:r>
              <a:rPr b="1" i="0" lang="en-US" sz="35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Acerca de TalentoLab.</a:t>
            </a:r>
            <a:endParaRPr b="0" i="0" sz="3550" u="none" cap="none" strike="noStrike"/>
          </a:p>
        </p:txBody>
      </p:sp>
      <p:sp>
        <p:nvSpPr>
          <p:cNvPr id="820" name="Google Shape;820;p41"/>
          <p:cNvSpPr/>
          <p:nvPr/>
        </p:nvSpPr>
        <p:spPr>
          <a:xfrm>
            <a:off x="7599521" y="3346371"/>
            <a:ext cx="6244709" cy="326612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En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TechLab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, convertimos ideas en herramientas digitales innovadoras y confiables, ofreciendo servicios de desarrollo backend con un enfoque en la calidad y eficiencia. Nuestro compromiso es desarrollar soluciones que optimicen procesos y potencien negocios, combinando creatividad, tecnología de punta y un compromiso absoluto con la satisfacción de nuestros clientes. Tu éxito es nuestra prioridad, y nuestras soluciones están diseñadas para marcar la diferencia.</a:t>
            </a:r>
            <a:endParaRPr b="0" i="0" sz="1750" u="none" cap="none" strike="noStrike"/>
          </a:p>
        </p:txBody>
      </p:sp>
      <p:pic>
        <p:nvPicPr>
          <p:cNvPr descr="preencoded.png" id="821" name="Google Shape;821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6" name="Shape 8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7" name="Google Shape;827;p42"/>
          <p:cNvSpPr/>
          <p:nvPr/>
        </p:nvSpPr>
        <p:spPr>
          <a:xfrm>
            <a:off x="793790" y="250721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Equipo Tech Lab:</a:t>
            </a:r>
            <a:endParaRPr b="0" i="0" sz="4450" u="none" cap="none" strike="noStrike"/>
          </a:p>
        </p:txBody>
      </p:sp>
      <p:pic>
        <p:nvPicPr>
          <p:cNvPr descr="preencoded.png" id="828" name="Google Shape;828;p4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845707" y="3669625"/>
            <a:ext cx="901541" cy="901541"/>
          </a:xfrm>
          <a:prstGeom prst="rect">
            <a:avLst/>
          </a:prstGeom>
          <a:noFill/>
          <a:ln>
            <a:noFill/>
          </a:ln>
        </p:spPr>
      </p:pic>
      <p:sp>
        <p:nvSpPr>
          <p:cNvPr id="829" name="Google Shape;829;p42"/>
          <p:cNvSpPr/>
          <p:nvPr/>
        </p:nvSpPr>
        <p:spPr>
          <a:xfrm>
            <a:off x="793790" y="4797981"/>
            <a:ext cx="3005495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Silvia</a:t>
            </a:r>
            <a:endParaRPr b="0" i="0" sz="2650" u="none" cap="none" strike="noStrike"/>
          </a:p>
        </p:txBody>
      </p:sp>
      <p:sp>
        <p:nvSpPr>
          <p:cNvPr id="830" name="Google Shape;830;p42"/>
          <p:cNvSpPr/>
          <p:nvPr/>
        </p:nvSpPr>
        <p:spPr>
          <a:xfrm>
            <a:off x="793790" y="5359360"/>
            <a:ext cx="300549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Product Owner</a:t>
            </a:r>
            <a:endParaRPr b="0" i="0" sz="1750" u="none" cap="none" strike="noStrike"/>
          </a:p>
        </p:txBody>
      </p:sp>
      <p:pic>
        <p:nvPicPr>
          <p:cNvPr descr="preencoded.png" id="831" name="Google Shape;831;p4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191363" y="3669625"/>
            <a:ext cx="901660" cy="901660"/>
          </a:xfrm>
          <a:prstGeom prst="rect">
            <a:avLst/>
          </a:prstGeom>
          <a:noFill/>
          <a:ln>
            <a:noFill/>
          </a:ln>
        </p:spPr>
      </p:pic>
      <p:sp>
        <p:nvSpPr>
          <p:cNvPr id="832" name="Google Shape;832;p42"/>
          <p:cNvSpPr/>
          <p:nvPr/>
        </p:nvSpPr>
        <p:spPr>
          <a:xfrm>
            <a:off x="4139446" y="4798100"/>
            <a:ext cx="3005614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Luis</a:t>
            </a:r>
            <a:endParaRPr b="0" i="0" sz="2650" u="none" cap="none" strike="noStrike"/>
          </a:p>
        </p:txBody>
      </p:sp>
      <p:sp>
        <p:nvSpPr>
          <p:cNvPr id="833" name="Google Shape;833;p42"/>
          <p:cNvSpPr/>
          <p:nvPr/>
        </p:nvSpPr>
        <p:spPr>
          <a:xfrm>
            <a:off x="4139446" y="5359479"/>
            <a:ext cx="300561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Diseñador UX/UI</a:t>
            </a:r>
            <a:endParaRPr b="0" i="0" sz="1750" u="none" cap="none" strike="noStrike"/>
          </a:p>
        </p:txBody>
      </p:sp>
      <p:pic>
        <p:nvPicPr>
          <p:cNvPr descr="preencoded.png" id="834" name="Google Shape;834;p4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537138" y="3669625"/>
            <a:ext cx="901660" cy="901660"/>
          </a:xfrm>
          <a:prstGeom prst="rect">
            <a:avLst/>
          </a:prstGeom>
          <a:noFill/>
          <a:ln>
            <a:noFill/>
          </a:ln>
        </p:spPr>
      </p:pic>
      <p:sp>
        <p:nvSpPr>
          <p:cNvPr id="835" name="Google Shape;835;p42"/>
          <p:cNvSpPr/>
          <p:nvPr/>
        </p:nvSpPr>
        <p:spPr>
          <a:xfrm>
            <a:off x="7485221" y="4798100"/>
            <a:ext cx="3005614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Matias</a:t>
            </a:r>
            <a:endParaRPr b="0" i="0" sz="2650" u="none" cap="none" strike="noStrike"/>
          </a:p>
        </p:txBody>
      </p:sp>
      <p:sp>
        <p:nvSpPr>
          <p:cNvPr id="836" name="Google Shape;836;p42"/>
          <p:cNvSpPr/>
          <p:nvPr/>
        </p:nvSpPr>
        <p:spPr>
          <a:xfrm>
            <a:off x="7485221" y="5359479"/>
            <a:ext cx="300561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Desarrollador</a:t>
            </a:r>
            <a:endParaRPr b="0" i="0" sz="1750" u="none" cap="none" strike="noStrike"/>
          </a:p>
        </p:txBody>
      </p:sp>
      <p:pic>
        <p:nvPicPr>
          <p:cNvPr descr="preencoded.png" id="837" name="Google Shape;837;p42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882914" y="3669625"/>
            <a:ext cx="901660" cy="901660"/>
          </a:xfrm>
          <a:prstGeom prst="rect">
            <a:avLst/>
          </a:prstGeom>
          <a:noFill/>
          <a:ln>
            <a:noFill/>
          </a:ln>
        </p:spPr>
      </p:pic>
      <p:sp>
        <p:nvSpPr>
          <p:cNvPr id="838" name="Google Shape;838;p42"/>
          <p:cNvSpPr/>
          <p:nvPr/>
        </p:nvSpPr>
        <p:spPr>
          <a:xfrm>
            <a:off x="10830997" y="4798100"/>
            <a:ext cx="3005614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Sabrina</a:t>
            </a:r>
            <a:endParaRPr b="0" i="0" sz="2650" u="none" cap="none" strike="noStrike"/>
          </a:p>
        </p:txBody>
      </p:sp>
      <p:sp>
        <p:nvSpPr>
          <p:cNvPr id="839" name="Google Shape;839;p42"/>
          <p:cNvSpPr/>
          <p:nvPr/>
        </p:nvSpPr>
        <p:spPr>
          <a:xfrm>
            <a:off x="10830997" y="5359479"/>
            <a:ext cx="300561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Desarrolladora</a:t>
            </a:r>
            <a:endParaRPr b="0" i="0" sz="1750" u="none" cap="none" strike="noStrike"/>
          </a:p>
        </p:txBody>
      </p:sp>
      <p:pic>
        <p:nvPicPr>
          <p:cNvPr descr="preencoded.png" id="840" name="Google Shape;840;p42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5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43"/>
          <p:cNvSpPr/>
          <p:nvPr/>
        </p:nvSpPr>
        <p:spPr>
          <a:xfrm>
            <a:off x="0" y="0"/>
            <a:ext cx="14630400" cy="1417558"/>
          </a:xfrm>
          <a:prstGeom prst="rect">
            <a:avLst/>
          </a:prstGeom>
          <a:solidFill>
            <a:srgbClr val="8DE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7" name="Google Shape;847;p43"/>
          <p:cNvSpPr/>
          <p:nvPr/>
        </p:nvSpPr>
        <p:spPr>
          <a:xfrm>
            <a:off x="793801" y="3189575"/>
            <a:ext cx="9437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⚙️Situación inicial en TechLab.</a:t>
            </a:r>
            <a:endParaRPr b="0" i="0" sz="4450" u="none" cap="none" strike="noStrike"/>
          </a:p>
        </p:txBody>
      </p:sp>
      <p:sp>
        <p:nvSpPr>
          <p:cNvPr id="848" name="Google Shape;848;p43"/>
          <p:cNvSpPr/>
          <p:nvPr/>
        </p:nvSpPr>
        <p:spPr>
          <a:xfrm>
            <a:off x="793790" y="4351886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49" name="Google Shape;849;p43"/>
          <p:cNvSpPr/>
          <p:nvPr/>
        </p:nvSpPr>
        <p:spPr>
          <a:xfrm>
            <a:off x="793790" y="4642961"/>
            <a:ext cx="13042821" cy="181451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En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TechLab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, hemos recibido un nuevo proyecto de un cliente que requiere una aplicación backend robusta para gestionar su tienda en línea de manera eficiente.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Matías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y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Sabrina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, del equipo de desarrollo, están listos para comenzar, pero enfrentan un desafío inicial: necesitan preparar sus entornos de desarrollo para trabajar en Java, asegurando que todas las herramientas estén correctamente instaladas y configuradas. Este primer paso es crucial para garantizar que el equipo pueda colaborar de manera efectiva y desarrollar una API funcional que soporte el frontend del e-commerce del cliente.</a:t>
            </a:r>
            <a:endParaRPr b="0" i="0" sz="1750" u="none" cap="none" strike="noStrike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4" name="Shape 8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5" name="Google Shape;855;p44"/>
          <p:cNvSpPr/>
          <p:nvPr/>
        </p:nvSpPr>
        <p:spPr>
          <a:xfrm>
            <a:off x="0" y="0"/>
            <a:ext cx="14630400" cy="1290876"/>
          </a:xfrm>
          <a:prstGeom prst="rect">
            <a:avLst/>
          </a:prstGeom>
          <a:solidFill>
            <a:srgbClr val="8DE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6" name="Google Shape;856;p44"/>
          <p:cNvSpPr/>
          <p:nvPr/>
        </p:nvSpPr>
        <p:spPr>
          <a:xfrm>
            <a:off x="722825" y="2231600"/>
            <a:ext cx="5716800" cy="64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691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050"/>
              <a:buFont typeface="Poppins"/>
              <a:buNone/>
            </a:pPr>
            <a:r>
              <a:rPr b="1" i="0" lang="en-US" sz="40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⚙️</a:t>
            </a:r>
            <a:r>
              <a:rPr b="1" i="0" lang="en-US" sz="4050" u="none" cap="none" strike="noStrike">
                <a:solidFill>
                  <a:srgbClr val="272525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Ejercicio Práctico</a:t>
            </a:r>
            <a:endParaRPr b="0" i="0" sz="4050" u="none" cap="none" strike="noStrike"/>
          </a:p>
        </p:txBody>
      </p:sp>
      <p:sp>
        <p:nvSpPr>
          <p:cNvPr id="857" name="Google Shape;857;p44"/>
          <p:cNvSpPr/>
          <p:nvPr/>
        </p:nvSpPr>
        <p:spPr>
          <a:xfrm>
            <a:off x="9764911" y="2388989"/>
            <a:ext cx="4150162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lang="en-US" sz="1750">
                <a:solidFill>
                  <a:srgbClr val="272525"/>
                </a:solidFill>
                <a:highlight>
                  <a:srgbClr val="FCEC99"/>
                </a:highlight>
                <a:latin typeface="Roboto"/>
                <a:ea typeface="Roboto"/>
                <a:cs typeface="Roboto"/>
                <a:sym typeface="Roboto"/>
              </a:rPr>
              <a:t>Obligatorio</a:t>
            </a:r>
            <a:endParaRPr sz="17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t/>
            </a:r>
            <a:endParaRPr b="1" sz="1600">
              <a:solidFill>
                <a:srgbClr val="272525"/>
              </a:solidFill>
              <a:highlight>
                <a:srgbClr val="FCEC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58" name="Google Shape;858;p44"/>
          <p:cNvSpPr/>
          <p:nvPr/>
        </p:nvSpPr>
        <p:spPr>
          <a:xfrm>
            <a:off x="722828" y="3418964"/>
            <a:ext cx="13184743" cy="33338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9" name="Google Shape;859;p44"/>
          <p:cNvSpPr/>
          <p:nvPr/>
        </p:nvSpPr>
        <p:spPr>
          <a:xfrm>
            <a:off x="722828" y="3684508"/>
            <a:ext cx="13184743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Preparar el entorno de desarrollo para trabajar en Java, asegurando que todas las herramientas estén correctamente instaladas y configuradas.</a:t>
            </a:r>
            <a:endParaRPr b="0" i="0" sz="1600" u="none" cap="none" strike="noStrike"/>
          </a:p>
        </p:txBody>
      </p:sp>
      <p:sp>
        <p:nvSpPr>
          <p:cNvPr id="860" name="Google Shape;860;p44"/>
          <p:cNvSpPr/>
          <p:nvPr/>
        </p:nvSpPr>
        <p:spPr>
          <a:xfrm>
            <a:off x="722828" y="4324826"/>
            <a:ext cx="3098244" cy="3871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400"/>
              <a:buFont typeface="Poppins"/>
              <a:buNone/>
            </a:pPr>
            <a:r>
              <a:rPr b="1" i="0" lang="en-US" sz="240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Instalación de IDE</a:t>
            </a:r>
            <a:endParaRPr b="0" i="0" sz="2400" u="none" cap="none" strike="noStrike"/>
          </a:p>
        </p:txBody>
      </p:sp>
      <p:sp>
        <p:nvSpPr>
          <p:cNvPr id="861" name="Google Shape;861;p44"/>
          <p:cNvSpPr/>
          <p:nvPr/>
        </p:nvSpPr>
        <p:spPr>
          <a:xfrm>
            <a:off x="722828" y="5646539"/>
            <a:ext cx="6340435" cy="66103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Objetivo:</a:t>
            </a: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Asegurarte de que tenés instalado y configurado correctamente tu IDE (IntelliJ IDEA o Eclipse).</a:t>
            </a:r>
            <a:endParaRPr b="0" i="0" sz="1600" u="none" cap="none" strike="noStrike"/>
          </a:p>
        </p:txBody>
      </p:sp>
      <p:sp>
        <p:nvSpPr>
          <p:cNvPr id="862" name="Google Shape;862;p44"/>
          <p:cNvSpPr/>
          <p:nvPr/>
        </p:nvSpPr>
        <p:spPr>
          <a:xfrm>
            <a:off x="7574756" y="5207675"/>
            <a:ext cx="6340435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None/>
            </a:pPr>
            <a:r>
              <a:rPr b="1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Tareas:</a:t>
            </a:r>
            <a:endParaRPr b="0" i="0" sz="1600" u="none" cap="none" strike="noStrike"/>
          </a:p>
        </p:txBody>
      </p:sp>
      <p:sp>
        <p:nvSpPr>
          <p:cNvPr id="863" name="Google Shape;863;p44"/>
          <p:cNvSpPr/>
          <p:nvPr/>
        </p:nvSpPr>
        <p:spPr>
          <a:xfrm>
            <a:off x="7574756" y="5724049"/>
            <a:ext cx="6340435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Completa la instalación del IDE que elegiste.</a:t>
            </a:r>
            <a:endParaRPr b="0" i="0" sz="1600" u="none" cap="none" strike="noStrike"/>
          </a:p>
        </p:txBody>
      </p:sp>
      <p:sp>
        <p:nvSpPr>
          <p:cNvPr id="864" name="Google Shape;864;p44"/>
          <p:cNvSpPr/>
          <p:nvPr/>
        </p:nvSpPr>
        <p:spPr>
          <a:xfrm>
            <a:off x="7574756" y="6126837"/>
            <a:ext cx="6340435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Abrí el IDE y familiarizate con su interfaz.</a:t>
            </a:r>
            <a:endParaRPr b="0" i="0" sz="1600" u="none" cap="none" strike="noStrike"/>
          </a:p>
        </p:txBody>
      </p:sp>
      <p:sp>
        <p:nvSpPr>
          <p:cNvPr id="865" name="Google Shape;865;p44"/>
          <p:cNvSpPr/>
          <p:nvPr/>
        </p:nvSpPr>
        <p:spPr>
          <a:xfrm>
            <a:off x="7574756" y="6529626"/>
            <a:ext cx="6340435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600"/>
              <a:buFont typeface="Roboto"/>
              <a:buChar char="•"/>
            </a:pPr>
            <a:r>
              <a:rPr b="0" i="0" lang="en-US" sz="160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Configurá el JDK en el IDE.</a:t>
            </a:r>
            <a:endParaRPr b="0" i="0" sz="1600" u="none" cap="none" strike="noStrike"/>
          </a:p>
        </p:txBody>
      </p:sp>
      <p:sp>
        <p:nvSpPr>
          <p:cNvPr id="866" name="Google Shape;866;p44"/>
          <p:cNvSpPr/>
          <p:nvPr/>
        </p:nvSpPr>
        <p:spPr>
          <a:xfrm>
            <a:off x="722828" y="7164705"/>
            <a:ext cx="13184743" cy="3305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500"/>
              </a:lnSpc>
              <a:spcBef>
                <a:spcPts val="0"/>
              </a:spcBef>
              <a:spcAft>
                <a:spcPts val="0"/>
              </a:spcAft>
              <a:buSzPts val="1600"/>
              <a:buFont typeface="Arial"/>
              <a:buNone/>
            </a:pPr>
            <a:r>
              <a:t/>
            </a:r>
            <a:endParaRPr b="0" i="0" sz="1600" u="none" cap="none" strike="noStrike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p45"/>
          <p:cNvSpPr/>
          <p:nvPr/>
        </p:nvSpPr>
        <p:spPr>
          <a:xfrm>
            <a:off x="0" y="0"/>
            <a:ext cx="14630400" cy="1240631"/>
          </a:xfrm>
          <a:prstGeom prst="rect">
            <a:avLst/>
          </a:prstGeom>
          <a:solidFill>
            <a:srgbClr val="8DE2D6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3" name="Google Shape;873;p45"/>
          <p:cNvSpPr/>
          <p:nvPr/>
        </p:nvSpPr>
        <p:spPr>
          <a:xfrm>
            <a:off x="694724" y="2142650"/>
            <a:ext cx="5583300" cy="627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358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900"/>
              <a:buFont typeface="Poppins"/>
              <a:buNone/>
            </a:pPr>
            <a:r>
              <a:rPr b="1" i="0" lang="en-US" sz="390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⚙️</a:t>
            </a:r>
            <a:r>
              <a:rPr b="1" i="0" lang="en-US" sz="3900" u="none" cap="none" strike="noStrike">
                <a:solidFill>
                  <a:srgbClr val="272525"/>
                </a:solidFill>
                <a:highlight>
                  <a:srgbClr val="FFFFFF"/>
                </a:highlight>
                <a:latin typeface="Poppins"/>
                <a:ea typeface="Poppins"/>
                <a:cs typeface="Poppins"/>
                <a:sym typeface="Poppins"/>
              </a:rPr>
              <a:t>Ejercicio Práctico</a:t>
            </a:r>
            <a:endParaRPr b="0" i="0" sz="3900" u="none" cap="none" strike="noStrike"/>
          </a:p>
        </p:txBody>
      </p:sp>
      <p:sp>
        <p:nvSpPr>
          <p:cNvPr id="874" name="Google Shape;874;p45"/>
          <p:cNvSpPr/>
          <p:nvPr/>
        </p:nvSpPr>
        <p:spPr>
          <a:xfrm>
            <a:off x="10996255" y="2122765"/>
            <a:ext cx="2946916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lang="en-US" sz="1750">
                <a:solidFill>
                  <a:srgbClr val="272525"/>
                </a:solidFill>
                <a:highlight>
                  <a:srgbClr val="FCEC99"/>
                </a:highlight>
                <a:latin typeface="Roboto"/>
                <a:ea typeface="Roboto"/>
                <a:cs typeface="Roboto"/>
                <a:sym typeface="Roboto"/>
              </a:rPr>
              <a:t>Obligatorio</a:t>
            </a:r>
            <a:endParaRPr sz="175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None/>
            </a:pPr>
            <a:r>
              <a:t/>
            </a:r>
            <a:endParaRPr b="1" sz="1550">
              <a:solidFill>
                <a:srgbClr val="272525"/>
              </a:solidFill>
              <a:highlight>
                <a:srgbClr val="FCEC99"/>
              </a:highlight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875" name="Google Shape;875;p45"/>
          <p:cNvSpPr/>
          <p:nvPr/>
        </p:nvSpPr>
        <p:spPr>
          <a:xfrm>
            <a:off x="694730" y="3291460"/>
            <a:ext cx="13240941" cy="32385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6" name="Google Shape;876;p45"/>
          <p:cNvSpPr/>
          <p:nvPr/>
        </p:nvSpPr>
        <p:spPr>
          <a:xfrm>
            <a:off x="694730" y="3621405"/>
            <a:ext cx="4364831" cy="37218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6086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300"/>
              <a:buFont typeface="Poppins"/>
              <a:buNone/>
            </a:pPr>
            <a:r>
              <a:rPr b="1" i="0" lang="en-US" sz="230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Crea tu primer "Hola Mundo"</a:t>
            </a:r>
            <a:endParaRPr b="0" i="0" sz="2300" u="none" cap="none" strike="noStrike"/>
          </a:p>
        </p:txBody>
      </p:sp>
      <p:sp>
        <p:nvSpPr>
          <p:cNvPr id="877" name="Google Shape;877;p45"/>
          <p:cNvSpPr/>
          <p:nvPr/>
        </p:nvSpPr>
        <p:spPr>
          <a:xfrm>
            <a:off x="694730" y="5050274"/>
            <a:ext cx="3495913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Objetivo:</a:t>
            </a: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Practicar la creación y ejecución de programas en Java.</a:t>
            </a:r>
            <a:endParaRPr b="0" i="0" sz="1550" u="none" cap="none" strike="noStrike"/>
          </a:p>
        </p:txBody>
      </p:sp>
      <p:sp>
        <p:nvSpPr>
          <p:cNvPr id="878" name="Google Shape;878;p45"/>
          <p:cNvSpPr/>
          <p:nvPr/>
        </p:nvSpPr>
        <p:spPr>
          <a:xfrm>
            <a:off x="4682609" y="4469844"/>
            <a:ext cx="92605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None/>
            </a:pPr>
            <a:r>
              <a:rPr b="1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Tareas:</a:t>
            </a:r>
            <a:endParaRPr b="0" i="0" sz="1550" u="none" cap="none" strike="noStrike"/>
          </a:p>
        </p:txBody>
      </p:sp>
      <p:sp>
        <p:nvSpPr>
          <p:cNvPr id="879" name="Google Shape;879;p45"/>
          <p:cNvSpPr/>
          <p:nvPr/>
        </p:nvSpPr>
        <p:spPr>
          <a:xfrm>
            <a:off x="4682609" y="4965978"/>
            <a:ext cx="92605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1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None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Creá una nueva clase Java llamada </a:t>
            </a:r>
            <a:r>
              <a:rPr b="1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SaludoPersonalizado</a:t>
            </a: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dentro del paquete </a:t>
            </a:r>
            <a:r>
              <a:rPr b="1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com.techlab.inicio</a:t>
            </a: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550" u="none" cap="none" strike="noStrike"/>
          </a:p>
        </p:txBody>
      </p:sp>
      <p:sp>
        <p:nvSpPr>
          <p:cNvPr id="880" name="Google Shape;880;p45"/>
          <p:cNvSpPr/>
          <p:nvPr/>
        </p:nvSpPr>
        <p:spPr>
          <a:xfrm>
            <a:off x="4682609" y="5352931"/>
            <a:ext cx="9260562" cy="6350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Escribí un programa que imprima una frase diferente a "Hola Mundo", por ejemplo: "¡Bienvenides al mundo de Java!".</a:t>
            </a:r>
            <a:endParaRPr b="0" i="0" sz="1550" u="none" cap="none" strike="noStrike"/>
          </a:p>
        </p:txBody>
      </p:sp>
      <p:sp>
        <p:nvSpPr>
          <p:cNvPr id="881" name="Google Shape;881;p45"/>
          <p:cNvSpPr/>
          <p:nvPr/>
        </p:nvSpPr>
        <p:spPr>
          <a:xfrm>
            <a:off x="4682609" y="6057424"/>
            <a:ext cx="9260562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1" marL="68580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550"/>
              <a:buFont typeface="Roboto"/>
              <a:buChar char="•"/>
            </a:pPr>
            <a:r>
              <a:rPr b="0" i="0" lang="en-US" sz="15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Ejecutá el programa y verificá que el mensaje se muestre correctamente en la consola</a:t>
            </a:r>
            <a:endParaRPr b="0" i="0" sz="1550" u="none" cap="none" strike="noStrike"/>
          </a:p>
        </p:txBody>
      </p:sp>
      <p:sp>
        <p:nvSpPr>
          <p:cNvPr id="882" name="Google Shape;882;p45"/>
          <p:cNvSpPr/>
          <p:nvPr/>
        </p:nvSpPr>
        <p:spPr>
          <a:xfrm>
            <a:off x="694730" y="6667619"/>
            <a:ext cx="1324094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None/>
            </a:pPr>
            <a:r>
              <a:t/>
            </a:r>
            <a:endParaRPr b="0" i="0" sz="1550" u="none" cap="none" strike="noStrike"/>
          </a:p>
        </p:txBody>
      </p:sp>
      <p:sp>
        <p:nvSpPr>
          <p:cNvPr id="883" name="Google Shape;883;p45"/>
          <p:cNvSpPr/>
          <p:nvPr/>
        </p:nvSpPr>
        <p:spPr>
          <a:xfrm>
            <a:off x="694730" y="7208401"/>
            <a:ext cx="13240941" cy="3175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1290"/>
              </a:lnSpc>
              <a:spcBef>
                <a:spcPts val="0"/>
              </a:spcBef>
              <a:spcAft>
                <a:spcPts val="0"/>
              </a:spcAft>
              <a:buSzPts val="1550"/>
              <a:buFont typeface="Arial"/>
              <a:buNone/>
            </a:pPr>
            <a:r>
              <a:t/>
            </a:r>
            <a:endParaRPr b="0" i="0" sz="1550" u="none" cap="none" strike="noStrike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/>
          <p:nvPr/>
        </p:nvSpPr>
        <p:spPr>
          <a:xfrm>
            <a:off x="793801" y="831175"/>
            <a:ext cx="71871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✨Staff Académico✨</a:t>
            </a:r>
            <a:endParaRPr b="0" i="0" sz="4450" u="none" cap="none" strike="noStrike"/>
          </a:p>
        </p:txBody>
      </p:sp>
      <p:sp>
        <p:nvSpPr>
          <p:cNvPr id="190" name="Google Shape;190;p5"/>
          <p:cNvSpPr/>
          <p:nvPr/>
        </p:nvSpPr>
        <p:spPr>
          <a:xfrm>
            <a:off x="793790" y="2106963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191" name="Google Shape;191;p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572107" y="2398038"/>
            <a:ext cx="2794516" cy="2794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2" name="Google Shape;192;p5"/>
          <p:cNvSpPr/>
          <p:nvPr/>
        </p:nvSpPr>
        <p:spPr>
          <a:xfrm>
            <a:off x="2268260" y="5476042"/>
            <a:ext cx="3402330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Nombre y Apellido</a:t>
            </a:r>
            <a:endParaRPr b="0" i="0" sz="2650" u="none" cap="none" strike="noStrike"/>
          </a:p>
        </p:txBody>
      </p:sp>
      <p:sp>
        <p:nvSpPr>
          <p:cNvPr id="193" name="Google Shape;193;p5"/>
          <p:cNvSpPr/>
          <p:nvPr/>
        </p:nvSpPr>
        <p:spPr>
          <a:xfrm>
            <a:off x="793790" y="6037421"/>
            <a:ext cx="63512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Rol: 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XXXXX</a:t>
            </a:r>
            <a:endParaRPr b="0" i="0" sz="1750" u="none" cap="none" strike="noStrike"/>
          </a:p>
        </p:txBody>
      </p:sp>
      <p:sp>
        <p:nvSpPr>
          <p:cNvPr id="194" name="Google Shape;194;p5"/>
          <p:cNvSpPr/>
          <p:nvPr/>
        </p:nvSpPr>
        <p:spPr>
          <a:xfrm>
            <a:off x="793790" y="6536412"/>
            <a:ext cx="63512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Descripción del rol: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XXXXX</a:t>
            </a:r>
            <a:endParaRPr b="0" i="0" sz="1750" u="none" cap="none" strike="noStrike"/>
          </a:p>
        </p:txBody>
      </p:sp>
      <p:sp>
        <p:nvSpPr>
          <p:cNvPr id="195" name="Google Shape;195;p5"/>
          <p:cNvSpPr/>
          <p:nvPr/>
        </p:nvSpPr>
        <p:spPr>
          <a:xfrm>
            <a:off x="793790" y="7035403"/>
            <a:ext cx="6351270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Contacto: 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XXXXX</a:t>
            </a:r>
            <a:endParaRPr b="0" i="0" sz="1750" u="none" cap="none" strike="noStrike"/>
          </a:p>
        </p:txBody>
      </p:sp>
      <p:pic>
        <p:nvPicPr>
          <p:cNvPr descr="preencoded.png" id="196" name="Google Shape;196;p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9263658" y="2398038"/>
            <a:ext cx="2794516" cy="2794516"/>
          </a:xfrm>
          <a:prstGeom prst="rect">
            <a:avLst/>
          </a:prstGeom>
          <a:noFill/>
          <a:ln>
            <a:noFill/>
          </a:ln>
        </p:spPr>
      </p:pic>
      <p:sp>
        <p:nvSpPr>
          <p:cNvPr id="197" name="Google Shape;197;p5"/>
          <p:cNvSpPr/>
          <p:nvPr/>
        </p:nvSpPr>
        <p:spPr>
          <a:xfrm>
            <a:off x="8959691" y="5476042"/>
            <a:ext cx="3402330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latin typeface="Poppins"/>
                <a:ea typeface="Poppins"/>
                <a:cs typeface="Poppins"/>
                <a:sym typeface="Poppins"/>
              </a:rPr>
              <a:t>Nombre y Apellido</a:t>
            </a:r>
            <a:endParaRPr b="0" i="0" sz="2650" u="none" cap="none" strike="noStrike"/>
          </a:p>
        </p:txBody>
      </p:sp>
      <p:sp>
        <p:nvSpPr>
          <p:cNvPr id="198" name="Google Shape;198;p5"/>
          <p:cNvSpPr/>
          <p:nvPr/>
        </p:nvSpPr>
        <p:spPr>
          <a:xfrm>
            <a:off x="7485221" y="6037421"/>
            <a:ext cx="63513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Rol: XXXXX</a:t>
            </a:r>
            <a:endParaRPr b="0" i="0" sz="1750" u="none" cap="none" strike="noStrike"/>
          </a:p>
        </p:txBody>
      </p:sp>
      <p:sp>
        <p:nvSpPr>
          <p:cNvPr id="199" name="Google Shape;199;p5"/>
          <p:cNvSpPr/>
          <p:nvPr/>
        </p:nvSpPr>
        <p:spPr>
          <a:xfrm>
            <a:off x="7485221" y="6536412"/>
            <a:ext cx="63513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Descripción del rol: 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XXXXX</a:t>
            </a:r>
            <a:endParaRPr b="0" i="0" sz="1750" u="none" cap="none" strike="noStrike"/>
          </a:p>
        </p:txBody>
      </p:sp>
      <p:sp>
        <p:nvSpPr>
          <p:cNvPr id="200" name="Google Shape;200;p5"/>
          <p:cNvSpPr/>
          <p:nvPr/>
        </p:nvSpPr>
        <p:spPr>
          <a:xfrm>
            <a:off x="7485221" y="7035403"/>
            <a:ext cx="6351389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Contacto: 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XXXXXX</a:t>
            </a:r>
            <a:endParaRPr b="0" i="0" sz="1750" u="none" cap="none" strike="noStrike"/>
          </a:p>
        </p:txBody>
      </p:sp>
      <p:pic>
        <p:nvPicPr>
          <p:cNvPr descr="preencoded.png" id="201" name="Google Shape;201;p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"/>
          <p:cNvSpPr/>
          <p:nvPr/>
        </p:nvSpPr>
        <p:spPr>
          <a:xfrm>
            <a:off x="1927741" y="3320415"/>
            <a:ext cx="10774918" cy="98583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25203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6150"/>
              <a:buFont typeface="Poppins"/>
              <a:buNone/>
            </a:pPr>
            <a:r>
              <a:rPr b="1" i="0" lang="en-US" sz="61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📄Metodología de cursada</a:t>
            </a:r>
            <a:endParaRPr b="0" i="0" sz="6150" u="none" cap="none" strike="noStrike"/>
          </a:p>
        </p:txBody>
      </p:sp>
      <p:sp>
        <p:nvSpPr>
          <p:cNvPr id="208" name="Google Shape;208;p6"/>
          <p:cNvSpPr/>
          <p:nvPr/>
        </p:nvSpPr>
        <p:spPr>
          <a:xfrm>
            <a:off x="793790" y="4873261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09" name="Google Shape;209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7"/>
          <p:cNvSpPr/>
          <p:nvPr/>
        </p:nvSpPr>
        <p:spPr>
          <a:xfrm>
            <a:off x="793790" y="1379339"/>
            <a:ext cx="7882176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lang="en-US" sz="4450">
                <a:latin typeface="Poppins"/>
                <a:ea typeface="Poppins"/>
                <a:cs typeface="Poppins"/>
                <a:sym typeface="Poppins"/>
              </a:rPr>
              <a:t>Metodología</a:t>
            </a: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de Evaluación</a:t>
            </a:r>
            <a:endParaRPr b="0" i="0" sz="4450" u="none" cap="none" strike="noStrike"/>
          </a:p>
        </p:txBody>
      </p:sp>
      <p:sp>
        <p:nvSpPr>
          <p:cNvPr id="216" name="Google Shape;216;p7"/>
          <p:cNvSpPr/>
          <p:nvPr/>
        </p:nvSpPr>
        <p:spPr>
          <a:xfrm>
            <a:off x="793790" y="2655127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7" name="Google Shape;217;p7"/>
          <p:cNvSpPr/>
          <p:nvPr/>
        </p:nvSpPr>
        <p:spPr>
          <a:xfrm>
            <a:off x="793790" y="2946202"/>
            <a:ext cx="1304282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Nuestro objetivo es prepararte para enfrentar los desafíos del siglo XXI y facilitar tu inserción en el mercado laboral. Para lograrlo, hemos desarrollado un programa que enfatiza la ejercitación constante y el seguimiento continuo. A continuación, te explicamos cómo serás evaluado a lo largo de la cursada:</a:t>
            </a:r>
            <a:endParaRPr b="0" i="0" sz="1750" u="none" cap="none" strike="noStrike"/>
          </a:p>
        </p:txBody>
      </p:sp>
      <p:pic>
        <p:nvPicPr>
          <p:cNvPr descr="preencoded.png" id="218" name="Google Shape;218;p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920835" y="4290060"/>
            <a:ext cx="751284" cy="751284"/>
          </a:xfrm>
          <a:prstGeom prst="rect">
            <a:avLst/>
          </a:prstGeom>
          <a:noFill/>
          <a:ln>
            <a:noFill/>
          </a:ln>
        </p:spPr>
      </p:pic>
      <p:sp>
        <p:nvSpPr>
          <p:cNvPr id="219" name="Google Shape;219;p7"/>
          <p:cNvSpPr/>
          <p:nvPr/>
        </p:nvSpPr>
        <p:spPr>
          <a:xfrm>
            <a:off x="793790" y="5268158"/>
            <a:ext cx="3005495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Ejercicios Prácticos</a:t>
            </a:r>
            <a:endParaRPr b="0" i="0" sz="1750" u="none" cap="none" strike="noStrike"/>
          </a:p>
        </p:txBody>
      </p:sp>
      <p:pic>
        <p:nvPicPr>
          <p:cNvPr descr="preencoded.png" id="220" name="Google Shape;220;p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5266492" y="4290060"/>
            <a:ext cx="751403" cy="751403"/>
          </a:xfrm>
          <a:prstGeom prst="rect">
            <a:avLst/>
          </a:prstGeom>
          <a:noFill/>
          <a:ln>
            <a:noFill/>
          </a:ln>
        </p:spPr>
      </p:pic>
      <p:sp>
        <p:nvSpPr>
          <p:cNvPr id="221" name="Google Shape;221;p7"/>
          <p:cNvSpPr/>
          <p:nvPr/>
        </p:nvSpPr>
        <p:spPr>
          <a:xfrm>
            <a:off x="4139446" y="5268278"/>
            <a:ext cx="300561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Cuestionario</a:t>
            </a:r>
            <a:endParaRPr b="0" i="0" sz="1750" u="none" cap="none" strike="noStrike"/>
          </a:p>
        </p:txBody>
      </p:sp>
      <p:pic>
        <p:nvPicPr>
          <p:cNvPr descr="preencoded.png" id="222" name="Google Shape;222;p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2267" y="4290060"/>
            <a:ext cx="751403" cy="751403"/>
          </a:xfrm>
          <a:prstGeom prst="rect">
            <a:avLst/>
          </a:prstGeom>
          <a:noFill/>
          <a:ln>
            <a:noFill/>
          </a:ln>
        </p:spPr>
      </p:pic>
      <p:sp>
        <p:nvSpPr>
          <p:cNvPr id="223" name="Google Shape;223;p7"/>
          <p:cNvSpPr/>
          <p:nvPr/>
        </p:nvSpPr>
        <p:spPr>
          <a:xfrm>
            <a:off x="7485221" y="5268278"/>
            <a:ext cx="300561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Pre-Entrega</a:t>
            </a:r>
            <a:endParaRPr b="0" i="0" sz="1750" u="none" cap="none" strike="noStrike"/>
          </a:p>
        </p:txBody>
      </p:sp>
      <p:pic>
        <p:nvPicPr>
          <p:cNvPr descr="preencoded.png" id="224" name="Google Shape;224;p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11958042" y="4290060"/>
            <a:ext cx="751403" cy="751403"/>
          </a:xfrm>
          <a:prstGeom prst="rect">
            <a:avLst/>
          </a:prstGeom>
          <a:noFill/>
          <a:ln>
            <a:noFill/>
          </a:ln>
        </p:spPr>
      </p:pic>
      <p:sp>
        <p:nvSpPr>
          <p:cNvPr id="225" name="Google Shape;225;p7"/>
          <p:cNvSpPr/>
          <p:nvPr/>
        </p:nvSpPr>
        <p:spPr>
          <a:xfrm>
            <a:off x="10830997" y="5268278"/>
            <a:ext cx="3005614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Proyecto Final</a:t>
            </a:r>
            <a:endParaRPr b="0" i="0" sz="1750" u="none" cap="none" strike="noStrike"/>
          </a:p>
        </p:txBody>
      </p:sp>
      <p:sp>
        <p:nvSpPr>
          <p:cNvPr id="226" name="Google Shape;226;p7"/>
          <p:cNvSpPr/>
          <p:nvPr/>
        </p:nvSpPr>
        <p:spPr>
          <a:xfrm>
            <a:off x="793790" y="5886331"/>
            <a:ext cx="13042821" cy="963811"/>
          </a:xfrm>
          <a:prstGeom prst="roundRect">
            <a:avLst>
              <a:gd fmla="val 949" name="adj"/>
            </a:avLst>
          </a:prstGeom>
          <a:solidFill>
            <a:srgbClr val="B6D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27" name="Google Shape;227;p7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1020604" y="6230422"/>
            <a:ext cx="283488" cy="226814"/>
          </a:xfrm>
          <a:prstGeom prst="rect">
            <a:avLst/>
          </a:prstGeom>
          <a:noFill/>
          <a:ln>
            <a:noFill/>
          </a:ln>
        </p:spPr>
      </p:pic>
      <p:sp>
        <p:nvSpPr>
          <p:cNvPr id="228" name="Google Shape;228;p7"/>
          <p:cNvSpPr/>
          <p:nvPr/>
        </p:nvSpPr>
        <p:spPr>
          <a:xfrm>
            <a:off x="1530906" y="6169819"/>
            <a:ext cx="1207889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La información detallada de cada evaluación está disponible en el apartado “Introducción” dentro del Campus Virtual.</a:t>
            </a:r>
            <a:endParaRPr b="0" i="0" sz="1750" u="none" cap="none" strike="noStrike"/>
          </a:p>
        </p:txBody>
      </p:sp>
      <p:pic>
        <p:nvPicPr>
          <p:cNvPr descr="preencoded.png" id="229" name="Google Shape;229;p7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8"/>
          <p:cNvSpPr/>
          <p:nvPr/>
        </p:nvSpPr>
        <p:spPr>
          <a:xfrm>
            <a:off x="0" y="0"/>
            <a:ext cx="1463040" cy="8229600"/>
          </a:xfrm>
          <a:prstGeom prst="rect">
            <a:avLst/>
          </a:prstGeom>
          <a:solidFill>
            <a:srgbClr val="FFF5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8"/>
          <p:cNvSpPr/>
          <p:nvPr/>
        </p:nvSpPr>
        <p:spPr>
          <a:xfrm>
            <a:off x="2256825" y="1970475"/>
            <a:ext cx="8732400" cy="708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⚙️Proyecto Integrador Final</a:t>
            </a:r>
            <a:endParaRPr b="0" i="0" sz="4450" u="none" cap="none" strike="noStrike"/>
          </a:p>
        </p:txBody>
      </p:sp>
      <p:sp>
        <p:nvSpPr>
          <p:cNvPr id="237" name="Google Shape;237;p8"/>
          <p:cNvSpPr/>
          <p:nvPr/>
        </p:nvSpPr>
        <p:spPr>
          <a:xfrm>
            <a:off x="11242953" y="2143363"/>
            <a:ext cx="2601158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Roboto"/>
                <a:ea typeface="Roboto"/>
                <a:cs typeface="Roboto"/>
                <a:sym typeface="Roboto"/>
              </a:rPr>
              <a:t>Obligatorio | Entregable</a:t>
            </a:r>
            <a:endParaRPr b="0" i="0" sz="1750" u="none" cap="none" strike="noStrike"/>
          </a:p>
        </p:txBody>
      </p:sp>
      <p:sp>
        <p:nvSpPr>
          <p:cNvPr id="238" name="Google Shape;238;p8"/>
          <p:cNvSpPr/>
          <p:nvPr/>
        </p:nvSpPr>
        <p:spPr>
          <a:xfrm>
            <a:off x="2256830" y="3274609"/>
            <a:ext cx="1157978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9" name="Google Shape;239;p8"/>
          <p:cNvSpPr/>
          <p:nvPr/>
        </p:nvSpPr>
        <p:spPr>
          <a:xfrm>
            <a:off x="2256830" y="3650694"/>
            <a:ext cx="7724061" cy="425291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528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2650"/>
              <a:buFont typeface="Poppins"/>
              <a:buNone/>
            </a:pPr>
            <a:r>
              <a:rPr b="1" i="0" lang="en-US" sz="2650" u="none" cap="none" strike="noStrike">
                <a:solidFill>
                  <a:srgbClr val="272525"/>
                </a:solidFill>
                <a:highlight>
                  <a:srgbClr val="FCEC99"/>
                </a:highlight>
                <a:latin typeface="Poppins"/>
                <a:ea typeface="Poppins"/>
                <a:cs typeface="Poppins"/>
                <a:sym typeface="Poppins"/>
              </a:rPr>
              <a:t>¿Cómo se construye el proyecto integrador?</a:t>
            </a:r>
            <a:endParaRPr b="0" i="0" sz="2650" u="none" cap="none" strike="noStrike"/>
          </a:p>
        </p:txBody>
      </p:sp>
      <p:sp>
        <p:nvSpPr>
          <p:cNvPr id="240" name="Google Shape;240;p8"/>
          <p:cNvSpPr/>
          <p:nvPr/>
        </p:nvSpPr>
        <p:spPr>
          <a:xfrm>
            <a:off x="2256830" y="4416147"/>
            <a:ext cx="11579781" cy="108870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Al final de la cursada, serás evaluado mediante la entrega de un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Proyecto Integrador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, que es fundamental para completar el curso y cumplir con los requisitos de egreso. Este proyecto se construirá de manera progresiva, combinando la resolución de 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Ejercicios Prácticos 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y la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Pre-Entrega de Proyecto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 presentes a lo largo de la cursada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.</a:t>
            </a:r>
            <a:endParaRPr b="0" i="0" sz="1750" u="none" cap="none" strike="noStrike"/>
          </a:p>
        </p:txBody>
      </p:sp>
      <p:sp>
        <p:nvSpPr>
          <p:cNvPr id="241" name="Google Shape;241;p8"/>
          <p:cNvSpPr/>
          <p:nvPr/>
        </p:nvSpPr>
        <p:spPr>
          <a:xfrm>
            <a:off x="2256830" y="5760006"/>
            <a:ext cx="1157978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Las consignas a evaluar en este proyecto final integrador estará constituido por la resolución de los "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Ejercicios Prácticos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" presentes a lo largo de la cursada en función del proyecto integrador.</a:t>
            </a:r>
            <a:endParaRPr b="0" i="0" sz="1750" u="none" cap="none" strike="noStrike"/>
          </a:p>
        </p:txBody>
      </p:sp>
      <p:pic>
        <p:nvPicPr>
          <p:cNvPr descr="preencoded.png" id="242" name="Google Shape;2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9"/>
          <p:cNvSpPr/>
          <p:nvPr/>
        </p:nvSpPr>
        <p:spPr>
          <a:xfrm>
            <a:off x="793790" y="1196578"/>
            <a:ext cx="5670590" cy="708779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24719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4450"/>
              <a:buFont typeface="Poppins"/>
              <a:buNone/>
            </a:pPr>
            <a:r>
              <a:rPr b="1" i="0" lang="en-US" sz="4450" u="none" cap="none" strike="noStrike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After Class</a:t>
            </a:r>
            <a:endParaRPr b="0" i="0" sz="4450" u="none" cap="none" strike="noStrike"/>
          </a:p>
        </p:txBody>
      </p:sp>
      <p:sp>
        <p:nvSpPr>
          <p:cNvPr id="249" name="Google Shape;249;p9"/>
          <p:cNvSpPr/>
          <p:nvPr/>
        </p:nvSpPr>
        <p:spPr>
          <a:xfrm>
            <a:off x="793790" y="2472366"/>
            <a:ext cx="13042821" cy="35957"/>
          </a:xfrm>
          <a:prstGeom prst="rect">
            <a:avLst/>
          </a:prstGeom>
          <a:solidFill>
            <a:srgbClr val="272525">
              <a:alpha val="49803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9"/>
          <p:cNvSpPr/>
          <p:nvPr/>
        </p:nvSpPr>
        <p:spPr>
          <a:xfrm>
            <a:off x="793790" y="2763441"/>
            <a:ext cx="13042821" cy="725805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El espacio "After Class" está diseñado para ofrecerte apoyo adicional y facilitar tu progreso durante la cursada. Aunque es opcional, te recomendamos que utilices este espacio para optimizar tu aprendizaje y el desarrollo de tu proyecto integrador.</a:t>
            </a:r>
            <a:endParaRPr b="0" i="0" sz="1750" u="none" cap="none" strike="noStrike"/>
          </a:p>
        </p:txBody>
      </p:sp>
      <p:sp>
        <p:nvSpPr>
          <p:cNvPr id="251" name="Google Shape;251;p9"/>
          <p:cNvSpPr/>
          <p:nvPr/>
        </p:nvSpPr>
        <p:spPr>
          <a:xfrm>
            <a:off x="793790" y="3744397"/>
            <a:ext cx="1304282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✨</a:t>
            </a: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Beneficios de asistir:</a:t>
            </a:r>
            <a:endParaRPr b="0" i="0" sz="1750" u="none" cap="none" strike="noStrike"/>
          </a:p>
        </p:txBody>
      </p:sp>
      <p:sp>
        <p:nvSpPr>
          <p:cNvPr id="252" name="Google Shape;252;p9"/>
          <p:cNvSpPr/>
          <p:nvPr/>
        </p:nvSpPr>
        <p:spPr>
          <a:xfrm>
            <a:off x="793790" y="4362450"/>
            <a:ext cx="13042821" cy="1451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272525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Consultas y Asesoría: </a:t>
            </a:r>
            <a:r>
              <a:rPr b="0" i="0" lang="en-US" sz="1750" u="none" cap="none" strike="noStrike">
                <a:solidFill>
                  <a:srgbClr val="272525"/>
                </a:solidFill>
                <a:latin typeface="Roboto"/>
                <a:ea typeface="Roboto"/>
                <a:cs typeface="Roboto"/>
                <a:sym typeface="Roboto"/>
              </a:rPr>
              <a:t>Aprovecha este tiempo para resolver cualquier duda o consulta que tengas sobre el contenido de las clases, ejercicios prácticos, o cualquier aspecto relacionado con tu proyecto integrador. Podrás recibir orientación más personalizada de los/as instructores y obtener aclaraciones que te ayudarán a comprender mejor los conceptos y mejorar tu desempeño.</a:t>
            </a:r>
            <a:endParaRPr b="0" i="0" sz="1750" u="none" cap="none" strike="noStrike"/>
          </a:p>
        </p:txBody>
      </p:sp>
      <p:sp>
        <p:nvSpPr>
          <p:cNvPr id="253" name="Google Shape;253;p9"/>
          <p:cNvSpPr/>
          <p:nvPr/>
        </p:nvSpPr>
        <p:spPr>
          <a:xfrm>
            <a:off x="793790" y="6069211"/>
            <a:ext cx="13042821" cy="963811"/>
          </a:xfrm>
          <a:prstGeom prst="roundRect">
            <a:avLst>
              <a:gd fmla="val 949" name="adj"/>
            </a:avLst>
          </a:prstGeom>
          <a:solidFill>
            <a:srgbClr val="B6D6F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preencoded.png" id="254" name="Google Shape;254;p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1020604" y="6413302"/>
            <a:ext cx="283488" cy="226814"/>
          </a:xfrm>
          <a:prstGeom prst="rect">
            <a:avLst/>
          </a:prstGeom>
          <a:noFill/>
          <a:ln>
            <a:noFill/>
          </a:ln>
        </p:spPr>
      </p:pic>
      <p:sp>
        <p:nvSpPr>
          <p:cNvPr id="255" name="Google Shape;255;p9"/>
          <p:cNvSpPr/>
          <p:nvPr/>
        </p:nvSpPr>
        <p:spPr>
          <a:xfrm>
            <a:off x="1530906" y="6352699"/>
            <a:ext cx="12078891" cy="362903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62857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750"/>
              <a:buFont typeface="Roboto"/>
              <a:buNone/>
            </a:pPr>
            <a:r>
              <a:rPr b="1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Frecuencia:</a:t>
            </a:r>
            <a:r>
              <a:rPr b="0" i="0" lang="en-US" sz="1750" u="none" cap="none" strike="noStrike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Una vez por semana en un día distinto y en la franja horaria de la cursada regular.</a:t>
            </a:r>
            <a:endParaRPr b="0" i="0" sz="1750" u="none" cap="none" strike="noStrike"/>
          </a:p>
        </p:txBody>
      </p:sp>
      <p:pic>
        <p:nvPicPr>
          <p:cNvPr descr="preencoded.png" id="256" name="Google Shape;256;p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13213080" y="228600"/>
            <a:ext cx="1188720" cy="364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2025-03-13T13:50:01Z</dcterms:created>
  <dc:creator>PptxGenJS</dc:creator>
</cp:coreProperties>
</file>