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2"/>
  </p:notesMasterIdLst>
  <p:sldIdLst>
    <p:sldId id="256" r:id="rId3"/>
    <p:sldId id="258" r:id="rId4"/>
    <p:sldId id="265" r:id="rId5"/>
    <p:sldId id="267" r:id="rId6"/>
    <p:sldId id="270" r:id="rId7"/>
    <p:sldId id="272" r:id="rId8"/>
    <p:sldId id="273" r:id="rId9"/>
    <p:sldId id="275" r:id="rId10"/>
    <p:sldId id="278" r:id="rId11"/>
  </p:sldIdLst>
  <p:sldSz cx="7772400" cy="10058400"/>
  <p:notesSz cx="6858000" cy="9144000"/>
  <p:embeddedFontLst>
    <p:embeddedFont>
      <p:font typeface="Helvetica Neue" panose="020B0604020202020204" charset="0"/>
      <p:regular r:id="rId13"/>
      <p:bold r:id="rId14"/>
      <p:italic r:id="rId15"/>
      <p:boldItalic r:id="rId16"/>
    </p:embeddedFont>
    <p:embeddedFont>
      <p:font typeface="Open Sans" panose="020B0606030504020204" pitchFamily="34" charset="0"/>
      <p:regular r:id="rId17"/>
      <p:bold r:id="rId18"/>
      <p:italic r:id="rId19"/>
      <p:boldItalic r:id="rId20"/>
    </p:embeddedFont>
    <p:embeddedFont>
      <p:font typeface="Open Sans Light" panose="020B0306030504020204" pitchFamily="34" charset="0"/>
      <p:regular r:id="rId21"/>
      <p:bold r:id="rId22"/>
      <p:italic r:id="rId23"/>
      <p:boldItalic r:id="rId24"/>
    </p:embeddedFont>
    <p:embeddedFont>
      <p:font typeface="Open Sans SemiBold" panose="020B07060308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D6227A-8FEB-42AE-A451-A2E36D6E7CDF}">
  <a:tblStyle styleId="{53D6227A-8FEB-42AE-A451-A2E36D6E7CD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788" y="-1308"/>
      </p:cViewPr>
      <p:guideLst/>
    </p:cSldViewPr>
  </p:slideViewPr>
  <p:notesTextViewPr>
    <p:cViewPr>
      <p:scale>
        <a:sx n="1" d="1"/>
        <a:sy n="1" d="1"/>
      </p:scale>
      <p:origin x="0" y="0"/>
    </p:cViewPr>
  </p:notesTextViewPr>
  <p:sorterViewPr>
    <p:cViewPr>
      <p:scale>
        <a:sx n="100" d="100"/>
        <a:sy n="100" d="100"/>
      </p:scale>
      <p:origin x="0" y="-39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56d98ae89_0_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56d98ae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3" name="Google Shape;153;p8: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2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56d98ae89_0_1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156d98ae89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6d98ae89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g1156d98ae89_0_6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56d98ae89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56d98ae89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56d98ae89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56d98ae89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32011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sp>
      <p:sp>
        <p:nvSpPr>
          <p:cNvPr id="77" name="Google Shape;77;p22"/>
          <p:cNvSpPr>
            <a:spLocks noGrp="1"/>
          </p:cNvSpPr>
          <p:nvPr>
            <p:ph type="pic" idx="3"/>
          </p:nvPr>
        </p:nvSpPr>
        <p:spPr>
          <a:xfrm>
            <a:off x="3985763" y="916781"/>
            <a:ext cx="2391000" cy="3889500"/>
          </a:xfrm>
          <a:prstGeom prst="rect">
            <a:avLst/>
          </a:prstGeom>
          <a:noFill/>
          <a:ln>
            <a:noFill/>
          </a:ln>
        </p:spPr>
      </p:sp>
      <p:sp>
        <p:nvSpPr>
          <p:cNvPr id="78" name="Google Shape;78;p22"/>
          <p:cNvSpPr>
            <a:spLocks noGrp="1"/>
          </p:cNvSpPr>
          <p:nvPr>
            <p:ph type="pic" idx="4"/>
          </p:nvPr>
        </p:nvSpPr>
        <p:spPr>
          <a:xfrm>
            <a:off x="1398501" y="916781"/>
            <a:ext cx="2391000" cy="8225100"/>
          </a:xfrm>
          <a:prstGeom prst="rect">
            <a:avLst/>
          </a:prstGeom>
          <a:noFill/>
          <a:ln>
            <a:noFill/>
          </a:ln>
        </p:spPr>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23812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trello.com/b/bVVoMn0H/healthcare-projec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Eslaam.mustafa@Gmail.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26"/>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6"/>
          <p:cNvSpPr txBox="1">
            <a:spLocks noGrp="1"/>
          </p:cNvSpPr>
          <p:nvPr>
            <p:ph type="ctrTitle"/>
          </p:nvPr>
        </p:nvSpPr>
        <p:spPr>
          <a:xfrm>
            <a:off x="0" y="2456316"/>
            <a:ext cx="7772400" cy="141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chemeClr val="lt1"/>
                </a:solidFill>
              </a:rPr>
              <a:t>Digital Freelancer: </a:t>
            </a:r>
            <a:endParaRPr sz="4500">
              <a:solidFill>
                <a:schemeClr val="lt1"/>
              </a:solidFill>
            </a:endParaRPr>
          </a:p>
          <a:p>
            <a:pPr marL="0" lvl="0" indent="0" algn="ctr" rtl="0">
              <a:spcBef>
                <a:spcPts val="0"/>
              </a:spcBef>
              <a:spcAft>
                <a:spcPts val="0"/>
              </a:spcAft>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26"/>
          <p:cNvSpPr txBox="1">
            <a:spLocks noGrp="1"/>
          </p:cNvSpPr>
          <p:nvPr>
            <p:ph type="subTitle" idx="1"/>
          </p:nvPr>
        </p:nvSpPr>
        <p:spPr>
          <a:xfrm>
            <a:off x="264900" y="6051984"/>
            <a:ext cx="7242600" cy="15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Open Sans SemiBold"/>
                <a:ea typeface="Open Sans SemiBold"/>
                <a:cs typeface="Open Sans SemiBold"/>
                <a:sym typeface="Open Sans SemiBold"/>
              </a:rPr>
              <a:t>Project: Working with a Mock Client</a:t>
            </a:r>
            <a:endParaRPr>
              <a:solidFill>
                <a:schemeClr val="lt1"/>
              </a:solidFill>
              <a:latin typeface="Open Sans SemiBold"/>
              <a:ea typeface="Open Sans SemiBold"/>
              <a:cs typeface="Open Sans SemiBold"/>
              <a:sym typeface="Open Sans SemiBold"/>
            </a:endParaRPr>
          </a:p>
        </p:txBody>
      </p:sp>
      <p:pic>
        <p:nvPicPr>
          <p:cNvPr id="96" name="Google Shape;96;p26"/>
          <p:cNvPicPr preferRelativeResize="0"/>
          <p:nvPr/>
        </p:nvPicPr>
        <p:blipFill>
          <a:blip r:embed="rId3">
            <a:alphaModFix/>
          </a:blip>
          <a:stretch>
            <a:fillRect/>
          </a:stretch>
        </p:blipFill>
        <p:spPr>
          <a:xfrm>
            <a:off x="2945756" y="4018695"/>
            <a:ext cx="1880889" cy="1880889"/>
          </a:xfrm>
          <a:prstGeom prst="rect">
            <a:avLst/>
          </a:prstGeom>
          <a:noFill/>
          <a:ln>
            <a:noFill/>
          </a:ln>
        </p:spPr>
      </p:pic>
      <p:pic>
        <p:nvPicPr>
          <p:cNvPr id="97" name="Google Shape;97;p26"/>
          <p:cNvPicPr preferRelativeResize="0"/>
          <p:nvPr/>
        </p:nvPicPr>
        <p:blipFill>
          <a:blip r:embed="rId4">
            <a:alphaModFix/>
          </a:blip>
          <a:stretch>
            <a:fillRect/>
          </a:stretch>
        </p:blipFill>
        <p:spPr>
          <a:xfrm>
            <a:off x="2650338" y="9257200"/>
            <a:ext cx="2471724" cy="46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09"/>
        <p:cNvGrpSpPr/>
        <p:nvPr/>
      </p:nvGrpSpPr>
      <p:grpSpPr>
        <a:xfrm>
          <a:off x="0" y="0"/>
          <a:ext cx="0" cy="0"/>
          <a:chOff x="0" y="0"/>
          <a:chExt cx="0" cy="0"/>
        </a:xfrm>
      </p:grpSpPr>
      <p:sp>
        <p:nvSpPr>
          <p:cNvPr id="110" name="Google Shape;110;p2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1</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a:t>
            </a:r>
            <a:r>
              <a:rPr lang="en" sz="3000">
                <a:solidFill>
                  <a:srgbClr val="FFFFFF"/>
                </a:solidFill>
                <a:latin typeface="Open Sans"/>
                <a:ea typeface="Open Sans"/>
                <a:cs typeface="Open Sans"/>
                <a:sym typeface="Open Sans"/>
              </a:rPr>
              <a:t>roject Listing</a:t>
            </a:r>
            <a:endParaRPr sz="2000" b="0" i="0" u="none" strike="noStrike" cap="none">
              <a:solidFill>
                <a:srgbClr val="000000"/>
              </a:solidFill>
              <a:latin typeface="Arial"/>
              <a:ea typeface="Arial"/>
              <a:cs typeface="Arial"/>
              <a:sym typeface="Arial"/>
            </a:endParaRPr>
          </a:p>
        </p:txBody>
      </p:sp>
      <p:sp>
        <p:nvSpPr>
          <p:cNvPr id="111" name="Google Shape;111;p2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54"/>
        <p:cNvGrpSpPr/>
        <p:nvPr/>
      </p:nvGrpSpPr>
      <p:grpSpPr>
        <a:xfrm>
          <a:off x="0" y="0"/>
          <a:ext cx="0" cy="0"/>
          <a:chOff x="0" y="0"/>
          <a:chExt cx="0" cy="0"/>
        </a:xfrm>
      </p:grpSpPr>
      <p:sp>
        <p:nvSpPr>
          <p:cNvPr id="155" name="Google Shape;155;p3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2</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Expression of Interest</a:t>
            </a:r>
            <a:endParaRPr sz="2000" b="0" i="0" u="none" strike="noStrike" cap="none">
              <a:solidFill>
                <a:srgbClr val="000000"/>
              </a:solidFill>
              <a:latin typeface="Arial"/>
              <a:ea typeface="Arial"/>
              <a:cs typeface="Arial"/>
              <a:sym typeface="Arial"/>
            </a:endParaRPr>
          </a:p>
        </p:txBody>
      </p:sp>
      <p:sp>
        <p:nvSpPr>
          <p:cNvPr id="156" name="Google Shape;156;p3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Expression of Interest (Provided)</a:t>
            </a:r>
            <a:endParaRPr b="1"/>
          </a:p>
        </p:txBody>
      </p:sp>
      <p:sp>
        <p:nvSpPr>
          <p:cNvPr id="168" name="Google Shape;168;p37"/>
          <p:cNvSpPr txBox="1">
            <a:spLocks noGrp="1"/>
          </p:cNvSpPr>
          <p:nvPr>
            <p:ph type="body" idx="1"/>
          </p:nvPr>
        </p:nvSpPr>
        <p:spPr>
          <a:xfrm>
            <a:off x="264950" y="2253725"/>
            <a:ext cx="7242600" cy="103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SzPts val="3000"/>
              <a:buNone/>
            </a:pPr>
            <a:r>
              <a:rPr lang="en" sz="1700" dirty="0">
                <a:solidFill>
                  <a:srgbClr val="525C65"/>
                </a:solidFill>
                <a:highlight>
                  <a:schemeClr val="lt1"/>
                </a:highlight>
              </a:rPr>
              <a:t>Which Sample Project Listing did you select to respond to? </a:t>
            </a:r>
            <a:endParaRPr sz="1700" dirty="0">
              <a:solidFill>
                <a:srgbClr val="525C65"/>
              </a:solidFill>
              <a:highlight>
                <a:schemeClr val="lt1"/>
              </a:highlight>
            </a:endParaRPr>
          </a:p>
          <a:p>
            <a:pPr marL="0" lvl="0" indent="0" algn="l" rtl="0">
              <a:lnSpc>
                <a:spcPct val="160000"/>
              </a:lnSpc>
              <a:spcBef>
                <a:spcPts val="0"/>
              </a:spcBef>
              <a:spcAft>
                <a:spcPts val="0"/>
              </a:spcAft>
              <a:buSzPts val="3000"/>
              <a:buNone/>
            </a:pPr>
            <a:r>
              <a:rPr lang="en" sz="1700" b="1" dirty="0">
                <a:solidFill>
                  <a:srgbClr val="525C65"/>
                </a:solidFill>
                <a:highlight>
                  <a:schemeClr val="lt1"/>
                </a:highlight>
                <a:latin typeface="Open Sans"/>
                <a:ea typeface="Open Sans"/>
                <a:cs typeface="Open Sans"/>
                <a:sym typeface="Open Sans"/>
              </a:rPr>
              <a:t>Answer:</a:t>
            </a:r>
          </a:p>
          <a:p>
            <a:pPr marL="0" lvl="0" indent="0" algn="l" rtl="0">
              <a:lnSpc>
                <a:spcPct val="160000"/>
              </a:lnSpc>
              <a:spcBef>
                <a:spcPts val="0"/>
              </a:spcBef>
              <a:spcAft>
                <a:spcPts val="0"/>
              </a:spcAft>
              <a:buSzPts val="3000"/>
              <a:buNone/>
            </a:pPr>
            <a:r>
              <a:rPr lang="en" sz="1700" b="1" dirty="0">
                <a:solidFill>
                  <a:srgbClr val="525C65"/>
                </a:solidFill>
                <a:highlight>
                  <a:schemeClr val="lt1"/>
                </a:highlight>
                <a:latin typeface="Open Sans"/>
                <a:ea typeface="Open Sans"/>
                <a:cs typeface="Open Sans"/>
                <a:sym typeface="Open Sans"/>
              </a:rPr>
              <a:t> </a:t>
            </a:r>
            <a:r>
              <a:rPr lang="en-US" sz="1700" b="1" dirty="0">
                <a:solidFill>
                  <a:srgbClr val="525C65"/>
                </a:solidFill>
                <a:highlight>
                  <a:schemeClr val="lt1"/>
                </a:highlight>
                <a:latin typeface="Open Sans"/>
                <a:ea typeface="Open Sans"/>
                <a:cs typeface="Open Sans"/>
                <a:sym typeface="Open Sans"/>
              </a:rPr>
              <a:t>Sample Project Listing #1: Web Development</a:t>
            </a:r>
            <a:endParaRPr sz="17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7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169" name="Google Shape;169;p37"/>
          <p:cNvSpPr txBox="1"/>
          <p:nvPr/>
        </p:nvSpPr>
        <p:spPr>
          <a:xfrm>
            <a:off x="293700" y="3660500"/>
            <a:ext cx="7123200" cy="6217056"/>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0"/>
              </a:spcBef>
              <a:spcAft>
                <a:spcPts val="0"/>
              </a:spcAft>
              <a:buNone/>
            </a:pPr>
            <a:r>
              <a:rPr lang="en" sz="1700" dirty="0">
                <a:solidFill>
                  <a:srgbClr val="525C65"/>
                </a:solidFill>
                <a:highlight>
                  <a:schemeClr val="lt1"/>
                </a:highlight>
                <a:latin typeface="Open Sans Light"/>
                <a:ea typeface="Open Sans Light"/>
                <a:cs typeface="Open Sans Light"/>
                <a:sym typeface="Open Sans Light"/>
              </a:rPr>
              <a:t>Please type your initial response to the client below. This should be between 200 - 300 words. </a:t>
            </a:r>
            <a:endParaRPr sz="1700" dirty="0">
              <a:solidFill>
                <a:srgbClr val="525C65"/>
              </a:solidFill>
              <a:highlight>
                <a:schemeClr val="lt1"/>
              </a:highlight>
              <a:latin typeface="Open Sans Light"/>
              <a:ea typeface="Open Sans Light"/>
              <a:cs typeface="Open Sans Light"/>
              <a:sym typeface="Open Sans Light"/>
            </a:endParaRPr>
          </a:p>
          <a:p>
            <a:pPr marL="0" lvl="0" indent="0" algn="l" rtl="0">
              <a:lnSpc>
                <a:spcPct val="160000"/>
              </a:lnSpc>
              <a:spcBef>
                <a:spcPts val="0"/>
              </a:spcBef>
              <a:spcAft>
                <a:spcPts val="0"/>
              </a:spcAft>
              <a:buNone/>
            </a:pPr>
            <a:r>
              <a:rPr lang="en" sz="1700" b="1" dirty="0">
                <a:solidFill>
                  <a:srgbClr val="525C65"/>
                </a:solidFill>
                <a:highlight>
                  <a:schemeClr val="lt1"/>
                </a:highlight>
                <a:latin typeface="Open Sans"/>
                <a:ea typeface="Open Sans"/>
                <a:cs typeface="Open Sans"/>
                <a:sym typeface="Open Sans"/>
              </a:rPr>
              <a:t>Expression of Interest:</a:t>
            </a:r>
          </a:p>
          <a:p>
            <a:pPr marL="0" lvl="0" indent="0" algn="l" rtl="0">
              <a:lnSpc>
                <a:spcPct val="160000"/>
              </a:lnSpc>
              <a:spcBef>
                <a:spcPts val="0"/>
              </a:spcBef>
              <a:spcAft>
                <a:spcPts val="0"/>
              </a:spcAft>
              <a:buNone/>
            </a:pPr>
            <a:endParaRPr lang="en-US" sz="400" b="1" dirty="0">
              <a:solidFill>
                <a:srgbClr val="525C65"/>
              </a:solidFill>
              <a:highlight>
                <a:schemeClr val="lt1"/>
              </a:highlight>
              <a:latin typeface="Open Sans"/>
              <a:ea typeface="Open Sans"/>
              <a:cs typeface="Open Sans"/>
              <a:sym typeface="Open Sans"/>
            </a:endParaRPr>
          </a:p>
          <a:p>
            <a:pPr marL="0" lvl="0" indent="0" algn="just" rtl="0">
              <a:spcBef>
                <a:spcPts val="0"/>
              </a:spcBef>
              <a:spcAft>
                <a:spcPts val="0"/>
              </a:spcAft>
              <a:buNone/>
            </a:pPr>
            <a:r>
              <a:rPr lang="en-US" sz="1600" dirty="0">
                <a:solidFill>
                  <a:srgbClr val="525C65"/>
                </a:solidFill>
                <a:highlight>
                  <a:schemeClr val="lt1"/>
                </a:highlight>
                <a:latin typeface="Open Sans"/>
                <a:ea typeface="Open Sans"/>
                <a:cs typeface="Open Sans"/>
                <a:sym typeface="Open Sans"/>
              </a:rPr>
              <a:t>Hello, It's a pleasure to work with you on your nice project, I see that you are looking for someone to convert your PSD files to custom code using HTML, CSS, and JavaScript.</a:t>
            </a:r>
          </a:p>
          <a:p>
            <a:pPr marL="0" lvl="0" indent="0" algn="just" rtl="0">
              <a:spcBef>
                <a:spcPts val="0"/>
              </a:spcBef>
              <a:spcAft>
                <a:spcPts val="0"/>
              </a:spcAft>
              <a:buNone/>
            </a:pPr>
            <a:r>
              <a:rPr lang="en-US" sz="1600" dirty="0">
                <a:solidFill>
                  <a:srgbClr val="525C65"/>
                </a:solidFill>
                <a:highlight>
                  <a:schemeClr val="lt1"/>
                </a:highlight>
                <a:latin typeface="Open Sans"/>
                <a:ea typeface="Open Sans"/>
                <a:cs typeface="Open Sans"/>
                <a:sym typeface="Open Sans"/>
              </a:rPr>
              <a:t>I'm excellent at using libraries such as jQuery and Angular JS or React JS in the conversion process, to create some great features to bring more customers to the website, as they have more wonderful advantages such as earning more money and retaining new customers.</a:t>
            </a:r>
          </a:p>
          <a:p>
            <a:pPr marL="0" lvl="0" indent="0" algn="just" rtl="0">
              <a:spcBef>
                <a:spcPts val="0"/>
              </a:spcBef>
              <a:spcAft>
                <a:spcPts val="0"/>
              </a:spcAft>
              <a:buNone/>
            </a:pPr>
            <a:r>
              <a:rPr lang="en-US" sz="1600" dirty="0">
                <a:solidFill>
                  <a:srgbClr val="525C65"/>
                </a:solidFill>
                <a:highlight>
                  <a:schemeClr val="lt1"/>
                </a:highlight>
                <a:latin typeface="Open Sans"/>
                <a:ea typeface="Open Sans"/>
                <a:cs typeface="Open Sans"/>
                <a:sym typeface="Open Sans"/>
              </a:rPr>
              <a:t>But in fact, it's better to use Angular JS because it has great advantages such as high performance, and efficient usage of MVC,  Angular contains multiple filters to format data of different data types, and Filters in Angular JS allow formatting the data without changing the original format and this features will be helpful to the website also Angular JS provides a dynamic approach to efficient web development. It is a highly preferred framework, due to its effectiveness, simplicity, and flexibility, with more and more great features.</a:t>
            </a:r>
          </a:p>
          <a:p>
            <a:pPr marL="0" lvl="0" indent="0" algn="just" rtl="0">
              <a:spcBef>
                <a:spcPts val="0"/>
              </a:spcBef>
              <a:spcAft>
                <a:spcPts val="0"/>
              </a:spcAft>
              <a:buNone/>
            </a:pPr>
            <a:r>
              <a:rPr lang="en-US" sz="1600" dirty="0">
                <a:solidFill>
                  <a:srgbClr val="525C65"/>
                </a:solidFill>
                <a:highlight>
                  <a:schemeClr val="lt1"/>
                </a:highlight>
                <a:latin typeface="Open Sans"/>
                <a:ea typeface="Open Sans"/>
                <a:cs typeface="Open Sans"/>
                <a:sym typeface="Open Sans"/>
              </a:rPr>
              <a:t>I'm a web developer with two years of experience I have nearly 25 clients in different countries, including the United States of America and India, and can complete the work in about a month, not three because I am completely free to work on your 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86"/>
        <p:cNvGrpSpPr/>
        <p:nvPr/>
      </p:nvGrpSpPr>
      <p:grpSpPr>
        <a:xfrm>
          <a:off x="0" y="0"/>
          <a:ext cx="0" cy="0"/>
          <a:chOff x="0" y="0"/>
          <a:chExt cx="0" cy="0"/>
        </a:xfrm>
      </p:grpSpPr>
      <p:sp>
        <p:nvSpPr>
          <p:cNvPr id="187" name="Google Shape;187;p4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3</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Project Management Process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188" name="Google Shape;188;p4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Trello Board</a:t>
            </a:r>
            <a:endParaRPr b="1"/>
          </a:p>
        </p:txBody>
      </p:sp>
      <p:sp>
        <p:nvSpPr>
          <p:cNvPr id="201" name="Google Shape;201;p42"/>
          <p:cNvSpPr txBox="1">
            <a:spLocks noGrp="1"/>
          </p:cNvSpPr>
          <p:nvPr>
            <p:ph type="body" idx="1"/>
          </p:nvPr>
        </p:nvSpPr>
        <p:spPr>
          <a:xfrm>
            <a:off x="264855" y="1716974"/>
            <a:ext cx="7242600" cy="1970225"/>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000" dirty="0">
                <a:solidFill>
                  <a:srgbClr val="2E3D49"/>
                </a:solidFill>
                <a:highlight>
                  <a:schemeClr val="lt1"/>
                </a:highlight>
              </a:rPr>
              <a:t>Please include the following information for your Trello board: </a:t>
            </a:r>
            <a:endParaRPr sz="2000" dirty="0">
              <a:solidFill>
                <a:srgbClr val="2E3D49"/>
              </a:solidFill>
              <a:highlight>
                <a:schemeClr val="lt1"/>
              </a:highlight>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dirty="0">
                <a:solidFill>
                  <a:srgbClr val="525C65"/>
                </a:solidFill>
                <a:highlight>
                  <a:schemeClr val="lt1"/>
                </a:highlight>
              </a:rPr>
              <a:t>A link to your public Trello board should be provided here: </a:t>
            </a: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US" sz="1800" b="1" dirty="0">
                <a:solidFill>
                  <a:srgbClr val="525C65"/>
                </a:solidFill>
                <a:highlight>
                  <a:schemeClr val="lt1"/>
                </a:highlight>
                <a:latin typeface="Open Sans"/>
                <a:ea typeface="Open Sans"/>
                <a:cs typeface="Open Sans"/>
                <a:sym typeface="Open Sans"/>
                <a:hlinkClick r:id="rId3"/>
              </a:rPr>
              <a:t>https://trello.com/b/bVVoMn0H/healthcare-project</a:t>
            </a:r>
            <a:endParaRPr lang="en-US" sz="18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1100"/>
              <a:buNone/>
            </a:pPr>
            <a:endParaRPr lang="en-US" sz="18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600" dirty="0">
              <a:solidFill>
                <a:srgbClr val="525C65"/>
              </a:solidFill>
              <a:highlight>
                <a:schemeClr val="lt1"/>
              </a:highlight>
            </a:endParaRPr>
          </a:p>
          <a:p>
            <a:pPr marL="0" lvl="0" indent="0" algn="l" rtl="0">
              <a:lnSpc>
                <a:spcPct val="160000"/>
              </a:lnSpc>
              <a:spcBef>
                <a:spcPts val="0"/>
              </a:spcBef>
              <a:spcAft>
                <a:spcPts val="0"/>
              </a:spcAft>
              <a:buSzPts val="3000"/>
              <a:buNone/>
            </a:pPr>
            <a:endParaRPr sz="16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202" name="Google Shape;202;p42"/>
          <p:cNvSpPr txBox="1"/>
          <p:nvPr/>
        </p:nvSpPr>
        <p:spPr>
          <a:xfrm>
            <a:off x="412700" y="5049875"/>
            <a:ext cx="6947100" cy="4063500"/>
          </a:xfrm>
          <a:prstGeom prst="rect">
            <a:avLst/>
          </a:prstGeom>
          <a:noFill/>
          <a:ln w="9525" cap="flat" cmpd="sng">
            <a:solidFill>
              <a:srgbClr val="2015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r>
              <a:rPr lang="en" dirty="0">
                <a:latin typeface="Open Sans Light"/>
                <a:ea typeface="Open Sans Light"/>
                <a:cs typeface="Open Sans Light"/>
                <a:sym typeface="Open Sans Light"/>
              </a:rPr>
              <a:t>Paste screenshot here</a:t>
            </a: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p:txBody>
      </p:sp>
      <p:sp>
        <p:nvSpPr>
          <p:cNvPr id="203" name="Google Shape;203;p42"/>
          <p:cNvSpPr txBox="1"/>
          <p:nvPr/>
        </p:nvSpPr>
        <p:spPr>
          <a:xfrm>
            <a:off x="264950" y="4231938"/>
            <a:ext cx="694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2E3D49"/>
                </a:solidFill>
                <a:latin typeface="Open Sans Light"/>
                <a:ea typeface="Open Sans Light"/>
                <a:cs typeface="Open Sans Light"/>
                <a:sym typeface="Open Sans Light"/>
              </a:rPr>
              <a:t>Include a screenshot of the board below: </a:t>
            </a:r>
            <a:endParaRPr sz="1800">
              <a:solidFill>
                <a:srgbClr val="2E3D49"/>
              </a:solidFill>
              <a:latin typeface="Open Sans Light"/>
              <a:ea typeface="Open Sans Light"/>
              <a:cs typeface="Open Sans Light"/>
              <a:sym typeface="Open Sans Light"/>
            </a:endParaRPr>
          </a:p>
        </p:txBody>
      </p:sp>
      <p:pic>
        <p:nvPicPr>
          <p:cNvPr id="4" name="Picture 3">
            <a:extLst>
              <a:ext uri="{FF2B5EF4-FFF2-40B4-BE49-F238E27FC236}">
                <a16:creationId xmlns:a16="http://schemas.microsoft.com/office/drawing/2014/main" id="{1EB15CE5-2CBD-1FD7-6F03-203814B7560B}"/>
              </a:ext>
            </a:extLst>
          </p:cNvPr>
          <p:cNvPicPr>
            <a:picLocks noChangeAspect="1"/>
          </p:cNvPicPr>
          <p:nvPr/>
        </p:nvPicPr>
        <p:blipFill>
          <a:blip r:embed="rId4"/>
          <a:stretch>
            <a:fillRect/>
          </a:stretch>
        </p:blipFill>
        <p:spPr>
          <a:xfrm>
            <a:off x="412600" y="5336189"/>
            <a:ext cx="6947100" cy="331589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4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4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US" sz="1200" dirty="0">
                <a:solidFill>
                  <a:schemeClr val="dk1"/>
                </a:solidFill>
              </a:rPr>
              <a:t>			</a:t>
            </a:r>
            <a:r>
              <a:rPr lang="en-US" sz="1200" dirty="0">
                <a:solidFill>
                  <a:srgbClr val="00B0F0"/>
                </a:solidFill>
              </a:rPr>
              <a:t>    </a:t>
            </a:r>
            <a:r>
              <a:rPr lang="en-US" sz="1200" b="1" dirty="0">
                <a:solidFill>
                  <a:srgbClr val="00B0F0"/>
                </a:solidFill>
              </a:rPr>
              <a:t>Eslam Mustafa</a:t>
            </a:r>
            <a:endParaRPr sz="1200" b="1" dirty="0">
              <a:solidFill>
                <a:srgbClr val="00B0F0"/>
              </a:solidFill>
            </a:endParaRPr>
          </a:p>
          <a:p>
            <a:pPr marL="0" lvl="0" indent="0" algn="r" rtl="0">
              <a:lnSpc>
                <a:spcPct val="115000"/>
              </a:lnSpc>
              <a:spcBef>
                <a:spcPts val="0"/>
              </a:spcBef>
              <a:spcAft>
                <a:spcPts val="0"/>
              </a:spcAft>
              <a:buClr>
                <a:schemeClr val="dk1"/>
              </a:buClr>
              <a:buSzPts val="1100"/>
              <a:buFont typeface="Arial"/>
              <a:buNone/>
            </a:pPr>
            <a:r>
              <a:rPr lang="en-US" sz="1200" b="1" dirty="0">
                <a:solidFill>
                  <a:srgbClr val="00B0F0"/>
                </a:solidFill>
              </a:rPr>
              <a:t>11 Mohamed Abd EL-Aal St., EL-Tabia, Alexandria, Egypt</a:t>
            </a:r>
            <a:endParaRPr sz="3100" b="1" dirty="0">
              <a:solidFill>
                <a:srgbClr val="00B0F0"/>
              </a:solidFill>
            </a:endParaRPr>
          </a:p>
          <a:p>
            <a:pPr marL="0" lvl="0" indent="0" algn="just" rtl="0">
              <a:lnSpc>
                <a:spcPct val="115000"/>
              </a:lnSpc>
              <a:spcBef>
                <a:spcPts val="0"/>
              </a:spcBef>
              <a:spcAft>
                <a:spcPts val="0"/>
              </a:spcAft>
              <a:buClr>
                <a:schemeClr val="dk1"/>
              </a:buClr>
              <a:buSzPts val="1100"/>
              <a:buFont typeface="Arial"/>
              <a:buNone/>
            </a:pPr>
            <a:r>
              <a:rPr lang="en" sz="3400" b="1" dirty="0">
                <a:solidFill>
                  <a:srgbClr val="0070C0"/>
                </a:solidFill>
              </a:rPr>
              <a:t>Invoice</a:t>
            </a:r>
            <a:endParaRPr sz="4800" b="1" dirty="0">
              <a:solidFill>
                <a:srgbClr val="0070C0"/>
              </a:solidFill>
            </a:endParaRPr>
          </a:p>
        </p:txBody>
      </p:sp>
      <p:cxnSp>
        <p:nvCxnSpPr>
          <p:cNvPr id="222" name="Google Shape;222;p45"/>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23" name="Google Shape;223;p45"/>
          <p:cNvSpPr txBox="1"/>
          <p:nvPr/>
        </p:nvSpPr>
        <p:spPr>
          <a:xfrm>
            <a:off x="117575" y="1618300"/>
            <a:ext cx="7507500" cy="2824589"/>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Recipient: </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US" sz="1500" dirty="0">
                <a:solidFill>
                  <a:schemeClr val="dk1"/>
                </a:solidFill>
                <a:latin typeface="Open Sans"/>
                <a:ea typeface="Open Sans"/>
                <a:cs typeface="Open Sans"/>
                <a:sym typeface="Open Sans"/>
              </a:rPr>
              <a:t>Udacity Co.</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US" sz="1500" dirty="0">
                <a:solidFill>
                  <a:schemeClr val="dk1"/>
                </a:solidFill>
                <a:latin typeface="Open Sans"/>
                <a:ea typeface="Open Sans"/>
                <a:cs typeface="Open Sans"/>
                <a:sym typeface="Open Sans"/>
              </a:rPr>
              <a:t>New York, USA</a:t>
            </a:r>
            <a:endParaRPr sz="3300" dirty="0">
              <a:solidFill>
                <a:schemeClr val="dk1"/>
              </a:solidFill>
              <a:latin typeface="Open Sans"/>
              <a:ea typeface="Open Sans"/>
              <a:cs typeface="Open Sans"/>
              <a:sym typeface="Open Sans"/>
            </a:endParaRPr>
          </a:p>
          <a:p>
            <a:pPr marL="0" lvl="0" indent="0" algn="just" rtl="0">
              <a:lnSpc>
                <a:spcPct val="115000"/>
              </a:lnSpc>
              <a:spcBef>
                <a:spcPts val="0"/>
              </a:spcBef>
              <a:spcAft>
                <a:spcPts val="0"/>
              </a:spcAft>
              <a:buClr>
                <a:schemeClr val="dk1"/>
              </a:buClr>
              <a:buSzPts val="1100"/>
              <a:buFont typeface="Arial"/>
              <a:buNone/>
            </a:pPr>
            <a:endParaRPr sz="15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Invoice #</a:t>
            </a:r>
            <a:r>
              <a:rPr lang="en" sz="1500" dirty="0">
                <a:solidFill>
                  <a:schemeClr val="dk1"/>
                </a:solidFill>
                <a:latin typeface="Open Sans"/>
                <a:ea typeface="Open Sans"/>
                <a:cs typeface="Open Sans"/>
                <a:sym typeface="Open Sans"/>
              </a:rPr>
              <a:t>: </a:t>
            </a:r>
            <a:r>
              <a:rPr lang="en-US" sz="1500" dirty="0">
                <a:solidFill>
                  <a:srgbClr val="FF0000"/>
                </a:solidFill>
                <a:latin typeface="Open Sans"/>
                <a:ea typeface="Open Sans"/>
                <a:cs typeface="Open Sans"/>
                <a:sym typeface="Open Sans"/>
              </a:rPr>
              <a:t>N00241</a:t>
            </a:r>
            <a:endParaRPr sz="1500" dirty="0">
              <a:solidFill>
                <a:srgbClr val="FF0000"/>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issued</a:t>
            </a:r>
            <a:r>
              <a:rPr lang="en" sz="1500" dirty="0">
                <a:solidFill>
                  <a:schemeClr val="dk1"/>
                </a:solidFill>
                <a:latin typeface="Open Sans"/>
                <a:ea typeface="Open Sans"/>
                <a:cs typeface="Open Sans"/>
                <a:sym typeface="Open Sans"/>
              </a:rPr>
              <a:t>: </a:t>
            </a:r>
            <a:r>
              <a:rPr lang="en" sz="1500" dirty="0">
                <a:solidFill>
                  <a:srgbClr val="00B0F0"/>
                </a:solidFill>
                <a:latin typeface="Open Sans"/>
                <a:ea typeface="Open Sans"/>
                <a:cs typeface="Open Sans"/>
                <a:sym typeface="Open Sans"/>
              </a:rPr>
              <a:t>24</a:t>
            </a:r>
            <a:r>
              <a:rPr lang="en" sz="1500" baseline="30000" dirty="0">
                <a:solidFill>
                  <a:srgbClr val="00B0F0"/>
                </a:solidFill>
                <a:latin typeface="Open Sans"/>
                <a:ea typeface="Open Sans"/>
                <a:cs typeface="Open Sans"/>
                <a:sym typeface="Open Sans"/>
              </a:rPr>
              <a:t>th</a:t>
            </a:r>
            <a:r>
              <a:rPr lang="en" sz="1500" dirty="0">
                <a:solidFill>
                  <a:srgbClr val="00B0F0"/>
                </a:solidFill>
                <a:latin typeface="Open Sans"/>
                <a:ea typeface="Open Sans"/>
                <a:cs typeface="Open Sans"/>
                <a:sym typeface="Open Sans"/>
              </a:rPr>
              <a:t> Dec, 2022</a:t>
            </a:r>
            <a:endParaRPr sz="1500" dirty="0">
              <a:solidFill>
                <a:srgbClr val="00B0F0"/>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due:</a:t>
            </a:r>
            <a:r>
              <a:rPr lang="en" sz="1500" dirty="0">
                <a:solidFill>
                  <a:schemeClr val="dk1"/>
                </a:solidFill>
                <a:latin typeface="Open Sans"/>
                <a:ea typeface="Open Sans"/>
                <a:cs typeface="Open Sans"/>
                <a:sym typeface="Open Sans"/>
              </a:rPr>
              <a:t> </a:t>
            </a:r>
            <a:r>
              <a:rPr lang="en-US" sz="1500" dirty="0">
                <a:solidFill>
                  <a:srgbClr val="00B0F0"/>
                </a:solidFill>
                <a:latin typeface="Open Sans"/>
                <a:ea typeface="Open Sans"/>
                <a:cs typeface="Open Sans"/>
                <a:sym typeface="Open Sans"/>
              </a:rPr>
              <a:t>1</a:t>
            </a:r>
            <a:r>
              <a:rPr lang="en-US" sz="1500" baseline="30000" dirty="0">
                <a:solidFill>
                  <a:srgbClr val="00B0F0"/>
                </a:solidFill>
                <a:latin typeface="Open Sans"/>
                <a:ea typeface="Open Sans"/>
                <a:cs typeface="Open Sans"/>
                <a:sym typeface="Open Sans"/>
              </a:rPr>
              <a:t>st</a:t>
            </a:r>
            <a:r>
              <a:rPr lang="en-US" sz="1500" dirty="0">
                <a:solidFill>
                  <a:srgbClr val="00B0F0"/>
                </a:solidFill>
                <a:latin typeface="Open Sans"/>
                <a:ea typeface="Open Sans"/>
                <a:cs typeface="Open Sans"/>
                <a:sym typeface="Open Sans"/>
              </a:rPr>
              <a:t> Jan, 2023</a:t>
            </a:r>
            <a:endParaRPr sz="1500" dirty="0">
              <a:solidFill>
                <a:srgbClr val="00B0F0"/>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700" b="1" dirty="0">
                <a:solidFill>
                  <a:schemeClr val="dk1"/>
                </a:solidFill>
                <a:latin typeface="Open Sans"/>
                <a:ea typeface="Open Sans"/>
                <a:cs typeface="Open Sans"/>
                <a:sym typeface="Open Sans"/>
              </a:rPr>
              <a:t>Services Rendered (Continue on next page)</a:t>
            </a:r>
            <a:endParaRPr sz="1700" dirty="0">
              <a:solidFill>
                <a:schemeClr val="dk1"/>
              </a:solidFill>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graphicFrame>
        <p:nvGraphicFramePr>
          <p:cNvPr id="224" name="Google Shape;224;p45"/>
          <p:cNvGraphicFramePr/>
          <p:nvPr>
            <p:extLst>
              <p:ext uri="{D42A27DB-BD31-4B8C-83A1-F6EECF244321}">
                <p14:modId xmlns:p14="http://schemas.microsoft.com/office/powerpoint/2010/main" val="3101266514"/>
              </p:ext>
            </p:extLst>
          </p:nvPr>
        </p:nvGraphicFramePr>
        <p:xfrm>
          <a:off x="264900" y="4457550"/>
          <a:ext cx="7242600" cy="428119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Service</a:t>
                      </a:r>
                      <a:endParaRPr sz="1300" b="1" dirty="0">
                        <a:solidFill>
                          <a:srgbClr val="FFFFFF"/>
                        </a:solidFill>
                        <a:latin typeface="Open Sans"/>
                        <a:ea typeface="Open Sans"/>
                        <a:cs typeface="Open Sans"/>
                        <a:sym typeface="Open Sans"/>
                      </a:endParaRPr>
                    </a:p>
                  </a:txBody>
                  <a:tcPr marL="63500" marR="63500" marT="63500" marB="63500" anchor="ctr">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Description of Work Done</a:t>
                      </a:r>
                      <a:endParaRPr sz="1300" b="1" dirty="0">
                        <a:solidFill>
                          <a:srgbClr val="FFFFFF"/>
                        </a:solidFill>
                        <a:latin typeface="Open Sans"/>
                        <a:ea typeface="Open Sans"/>
                        <a:cs typeface="Open Sans"/>
                        <a:sym typeface="Open Sans"/>
                      </a:endParaRPr>
                    </a:p>
                  </a:txBody>
                  <a:tcPr marL="63500" marR="63500" marT="63500" marB="63500" anchor="ctr">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Hours Spent </a:t>
                      </a:r>
                      <a:endParaRPr sz="1300" b="1" dirty="0">
                        <a:solidFill>
                          <a:srgbClr val="FFFFFF"/>
                        </a:solidFill>
                        <a:latin typeface="Open Sans"/>
                        <a:ea typeface="Open Sans"/>
                        <a:cs typeface="Open Sans"/>
                        <a:sym typeface="Open Sans"/>
                      </a:endParaRPr>
                    </a:p>
                  </a:txBody>
                  <a:tcPr marL="63500" marR="63500" marT="63500" marB="63500" anchor="ctr">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Amount Per Hour</a:t>
                      </a:r>
                      <a:endParaRPr sz="1300" b="1" dirty="0">
                        <a:solidFill>
                          <a:srgbClr val="FFFFFF"/>
                        </a:solidFill>
                        <a:latin typeface="Open Sans"/>
                        <a:ea typeface="Open Sans"/>
                        <a:cs typeface="Open Sans"/>
                        <a:sym typeface="Open Sans"/>
                      </a:endParaRPr>
                    </a:p>
                  </a:txBody>
                  <a:tcPr marL="63500" marR="63500" marT="63500" marB="63500" anchor="ctr">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Total</a:t>
                      </a:r>
                      <a:endParaRPr sz="1300" b="1" dirty="0">
                        <a:solidFill>
                          <a:srgbClr val="FFFFFF"/>
                        </a:solidFill>
                        <a:latin typeface="Open Sans"/>
                        <a:ea typeface="Open Sans"/>
                        <a:cs typeface="Open Sans"/>
                        <a:sym typeface="Open Sans"/>
                      </a:endParaRPr>
                    </a:p>
                  </a:txBody>
                  <a:tcPr marL="63500" marR="63500" marT="63500" marB="63500" anchor="ctr">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 sz="1300" dirty="0">
                          <a:latin typeface="Open Sans"/>
                          <a:ea typeface="Open Sans"/>
                          <a:cs typeface="Open Sans"/>
                          <a:sym typeface="Open Sans"/>
                        </a:rPr>
                        <a:t>PSF File Breaking</a:t>
                      </a:r>
                      <a:endParaRPr sz="1300" dirty="0">
                        <a:latin typeface="Open Sans"/>
                        <a:ea typeface="Open Sans"/>
                        <a:cs typeface="Open Sans"/>
                        <a:sym typeface="Open Sans"/>
                      </a:endParaRPr>
                    </a:p>
                  </a:txBody>
                  <a:tcPr marL="63500" marR="63500" marT="63500" marB="63500" anchor="ctr"/>
                </a:tc>
                <a:tc>
                  <a:txBody>
                    <a:bodyPr/>
                    <a:lstStyle/>
                    <a:p>
                      <a:pPr marL="0" lvl="0" indent="0" algn="l" rtl="0">
                        <a:spcBef>
                          <a:spcPts val="0"/>
                        </a:spcBef>
                        <a:spcAft>
                          <a:spcPts val="0"/>
                        </a:spcAft>
                        <a:buNone/>
                      </a:pPr>
                      <a:r>
                        <a:rPr lang="en-US" sz="1300" dirty="0">
                          <a:latin typeface="Open Sans"/>
                          <a:ea typeface="Open Sans"/>
                          <a:cs typeface="Open Sans"/>
                          <a:sym typeface="Open Sans"/>
                        </a:rPr>
                        <a:t>Cut the PSD file into small pieces</a:t>
                      </a:r>
                      <a:endParaRPr sz="1300" dirty="0">
                        <a:latin typeface="Open Sans"/>
                        <a:ea typeface="Open Sans"/>
                        <a:cs typeface="Open Sans"/>
                        <a:sym typeface="Open Sans"/>
                      </a:endParaRPr>
                    </a:p>
                  </a:txBody>
                  <a:tcPr marL="63500" marR="63500" marT="63500" marB="63500" anchor="ctr"/>
                </a:tc>
                <a:tc>
                  <a:txBody>
                    <a:bodyPr/>
                    <a:lstStyle/>
                    <a:p>
                      <a:pPr marL="0" lvl="0" indent="0" algn="ctr" rtl="0">
                        <a:spcBef>
                          <a:spcPts val="0"/>
                        </a:spcBef>
                        <a:spcAft>
                          <a:spcPts val="0"/>
                        </a:spcAft>
                        <a:buNone/>
                      </a:pPr>
                      <a:r>
                        <a:rPr lang="en-US" sz="1300" dirty="0">
                          <a:latin typeface="Open Sans"/>
                          <a:ea typeface="Open Sans"/>
                          <a:cs typeface="Open Sans"/>
                          <a:sym typeface="Open Sans"/>
                        </a:rPr>
                        <a:t>3 Hours</a:t>
                      </a:r>
                      <a:endParaRPr sz="1300" dirty="0">
                        <a:latin typeface="Open Sans"/>
                        <a:ea typeface="Open Sans"/>
                        <a:cs typeface="Open Sans"/>
                        <a:sym typeface="Open Sans"/>
                      </a:endParaRPr>
                    </a:p>
                  </a:txBody>
                  <a:tcPr marL="63500" marR="63500" marT="63500" marB="63500" anchor="ctr"/>
                </a:tc>
                <a:tc>
                  <a:txBody>
                    <a:bodyPr/>
                    <a:lstStyle/>
                    <a:p>
                      <a:pPr marL="0" lvl="0" indent="0" algn="ctr" rtl="0">
                        <a:spcBef>
                          <a:spcPts val="0"/>
                        </a:spcBef>
                        <a:spcAft>
                          <a:spcPts val="0"/>
                        </a:spcAft>
                        <a:buNone/>
                      </a:pPr>
                      <a:r>
                        <a:rPr lang="en" sz="1300" dirty="0">
                          <a:latin typeface="Open Sans"/>
                          <a:ea typeface="Open Sans"/>
                          <a:cs typeface="Open Sans"/>
                          <a:sym typeface="Open Sans"/>
                        </a:rPr>
                        <a:t>$30</a:t>
                      </a:r>
                      <a:endParaRPr sz="1300" dirty="0">
                        <a:latin typeface="Open Sans"/>
                        <a:ea typeface="Open Sans"/>
                        <a:cs typeface="Open Sans"/>
                        <a:sym typeface="Open Sans"/>
                      </a:endParaRPr>
                    </a:p>
                  </a:txBody>
                  <a:tcPr marL="63500" marR="63500" marT="63500" marB="63500" anchor="ctr"/>
                </a:tc>
                <a:tc>
                  <a:txBody>
                    <a:bodyPr/>
                    <a:lstStyle/>
                    <a:p>
                      <a:pPr marL="0" lvl="0" indent="0" algn="ctr" rtl="0">
                        <a:spcBef>
                          <a:spcPts val="0"/>
                        </a:spcBef>
                        <a:spcAft>
                          <a:spcPts val="0"/>
                        </a:spcAft>
                        <a:buNone/>
                      </a:pPr>
                      <a:r>
                        <a:rPr lang="en" sz="1300" dirty="0">
                          <a:latin typeface="Open Sans"/>
                          <a:ea typeface="Open Sans"/>
                          <a:cs typeface="Open Sans"/>
                          <a:sym typeface="Open Sans"/>
                        </a:rPr>
                        <a:t>3 x 30 =  $ 90</a:t>
                      </a:r>
                      <a:endParaRPr sz="1300" dirty="0">
                        <a:latin typeface="Open Sans"/>
                        <a:ea typeface="Open Sans"/>
                        <a:cs typeface="Open Sans"/>
                        <a:sym typeface="Open Sans"/>
                      </a:endParaRPr>
                    </a:p>
                  </a:txBody>
                  <a:tcPr marL="63500" marR="63500" marT="63500" marB="63500" anchor="ctr"/>
                </a:tc>
                <a:extLst>
                  <a:ext uri="{0D108BD9-81ED-4DB2-BD59-A6C34878D82A}">
                    <a16:rowId xmlns:a16="http://schemas.microsoft.com/office/drawing/2014/main" val="10001"/>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Generate Directories</a:t>
                      </a:r>
                      <a:endParaRPr sz="1300" dirty="0">
                        <a:latin typeface="Open Sans"/>
                        <a:ea typeface="Open Sans"/>
                        <a:cs typeface="Open Sans"/>
                        <a:sym typeface="Open Sans"/>
                      </a:endParaRPr>
                    </a:p>
                  </a:txBody>
                  <a:tcPr marL="63500" marR="63500" marT="63500" marB="63500" anchor="ctr"/>
                </a:tc>
                <a:tc>
                  <a:txBody>
                    <a:bodyPr/>
                    <a:lstStyle/>
                    <a:p>
                      <a:pPr marL="0" lvl="0" indent="0" algn="l" rtl="0">
                        <a:spcBef>
                          <a:spcPts val="0"/>
                        </a:spcBef>
                        <a:spcAft>
                          <a:spcPts val="0"/>
                        </a:spcAft>
                        <a:buNone/>
                      </a:pPr>
                      <a:r>
                        <a:rPr lang="en-US" sz="1300" dirty="0">
                          <a:latin typeface="Open Sans"/>
                          <a:ea typeface="Open Sans"/>
                          <a:cs typeface="Open Sans"/>
                          <a:sym typeface="Open Sans"/>
                        </a:rPr>
                        <a:t>create the three primary directories</a:t>
                      </a:r>
                      <a:endParaRPr sz="1300" dirty="0">
                        <a:latin typeface="Open Sans"/>
                        <a:ea typeface="Open Sans"/>
                        <a:cs typeface="Open Sans"/>
                        <a:sym typeface="Open Sans"/>
                      </a:endParaRPr>
                    </a:p>
                  </a:txBody>
                  <a:tcPr marL="63500" marR="63500" marT="63500" marB="635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5 Hours</a:t>
                      </a:r>
                    </a:p>
                  </a:txBody>
                  <a:tcPr marL="63500" marR="63500" marT="63500" marB="635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300" b="0" i="0" u="none" strike="noStrike" kern="0" cap="none" spc="0" normalizeH="0" baseline="0" noProof="0" dirty="0">
                          <a:ln>
                            <a:noFill/>
                          </a:ln>
                          <a:solidFill>
                            <a:srgbClr val="000000"/>
                          </a:solidFill>
                          <a:effectLst/>
                          <a:uLnTx/>
                          <a:uFillTx/>
                          <a:latin typeface="Open Sans"/>
                          <a:ea typeface="Open Sans"/>
                          <a:cs typeface="Open Sans"/>
                          <a:sym typeface="Open Sans"/>
                        </a:rPr>
                        <a:t>$30</a:t>
                      </a:r>
                    </a:p>
                  </a:txBody>
                  <a:tcPr marL="63500" marR="63500" marT="63500" marB="635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5 x 30 =  $ 150</a:t>
                      </a:r>
                    </a:p>
                  </a:txBody>
                  <a:tcPr marL="63500" marR="63500" marT="63500" marB="63500" anchor="ctr"/>
                </a:tc>
                <a:extLst>
                  <a:ext uri="{0D108BD9-81ED-4DB2-BD59-A6C34878D82A}">
                    <a16:rowId xmlns:a16="http://schemas.microsoft.com/office/drawing/2014/main" val="10002"/>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Create HTML</a:t>
                      </a:r>
                      <a:endParaRPr sz="1300" dirty="0">
                        <a:latin typeface="Open Sans"/>
                        <a:ea typeface="Open Sans"/>
                        <a:cs typeface="Open Sans"/>
                        <a:sym typeface="Open Sans"/>
                      </a:endParaRPr>
                    </a:p>
                  </a:txBody>
                  <a:tcPr marL="63500" marR="63500" marT="63500" marB="63500" anchor="ctr"/>
                </a:tc>
                <a:tc>
                  <a:txBody>
                    <a:bodyPr/>
                    <a:lstStyle/>
                    <a:p>
                      <a:pPr marL="0" lvl="0" indent="0" algn="l" rtl="0">
                        <a:spcBef>
                          <a:spcPts val="0"/>
                        </a:spcBef>
                        <a:spcAft>
                          <a:spcPts val="0"/>
                        </a:spcAft>
                        <a:buNone/>
                      </a:pPr>
                      <a:r>
                        <a:rPr lang="en-US" sz="1300" dirty="0">
                          <a:latin typeface="Open Sans"/>
                          <a:ea typeface="Open Sans"/>
                          <a:cs typeface="Open Sans"/>
                          <a:sym typeface="Open Sans"/>
                        </a:rPr>
                        <a:t>create a new file and then save it in the main folder that we created with names after the custom location name.</a:t>
                      </a:r>
                    </a:p>
                    <a:p>
                      <a:pPr marL="0" lvl="0" indent="0" algn="l" rtl="0">
                        <a:spcBef>
                          <a:spcPts val="0"/>
                        </a:spcBef>
                        <a:spcAft>
                          <a:spcPts val="0"/>
                        </a:spcAft>
                        <a:buNone/>
                      </a:pPr>
                      <a:r>
                        <a:rPr lang="en-US" sz="1300" dirty="0">
                          <a:latin typeface="Open Sans"/>
                          <a:ea typeface="Open Sans"/>
                          <a:cs typeface="Open Sans"/>
                          <a:sym typeface="Open Sans"/>
                        </a:rPr>
                        <a:t>then split the codes with HTML5 following the instructions (instructions in Trello )</a:t>
                      </a:r>
                      <a:endParaRPr sz="1300" dirty="0">
                        <a:latin typeface="Open Sans"/>
                        <a:ea typeface="Open Sans"/>
                        <a:cs typeface="Open Sans"/>
                        <a:sym typeface="Open Sans"/>
                      </a:endParaRPr>
                    </a:p>
                  </a:txBody>
                  <a:tcPr marL="63500" marR="63500" marT="63500" marB="635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15 Hours</a:t>
                      </a:r>
                    </a:p>
                  </a:txBody>
                  <a:tcPr marL="63500" marR="63500" marT="63500" marB="635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300" b="0" i="0" u="none" strike="noStrike" kern="0" cap="none" spc="0" normalizeH="0" baseline="0" noProof="0" dirty="0">
                          <a:ln>
                            <a:noFill/>
                          </a:ln>
                          <a:solidFill>
                            <a:srgbClr val="000000"/>
                          </a:solidFill>
                          <a:effectLst/>
                          <a:uLnTx/>
                          <a:uFillTx/>
                          <a:latin typeface="Open Sans"/>
                          <a:ea typeface="Open Sans"/>
                          <a:cs typeface="Open Sans"/>
                          <a:sym typeface="Open Sans"/>
                        </a:rPr>
                        <a:t>$30</a:t>
                      </a:r>
                    </a:p>
                  </a:txBody>
                  <a:tcPr marL="63500" marR="63500" marT="63500" marB="635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15 x 30 = $ 450</a:t>
                      </a:r>
                    </a:p>
                  </a:txBody>
                  <a:tcPr marL="63500" marR="63500" marT="63500" marB="63500" anchor="ctr"/>
                </a:tc>
                <a:extLst>
                  <a:ext uri="{0D108BD9-81ED-4DB2-BD59-A6C34878D82A}">
                    <a16:rowId xmlns:a16="http://schemas.microsoft.com/office/drawing/2014/main" val="10003"/>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Generate Style Files</a:t>
                      </a:r>
                      <a:endParaRPr sz="1300" dirty="0">
                        <a:latin typeface="Open Sans"/>
                        <a:ea typeface="Open Sans"/>
                        <a:cs typeface="Open Sans"/>
                        <a:sym typeface="Open Sans"/>
                      </a:endParaRPr>
                    </a:p>
                  </a:txBody>
                  <a:tcPr marL="63500" marR="63500" marT="63500" marB="63500" anchor="ctr"/>
                </a:tc>
                <a:tc>
                  <a:txBody>
                    <a:bodyPr/>
                    <a:lstStyle/>
                    <a:p>
                      <a:pPr marL="0" lvl="0" indent="0" algn="l" rtl="0">
                        <a:spcBef>
                          <a:spcPts val="0"/>
                        </a:spcBef>
                        <a:spcAft>
                          <a:spcPts val="0"/>
                        </a:spcAft>
                        <a:buNone/>
                      </a:pPr>
                      <a:r>
                        <a:rPr lang="en-US" sz="1300" dirty="0">
                          <a:latin typeface="Open Sans"/>
                          <a:ea typeface="Open Sans"/>
                          <a:cs typeface="Open Sans"/>
                          <a:sym typeface="Open Sans"/>
                        </a:rPr>
                        <a:t>Create style files for our page, using Bootstrap</a:t>
                      </a:r>
                      <a:endParaRPr sz="1300" dirty="0">
                        <a:latin typeface="Open Sans"/>
                        <a:ea typeface="Open Sans"/>
                        <a:cs typeface="Open Sans"/>
                        <a:sym typeface="Open Sans"/>
                      </a:endParaRPr>
                    </a:p>
                  </a:txBody>
                  <a:tcPr marL="63500" marR="63500" marT="63500" marB="635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25 Hours</a:t>
                      </a:r>
                    </a:p>
                  </a:txBody>
                  <a:tcPr marL="63500" marR="63500" marT="63500" marB="635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300" b="0" i="0" u="none" strike="noStrike" kern="0" cap="none" spc="0" normalizeH="0" baseline="0" noProof="0" dirty="0">
                          <a:ln>
                            <a:noFill/>
                          </a:ln>
                          <a:solidFill>
                            <a:srgbClr val="000000"/>
                          </a:solidFill>
                          <a:effectLst/>
                          <a:uLnTx/>
                          <a:uFillTx/>
                          <a:latin typeface="Open Sans"/>
                          <a:ea typeface="Open Sans"/>
                          <a:cs typeface="Open Sans"/>
                          <a:sym typeface="Open Sans"/>
                        </a:rPr>
                        <a:t>$30</a:t>
                      </a:r>
                    </a:p>
                  </a:txBody>
                  <a:tcPr marL="63500" marR="63500" marT="63500" marB="635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34 x 30 =  $ 750</a:t>
                      </a:r>
                    </a:p>
                  </a:txBody>
                  <a:tcPr marL="63500" marR="63500" marT="63500" marB="6350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US" sz="1200" dirty="0">
                <a:solidFill>
                  <a:schemeClr val="dk1"/>
                </a:solidFill>
              </a:rPr>
              <a:t>			</a:t>
            </a:r>
            <a:r>
              <a:rPr lang="en-US" sz="1200" dirty="0">
                <a:solidFill>
                  <a:srgbClr val="00B0F0"/>
                </a:solidFill>
              </a:rPr>
              <a:t>    </a:t>
            </a:r>
            <a:r>
              <a:rPr lang="en-US" sz="1200" b="1" dirty="0">
                <a:solidFill>
                  <a:srgbClr val="00B0F0"/>
                </a:solidFill>
              </a:rPr>
              <a:t>Eslam Mustafa</a:t>
            </a:r>
            <a:endParaRPr sz="1200" b="1" dirty="0">
              <a:solidFill>
                <a:srgbClr val="00B0F0"/>
              </a:solidFill>
            </a:endParaRPr>
          </a:p>
          <a:p>
            <a:pPr marL="0" lvl="0" indent="0" algn="r" rtl="0">
              <a:lnSpc>
                <a:spcPct val="115000"/>
              </a:lnSpc>
              <a:spcBef>
                <a:spcPts val="0"/>
              </a:spcBef>
              <a:spcAft>
                <a:spcPts val="0"/>
              </a:spcAft>
              <a:buClr>
                <a:schemeClr val="dk1"/>
              </a:buClr>
              <a:buSzPts val="1100"/>
              <a:buFont typeface="Arial"/>
              <a:buNone/>
            </a:pPr>
            <a:r>
              <a:rPr lang="en-US" sz="1200" b="1" dirty="0">
                <a:solidFill>
                  <a:srgbClr val="00B0F0"/>
                </a:solidFill>
              </a:rPr>
              <a:t>11 Mohamed Abd EL-Aal St., EL-Tabia, Alexandria, Egypt</a:t>
            </a:r>
            <a:endParaRPr sz="3100" b="1" dirty="0">
              <a:solidFill>
                <a:srgbClr val="00B0F0"/>
              </a:solidFill>
            </a:endParaRPr>
          </a:p>
          <a:p>
            <a:pPr marL="0" lvl="0" indent="0" algn="just" rtl="0">
              <a:lnSpc>
                <a:spcPct val="115000"/>
              </a:lnSpc>
              <a:spcBef>
                <a:spcPts val="0"/>
              </a:spcBef>
              <a:spcAft>
                <a:spcPts val="0"/>
              </a:spcAft>
              <a:buClr>
                <a:schemeClr val="dk1"/>
              </a:buClr>
              <a:buSzPts val="1100"/>
              <a:buFont typeface="Arial"/>
              <a:buNone/>
            </a:pPr>
            <a:r>
              <a:rPr lang="en" sz="3400" b="1" dirty="0">
                <a:solidFill>
                  <a:srgbClr val="0070C0"/>
                </a:solidFill>
              </a:rPr>
              <a:t>Invoice</a:t>
            </a:r>
            <a:endParaRPr sz="4800" b="1" dirty="0">
              <a:solidFill>
                <a:srgbClr val="0070C0"/>
              </a:solidFill>
            </a:endParaRPr>
          </a:p>
        </p:txBody>
      </p:sp>
      <p:cxnSp>
        <p:nvCxnSpPr>
          <p:cNvPr id="222" name="Google Shape;222;p45"/>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graphicFrame>
        <p:nvGraphicFramePr>
          <p:cNvPr id="224" name="Google Shape;224;p45"/>
          <p:cNvGraphicFramePr/>
          <p:nvPr>
            <p:extLst>
              <p:ext uri="{D42A27DB-BD31-4B8C-83A1-F6EECF244321}">
                <p14:modId xmlns:p14="http://schemas.microsoft.com/office/powerpoint/2010/main" val="3949379732"/>
              </p:ext>
            </p:extLst>
          </p:nvPr>
        </p:nvGraphicFramePr>
        <p:xfrm>
          <a:off x="215425" y="2537266"/>
          <a:ext cx="7242600" cy="481271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446775">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Service</a:t>
                      </a:r>
                      <a:endParaRPr sz="1300" b="1" dirty="0">
                        <a:solidFill>
                          <a:srgbClr val="FFFFFF"/>
                        </a:solidFill>
                        <a:latin typeface="Open Sans"/>
                        <a:ea typeface="Open Sans"/>
                        <a:cs typeface="Open Sans"/>
                        <a:sym typeface="Open Sans"/>
                      </a:endParaRPr>
                    </a:p>
                  </a:txBody>
                  <a:tcPr marL="63500" marR="63500" marT="63500" marB="63500" anchor="ctr">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Description of Work Done</a:t>
                      </a:r>
                      <a:endParaRPr sz="1300" b="1" dirty="0">
                        <a:solidFill>
                          <a:srgbClr val="FFFFFF"/>
                        </a:solidFill>
                        <a:latin typeface="Open Sans"/>
                        <a:ea typeface="Open Sans"/>
                        <a:cs typeface="Open Sans"/>
                        <a:sym typeface="Open Sans"/>
                      </a:endParaRPr>
                    </a:p>
                  </a:txBody>
                  <a:tcPr marL="63500" marR="63500" marT="63500" marB="63500" anchor="ctr">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Hours Spent </a:t>
                      </a:r>
                      <a:endParaRPr sz="1300" b="1" dirty="0">
                        <a:solidFill>
                          <a:srgbClr val="FFFFFF"/>
                        </a:solidFill>
                        <a:latin typeface="Open Sans"/>
                        <a:ea typeface="Open Sans"/>
                        <a:cs typeface="Open Sans"/>
                        <a:sym typeface="Open Sans"/>
                      </a:endParaRPr>
                    </a:p>
                  </a:txBody>
                  <a:tcPr marL="63500" marR="63500" marT="63500" marB="63500" anchor="ctr">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Amount Per Hour</a:t>
                      </a:r>
                      <a:endParaRPr sz="1300" b="1" dirty="0">
                        <a:solidFill>
                          <a:srgbClr val="FFFFFF"/>
                        </a:solidFill>
                        <a:latin typeface="Open Sans"/>
                        <a:ea typeface="Open Sans"/>
                        <a:cs typeface="Open Sans"/>
                        <a:sym typeface="Open Sans"/>
                      </a:endParaRPr>
                    </a:p>
                  </a:txBody>
                  <a:tcPr marL="63500" marR="63500" marT="63500" marB="63500" anchor="ctr">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Total</a:t>
                      </a:r>
                      <a:endParaRPr sz="1300" b="1" dirty="0">
                        <a:solidFill>
                          <a:srgbClr val="FFFFFF"/>
                        </a:solidFill>
                        <a:latin typeface="Open Sans"/>
                        <a:ea typeface="Open Sans"/>
                        <a:cs typeface="Open Sans"/>
                        <a:sym typeface="Open Sans"/>
                      </a:endParaRPr>
                    </a:p>
                  </a:txBody>
                  <a:tcPr marL="63500" marR="63500" marT="63500" marB="63500" anchor="ctr">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Web Design Set Arrangement</a:t>
                      </a:r>
                      <a:endParaRPr sz="1300" dirty="0">
                        <a:latin typeface="Open Sans"/>
                        <a:ea typeface="Open Sans"/>
                        <a:cs typeface="Open Sans"/>
                        <a:sym typeface="Open Sans"/>
                      </a:endParaRPr>
                    </a:p>
                  </a:txBody>
                  <a:tcPr marL="63500" marR="63500" marT="63500" marB="63500" anchor="ctr"/>
                </a:tc>
                <a:tc>
                  <a:txBody>
                    <a:bodyPr/>
                    <a:lstStyle/>
                    <a:p>
                      <a:pPr marL="0" lvl="0" indent="0" algn="l" rtl="0">
                        <a:spcBef>
                          <a:spcPts val="0"/>
                        </a:spcBef>
                        <a:spcAft>
                          <a:spcPts val="0"/>
                        </a:spcAft>
                        <a:buNone/>
                      </a:pPr>
                      <a:r>
                        <a:rPr lang="en-US" sz="1300" dirty="0">
                          <a:latin typeface="Open Sans"/>
                          <a:ea typeface="Open Sans"/>
                          <a:cs typeface="Open Sans"/>
                          <a:sym typeface="Open Sans"/>
                        </a:rPr>
                        <a:t>Create a web design suite, bringing all the elements together for a solid foundation with HTML and CSS layout</a:t>
                      </a:r>
                      <a:endParaRPr sz="1300" dirty="0">
                        <a:latin typeface="Open Sans"/>
                        <a:ea typeface="Open Sans"/>
                        <a:cs typeface="Open Sans"/>
                        <a:sym typeface="Open Sans"/>
                      </a:endParaRPr>
                    </a:p>
                  </a:txBody>
                  <a:tcPr marL="63500" marR="63500" marT="63500" marB="63500" anchor="ctr"/>
                </a:tc>
                <a:tc>
                  <a:txBody>
                    <a:bodyPr/>
                    <a:lstStyle/>
                    <a:p>
                      <a:pPr marL="0" lvl="0" indent="0" algn="ctr" rtl="0">
                        <a:spcBef>
                          <a:spcPts val="0"/>
                        </a:spcBef>
                        <a:spcAft>
                          <a:spcPts val="0"/>
                        </a:spcAft>
                        <a:buNone/>
                      </a:pPr>
                      <a:r>
                        <a:rPr lang="en-US" sz="1300" dirty="0">
                          <a:latin typeface="Open Sans"/>
                          <a:ea typeface="Open Sans"/>
                          <a:cs typeface="Open Sans"/>
                          <a:sym typeface="Open Sans"/>
                        </a:rPr>
                        <a:t>30 Hours</a:t>
                      </a:r>
                      <a:endParaRPr sz="1300" dirty="0">
                        <a:latin typeface="Open Sans"/>
                        <a:ea typeface="Open Sans"/>
                        <a:cs typeface="Open Sans"/>
                        <a:sym typeface="Open Sans"/>
                      </a:endParaRPr>
                    </a:p>
                  </a:txBody>
                  <a:tcPr marL="63500" marR="63500" marT="63500" marB="63500" anchor="ctr"/>
                </a:tc>
                <a:tc>
                  <a:txBody>
                    <a:bodyPr/>
                    <a:lstStyle/>
                    <a:p>
                      <a:pPr marL="0" lvl="0" indent="0" algn="ctr" rtl="0">
                        <a:spcBef>
                          <a:spcPts val="0"/>
                        </a:spcBef>
                        <a:spcAft>
                          <a:spcPts val="0"/>
                        </a:spcAft>
                        <a:buNone/>
                      </a:pPr>
                      <a:r>
                        <a:rPr lang="en" sz="1300" dirty="0">
                          <a:latin typeface="Open Sans"/>
                          <a:ea typeface="Open Sans"/>
                          <a:cs typeface="Open Sans"/>
                          <a:sym typeface="Open Sans"/>
                        </a:rPr>
                        <a:t>$30</a:t>
                      </a:r>
                      <a:endParaRPr sz="1300" dirty="0">
                        <a:latin typeface="Open Sans"/>
                        <a:ea typeface="Open Sans"/>
                        <a:cs typeface="Open Sans"/>
                        <a:sym typeface="Open Sans"/>
                      </a:endParaRPr>
                    </a:p>
                  </a:txBody>
                  <a:tcPr marL="63500" marR="63500" marT="63500" marB="63500" anchor="ctr"/>
                </a:tc>
                <a:tc>
                  <a:txBody>
                    <a:bodyPr/>
                    <a:lstStyle/>
                    <a:p>
                      <a:pPr marL="0" lvl="0" indent="0" algn="ctr" rtl="0">
                        <a:spcBef>
                          <a:spcPts val="0"/>
                        </a:spcBef>
                        <a:spcAft>
                          <a:spcPts val="0"/>
                        </a:spcAft>
                        <a:buNone/>
                      </a:pPr>
                      <a:r>
                        <a:rPr lang="en" sz="1300" dirty="0">
                          <a:latin typeface="Open Sans"/>
                          <a:ea typeface="Open Sans"/>
                          <a:cs typeface="Open Sans"/>
                          <a:sym typeface="Open Sans"/>
                        </a:rPr>
                        <a:t>30 x 30 = $ 900</a:t>
                      </a:r>
                      <a:endParaRPr sz="1300" dirty="0">
                        <a:latin typeface="Open Sans"/>
                        <a:ea typeface="Open Sans"/>
                        <a:cs typeface="Open Sans"/>
                        <a:sym typeface="Open Sans"/>
                      </a:endParaRPr>
                    </a:p>
                  </a:txBody>
                  <a:tcPr marL="63500" marR="63500" marT="63500" marB="63500" anchor="ctr"/>
                </a:tc>
                <a:extLst>
                  <a:ext uri="{0D108BD9-81ED-4DB2-BD59-A6C34878D82A}">
                    <a16:rowId xmlns:a16="http://schemas.microsoft.com/office/drawing/2014/main" val="10001"/>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 Java Script Interaction</a:t>
                      </a:r>
                      <a:endParaRPr sz="1300" dirty="0">
                        <a:latin typeface="Open Sans"/>
                        <a:ea typeface="Open Sans"/>
                        <a:cs typeface="Open Sans"/>
                        <a:sym typeface="Open Sans"/>
                      </a:endParaRPr>
                    </a:p>
                  </a:txBody>
                  <a:tcPr marL="63500" marR="63500" marT="63500" marB="63500" anchor="ctr"/>
                </a:tc>
                <a:tc>
                  <a:txBody>
                    <a:bodyPr/>
                    <a:lstStyle/>
                    <a:p>
                      <a:pPr marL="0" lvl="0" indent="0" algn="l" rtl="0">
                        <a:spcBef>
                          <a:spcPts val="0"/>
                        </a:spcBef>
                        <a:spcAft>
                          <a:spcPts val="0"/>
                        </a:spcAft>
                        <a:buNone/>
                      </a:pPr>
                      <a:r>
                        <a:rPr lang="en-US" sz="1300" dirty="0">
                          <a:latin typeface="Open Sans"/>
                          <a:ea typeface="Open Sans"/>
                          <a:cs typeface="Open Sans"/>
                          <a:sym typeface="Open Sans"/>
                        </a:rPr>
                        <a:t>Interact with JavaScript and allow it to interact with HTML and CSS files, configure jQuery to help organize the DOM, create dynamic layouts, and help with front-end coding as well</a:t>
                      </a:r>
                      <a:endParaRPr sz="1300" dirty="0">
                        <a:latin typeface="Open Sans"/>
                        <a:ea typeface="Open Sans"/>
                        <a:cs typeface="Open Sans"/>
                        <a:sym typeface="Open Sans"/>
                      </a:endParaRPr>
                    </a:p>
                  </a:txBody>
                  <a:tcPr marL="63500" marR="63500" marT="63500" marB="635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18 Hours</a:t>
                      </a:r>
                    </a:p>
                  </a:txBody>
                  <a:tcPr marL="63500" marR="63500" marT="63500" marB="635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300" b="0" i="0" u="none" strike="noStrike" kern="0" cap="none" spc="0" normalizeH="0" baseline="0" noProof="0" dirty="0">
                          <a:ln>
                            <a:noFill/>
                          </a:ln>
                          <a:solidFill>
                            <a:srgbClr val="000000"/>
                          </a:solidFill>
                          <a:effectLst/>
                          <a:uLnTx/>
                          <a:uFillTx/>
                          <a:latin typeface="Open Sans"/>
                          <a:ea typeface="Open Sans"/>
                          <a:cs typeface="Open Sans"/>
                          <a:sym typeface="Open Sans"/>
                        </a:rPr>
                        <a:t>$30</a:t>
                      </a:r>
                    </a:p>
                  </a:txBody>
                  <a:tcPr marL="63500" marR="63500" marT="63500" marB="635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18 x 30 =  $ 540</a:t>
                      </a:r>
                    </a:p>
                  </a:txBody>
                  <a:tcPr marL="63500" marR="63500" marT="63500" marB="63500" anchor="ctr"/>
                </a:tc>
                <a:extLst>
                  <a:ext uri="{0D108BD9-81ED-4DB2-BD59-A6C34878D82A}">
                    <a16:rowId xmlns:a16="http://schemas.microsoft.com/office/drawing/2014/main" val="10002"/>
                  </a:ext>
                </a:extLst>
              </a:tr>
              <a:tr h="738550">
                <a:tc>
                  <a:txBody>
                    <a:bodyPr/>
                    <a:lstStyle/>
                    <a:p>
                      <a:pPr marL="0" lvl="0" indent="0" algn="l" rtl="0">
                        <a:spcBef>
                          <a:spcPts val="0"/>
                        </a:spcBef>
                        <a:spcAft>
                          <a:spcPts val="0"/>
                        </a:spcAft>
                        <a:buNone/>
                      </a:pPr>
                      <a:r>
                        <a:rPr lang="en-US" sz="1300" dirty="0">
                          <a:latin typeface="Open Sans"/>
                          <a:ea typeface="Open Sans"/>
                          <a:cs typeface="Open Sans"/>
                          <a:sym typeface="Open Sans"/>
                        </a:rPr>
                        <a:t>Final Touch to Make It Responsive</a:t>
                      </a:r>
                      <a:endParaRPr sz="1300" dirty="0">
                        <a:latin typeface="Open Sans"/>
                        <a:ea typeface="Open Sans"/>
                        <a:cs typeface="Open Sans"/>
                        <a:sym typeface="Open Sans"/>
                      </a:endParaRPr>
                    </a:p>
                  </a:txBody>
                  <a:tcPr marL="63500" marR="63500" marT="63500" marB="63500" anchor="ctr"/>
                </a:tc>
                <a:tc>
                  <a:txBody>
                    <a:bodyPr/>
                    <a:lstStyle/>
                    <a:p>
                      <a:pPr marL="0" lvl="0" indent="0" algn="l" rtl="0">
                        <a:spcBef>
                          <a:spcPts val="0"/>
                        </a:spcBef>
                        <a:spcAft>
                          <a:spcPts val="0"/>
                        </a:spcAft>
                        <a:buNone/>
                      </a:pPr>
                      <a:r>
                        <a:rPr lang="en-US" sz="1300" dirty="0">
                          <a:latin typeface="Open Sans"/>
                          <a:ea typeface="Open Sans"/>
                          <a:cs typeface="Open Sans"/>
                          <a:sym typeface="Open Sans"/>
                        </a:rPr>
                        <a:t>use frameworks to make the file responsive. using Twitter </a:t>
                      </a:r>
                      <a:r>
                        <a:rPr lang="en-US" sz="1300" dirty="0" err="1">
                          <a:latin typeface="Open Sans"/>
                          <a:ea typeface="Open Sans"/>
                          <a:cs typeface="Open Sans"/>
                          <a:sym typeface="Open Sans"/>
                        </a:rPr>
                        <a:t>BootStrap</a:t>
                      </a:r>
                      <a:r>
                        <a:rPr lang="en-US" sz="1300" dirty="0">
                          <a:latin typeface="Open Sans"/>
                          <a:ea typeface="Open Sans"/>
                          <a:cs typeface="Open Sans"/>
                          <a:sym typeface="Open Sans"/>
                        </a:rPr>
                        <a:t>, Foundation, Fluid Baseline Grid, etc. for that. To add additional responsive features to the design.</a:t>
                      </a:r>
                    </a:p>
                  </a:txBody>
                  <a:tcPr marL="63500" marR="63500" marT="63500" marB="635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7 Hours</a:t>
                      </a:r>
                    </a:p>
                  </a:txBody>
                  <a:tcPr marL="63500" marR="63500" marT="63500" marB="635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300" b="0" i="0" u="none" strike="noStrike" kern="0" cap="none" spc="0" normalizeH="0" baseline="0" noProof="0" dirty="0">
                          <a:ln>
                            <a:noFill/>
                          </a:ln>
                          <a:solidFill>
                            <a:srgbClr val="000000"/>
                          </a:solidFill>
                          <a:effectLst/>
                          <a:uLnTx/>
                          <a:uFillTx/>
                          <a:latin typeface="Open Sans"/>
                          <a:ea typeface="Open Sans"/>
                          <a:cs typeface="Open Sans"/>
                          <a:sym typeface="Open Sans"/>
                        </a:rPr>
                        <a:t>$30</a:t>
                      </a:r>
                    </a:p>
                  </a:txBody>
                  <a:tcPr marL="63500" marR="63500" marT="63500" marB="635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7 x 30 =  $ 210</a:t>
                      </a:r>
                    </a:p>
                  </a:txBody>
                  <a:tcPr marL="63500" marR="63500" marT="63500" marB="63500" anchor="ctr"/>
                </a:tc>
                <a:extLst>
                  <a:ext uri="{0D108BD9-81ED-4DB2-BD59-A6C34878D82A}">
                    <a16:rowId xmlns:a16="http://schemas.microsoft.com/office/drawing/2014/main" val="10003"/>
                  </a:ext>
                </a:extLst>
              </a:tr>
              <a:tr h="738550">
                <a:tc gridSpan="2">
                  <a:txBody>
                    <a:bodyPr/>
                    <a:lstStyle/>
                    <a:p>
                      <a:pPr marL="0" lvl="0" indent="0" algn="ctr" rtl="0">
                        <a:spcBef>
                          <a:spcPts val="0"/>
                        </a:spcBef>
                        <a:spcAft>
                          <a:spcPts val="0"/>
                        </a:spcAft>
                        <a:buNone/>
                      </a:pPr>
                      <a:r>
                        <a:rPr lang="en-US" sz="1300" dirty="0">
                          <a:latin typeface="Open Sans"/>
                          <a:ea typeface="Open Sans"/>
                          <a:cs typeface="Open Sans"/>
                          <a:sym typeface="Open Sans"/>
                        </a:rPr>
                        <a:t>Total</a:t>
                      </a:r>
                      <a:endParaRPr sz="1300" dirty="0">
                        <a:latin typeface="Open Sans"/>
                        <a:ea typeface="Open Sans"/>
                        <a:cs typeface="Open Sans"/>
                        <a:sym typeface="Open Sans"/>
                      </a:endParaRPr>
                    </a:p>
                  </a:txBody>
                  <a:tcPr marL="63500" marR="63500" marT="63500" marB="63500" anchor="ctr"/>
                </a:tc>
                <a:tc hMerge="1">
                  <a:txBody>
                    <a:bodyPr/>
                    <a:lstStyle/>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103 Hours</a:t>
                      </a:r>
                    </a:p>
                  </a:txBody>
                  <a:tcPr marL="63500" marR="63500" marT="63500" marB="635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300" b="0" i="0" u="none" strike="noStrike" kern="0" cap="none" spc="0" normalizeH="0" baseline="0" noProof="0" dirty="0">
                          <a:ln>
                            <a:noFill/>
                          </a:ln>
                          <a:solidFill>
                            <a:srgbClr val="000000"/>
                          </a:solidFill>
                          <a:effectLst/>
                          <a:uLnTx/>
                          <a:uFillTx/>
                          <a:latin typeface="Open Sans"/>
                          <a:ea typeface="Open Sans"/>
                          <a:cs typeface="Open Sans"/>
                          <a:sym typeface="Open Sans"/>
                        </a:rPr>
                        <a:t>$30</a:t>
                      </a:r>
                    </a:p>
                  </a:txBody>
                  <a:tcPr marL="63500" marR="63500" marT="63500" marB="635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$ 3090</a:t>
                      </a:r>
                    </a:p>
                  </a:txBody>
                  <a:tcPr marL="63500" marR="63500" marT="63500" marB="63500" anchor="ctr"/>
                </a:tc>
                <a:extLst>
                  <a:ext uri="{0D108BD9-81ED-4DB2-BD59-A6C34878D82A}">
                    <a16:rowId xmlns:a16="http://schemas.microsoft.com/office/drawing/2014/main" val="10004"/>
                  </a:ext>
                </a:extLst>
              </a:tr>
            </a:tbl>
          </a:graphicData>
        </a:graphic>
      </p:graphicFrame>
      <p:sp>
        <p:nvSpPr>
          <p:cNvPr id="2" name="Google Shape;231;p46">
            <a:extLst>
              <a:ext uri="{FF2B5EF4-FFF2-40B4-BE49-F238E27FC236}">
                <a16:creationId xmlns:a16="http://schemas.microsoft.com/office/drawing/2014/main" id="{23C85E68-E125-83B0-2C61-467EA86E7AAF}"/>
              </a:ext>
            </a:extLst>
          </p:cNvPr>
          <p:cNvSpPr txBox="1"/>
          <p:nvPr/>
        </p:nvSpPr>
        <p:spPr>
          <a:xfrm>
            <a:off x="169975" y="1539370"/>
            <a:ext cx="7507500" cy="96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1700" b="1" dirty="0">
                <a:solidFill>
                  <a:schemeClr val="dk1"/>
                </a:solidFill>
                <a:latin typeface="Open Sans"/>
                <a:ea typeface="Open Sans"/>
                <a:cs typeface="Open Sans"/>
                <a:sym typeface="Open Sans"/>
              </a:rPr>
              <a:t>Services Rendered (continued)</a:t>
            </a:r>
            <a:endParaRPr sz="1700" dirty="0">
              <a:solidFill>
                <a:schemeClr val="dk1"/>
              </a:solidFill>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
        <p:nvSpPr>
          <p:cNvPr id="3" name="Google Shape;233;p46">
            <a:extLst>
              <a:ext uri="{FF2B5EF4-FFF2-40B4-BE49-F238E27FC236}">
                <a16:creationId xmlns:a16="http://schemas.microsoft.com/office/drawing/2014/main" id="{BC50A92F-FC8A-75A6-9FF9-4CB5E1CE518F}"/>
              </a:ext>
            </a:extLst>
          </p:cNvPr>
          <p:cNvSpPr txBox="1"/>
          <p:nvPr/>
        </p:nvSpPr>
        <p:spPr>
          <a:xfrm>
            <a:off x="1567325" y="8856575"/>
            <a:ext cx="4490400" cy="14772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u="sng" dirty="0">
                <a:latin typeface="Open Sans"/>
                <a:ea typeface="Open Sans"/>
                <a:cs typeface="Open Sans"/>
                <a:sym typeface="Open Sans"/>
              </a:rPr>
              <a:t>Total Payment Due:</a:t>
            </a:r>
            <a:r>
              <a:rPr lang="en" b="1" dirty="0">
                <a:latin typeface="Open Sans Light"/>
                <a:ea typeface="Open Sans Light"/>
                <a:cs typeface="Open Sans Light"/>
                <a:sym typeface="Open Sans Light"/>
              </a:rPr>
              <a:t> 3090 $</a:t>
            </a:r>
            <a:endParaRPr b="1" dirty="0">
              <a:latin typeface="Open Sans Light"/>
              <a:ea typeface="Open Sans Light"/>
              <a:cs typeface="Open Sans Light"/>
              <a:sym typeface="Open Sans Light"/>
            </a:endParaRPr>
          </a:p>
          <a:p>
            <a:pPr marL="0" lvl="0" indent="0" algn="ctr" rtl="0">
              <a:spcBef>
                <a:spcPts val="0"/>
              </a:spcBef>
              <a:spcAft>
                <a:spcPts val="0"/>
              </a:spcAft>
              <a:buNone/>
            </a:pPr>
            <a:r>
              <a:rPr lang="en" b="1" u="sng" dirty="0">
                <a:latin typeface="Open Sans"/>
                <a:ea typeface="Open Sans"/>
                <a:cs typeface="Open Sans"/>
                <a:sym typeface="Open Sans"/>
              </a:rPr>
              <a:t>Payment Options: </a:t>
            </a:r>
          </a:p>
          <a:p>
            <a:pPr marL="285750" lvl="0" indent="-285750" rtl="0">
              <a:spcBef>
                <a:spcPts val="0"/>
              </a:spcBef>
              <a:spcAft>
                <a:spcPts val="0"/>
              </a:spcAft>
              <a:buFont typeface="Arial" panose="020B0604020202020204" pitchFamily="34" charset="0"/>
              <a:buChar char="•"/>
            </a:pPr>
            <a:r>
              <a:rPr lang="en" b="1" dirty="0">
                <a:latin typeface="Open Sans"/>
                <a:ea typeface="Open Sans"/>
                <a:cs typeface="Open Sans"/>
                <a:sym typeface="Open Sans"/>
              </a:rPr>
              <a:t>Paypal: </a:t>
            </a:r>
            <a:r>
              <a:rPr lang="en" b="1" dirty="0">
                <a:latin typeface="Open Sans"/>
                <a:ea typeface="Open Sans"/>
                <a:cs typeface="Open Sans"/>
                <a:sym typeface="Open Sans"/>
                <a:hlinkClick r:id="rId3"/>
              </a:rPr>
              <a:t>Eslaam.mustafa@Gmail.com</a:t>
            </a:r>
            <a:endParaRPr lang="ar-EG" b="1" dirty="0">
              <a:latin typeface="Open Sans"/>
              <a:ea typeface="Open Sans"/>
              <a:cs typeface="Open Sans"/>
              <a:sym typeface="Open Sans"/>
            </a:endParaRPr>
          </a:p>
          <a:p>
            <a:pPr marL="285750" lvl="0" indent="-285750" rtl="0">
              <a:spcBef>
                <a:spcPts val="0"/>
              </a:spcBef>
              <a:spcAft>
                <a:spcPts val="0"/>
              </a:spcAft>
              <a:buFont typeface="Arial" panose="020B0604020202020204" pitchFamily="34" charset="0"/>
              <a:buChar char="•"/>
            </a:pPr>
            <a:r>
              <a:rPr lang="en-US" b="1" dirty="0">
                <a:latin typeface="Open Sans"/>
                <a:ea typeface="Open Sans"/>
                <a:cs typeface="Open Sans"/>
                <a:sym typeface="Open Sans"/>
              </a:rPr>
              <a:t>National Bank of Egypt: No: 1234567890000</a:t>
            </a:r>
            <a:endParaRPr b="1" dirty="0">
              <a:latin typeface="Open Sans"/>
              <a:ea typeface="Open Sans"/>
              <a:cs typeface="Open Sans"/>
              <a:sym typeface="Open Sans"/>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Tree>
    <p:extLst>
      <p:ext uri="{BB962C8B-B14F-4D97-AF65-F5344CB8AC3E}">
        <p14:creationId xmlns:p14="http://schemas.microsoft.com/office/powerpoint/2010/main" val="17873253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730</Words>
  <Application>Microsoft Office PowerPoint</Application>
  <PresentationFormat>Custom</PresentationFormat>
  <Paragraphs>121</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Open Sans Light</vt:lpstr>
      <vt:lpstr>Open Sans SemiBold</vt:lpstr>
      <vt:lpstr>Helvetica Neue</vt:lpstr>
      <vt:lpstr>Open Sans</vt:lpstr>
      <vt:lpstr>Arial</vt:lpstr>
      <vt:lpstr>Simple Light</vt:lpstr>
      <vt:lpstr>White</vt:lpstr>
      <vt:lpstr>Digital Freelancer:  Managing Freelancing Projects</vt:lpstr>
      <vt:lpstr>PowerPoint Presentation</vt:lpstr>
      <vt:lpstr>PowerPoint Presentation</vt:lpstr>
      <vt:lpstr>Expression of Interest (Provided)</vt:lpstr>
      <vt:lpstr>PowerPoint Presentation</vt:lpstr>
      <vt:lpstr>Trello Board</vt:lpstr>
      <vt:lpstr>PowerPoint Presentation</vt:lpstr>
      <vt:lpstr>       Eslam Mustafa 11 Mohamed Abd EL-Aal St., EL-Tabia, Alexandria, Egypt Invoice</vt:lpstr>
      <vt:lpstr>       Eslam Mustafa 11 Mohamed Abd EL-Aal St., EL-Tabia, Alexandria, Egypt Invoice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Freelancer:  Managing Freelancing Projects</dc:title>
  <dc:creator>Dream Net</dc:creator>
  <cp:lastModifiedBy>Eslam Mustafa</cp:lastModifiedBy>
  <cp:revision>49</cp:revision>
  <dcterms:modified xsi:type="dcterms:W3CDTF">2022-11-30T23:07:39Z</dcterms:modified>
</cp:coreProperties>
</file>