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9"/>
  </p:notesMasterIdLst>
  <p:sldIdLst>
    <p:sldId id="256" r:id="rId2"/>
    <p:sldId id="258" r:id="rId3"/>
    <p:sldId id="259" r:id="rId4"/>
    <p:sldId id="260" r:id="rId5"/>
    <p:sldId id="267" r:id="rId6"/>
    <p:sldId id="266" r:id="rId7"/>
    <p:sldId id="261" r:id="rId8"/>
    <p:sldId id="269" r:id="rId9"/>
    <p:sldId id="270" r:id="rId10"/>
    <p:sldId id="271" r:id="rId11"/>
    <p:sldId id="272" r:id="rId12"/>
    <p:sldId id="268" r:id="rId13"/>
    <p:sldId id="262" r:id="rId14"/>
    <p:sldId id="263" r:id="rId15"/>
    <p:sldId id="264" r:id="rId16"/>
    <p:sldId id="257" r:id="rId17"/>
    <p:sldId id="26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5635" autoAdjust="0"/>
  </p:normalViewPr>
  <p:slideViewPr>
    <p:cSldViewPr snapToGrid="0">
      <p:cViewPr varScale="1">
        <p:scale>
          <a:sx n="62" d="100"/>
          <a:sy n="62" d="100"/>
        </p:scale>
        <p:origin x="10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CAC56A-9DFD-4407-BF36-E9695CF3BD38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17A8D9-0DD1-40AC-9104-F27D923DA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588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https://www.brewersassociation.org/insights/shifting-demographics-among-craft-drinkers/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17A8D9-0DD1-40AC-9104-F27D923DAB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3880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https://www.craftbrewingbusiness.com/featured/understand-age-changing-demographics-craft-beer-drinkers-market-properly/</a:t>
            </a:r>
          </a:p>
          <a:p>
            <a:endParaRPr lang="en-US" dirty="0"/>
          </a:p>
          <a:p>
            <a:r>
              <a:rPr lang="en-US" dirty="0"/>
              <a:t>~ 70% are males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17A8D9-0DD1-40AC-9104-F27D923DAB7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38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Able to generate a CSV file that could then use Python to analyze </a:t>
            </a:r>
          </a:p>
          <a:p>
            <a:r>
              <a:rPr lang="en-US" dirty="0"/>
              <a:t>	- Little cleaning required mostly on header information. </a:t>
            </a:r>
          </a:p>
          <a:p>
            <a:r>
              <a:rPr lang="en-US" dirty="0"/>
              <a:t>Generated using Matplotlib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17A8D9-0DD1-40AC-9104-F27D923DAB7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6385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Able to generate a CSV file that could then use Python to analyze </a:t>
            </a:r>
          </a:p>
          <a:p>
            <a:r>
              <a:rPr lang="en-US" dirty="0"/>
              <a:t>	- Data presented by County and contained GEO ID </a:t>
            </a:r>
          </a:p>
          <a:p>
            <a:r>
              <a:rPr lang="en-US" dirty="0"/>
              <a:t>	- Required merging 4 data sets into one</a:t>
            </a:r>
          </a:p>
          <a:p>
            <a:r>
              <a:rPr lang="en-US" dirty="0"/>
              <a:t>	- Then created new </a:t>
            </a:r>
            <a:r>
              <a:rPr lang="en-US" dirty="0" err="1"/>
              <a:t>dataFrame</a:t>
            </a:r>
            <a:r>
              <a:rPr lang="en-US" dirty="0"/>
              <a:t> with only San Antonio and Houston</a:t>
            </a:r>
          </a:p>
          <a:p>
            <a:r>
              <a:rPr lang="en-US" dirty="0"/>
              <a:t>	- Little cleaning required mostly on header information.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17A8D9-0DD1-40AC-9104-F27D923DAB7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7568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17A8D9-0DD1-40AC-9104-F27D923DAB7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2807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Harris county is 8</a:t>
            </a:r>
            <a:r>
              <a:rPr lang="en-US" baseline="30000" dirty="0"/>
              <a:t>th</a:t>
            </a:r>
            <a:r>
              <a:rPr lang="en-US" dirty="0"/>
              <a:t> in income </a:t>
            </a:r>
          </a:p>
          <a:p>
            <a:r>
              <a:rPr lang="en-US" dirty="0"/>
              <a:t>Bexar county 14</a:t>
            </a:r>
            <a:r>
              <a:rPr lang="en-US" baseline="30000" dirty="0"/>
              <a:t>th</a:t>
            </a:r>
            <a:r>
              <a:rPr lang="en-US" dirty="0"/>
              <a:t> in income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17A8D9-0DD1-40AC-9104-F27D923DAB7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21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530E4-26D3-4263-9D85-A7B22DF9A48F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CFDCB0E-2969-41A3-8C6D-5482C06BA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475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530E4-26D3-4263-9D85-A7B22DF9A48F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CFDCB0E-2969-41A3-8C6D-5482C06BA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678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530E4-26D3-4263-9D85-A7B22DF9A48F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CFDCB0E-2969-41A3-8C6D-5482C06BAB4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07617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530E4-26D3-4263-9D85-A7B22DF9A48F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CFDCB0E-2969-41A3-8C6D-5482C06BA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7234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530E4-26D3-4263-9D85-A7B22DF9A48F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CFDCB0E-2969-41A3-8C6D-5482C06BAB4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969609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530E4-26D3-4263-9D85-A7B22DF9A48F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CFDCB0E-2969-41A3-8C6D-5482C06BA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0764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530E4-26D3-4263-9D85-A7B22DF9A48F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DCB0E-2969-41A3-8C6D-5482C06BA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0954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530E4-26D3-4263-9D85-A7B22DF9A48F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DCB0E-2969-41A3-8C6D-5482C06BA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526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530E4-26D3-4263-9D85-A7B22DF9A48F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DCB0E-2969-41A3-8C6D-5482C06BA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37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530E4-26D3-4263-9D85-A7B22DF9A48F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CFDCB0E-2969-41A3-8C6D-5482C06BA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168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530E4-26D3-4263-9D85-A7B22DF9A48F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CFDCB0E-2969-41A3-8C6D-5482C06BA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944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530E4-26D3-4263-9D85-A7B22DF9A48F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CFDCB0E-2969-41A3-8C6D-5482C06BA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930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530E4-26D3-4263-9D85-A7B22DF9A48F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DCB0E-2969-41A3-8C6D-5482C06BA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292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530E4-26D3-4263-9D85-A7B22DF9A48F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DCB0E-2969-41A3-8C6D-5482C06BA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743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530E4-26D3-4263-9D85-A7B22DF9A48F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DCB0E-2969-41A3-8C6D-5482C06BA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8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530E4-26D3-4263-9D85-A7B22DF9A48F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CFDCB0E-2969-41A3-8C6D-5482C06BA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923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530E4-26D3-4263-9D85-A7B22DF9A48F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CFDCB0E-2969-41A3-8C6D-5482C06BA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733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8F6CF-426D-4D35-BCAA-B345456C68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BEER!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516619-6121-4D85-97D2-8831761CDA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Explain why we chose this particular topic</a:t>
            </a:r>
          </a:p>
        </p:txBody>
      </p:sp>
    </p:spTree>
    <p:extLst>
      <p:ext uri="{BB962C8B-B14F-4D97-AF65-F5344CB8AC3E}">
        <p14:creationId xmlns:p14="http://schemas.microsoft.com/office/powerpoint/2010/main" val="3653557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7993F-22C2-467E-8B47-B1292AAFF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945666" cy="1280890"/>
          </a:xfrm>
        </p:spPr>
        <p:txBody>
          <a:bodyPr/>
          <a:lstStyle/>
          <a:p>
            <a:r>
              <a:rPr lang="en-US" dirty="0"/>
              <a:t> Results for Total Household Income (Mean)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835EEC4-BBB0-49FE-B776-AAFD0A88E6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633" y="764087"/>
            <a:ext cx="9278241" cy="4639121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BF2C59D-CBC4-4AAD-B10E-50600927054B}"/>
              </a:ext>
            </a:extLst>
          </p:cNvPr>
          <p:cNvSpPr txBox="1"/>
          <p:nvPr/>
        </p:nvSpPr>
        <p:spPr>
          <a:xfrm>
            <a:off x="1885633" y="5632248"/>
            <a:ext cx="97277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Fort Bend (Houston) 			–  $115,875		(3</a:t>
            </a:r>
            <a:r>
              <a:rPr lang="en-US" baseline="30000" dirty="0"/>
              <a:t>rd</a:t>
            </a:r>
            <a:r>
              <a:rPr lang="en-US" dirty="0"/>
              <a:t> in Target Population) </a:t>
            </a:r>
          </a:p>
          <a:p>
            <a:r>
              <a:rPr lang="en-US" dirty="0"/>
              <a:t>Kendall (San Antonio) 		–  $100,473		(16</a:t>
            </a:r>
            <a:r>
              <a:rPr lang="en-US" baseline="30000" dirty="0"/>
              <a:t>th</a:t>
            </a:r>
            <a:r>
              <a:rPr lang="en-US" dirty="0"/>
              <a:t> in Target Population)</a:t>
            </a:r>
          </a:p>
          <a:p>
            <a:r>
              <a:rPr lang="en-US" dirty="0"/>
              <a:t>Montgomery (Houston)		-   $100,283		(4</a:t>
            </a:r>
            <a:r>
              <a:rPr lang="en-US" baseline="30000" dirty="0"/>
              <a:t>th</a:t>
            </a:r>
            <a:r>
              <a:rPr lang="en-US" dirty="0"/>
              <a:t> in Target Population)</a:t>
            </a:r>
          </a:p>
        </p:txBody>
      </p:sp>
    </p:spTree>
    <p:extLst>
      <p:ext uri="{BB962C8B-B14F-4D97-AF65-F5344CB8AC3E}">
        <p14:creationId xmlns:p14="http://schemas.microsoft.com/office/powerpoint/2010/main" val="3243804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CFFE8CE4-AA51-4A90-9213-1B82AC9E32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6215767"/>
              </p:ext>
            </p:extLst>
          </p:nvPr>
        </p:nvGraphicFramePr>
        <p:xfrm>
          <a:off x="1791222" y="274320"/>
          <a:ext cx="9206829" cy="658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8943">
                  <a:extLst>
                    <a:ext uri="{9D8B030D-6E8A-4147-A177-3AD203B41FA5}">
                      <a16:colId xmlns:a16="http://schemas.microsoft.com/office/drawing/2014/main" val="1641750316"/>
                    </a:ext>
                  </a:extLst>
                </a:gridCol>
                <a:gridCol w="3068943">
                  <a:extLst>
                    <a:ext uri="{9D8B030D-6E8A-4147-A177-3AD203B41FA5}">
                      <a16:colId xmlns:a16="http://schemas.microsoft.com/office/drawing/2014/main" val="2361059056"/>
                    </a:ext>
                  </a:extLst>
                </a:gridCol>
                <a:gridCol w="3068943">
                  <a:extLst>
                    <a:ext uri="{9D8B030D-6E8A-4147-A177-3AD203B41FA5}">
                      <a16:colId xmlns:a16="http://schemas.microsoft.com/office/drawing/2014/main" val="3766836062"/>
                    </a:ext>
                  </a:extLst>
                </a:gridCol>
              </a:tblGrid>
              <a:tr h="318125">
                <a:tc>
                  <a:txBody>
                    <a:bodyPr/>
                    <a:lstStyle/>
                    <a:p>
                      <a:r>
                        <a:rPr lang="en-US" dirty="0"/>
                        <a:t>County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Target Population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28568"/>
                  </a:ext>
                </a:extLst>
              </a:tr>
              <a:tr h="318125">
                <a:tc>
                  <a:txBody>
                    <a:bodyPr/>
                    <a:lstStyle/>
                    <a:p>
                      <a:r>
                        <a:rPr lang="en-US" dirty="0"/>
                        <a:t>Harris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216072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83156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136"/>
                  </a:ext>
                </a:extLst>
              </a:tr>
              <a:tr h="318125">
                <a:tc>
                  <a:txBody>
                    <a:bodyPr/>
                    <a:lstStyle/>
                    <a:p>
                      <a:r>
                        <a:rPr lang="en-US" dirty="0"/>
                        <a:t>Fort Bend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14734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115875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1157820"/>
                  </a:ext>
                </a:extLst>
              </a:tr>
              <a:tr h="318125">
                <a:tc>
                  <a:txBody>
                    <a:bodyPr/>
                    <a:lstStyle/>
                    <a:p>
                      <a:r>
                        <a:rPr lang="en-US" dirty="0"/>
                        <a:t>Montgomery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10695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100283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850902"/>
                  </a:ext>
                </a:extLst>
              </a:tr>
              <a:tr h="318125">
                <a:tc>
                  <a:txBody>
                    <a:bodyPr/>
                    <a:lstStyle/>
                    <a:p>
                      <a:r>
                        <a:rPr lang="en-US" dirty="0"/>
                        <a:t>Brazoria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89752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0845943"/>
                  </a:ext>
                </a:extLst>
              </a:tr>
              <a:tr h="318125">
                <a:tc>
                  <a:txBody>
                    <a:bodyPr/>
                    <a:lstStyle/>
                    <a:p>
                      <a:r>
                        <a:rPr lang="en-US" dirty="0"/>
                        <a:t>Galveston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87270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384842"/>
                  </a:ext>
                </a:extLst>
              </a:tr>
              <a:tr h="313767">
                <a:tc>
                  <a:txBody>
                    <a:bodyPr/>
                    <a:lstStyle/>
                    <a:p>
                      <a:r>
                        <a:rPr lang="en-US" dirty="0"/>
                        <a:t>Liberty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64448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8503224"/>
                  </a:ext>
                </a:extLst>
              </a:tr>
              <a:tr h="318125">
                <a:tc>
                  <a:txBody>
                    <a:bodyPr/>
                    <a:lstStyle/>
                    <a:p>
                      <a:r>
                        <a:rPr lang="en-US" dirty="0"/>
                        <a:t>Waller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72273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055313"/>
                  </a:ext>
                </a:extLst>
              </a:tr>
              <a:tr h="318125">
                <a:tc>
                  <a:txBody>
                    <a:bodyPr/>
                    <a:lstStyle/>
                    <a:p>
                      <a:r>
                        <a:rPr lang="en-US" dirty="0"/>
                        <a:t>Chambers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86183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5760943"/>
                  </a:ext>
                </a:extLst>
              </a:tr>
              <a:tr h="318125">
                <a:tc>
                  <a:txBody>
                    <a:bodyPr/>
                    <a:lstStyle/>
                    <a:p>
                      <a:r>
                        <a:rPr lang="en-US" dirty="0"/>
                        <a:t>Austin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73091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1068675"/>
                  </a:ext>
                </a:extLst>
              </a:tr>
              <a:tr h="318125">
                <a:tc>
                  <a:txBody>
                    <a:bodyPr/>
                    <a:lstStyle/>
                    <a:p>
                      <a:r>
                        <a:rPr lang="en-US" dirty="0"/>
                        <a:t>Atascosa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69844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7449058"/>
                  </a:ext>
                </a:extLst>
              </a:tr>
              <a:tr h="318125">
                <a:tc>
                  <a:txBody>
                    <a:bodyPr/>
                    <a:lstStyle/>
                    <a:p>
                      <a:r>
                        <a:rPr lang="en-US" dirty="0"/>
                        <a:t>Bandera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69329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533129"/>
                  </a:ext>
                </a:extLst>
              </a:tr>
              <a:tr h="318125">
                <a:tc>
                  <a:txBody>
                    <a:bodyPr/>
                    <a:lstStyle/>
                    <a:p>
                      <a:r>
                        <a:rPr lang="en-US" dirty="0"/>
                        <a:t>Bexar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126963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71023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9839771"/>
                  </a:ext>
                </a:extLst>
              </a:tr>
              <a:tr h="318125">
                <a:tc>
                  <a:txBody>
                    <a:bodyPr/>
                    <a:lstStyle/>
                    <a:p>
                      <a:r>
                        <a:rPr lang="en-US" dirty="0"/>
                        <a:t>Comal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89816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1885664"/>
                  </a:ext>
                </a:extLst>
              </a:tr>
              <a:tr h="318125">
                <a:tc>
                  <a:txBody>
                    <a:bodyPr/>
                    <a:lstStyle/>
                    <a:p>
                      <a:r>
                        <a:rPr lang="en-US" dirty="0"/>
                        <a:t>Guadalupe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79411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5871086"/>
                  </a:ext>
                </a:extLst>
              </a:tr>
              <a:tr h="318125">
                <a:tc>
                  <a:txBody>
                    <a:bodyPr/>
                    <a:lstStyle/>
                    <a:p>
                      <a:r>
                        <a:rPr lang="en-US" dirty="0"/>
                        <a:t>Kendall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100473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115980"/>
                  </a:ext>
                </a:extLst>
              </a:tr>
              <a:tr h="318125">
                <a:tc>
                  <a:txBody>
                    <a:bodyPr/>
                    <a:lstStyle/>
                    <a:p>
                      <a:r>
                        <a:rPr lang="en-US" dirty="0"/>
                        <a:t>Medina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73950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398890"/>
                  </a:ext>
                </a:extLst>
              </a:tr>
              <a:tr h="318125">
                <a:tc>
                  <a:txBody>
                    <a:bodyPr/>
                    <a:lstStyle/>
                    <a:p>
                      <a:r>
                        <a:rPr lang="en-US" dirty="0"/>
                        <a:t>Wilson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81361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87222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6245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1CC6C-A324-443C-88B1-E5DE64EB5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Census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66788-8B12-4BE6-9B8A-8724651A28C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Census data cleanup and exploration</a:t>
            </a:r>
          </a:p>
          <a:p>
            <a:endParaRPr lang="en-US" dirty="0"/>
          </a:p>
          <a:p>
            <a:r>
              <a:rPr lang="en-US" dirty="0"/>
              <a:t>Target population/ethnicity, density, and income level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38364D-C2A4-4108-8C97-2836F7A09E1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Connect this to the “why”</a:t>
            </a:r>
          </a:p>
          <a:p>
            <a:pPr lvl="1"/>
            <a:r>
              <a:rPr lang="en-US" dirty="0"/>
              <a:t>Focus on Sanctuary vs non because of BLANK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165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60CB6-9886-4EBB-A65D-8341B8FDF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previous slide, focused on TX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79877-79F5-4794-8C36-218CC8890AA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TX demographics</a:t>
            </a:r>
          </a:p>
          <a:p>
            <a:pPr lvl="1"/>
            <a:r>
              <a:rPr lang="en-US" dirty="0"/>
              <a:t>San Antonio</a:t>
            </a:r>
          </a:p>
          <a:p>
            <a:pPr lvl="1"/>
            <a:r>
              <a:rPr lang="en-US" dirty="0"/>
              <a:t>Houston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C7CCFF-B089-4A36-B8A0-771F3D16159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Findings, maps, charts of just TX</a:t>
            </a:r>
          </a:p>
        </p:txBody>
      </p:sp>
    </p:spTree>
    <p:extLst>
      <p:ext uri="{BB962C8B-B14F-4D97-AF65-F5344CB8AC3E}">
        <p14:creationId xmlns:p14="http://schemas.microsoft.com/office/powerpoint/2010/main" val="19491792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0F8AB-11C2-4D52-933E-F305F7994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Overview of Brick and Mortar Breweries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8E4B7-49D6-44F8-887B-AFD3751F0AE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Chart of locations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22CA2F-02F6-4EFB-A642-82663C27D3D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Bar of top ten states</a:t>
            </a:r>
          </a:p>
        </p:txBody>
      </p:sp>
    </p:spTree>
    <p:extLst>
      <p:ext uri="{BB962C8B-B14F-4D97-AF65-F5344CB8AC3E}">
        <p14:creationId xmlns:p14="http://schemas.microsoft.com/office/powerpoint/2010/main" val="1427862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FD933-00F8-4459-986D-BD6019455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Comparative Analytics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91357-FB43-4293-8CE5-E918CC08893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Based on census vs breweries we found the following to be interesting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3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3292B4-6EEF-4C47-87BE-6E4A63C73A3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Comparative bar graph</a:t>
            </a:r>
          </a:p>
          <a:p>
            <a:pPr lvl="1"/>
            <a:r>
              <a:rPr lang="en-US" dirty="0"/>
              <a:t>Latino pop of cities vs breweries in those cities</a:t>
            </a:r>
          </a:p>
        </p:txBody>
      </p:sp>
    </p:spTree>
    <p:extLst>
      <p:ext uri="{BB962C8B-B14F-4D97-AF65-F5344CB8AC3E}">
        <p14:creationId xmlns:p14="http://schemas.microsoft.com/office/powerpoint/2010/main" val="9270306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70033-55EA-42D4-A67A-99B662CCA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we would suggest targeting distribution in TX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8CE4A-A4F6-4498-8B79-EB05A0E28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Map of plot points</a:t>
            </a:r>
          </a:p>
        </p:txBody>
      </p:sp>
    </p:spTree>
    <p:extLst>
      <p:ext uri="{BB962C8B-B14F-4D97-AF65-F5344CB8AC3E}">
        <p14:creationId xmlns:p14="http://schemas.microsoft.com/office/powerpoint/2010/main" val="610843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DAAB5-ED79-4643-BB3E-43C3D4E3F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Anything we have to add because completion needs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31A83-40BE-4933-933D-B94C63CE6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137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683F0-8285-4EA7-AAF6-F6FF67EF7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Hypothesis:</a:t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1DADD3-AC4C-4AE1-900D-8915FCF87FF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hypothesis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062F40E-B961-4D8A-A323-963F1338DC0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Null hypothesis</a:t>
            </a:r>
          </a:p>
        </p:txBody>
      </p:sp>
    </p:spTree>
    <p:extLst>
      <p:ext uri="{BB962C8B-B14F-4D97-AF65-F5344CB8AC3E}">
        <p14:creationId xmlns:p14="http://schemas.microsoft.com/office/powerpoint/2010/main" val="3656280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67314-EB70-4EEF-A7BC-5DE148DD7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used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D1C3E-7ACF-47C9-8824-4C9A09F60DC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citations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3189C5-685D-4C11-9DCC-591F356173E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Census</a:t>
            </a:r>
          </a:p>
          <a:p>
            <a:r>
              <a:rPr lang="en-US" dirty="0"/>
              <a:t>Kaggle</a:t>
            </a:r>
          </a:p>
          <a:p>
            <a:r>
              <a:rPr lang="en-US" dirty="0"/>
              <a:t>Brew whatever .com</a:t>
            </a:r>
          </a:p>
          <a:p>
            <a:r>
              <a:rPr lang="en-US" dirty="0" err="1"/>
              <a:t>Mapquest</a:t>
            </a:r>
            <a:r>
              <a:rPr lang="en-US" dirty="0"/>
              <a:t> API</a:t>
            </a:r>
          </a:p>
          <a:p>
            <a:r>
              <a:rPr lang="en-US" dirty="0" err="1"/>
              <a:t>Plotly</a:t>
            </a:r>
            <a:r>
              <a:rPr lang="en-US" dirty="0"/>
              <a:t> API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573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155C4-E0B3-4017-B593-B895302F8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8A2BD-1809-458B-9174-4830FEC166D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In effort to save time we made the following assumptions/inferences based on brew </a:t>
            </a:r>
            <a:r>
              <a:rPr lang="en-US" dirty="0" err="1"/>
              <a:t>whatevers</a:t>
            </a:r>
            <a:r>
              <a:rPr lang="en-US" dirty="0"/>
              <a:t> data: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3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FF7511-4AA1-434D-8564-51F5CF74F24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DATA LIMITATIONS!!</a:t>
            </a:r>
          </a:p>
        </p:txBody>
      </p:sp>
    </p:spTree>
    <p:extLst>
      <p:ext uri="{BB962C8B-B14F-4D97-AF65-F5344CB8AC3E}">
        <p14:creationId xmlns:p14="http://schemas.microsoft.com/office/powerpoint/2010/main" val="2394779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155C4-E0B3-4017-B593-B895302F8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/>
              <a:t>Craft Beer Drinkers Demographics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5FFB60-BC7A-45CD-BAFD-AFF1DF22678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699189" y="1060627"/>
            <a:ext cx="9116617" cy="23683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4C30880-8C28-4E3A-AB89-E0395FAB8041}"/>
              </a:ext>
            </a:extLst>
          </p:cNvPr>
          <p:cNvSpPr txBox="1"/>
          <p:nvPr/>
        </p:nvSpPr>
        <p:spPr>
          <a:xfrm>
            <a:off x="1562668" y="4127082"/>
            <a:ext cx="101402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Demographics Historically</a:t>
            </a:r>
          </a:p>
          <a:p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Males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Higher Social Economic Status (SES)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Late 30’s Age Group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Non Hispanic Population</a:t>
            </a:r>
          </a:p>
        </p:txBody>
      </p:sp>
    </p:spTree>
    <p:extLst>
      <p:ext uri="{BB962C8B-B14F-4D97-AF65-F5344CB8AC3E}">
        <p14:creationId xmlns:p14="http://schemas.microsoft.com/office/powerpoint/2010/main" val="3275054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155C4-E0B3-4017-B593-B895302F8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/>
              <a:t> Craft Beer Drinkers Changing Demographics</a:t>
            </a:r>
          </a:p>
        </p:txBody>
      </p:sp>
      <p:pic>
        <p:nvPicPr>
          <p:cNvPr id="1026" name="Picture 2" descr="Watermark design 2">
            <a:extLst>
              <a:ext uri="{FF2B5EF4-FFF2-40B4-BE49-F238E27FC236}">
                <a16:creationId xmlns:a16="http://schemas.microsoft.com/office/drawing/2014/main" id="{8E6AED2A-9F88-4A87-86BC-91A3EEA93AEB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88329" y="2773921"/>
            <a:ext cx="6003671" cy="3886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atermark design 3">
            <a:extLst>
              <a:ext uri="{FF2B5EF4-FFF2-40B4-BE49-F238E27FC236}">
                <a16:creationId xmlns:a16="http://schemas.microsoft.com/office/drawing/2014/main" id="{0BBF2A04-4561-48AE-9291-D6051B3FC2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462" y="2773922"/>
            <a:ext cx="5960464" cy="3886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376D35C-B5ED-4EC2-ACAA-2E33881929EA}"/>
              </a:ext>
            </a:extLst>
          </p:cNvPr>
          <p:cNvSpPr txBox="1"/>
          <p:nvPr/>
        </p:nvSpPr>
        <p:spPr>
          <a:xfrm>
            <a:off x="1105783" y="1050878"/>
            <a:ext cx="1027645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Males still continue to make up majority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Higher Social Economic Status (SES)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/>
          </a:p>
          <a:p>
            <a:r>
              <a:rPr lang="en-US" sz="2000" b="1" i="1" u="sng" dirty="0"/>
              <a:t>But there are two demographics that are helping shape the craft beer markets…</a:t>
            </a:r>
            <a:endParaRPr lang="en-US" b="1" i="1" u="sng" dirty="0"/>
          </a:p>
        </p:txBody>
      </p:sp>
    </p:spTree>
    <p:extLst>
      <p:ext uri="{BB962C8B-B14F-4D97-AF65-F5344CB8AC3E}">
        <p14:creationId xmlns:p14="http://schemas.microsoft.com/office/powerpoint/2010/main" val="2133996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1CC6C-A324-443C-88B1-E5DE64EB5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911687" cy="1280890"/>
          </a:xfrm>
        </p:spPr>
        <p:txBody>
          <a:bodyPr/>
          <a:lstStyle/>
          <a:p>
            <a:r>
              <a:rPr lang="en-US" dirty="0"/>
              <a:t> Census Data Exploration and Cleaning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D650253-E108-4AC0-9EF6-3C21BAB45AE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036" y="1280890"/>
            <a:ext cx="7200996" cy="4420064"/>
          </a:xfrm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62661EC2-872C-4AE0-AAF2-2D5A3916F315}"/>
              </a:ext>
            </a:extLst>
          </p:cNvPr>
          <p:cNvSpPr txBox="1">
            <a:spLocks/>
          </p:cNvSpPr>
          <p:nvPr/>
        </p:nvSpPr>
        <p:spPr>
          <a:xfrm>
            <a:off x="1095834" y="1157046"/>
            <a:ext cx="10240219" cy="6298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Obtained from US Census Bureau Total Population by State (Hispanic Population)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7C081C32-1B15-4761-B250-25EF238D36C9}"/>
              </a:ext>
            </a:extLst>
          </p:cNvPr>
          <p:cNvSpPr txBox="1">
            <a:spLocks/>
          </p:cNvSpPr>
          <p:nvPr/>
        </p:nvSpPr>
        <p:spPr>
          <a:xfrm>
            <a:off x="1327063" y="5672920"/>
            <a:ext cx="10240219" cy="1185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Cross referencing the above states that contain sanctuary cities we find Texas has a non sanctuary city and sanctuary city close in latitude and population. </a:t>
            </a:r>
          </a:p>
          <a:p>
            <a:pPr marL="457200" lvl="1" indent="0" algn="ctr">
              <a:buNone/>
            </a:pPr>
            <a:r>
              <a:rPr lang="en-US" sz="1800" b="1" u="sng" dirty="0"/>
              <a:t>HOUSTON (SANCTUARY) VS SAN ANTONIO (NON SANCTUARY)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370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1CC6C-A324-443C-88B1-E5DE64EB5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232107" cy="1280890"/>
          </a:xfrm>
        </p:spPr>
        <p:txBody>
          <a:bodyPr/>
          <a:lstStyle/>
          <a:p>
            <a:r>
              <a:rPr lang="en-US" dirty="0"/>
              <a:t> Houston vs San Antonio Census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66788-8B12-4BE6-9B8A-8724651A28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05284" y="3719017"/>
            <a:ext cx="9781432" cy="2203714"/>
          </a:xfrm>
          <a:ln>
            <a:solidFill>
              <a:schemeClr val="accent1"/>
            </a:solidFill>
          </a:ln>
        </p:spPr>
        <p:txBody>
          <a:bodyPr>
            <a:normAutofit lnSpcReduction="10000"/>
          </a:bodyPr>
          <a:lstStyle/>
          <a:p>
            <a:r>
              <a:rPr lang="en-US" dirty="0"/>
              <a:t>Cleaning of Data</a:t>
            </a:r>
          </a:p>
          <a:p>
            <a:pPr lvl="1"/>
            <a:r>
              <a:rPr lang="en-US" dirty="0"/>
              <a:t>Read and Merging files</a:t>
            </a:r>
          </a:p>
          <a:p>
            <a:pPr lvl="1"/>
            <a:r>
              <a:rPr lang="en-US" dirty="0"/>
              <a:t>Adding Calculations for Target Population</a:t>
            </a:r>
          </a:p>
          <a:p>
            <a:pPr lvl="1"/>
            <a:r>
              <a:rPr lang="en-US" dirty="0"/>
              <a:t>Formatting data</a:t>
            </a:r>
          </a:p>
          <a:p>
            <a:pPr lvl="1"/>
            <a:r>
              <a:rPr lang="en-US" dirty="0"/>
              <a:t>Creation of new Data Frame’s for only counties pertaining to Houston or San Antonio</a:t>
            </a:r>
          </a:p>
          <a:p>
            <a:pPr lvl="1"/>
            <a:r>
              <a:rPr lang="en-US" dirty="0"/>
              <a:t>Generation of maps by Target Population and Household Income (Mean) using GEO ID</a:t>
            </a:r>
          </a:p>
          <a:p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62661EC2-872C-4AE0-AAF2-2D5A3916F315}"/>
              </a:ext>
            </a:extLst>
          </p:cNvPr>
          <p:cNvSpPr txBox="1">
            <a:spLocks/>
          </p:cNvSpPr>
          <p:nvPr/>
        </p:nvSpPr>
        <p:spPr>
          <a:xfrm>
            <a:off x="1095834" y="1225285"/>
            <a:ext cx="10240219" cy="19136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Obtained from US Census Bureau Texas Population Statistics for the following:</a:t>
            </a:r>
          </a:p>
          <a:p>
            <a:pPr lvl="1"/>
            <a:r>
              <a:rPr lang="en-US" dirty="0"/>
              <a:t>Age Demographics</a:t>
            </a:r>
          </a:p>
          <a:p>
            <a:pPr lvl="1"/>
            <a:r>
              <a:rPr lang="en-US" dirty="0"/>
              <a:t>Race Demographics</a:t>
            </a:r>
          </a:p>
          <a:p>
            <a:pPr lvl="1"/>
            <a:r>
              <a:rPr lang="en-US" dirty="0"/>
              <a:t>Sex Demographics</a:t>
            </a:r>
          </a:p>
          <a:p>
            <a:pPr lvl="1"/>
            <a:r>
              <a:rPr lang="en-US" dirty="0"/>
              <a:t>Income Demographics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861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7993F-22C2-467E-8B47-B1292AAFF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911687" cy="1280890"/>
          </a:xfrm>
        </p:spPr>
        <p:txBody>
          <a:bodyPr/>
          <a:lstStyle/>
          <a:p>
            <a:r>
              <a:rPr lang="en-US" dirty="0"/>
              <a:t> Results for Target Population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4DEF74-67A0-485B-B5B3-0BD40C8B1E67}"/>
              </a:ext>
            </a:extLst>
          </p:cNvPr>
          <p:cNvSpPr txBox="1"/>
          <p:nvPr/>
        </p:nvSpPr>
        <p:spPr>
          <a:xfrm>
            <a:off x="1996595" y="5745297"/>
            <a:ext cx="97277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Harris County (Houston)		–  216,072 </a:t>
            </a:r>
          </a:p>
          <a:p>
            <a:r>
              <a:rPr lang="en-US" dirty="0"/>
              <a:t>Bexar County (San Antonio) 	–  126,963</a:t>
            </a:r>
          </a:p>
          <a:p>
            <a:r>
              <a:rPr lang="en-US" dirty="0"/>
              <a:t>Fort Bend (Houston)			-     14,734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5481049-1139-4560-92A4-76BF12E747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325" y="651038"/>
            <a:ext cx="9821036" cy="4910518"/>
          </a:xfrm>
        </p:spPr>
      </p:pic>
    </p:spTree>
    <p:extLst>
      <p:ext uri="{BB962C8B-B14F-4D97-AF65-F5344CB8AC3E}">
        <p14:creationId xmlns:p14="http://schemas.microsoft.com/office/powerpoint/2010/main" val="112440710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3145</TotalTime>
  <Words>503</Words>
  <Application>Microsoft Office PowerPoint</Application>
  <PresentationFormat>Widescreen</PresentationFormat>
  <Paragraphs>154</Paragraphs>
  <Slides>17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Century Gothic</vt:lpstr>
      <vt:lpstr>Wingdings</vt:lpstr>
      <vt:lpstr>Wingdings 3</vt:lpstr>
      <vt:lpstr>Wisp</vt:lpstr>
      <vt:lpstr>BEER!</vt:lpstr>
      <vt:lpstr>Hypothesis: </vt:lpstr>
      <vt:lpstr>Data used </vt:lpstr>
      <vt:lpstr>General Assumptions</vt:lpstr>
      <vt:lpstr>Craft Beer Drinkers Demographics</vt:lpstr>
      <vt:lpstr> Craft Beer Drinkers Changing Demographics</vt:lpstr>
      <vt:lpstr> Census Data Exploration and Cleaning</vt:lpstr>
      <vt:lpstr> Houston vs San Antonio Census Data</vt:lpstr>
      <vt:lpstr> Results for Target Population</vt:lpstr>
      <vt:lpstr> Results for Total Household Income (Mean)</vt:lpstr>
      <vt:lpstr>PowerPoint Presentation</vt:lpstr>
      <vt:lpstr>Census Data</vt:lpstr>
      <vt:lpstr>After previous slide, focused on TX</vt:lpstr>
      <vt:lpstr>General Overview of Brick and Mortar Breweries</vt:lpstr>
      <vt:lpstr>Comparative Analytics</vt:lpstr>
      <vt:lpstr>Where we would suggest targeting distribution in TX</vt:lpstr>
      <vt:lpstr>Anything we have to add because completion needs 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BEER!</dc:title>
  <dc:creator>Lea Lamatina</dc:creator>
  <cp:lastModifiedBy>Mike W</cp:lastModifiedBy>
  <cp:revision>22</cp:revision>
  <dcterms:created xsi:type="dcterms:W3CDTF">2018-08-12T15:15:42Z</dcterms:created>
  <dcterms:modified xsi:type="dcterms:W3CDTF">2018-08-19T14:02:09Z</dcterms:modified>
</cp:coreProperties>
</file>