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5" r:id="rId3"/>
    <p:sldId id="258" r:id="rId4"/>
    <p:sldId id="266" r:id="rId5"/>
    <p:sldId id="261" r:id="rId6"/>
    <p:sldId id="259" r:id="rId7"/>
    <p:sldId id="260" r:id="rId8"/>
    <p:sldId id="265" r:id="rId9"/>
    <p:sldId id="281" r:id="rId10"/>
    <p:sldId id="263" r:id="rId11"/>
    <p:sldId id="269" r:id="rId12"/>
    <p:sldId id="273" r:id="rId13"/>
    <p:sldId id="27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14" y="768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ru-RU" smtClean="0"/>
              <a:t>30.01.2019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ru-RU" smtClean="0"/>
              <a:t>30.01.2019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$12,345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$6,789</a:t>
            </a:r>
            <a:endParaRPr lang="ru-RU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$25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$50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$100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2</a:t>
            </a:r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1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3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4</a:t>
            </a:r>
            <a:endParaRPr lang="en-US" dirty="0"/>
          </a:p>
          <a:p>
            <a:r>
              <a:rPr lang="en-US" dirty="0"/>
              <a:t>Logo</a:t>
            </a:r>
            <a:r>
              <a:rPr lang="ru-RU" dirty="0"/>
              <a:t>я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5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6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TIMELINE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August Bergqvist</a:t>
            </a:r>
            <a:endParaRPr lang="ru-RU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Phone:</a:t>
            </a:r>
            <a:endParaRPr lang="ru-RU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+7 888 999-000-11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Email: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Bergqvist@vanarsdelltd.com</a:t>
            </a:r>
            <a:endParaRPr lang="ru-RU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Website:</a:t>
            </a:r>
            <a:endParaRPr lang="ru-RU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www.vanarsdelltd.com</a:t>
            </a:r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APPENDIX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TESTIMONIALS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CASE STUDY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USE THIS TEMPLATE</a:t>
            </a:r>
            <a:endParaRPr lang="ru-RU" dirty="0"/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6.png"/><Relationship Id="rId4" Type="http://schemas.openxmlformats.org/officeDocument/2006/relationships/hyperlink" Target="https://github.com/LeaRezic/piri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10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NEW</a:t>
            </a:r>
            <a:br>
              <a:rPr lang="en-US" dirty="0"/>
            </a:br>
            <a:r>
              <a:rPr lang="en-US" dirty="0"/>
              <a:t>BUDDY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Interna</a:t>
            </a:r>
            <a:r>
              <a:rPr lang="en-US" dirty="0"/>
              <a:t> </a:t>
            </a:r>
            <a:r>
              <a:rPr lang="en-US" dirty="0" err="1"/>
              <a:t>revizija</a:t>
            </a:r>
            <a:endParaRPr lang="ru-RU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2C795196-8F7A-4944-AF12-0E698FFE8D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564" b="25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KRITERIJI REVIZIJE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CE41FD-E209-4A5A-A2E8-544E35CFA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UVJETI KOJE JE POTREBNO ZADOVOLJITI DA BI SE REZULTAT REVIZIJE SHVATIO POZITIVNIM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226927" y="3858610"/>
            <a:ext cx="3214444" cy="328343"/>
          </a:xfrm>
        </p:spPr>
        <p:txBody>
          <a:bodyPr>
            <a:normAutofit/>
          </a:bodyPr>
          <a:lstStyle/>
          <a:p>
            <a:r>
              <a:rPr lang="en-US" dirty="0" err="1"/>
              <a:t>Dokumentacija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aplikacija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hr-HR" dirty="0"/>
              <a:t>Dokumentacija mora biti ažurna i ispravna. Aplikacija mora funkcionirati kako je opisano u popisu korisničkih zahtjeva. 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rPr lang="en-US" dirty="0" err="1"/>
              <a:t>Poslovna</a:t>
            </a:r>
            <a:r>
              <a:rPr lang="en-US" dirty="0"/>
              <a:t> </a:t>
            </a:r>
            <a:r>
              <a:rPr lang="en-US" dirty="0" err="1"/>
              <a:t>pravila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r>
              <a:rPr lang="hr-HR" dirty="0"/>
              <a:t>Poslovna pravila trebaju se provoditi sukladno dokumentaciji, testovi moraju ispravno raditi i biti ažurni, te se podaci trebaju ispravno pohranjivati u bazi. 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 err="1"/>
              <a:t>Ispravna</a:t>
            </a:r>
            <a:r>
              <a:rPr lang="en-US" dirty="0"/>
              <a:t> </a:t>
            </a:r>
            <a:r>
              <a:rPr lang="en-US" dirty="0" err="1"/>
              <a:t>oprema</a:t>
            </a:r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>
            <a:normAutofit/>
          </a:bodyPr>
          <a:lstStyle/>
          <a:p>
            <a:r>
              <a:rPr lang="hr-HR" dirty="0"/>
              <a:t>Oprema koja se koristi za posluživanje i rad na sustavu mora zadovoljavati sigurnosne potrebe te ispravno funkcionirati.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07EF2-7D34-4156-A053-F39C5736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NEW BUDDY</a:t>
            </a:r>
            <a:endParaRPr lang="ru-R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AE2A4-3957-4B28-BF08-92D47AFB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30.01.2019</a:t>
            </a:r>
            <a:endParaRPr lang="ru-RU" dirty="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D3A49F74-5F60-48A2-B79D-F4B4C72B77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974" b="29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457C-A61F-46C0-8266-0BBA6BBC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PRIMJER REVIZIJE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16957-8228-4166-804F-C65671955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AŽURIRANJA OPERACIJSKIH SUSTAVA NA OSOBNIM RAČUNALIMA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35A84C-449C-4CF8-B16B-6646515E75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2CB705-FC11-48C5-A459-495475D0B55E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 err="1"/>
              <a:t>Testiranje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5CF4E1-948D-4002-A94F-4BA8543DF1C4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Revizorski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dolazi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svako</a:t>
            </a:r>
            <a:r>
              <a:rPr lang="en-US" dirty="0"/>
              <a:t> ra</a:t>
            </a:r>
            <a:r>
              <a:rPr lang="hr-HR" dirty="0"/>
              <a:t>č</a:t>
            </a:r>
            <a:r>
              <a:rPr lang="en-US" dirty="0" err="1"/>
              <a:t>unalo</a:t>
            </a:r>
            <a:endParaRPr lang="en-US" dirty="0"/>
          </a:p>
          <a:p>
            <a:r>
              <a:rPr lang="en-US" dirty="0" err="1"/>
              <a:t>Provjerava</a:t>
            </a:r>
            <a:r>
              <a:rPr lang="en-US" dirty="0"/>
              <a:t> se </a:t>
            </a:r>
            <a:r>
              <a:rPr lang="en-US" dirty="0" err="1"/>
              <a:t>verzija</a:t>
            </a:r>
            <a:r>
              <a:rPr lang="en-US" dirty="0"/>
              <a:t> </a:t>
            </a:r>
            <a:r>
              <a:rPr lang="hr-HR" dirty="0"/>
              <a:t>OSa</a:t>
            </a:r>
            <a:endParaRPr lang="en-US" dirty="0"/>
          </a:p>
          <a:p>
            <a:r>
              <a:rPr lang="en-US" dirty="0" err="1"/>
              <a:t>Uspoređuje</a:t>
            </a:r>
            <a:r>
              <a:rPr lang="en-US" dirty="0"/>
              <a:t> se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zadnjom</a:t>
            </a:r>
            <a:r>
              <a:rPr lang="en-US" dirty="0"/>
              <a:t> </a:t>
            </a:r>
            <a:r>
              <a:rPr lang="en-US" dirty="0" err="1"/>
              <a:t>verzijom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1A0A9B-D4E2-459E-998F-4F014D0CE1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390C17-C4AE-4DB3-8625-333E382D8160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/>
          <a:lstStyle/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rezultata</a:t>
            </a:r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D77B647-E767-4BF7-9BBB-4670F75C62E5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>
            <a:normAutofit/>
          </a:bodyPr>
          <a:lstStyle/>
          <a:p>
            <a:r>
              <a:rPr lang="en-US" dirty="0"/>
              <a:t>3 ra</a:t>
            </a:r>
            <a:r>
              <a:rPr lang="hr-HR" dirty="0"/>
              <a:t>č</a:t>
            </a:r>
            <a:r>
              <a:rPr lang="en-US" dirty="0" err="1"/>
              <a:t>unala</a:t>
            </a:r>
            <a:r>
              <a:rPr lang="en-US" dirty="0"/>
              <a:t> </a:t>
            </a:r>
            <a:r>
              <a:rPr lang="en-US" dirty="0" err="1"/>
              <a:t>nemaju</a:t>
            </a:r>
            <a:r>
              <a:rPr lang="en-US" dirty="0"/>
              <a:t> </a:t>
            </a:r>
            <a:r>
              <a:rPr lang="en-US" dirty="0" err="1"/>
              <a:t>instaliranu</a:t>
            </a:r>
            <a:r>
              <a:rPr lang="en-US" dirty="0"/>
              <a:t> </a:t>
            </a:r>
            <a:r>
              <a:rPr lang="en-US" dirty="0" err="1"/>
              <a:t>zadnju</a:t>
            </a:r>
            <a:r>
              <a:rPr lang="en-US" dirty="0"/>
              <a:t> </a:t>
            </a:r>
            <a:r>
              <a:rPr lang="en-US" dirty="0" err="1"/>
              <a:t>verziju</a:t>
            </a:r>
            <a:endParaRPr lang="en-US" dirty="0"/>
          </a:p>
          <a:p>
            <a:r>
              <a:rPr lang="en-US" dirty="0" err="1"/>
              <a:t>Potencijalna</a:t>
            </a:r>
            <a:r>
              <a:rPr lang="en-US" dirty="0"/>
              <a:t> </a:t>
            </a:r>
            <a:r>
              <a:rPr lang="en-US" dirty="0" err="1"/>
              <a:t>sigurnosna</a:t>
            </a:r>
            <a:r>
              <a:rPr lang="en-US" dirty="0"/>
              <a:t> </a:t>
            </a:r>
            <a:r>
              <a:rPr lang="en-US" dirty="0" err="1"/>
              <a:t>prijetnja</a:t>
            </a:r>
            <a:endParaRPr lang="en-US" dirty="0"/>
          </a:p>
          <a:p>
            <a:r>
              <a:rPr lang="hr-HR" dirty="0"/>
              <a:t>Nije u skladu</a:t>
            </a:r>
            <a:r>
              <a:rPr lang="en-US" dirty="0"/>
              <a:t> s </a:t>
            </a:r>
            <a:r>
              <a:rPr lang="en-US" dirty="0" err="1"/>
              <a:t>kriterij</a:t>
            </a:r>
            <a:r>
              <a:rPr lang="hr-HR" dirty="0"/>
              <a:t>ima</a:t>
            </a:r>
            <a:r>
              <a:rPr lang="en-US" dirty="0"/>
              <a:t> </a:t>
            </a:r>
            <a:r>
              <a:rPr lang="en-US" dirty="0" err="1"/>
              <a:t>revizije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7777536-862A-4117-99A6-08D618025F3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F7FE6A-EF99-4A0F-B41B-9EED6BCFB58F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/>
          <a:lstStyle/>
          <a:p>
            <a:r>
              <a:rPr lang="en-US" dirty="0" err="1"/>
              <a:t>Primjena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D753487-20C4-4668-BE91-11BEE80F5B0C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975159" y="3147170"/>
            <a:ext cx="2589369" cy="2311934"/>
          </a:xfrm>
        </p:spPr>
        <p:txBody>
          <a:bodyPr>
            <a:normAutofit/>
          </a:bodyPr>
          <a:lstStyle/>
          <a:p>
            <a:r>
              <a:rPr lang="en-US" dirty="0"/>
              <a:t>30% ra</a:t>
            </a:r>
            <a:r>
              <a:rPr lang="hr-HR" dirty="0"/>
              <a:t>č</a:t>
            </a:r>
            <a:r>
              <a:rPr lang="en-US" dirty="0" err="1"/>
              <a:t>unala</a:t>
            </a:r>
            <a:r>
              <a:rPr lang="en-US" dirty="0"/>
              <a:t> (3 od 10)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/>
              <a:t>imala</a:t>
            </a:r>
            <a:r>
              <a:rPr lang="en-US" dirty="0"/>
              <a:t> </a:t>
            </a:r>
            <a:r>
              <a:rPr lang="en-US" dirty="0" err="1"/>
              <a:t>zadnju</a:t>
            </a:r>
            <a:r>
              <a:rPr lang="en-US" dirty="0"/>
              <a:t> </a:t>
            </a:r>
            <a:r>
              <a:rPr lang="en-US" dirty="0" err="1"/>
              <a:t>verziju</a:t>
            </a:r>
            <a:endParaRPr lang="en-US" dirty="0"/>
          </a:p>
          <a:p>
            <a:r>
              <a:rPr lang="hr-HR" dirty="0"/>
              <a:t>Savjetuje se hitno instaliranje nove verzije OSa</a:t>
            </a:r>
            <a:endParaRPr lang="en-US" dirty="0"/>
          </a:p>
          <a:p>
            <a:r>
              <a:rPr lang="hr-HR" dirty="0"/>
              <a:t>Sukladno preporuci revizora, n</a:t>
            </a:r>
            <a:r>
              <a:rPr lang="en-US" dirty="0" err="1"/>
              <a:t>aređuje</a:t>
            </a:r>
            <a:r>
              <a:rPr lang="en-US" dirty="0"/>
              <a:t> se </a:t>
            </a:r>
            <a:r>
              <a:rPr lang="en-US" dirty="0" err="1"/>
              <a:t>nstaliranje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7F7BB-ABDC-47FC-A794-3AB13968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68378-7C82-453C-9E4E-4F6D219F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NEW BUDDY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623C6-B28B-425F-80E3-E918DFC5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30.01.2019</a:t>
            </a:r>
            <a:endParaRPr lang="ru-RU" dirty="0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3B21B7FE-912B-471D-8023-AD011D0032F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974" b="2974"/>
          <a:stretch>
            <a:fillRect/>
          </a:stretch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878DD66-8D9E-4EE4-8C13-457814905B6C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>
            <a:normAutofit fontScale="92500"/>
          </a:bodyPr>
          <a:lstStyle/>
          <a:p>
            <a:r>
              <a:rPr lang="hr-HR" dirty="0"/>
              <a:t>Prikupljanje stvarnih podataka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573CBC6-CC1E-45D6-B4CE-630DE4B69F76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>
            <a:normAutofit fontScale="92500"/>
          </a:bodyPr>
          <a:lstStyle/>
          <a:p>
            <a:r>
              <a:rPr lang="hr-HR" dirty="0"/>
              <a:t>Usporedba s kriterijima revizije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64591D1-9C80-431E-819D-732F81A72572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>
            <a:normAutofit fontScale="92500"/>
          </a:bodyPr>
          <a:lstStyle/>
          <a:p>
            <a:r>
              <a:rPr lang="hr-HR" dirty="0"/>
              <a:t>Prezentacija rezultata i savjeti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05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3042-5AE0-45BE-ADF7-928C67A0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3D066-07CC-49FB-90CA-1E6E642FD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TKO PROVODI REVIZIJU?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F98AF3-5CC0-4C1C-95C8-7080E8F227A0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4714673" y="3453393"/>
            <a:ext cx="2066544" cy="615618"/>
          </a:xfrm>
        </p:spPr>
        <p:txBody>
          <a:bodyPr/>
          <a:lstStyle/>
          <a:p>
            <a:r>
              <a:rPr lang="en-US" dirty="0" err="1"/>
              <a:t>Karlo</a:t>
            </a:r>
            <a:r>
              <a:rPr lang="en-US" dirty="0"/>
              <a:t> </a:t>
            </a:r>
            <a:r>
              <a:rPr lang="en-US" dirty="0" err="1"/>
              <a:t>Hren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5DB19C-E7A8-45AA-8650-827149D84F2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714673" y="4068348"/>
            <a:ext cx="2066544" cy="282991"/>
          </a:xfrm>
        </p:spPr>
        <p:txBody>
          <a:bodyPr/>
          <a:lstStyle/>
          <a:p>
            <a:r>
              <a:rPr lang="en-US" dirty="0"/>
              <a:t>Pomo</a:t>
            </a:r>
            <a:r>
              <a:rPr lang="hr-HR" dirty="0"/>
              <a:t>ć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revizor</a:t>
            </a:r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CF8C6EE-D14B-4593-90D6-CA24946F3DC4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8163482" y="3453393"/>
            <a:ext cx="2066400" cy="615618"/>
          </a:xfrm>
        </p:spPr>
        <p:txBody>
          <a:bodyPr/>
          <a:lstStyle/>
          <a:p>
            <a:r>
              <a:rPr lang="en-US" dirty="0"/>
              <a:t>Martin </a:t>
            </a:r>
            <a:r>
              <a:rPr lang="hr-HR" dirty="0"/>
              <a:t>Š</a:t>
            </a:r>
            <a:r>
              <a:rPr lang="en-US" dirty="0" err="1"/>
              <a:t>aban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74B00A8-C634-4ADE-8407-B48B655AD7CB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163338" y="4068348"/>
            <a:ext cx="2066400" cy="282991"/>
          </a:xfrm>
        </p:spPr>
        <p:txBody>
          <a:bodyPr/>
          <a:lstStyle/>
          <a:p>
            <a:r>
              <a:rPr lang="en-US" dirty="0" err="1"/>
              <a:t>Glavni</a:t>
            </a:r>
            <a:r>
              <a:rPr lang="en-US" dirty="0"/>
              <a:t> </a:t>
            </a:r>
            <a:r>
              <a:rPr lang="en-US" dirty="0" err="1"/>
              <a:t>revizor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B9258-160D-4BB3-A188-7E7AF286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12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BF718-7BC2-4E24-9402-487DFCC2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NEW BUDDY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F124E-AEC7-4C29-BD76-3837B6D8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30.01.2019</a:t>
            </a:r>
            <a:endParaRPr lang="ru-RU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55FFEAE-EA4B-4491-BDBF-6E1878BB36F8}"/>
              </a:ext>
            </a:extLst>
          </p:cNvPr>
          <p:cNvCxnSpPr>
            <a:cxnSpLocks/>
          </p:cNvCxnSpPr>
          <p:nvPr/>
        </p:nvCxnSpPr>
        <p:spPr>
          <a:xfrm>
            <a:off x="6781217" y="2211295"/>
            <a:ext cx="1382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08E05675-00AC-4962-8B56-DFF072EA2FE1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t="1026" b="1026"/>
          <a:stretch>
            <a:fillRect/>
          </a:stretch>
        </p:blipFill>
        <p:spPr>
          <a:xfrm>
            <a:off x="4714673" y="1178023"/>
            <a:ext cx="2066544" cy="2066544"/>
          </a:xfrm>
        </p:spPr>
      </p:pic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89B9AA19-FA1D-4823-830B-39D9358C7523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3"/>
          <a:srcRect t="10289" b="10289"/>
          <a:stretch>
            <a:fillRect/>
          </a:stretch>
        </p:blipFill>
        <p:spPr>
          <a:xfrm>
            <a:off x="8163194" y="1179843"/>
            <a:ext cx="2066544" cy="2066544"/>
          </a:xfrm>
        </p:spPr>
      </p:pic>
      <p:pic>
        <p:nvPicPr>
          <p:cNvPr id="47" name="Picture Placeholder 46">
            <a:extLst>
              <a:ext uri="{FF2B5EF4-FFF2-40B4-BE49-F238E27FC236}">
                <a16:creationId xmlns:a16="http://schemas.microsoft.com/office/drawing/2014/main" id="{A1543E3C-F087-431B-837F-4CC7D05D8F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2974" b="29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33893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PITANJA?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MY NEW BUDDY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2C39EE-B4D3-4E49-BF2C-871A33509C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Phone: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3DB312C-BF94-484C-BB02-2534E26CEC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4950" y="3946707"/>
            <a:ext cx="4586288" cy="290167"/>
          </a:xfrm>
        </p:spPr>
        <p:txBody>
          <a:bodyPr/>
          <a:lstStyle/>
          <a:p>
            <a:r>
              <a:rPr lang="en-US" dirty="0"/>
              <a:t>123-456-7890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Email: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email@mynewbuddy.com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5395049-FB9C-455B-8DCA-4BD0D35F1D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Website: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55212BC-6862-4B56-B856-7A97BBD3D4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http://www. mynewbuddy.com/</a:t>
            </a:r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D2C28A79-2BE5-499D-A8DE-F32F8CC492E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974" b="29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Abstract background">
            <a:extLst>
              <a:ext uri="{FF2B5EF4-FFF2-40B4-BE49-F238E27FC236}">
                <a16:creationId xmlns:a16="http://schemas.microsoft.com/office/drawing/2014/main" id="{8326B02F-CCB2-45DB-8011-D2968AD61203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21" name="Picture Placeholder 20" descr="Abstract background">
            <a:extLst>
              <a:ext uri="{FF2B5EF4-FFF2-40B4-BE49-F238E27FC236}">
                <a16:creationId xmlns:a16="http://schemas.microsoft.com/office/drawing/2014/main" id="{CFD930F2-FED4-475C-A75D-6AB0467299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71E61A3-1D57-4708-B548-E5986378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MY NEW BUDDY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6F646D-B036-48DA-A242-2C9263AC3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3175" y="2276521"/>
            <a:ext cx="5292725" cy="978407"/>
          </a:xfrm>
        </p:spPr>
        <p:txBody>
          <a:bodyPr>
            <a:normAutofit/>
          </a:bodyPr>
          <a:lstStyle/>
          <a:p>
            <a:r>
              <a:rPr lang="hr-HR" dirty="0"/>
              <a:t>WEB PORTAL ZA JEDINSTVEN PRISTUP PODACIMA O NAPUŠTENIM ŽIVOTINJAMA U RH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2259AB-530E-4F31-A710-6CF0B478F1C7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098826" y="3254928"/>
            <a:ext cx="5670928" cy="2623792"/>
          </a:xfrm>
        </p:spPr>
        <p:txBody>
          <a:bodyPr>
            <a:normAutofit lnSpcReduction="10000"/>
          </a:bodyPr>
          <a:lstStyle/>
          <a:p>
            <a:r>
              <a:rPr lang="hr-HR" dirty="0"/>
              <a:t>Azili lako dijele informacije široj javnosti</a:t>
            </a:r>
            <a:endParaRPr lang="en-US" dirty="0"/>
          </a:p>
          <a:p>
            <a:r>
              <a:rPr lang="hr-HR" dirty="0"/>
              <a:t>Potencijalni udomitelji tragaju za novim ljubimcima</a:t>
            </a:r>
          </a:p>
          <a:p>
            <a:endParaRPr lang="hr-HR" dirty="0"/>
          </a:p>
          <a:p>
            <a:r>
              <a:rPr lang="hr-HR" dirty="0"/>
              <a:t>Olakšan je proces potrage za izgubljenim ljubimcima</a:t>
            </a:r>
            <a:endParaRPr lang="en-US" dirty="0"/>
          </a:p>
          <a:p>
            <a:r>
              <a:rPr lang="hr-HR" dirty="0"/>
              <a:t>Kvalitetan uvid u brojke o napuštenim životinjama u RH</a:t>
            </a:r>
          </a:p>
          <a:p>
            <a:endParaRPr lang="hr-HR" dirty="0"/>
          </a:p>
          <a:p>
            <a:r>
              <a:rPr lang="hr-HR" dirty="0"/>
              <a:t>Pristup informacijama o brizi za kućne ljubimce, veterinarskim ambulantama i pet shopovima</a:t>
            </a:r>
          </a:p>
          <a:p>
            <a:endParaRPr lang="hr-HR" dirty="0"/>
          </a:p>
          <a:p>
            <a:pPr marL="1612800" lvl="4"/>
            <a:r>
              <a:rPr lang="hr-HR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 Projekta - Dokumentacija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B8384-B0BB-4EA8-B9C0-C29BC90F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73D43-1954-4F70-800C-0FBF061F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NEW BUDDY</a:t>
            </a:r>
            <a:endParaRPr lang="ru-R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3A74C-977A-4816-891B-118D588A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30.01.2019</a:t>
            </a:r>
            <a:endParaRPr lang="ru-RU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4D6A7A4-4C42-489E-A71E-C2A7DCB574C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t="2974" b="29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7927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REVIZIJE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GODI</a:t>
            </a:r>
            <a:r>
              <a:rPr lang="hr-HR" dirty="0"/>
              <a:t>ŠNJA PROVEDBA INTERNE REVIZIJE CJELOKUPNOG IT SUSTAVA</a:t>
            </a:r>
            <a:endParaRPr lang="en-US" dirty="0"/>
          </a:p>
        </p:txBody>
      </p:sp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NEW BUDDY</a:t>
            </a:r>
            <a:endParaRPr lang="ru-R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30.01.2019</a:t>
            </a:r>
            <a:endParaRPr lang="ru-RU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3AEC828-94D6-4A28-831E-8AF598D2C1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974" b="29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F0FC-A1A4-4520-9C7C-04BD49F8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OPSEG REVIZIJE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F566D-7DFE-4CDA-BB58-BBDDD9530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PROVJERA CJELOKUPNOG IT SUSTAVA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5A17AFB-1B86-41C2-BFD8-CF2FD1C8D7AC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181515" y="1717281"/>
            <a:ext cx="3207209" cy="1583558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ln w="6350">
                  <a:solidFill>
                    <a:schemeClr val="tx1"/>
                  </a:solidFill>
                </a:ln>
                <a:noFill/>
                <a:latin typeface="+mj-lt"/>
                <a:cs typeface="+mn-cs"/>
              </a:rPr>
              <a:t>APLIKACIJA</a:t>
            </a:r>
            <a:endParaRPr lang="hr-HR" sz="3200" b="1" dirty="0">
              <a:ln w="6350">
                <a:solidFill>
                  <a:schemeClr val="tx1"/>
                </a:solidFill>
              </a:ln>
              <a:noFill/>
              <a:latin typeface="+mj-lt"/>
              <a:cs typeface="+mn-cs"/>
            </a:endParaRPr>
          </a:p>
          <a:p>
            <a:pPr algn="ctr"/>
            <a:endParaRPr lang="hr-HR" sz="2400" b="1" dirty="0">
              <a:ln w="6350">
                <a:solidFill>
                  <a:schemeClr val="tx1"/>
                </a:solidFill>
              </a:ln>
              <a:noFill/>
              <a:latin typeface="+mj-lt"/>
              <a:cs typeface="+mn-cs"/>
            </a:endParaRPr>
          </a:p>
          <a:p>
            <a:pPr algn="ctr"/>
            <a:r>
              <a:rPr lang="hr-HR" sz="2000" b="1" dirty="0">
                <a:ln w="6350">
                  <a:solidFill>
                    <a:schemeClr val="tx1"/>
                  </a:solidFill>
                </a:ln>
                <a:noFill/>
                <a:latin typeface="+mj-lt"/>
                <a:cs typeface="+mn-cs"/>
              </a:rPr>
              <a:t>DOKUMENTACIJA</a:t>
            </a:r>
          </a:p>
          <a:p>
            <a:pPr algn="ctr"/>
            <a:endParaRPr lang="ru-RU" sz="2400" b="1" dirty="0">
              <a:ln w="6350">
                <a:solidFill>
                  <a:schemeClr val="tx1"/>
                </a:solidFill>
              </a:ln>
              <a:noFill/>
              <a:latin typeface="+mj-lt"/>
              <a:cs typeface="+mn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927B2D4-FF66-4F53-9CB5-9DB268DE0B8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533023" y="4295163"/>
            <a:ext cx="5855702" cy="1583557"/>
          </a:xfrm>
        </p:spPr>
        <p:txBody>
          <a:bodyPr>
            <a:normAutofit/>
          </a:bodyPr>
          <a:lstStyle/>
          <a:p>
            <a:r>
              <a:rPr lang="hr-HR" dirty="0"/>
              <a:t>Obuhvaćeno: dokumentacija, svi slojevi aplikacije, hardver, sigurnosne kontrole, zadovoljenost funkcionalnih i sistemskih zahtjeva.</a:t>
            </a:r>
          </a:p>
          <a:p>
            <a:r>
              <a:rPr lang="hr-HR" dirty="0"/>
              <a:t>Revizija će se izvoditi u periodu od mjesec dana, tijekom siječnja, u sjedištu firme u Zagrebu.</a:t>
            </a:r>
          </a:p>
          <a:p>
            <a:r>
              <a:rPr lang="hr-HR" dirty="0"/>
              <a:t>Van opsega je revizija procesa razvoja i održavanja, budući da je to kontinuirano zahvaćeno retrospektivama.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E42B5-9DB2-4F76-8565-788CC77B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0D5A9-F67D-4AB4-A7F9-1F9950C7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NEW BUDDY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F5544-AE99-49B4-B21E-2F2EF642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30.01.2019</a:t>
            </a:r>
            <a:endParaRPr lang="ru-R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40F77C-8978-430F-B544-45F5238336F8}"/>
              </a:ext>
            </a:extLst>
          </p:cNvPr>
          <p:cNvSpPr/>
          <p:nvPr/>
        </p:nvSpPr>
        <p:spPr>
          <a:xfrm>
            <a:off x="5778098" y="1871526"/>
            <a:ext cx="235205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>
                <a:ln w="6350">
                  <a:solidFill>
                    <a:schemeClr val="tx1"/>
                  </a:solidFill>
                </a:ln>
                <a:noFill/>
                <a:latin typeface="+mj-lt"/>
              </a:rPr>
              <a:t>HARDVER</a:t>
            </a:r>
            <a:endParaRPr lang="ru-RU" sz="3300" b="1" dirty="0">
              <a:ln w="6350">
                <a:solidFill>
                  <a:schemeClr val="tx1"/>
                </a:solidFill>
              </a:ln>
              <a:noFill/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44C750B-7939-4210-ADBE-0D9990A267A4}"/>
              </a:ext>
            </a:extLst>
          </p:cNvPr>
          <p:cNvSpPr/>
          <p:nvPr/>
        </p:nvSpPr>
        <p:spPr>
          <a:xfrm>
            <a:off x="3719706" y="1660184"/>
            <a:ext cx="1813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6350">
                  <a:solidFill>
                    <a:schemeClr val="tx1"/>
                  </a:solidFill>
                </a:ln>
                <a:noFill/>
                <a:latin typeface="+mj-lt"/>
              </a:rPr>
              <a:t>SIGURNOSNE</a:t>
            </a:r>
          </a:p>
          <a:p>
            <a:pPr algn="ctr"/>
            <a:r>
              <a:rPr lang="en-US" b="1" dirty="0">
                <a:ln w="6350">
                  <a:solidFill>
                    <a:schemeClr val="tx1"/>
                  </a:solidFill>
                </a:ln>
                <a:noFill/>
                <a:latin typeface="+mj-lt"/>
              </a:rPr>
              <a:t>KONTROLE</a:t>
            </a:r>
            <a:endParaRPr lang="ru-RU" b="1" dirty="0">
              <a:ln w="6350">
                <a:solidFill>
                  <a:schemeClr val="tx1"/>
                </a:solidFill>
              </a:ln>
              <a:noFill/>
              <a:latin typeface="+mj-lt"/>
            </a:endParaRPr>
          </a:p>
        </p:txBody>
      </p:sp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97F24DEE-D198-4626-B5C3-2BFFB33E0D1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974" b="29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0857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REVIZIJE</a:t>
            </a:r>
            <a:endParaRPr lang="ru-RU" dirty="0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RAZINE REVIZIJE KOJE SE PROVODE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Revizija</a:t>
            </a:r>
            <a:r>
              <a:rPr lang="en-US" dirty="0"/>
              <a:t> </a:t>
            </a:r>
            <a:r>
              <a:rPr lang="en-US" dirty="0" err="1"/>
              <a:t>sigurnosti</a:t>
            </a:r>
            <a:endParaRPr lang="ru-RU" dirty="0"/>
          </a:p>
        </p:txBody>
      </p:sp>
      <p:pic>
        <p:nvPicPr>
          <p:cNvPr id="7" name="Picture Placeholder 6" descr="Globe icon">
            <a:extLst>
              <a:ext uri="{FF2B5EF4-FFF2-40B4-BE49-F238E27FC236}">
                <a16:creationId xmlns:a16="http://schemas.microsoft.com/office/drawing/2014/main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920469" y="3291840"/>
            <a:ext cx="2670048" cy="640080"/>
          </a:xfrm>
        </p:spPr>
        <p:txBody>
          <a:bodyPr/>
          <a:lstStyle/>
          <a:p>
            <a:r>
              <a:rPr lang="en-US" dirty="0" err="1"/>
              <a:t>Revizija</a:t>
            </a:r>
            <a:r>
              <a:rPr lang="en-US" dirty="0"/>
              <a:t> </a:t>
            </a:r>
            <a:r>
              <a:rPr lang="en-US" dirty="0" err="1"/>
              <a:t>kontrola</a:t>
            </a:r>
            <a:r>
              <a:rPr lang="en-US" dirty="0"/>
              <a:t> u </a:t>
            </a:r>
            <a:r>
              <a:rPr lang="en-US" dirty="0" err="1"/>
              <a:t>vezi</a:t>
            </a:r>
            <a:r>
              <a:rPr lang="en-US" dirty="0"/>
              <a:t> </a:t>
            </a:r>
            <a:r>
              <a:rPr lang="en-US" dirty="0" err="1"/>
              <a:t>obrane</a:t>
            </a:r>
            <a:r>
              <a:rPr lang="en-US" dirty="0"/>
              <a:t> od </a:t>
            </a:r>
            <a:r>
              <a:rPr lang="en-US" dirty="0" err="1"/>
              <a:t>poznatih</a:t>
            </a:r>
            <a:r>
              <a:rPr lang="en-US" dirty="0"/>
              <a:t> </a:t>
            </a:r>
            <a:r>
              <a:rPr lang="en-US" dirty="0" err="1"/>
              <a:t>napada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460807" y="3291840"/>
            <a:ext cx="1209357" cy="640080"/>
          </a:xfrm>
        </p:spPr>
        <p:txBody>
          <a:bodyPr>
            <a:normAutofit/>
          </a:bodyPr>
          <a:lstStyle/>
          <a:p>
            <a:r>
              <a:rPr lang="en-US" dirty="0" err="1"/>
              <a:t>Revizija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ru-RU" dirty="0"/>
          </a:p>
        </p:txBody>
      </p:sp>
      <p:pic>
        <p:nvPicPr>
          <p:cNvPr id="12" name="Picture Placeholder 11" descr="Cubes icon">
            <a:extLst>
              <a:ext uri="{FF2B5EF4-FFF2-40B4-BE49-F238E27FC236}">
                <a16:creationId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Provjera</a:t>
            </a:r>
            <a:r>
              <a:rPr lang="en-US" dirty="0"/>
              <a:t> a</a:t>
            </a:r>
            <a:r>
              <a:rPr lang="hr-HR" dirty="0"/>
              <a:t>žurnosti dokumentacije i test case-ova, revizija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dirty="0" err="1"/>
              <a:t>Revizija</a:t>
            </a:r>
            <a:r>
              <a:rPr lang="en-US" dirty="0"/>
              <a:t> </a:t>
            </a:r>
            <a:r>
              <a:rPr lang="en-US" dirty="0" err="1"/>
              <a:t>hardvera</a:t>
            </a:r>
            <a:endParaRPr lang="ru-RU" dirty="0"/>
          </a:p>
        </p:txBody>
      </p:sp>
      <p:pic>
        <p:nvPicPr>
          <p:cNvPr id="18" name="Picture Placeholder 17" descr="Microprocessor icon">
            <a:extLst>
              <a:ext uri="{FF2B5EF4-FFF2-40B4-BE49-F238E27FC236}">
                <a16:creationId xmlns:a16="http://schemas.microsoft.com/office/drawing/2014/main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 err="1"/>
              <a:t>Revizija</a:t>
            </a:r>
            <a:r>
              <a:rPr lang="en-US" dirty="0"/>
              <a:t> </a:t>
            </a:r>
            <a:r>
              <a:rPr lang="en-US" dirty="0" err="1"/>
              <a:t>hardvera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korist</a:t>
            </a:r>
            <a:r>
              <a:rPr lang="hr-HR" dirty="0"/>
              <a:t>i</a:t>
            </a:r>
            <a:r>
              <a:rPr lang="en-US" dirty="0"/>
              <a:t>, </a:t>
            </a:r>
            <a:r>
              <a:rPr lang="en-US" dirty="0" err="1"/>
              <a:t>provjera</a:t>
            </a:r>
            <a:r>
              <a:rPr lang="en-US" dirty="0"/>
              <a:t> </a:t>
            </a:r>
            <a:r>
              <a:rPr lang="hr-HR" dirty="0"/>
              <a:t>ažuriranja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performansi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460807" y="4427607"/>
            <a:ext cx="1209357" cy="954289"/>
          </a:xfrm>
        </p:spPr>
        <p:txBody>
          <a:bodyPr>
            <a:normAutofit/>
          </a:bodyPr>
          <a:lstStyle/>
          <a:p>
            <a:r>
              <a:rPr lang="en-US" dirty="0" err="1"/>
              <a:t>Revizija</a:t>
            </a:r>
            <a:r>
              <a:rPr lang="en-US" dirty="0"/>
              <a:t> </a:t>
            </a:r>
            <a:r>
              <a:rPr lang="en-US" dirty="0" err="1"/>
              <a:t>poslovne</a:t>
            </a:r>
            <a:r>
              <a:rPr lang="en-US" dirty="0"/>
              <a:t> </a:t>
            </a:r>
            <a:r>
              <a:rPr lang="en-US" dirty="0" err="1"/>
              <a:t>logike</a:t>
            </a:r>
            <a:endParaRPr lang="ru-RU" dirty="0"/>
          </a:p>
        </p:txBody>
      </p:sp>
      <p:pic>
        <p:nvPicPr>
          <p:cNvPr id="21" name="Picture Placeholder 20" descr="Atom icon">
            <a:extLst>
              <a:ext uri="{FF2B5EF4-FFF2-40B4-BE49-F238E27FC236}">
                <a16:creationId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hr-HR" dirty="0"/>
              <a:t>Revizija implementacije</a:t>
            </a:r>
            <a:r>
              <a:rPr lang="en-US" dirty="0"/>
              <a:t> </a:t>
            </a:r>
            <a:r>
              <a:rPr lang="en-US" dirty="0" err="1"/>
              <a:t>poslovn</a:t>
            </a:r>
            <a:r>
              <a:rPr lang="hr-HR" dirty="0"/>
              <a:t>e</a:t>
            </a:r>
            <a:r>
              <a:rPr lang="en-US" dirty="0"/>
              <a:t> </a:t>
            </a:r>
            <a:r>
              <a:rPr lang="en-US" dirty="0" err="1"/>
              <a:t>logik</a:t>
            </a:r>
            <a:r>
              <a:rPr lang="hr-HR" dirty="0"/>
              <a:t>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hr-HR" dirty="0"/>
              <a:t>procesa</a:t>
            </a:r>
            <a:r>
              <a:rPr lang="en-US" dirty="0"/>
              <a:t> </a:t>
            </a:r>
            <a:r>
              <a:rPr lang="hr-HR" dirty="0"/>
              <a:t>na</a:t>
            </a:r>
            <a:r>
              <a:rPr lang="en-US" dirty="0"/>
              <a:t> </a:t>
            </a:r>
            <a:r>
              <a:rPr lang="en-US" dirty="0" err="1"/>
              <a:t>baz</a:t>
            </a:r>
            <a:r>
              <a:rPr lang="hr-HR" dirty="0"/>
              <a:t>i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09C3A-84E8-4719-8AE7-A66B8CA9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NEW BUDDY</a:t>
            </a:r>
            <a:endParaRPr lang="ru-R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EEAA2-E066-4E86-A51B-FAC33331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30.01.2019</a:t>
            </a:r>
            <a:endParaRPr lang="ru-RU" dirty="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3C4DE647-26BF-44F3-A4A2-660B2D19920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10"/>
          <a:srcRect t="2974" b="29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REVIZIJA SIGURNOSTI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4591" y="2243662"/>
            <a:ext cx="4782884" cy="767394"/>
          </a:xfrm>
        </p:spPr>
        <p:txBody>
          <a:bodyPr>
            <a:normAutofit fontScale="92500" lnSpcReduction="10000"/>
          </a:bodyPr>
          <a:lstStyle/>
          <a:p>
            <a:r>
              <a:rPr lang="hr-HR" dirty="0"/>
              <a:t>SIGURNOSNO TESTIRANJE U KOJEM ĆE SE REVIDIRATI IMPLEMENTIRANE KONTROLE U VEZI OBRANE OD POZNATIH NAPADA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905728" y="3162058"/>
            <a:ext cx="4482996" cy="2432603"/>
          </a:xfrm>
        </p:spPr>
        <p:txBody>
          <a:bodyPr/>
          <a:lstStyle/>
          <a:p>
            <a:r>
              <a:rPr lang="hr-HR" dirty="0"/>
              <a:t>Jesu li ispravno implementirane validacije na svim razimana aplikacije, te konfiguracija podešena tako da je aplikacije otporna na SQL Injection i CSRF napade?</a:t>
            </a:r>
            <a:endParaRPr lang="en-US" dirty="0"/>
          </a:p>
          <a:p>
            <a:r>
              <a:rPr lang="hr-HR" dirty="0"/>
              <a:t>Jesu li implementirane adekvatne kontrole za sprječavanje neovlaštenog pristupa?</a:t>
            </a:r>
            <a:endParaRPr lang="en-US" dirty="0"/>
          </a:p>
          <a:p>
            <a:endParaRPr lang="hr-HR" dirty="0"/>
          </a:p>
          <a:p>
            <a:r>
              <a:rPr lang="hr-HR" dirty="0">
                <a:solidFill>
                  <a:schemeClr val="tx1"/>
                </a:solidFill>
              </a:rPr>
              <a:t>PRIMJER: </a:t>
            </a:r>
            <a:r>
              <a:rPr lang="hr-HR" dirty="0"/>
              <a:t>prilikom revizije stanja poslužitelja, korištenjem nmap alata provjeriti će se stanje svih otvorenih portova iz aspekta sigurnosti.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NEW BUDDY</a:t>
            </a:r>
            <a:endParaRPr lang="ru-R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30.01.2019</a:t>
            </a:r>
            <a:endParaRPr lang="ru-RU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E7D4DA4B-65CC-4538-AE6A-7597170414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974" b="29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REVIZIJA HARDVERA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hr-HR" dirty="0"/>
              <a:t>esu li aplicirana posljednja ažuriranja operacijskih sustava na osobnim računalima</a:t>
            </a:r>
            <a:r>
              <a:rPr lang="en-US" dirty="0"/>
              <a:t>?</a:t>
            </a:r>
          </a:p>
          <a:p>
            <a:r>
              <a:rPr lang="en-GB" dirty="0"/>
              <a:t>Jesu li </a:t>
            </a:r>
            <a:r>
              <a:rPr lang="en-GB" dirty="0" err="1"/>
              <a:t>performanse</a:t>
            </a:r>
            <a:r>
              <a:rPr lang="en-GB" dirty="0"/>
              <a:t> </a:t>
            </a:r>
            <a:r>
              <a:rPr lang="en-GB" dirty="0" err="1"/>
              <a:t>zakupljenih</a:t>
            </a:r>
            <a:r>
              <a:rPr lang="en-GB" dirty="0"/>
              <a:t> </a:t>
            </a:r>
            <a:r>
              <a:rPr lang="en-GB" dirty="0" err="1"/>
              <a:t>poslu</a:t>
            </a:r>
            <a:r>
              <a:rPr lang="hr-HR" dirty="0"/>
              <a:t>žitelja zadovoljavajuće sukladno zahtjevima?</a:t>
            </a:r>
            <a:endParaRPr lang="en-US" dirty="0"/>
          </a:p>
          <a:p>
            <a:r>
              <a:rPr lang="hr-HR" dirty="0"/>
              <a:t>Jesu li pravilno implementirani procesi praćenja performansi?</a:t>
            </a:r>
            <a:endParaRPr lang="ru-RU" dirty="0"/>
          </a:p>
        </p:txBody>
      </p:sp>
      <p:pic>
        <p:nvPicPr>
          <p:cNvPr id="18" name="Picture Placeholder 17" descr="Abstract background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B5262-30A5-4063-A21E-56FCACC4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NEW BUDDY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30.01.2019</a:t>
            </a:r>
            <a:endParaRPr lang="ru-RU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C3EE480-271B-4525-BB5C-1656966C13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974" b="29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REVIZIJA APLIKACIJE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REVIZIJA APLIKACIJE ZAPOČETI ĆE PREGLEDAVANJEM ČITAVE DOKUMENTACIJE 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03276" y="3962640"/>
            <a:ext cx="4452987" cy="2009372"/>
          </a:xfrm>
        </p:spPr>
        <p:txBody>
          <a:bodyPr>
            <a:normAutofit/>
          </a:bodyPr>
          <a:lstStyle/>
          <a:p>
            <a:r>
              <a:rPr lang="hr-HR" dirty="0"/>
              <a:t>Jesu li sve funkcionalnosti dokumentirane?</a:t>
            </a:r>
          </a:p>
          <a:p>
            <a:r>
              <a:rPr lang="hr-HR" dirty="0"/>
              <a:t>Pokriva li korisnička dokumentacija sve funkcionalnosti?</a:t>
            </a:r>
          </a:p>
          <a:p>
            <a:r>
              <a:rPr lang="hr-HR" dirty="0"/>
              <a:t>Je li čitava funkcionalnost pokrivena testovima te jesu li isti ažurni?</a:t>
            </a:r>
          </a:p>
          <a:p>
            <a:r>
              <a:rPr lang="hr-HR" dirty="0"/>
              <a:t>Jesu li u aplikaciji implementirane sve funkcionalnosti?</a:t>
            </a:r>
            <a:endParaRPr lang="en-US" dirty="0"/>
          </a:p>
          <a:p>
            <a:endParaRPr lang="ru-RU" dirty="0"/>
          </a:p>
        </p:txBody>
      </p:sp>
      <p:pic>
        <p:nvPicPr>
          <p:cNvPr id="13" name="Picture Placeholder 12" descr="Abstract background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8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NEW BUDDY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30.01.2019</a:t>
            </a:r>
            <a:endParaRPr lang="ru-RU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ECDDDC4-D912-49DA-B208-B30BE9A8B37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974" b="29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Abstract background">
            <a:extLst>
              <a:ext uri="{FF2B5EF4-FFF2-40B4-BE49-F238E27FC236}">
                <a16:creationId xmlns:a16="http://schemas.microsoft.com/office/drawing/2014/main" id="{8326B02F-CCB2-45DB-8011-D2968AD61203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21" name="Picture Placeholder 20" descr="Abstract background">
            <a:extLst>
              <a:ext uri="{FF2B5EF4-FFF2-40B4-BE49-F238E27FC236}">
                <a16:creationId xmlns:a16="http://schemas.microsoft.com/office/drawing/2014/main" id="{CFD930F2-FED4-475C-A75D-6AB0467299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71E61A3-1D57-4708-B548-E5986378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REVIZIJA POSLOVNE LOGIKE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6F646D-B036-48DA-A242-2C9263AC3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ISPRAVNOST IMPLEMENTACIJE POSLOVNE LOGIKE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2259AB-530E-4F31-A710-6CF0B478F1C7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098827" y="2785145"/>
            <a:ext cx="5311245" cy="2552437"/>
          </a:xfrm>
        </p:spPr>
        <p:txBody>
          <a:bodyPr>
            <a:normAutofit/>
          </a:bodyPr>
          <a:lstStyle/>
          <a:p>
            <a:r>
              <a:rPr lang="hr-HR" dirty="0"/>
              <a:t>Jesu li implementirane sve potrebne procedure poslovne logike, izvršavaju li se ispravno?</a:t>
            </a:r>
          </a:p>
          <a:p>
            <a:r>
              <a:rPr lang="hr-HR" dirty="0"/>
              <a:t>Je li spremanje i dohvaćanje podataka ispravno izvedeno?</a:t>
            </a:r>
            <a:endParaRPr lang="en-US" dirty="0"/>
          </a:p>
          <a:p>
            <a:r>
              <a:rPr lang="hr-HR" dirty="0"/>
              <a:t>Ručno će se provjeravati da akcije u aplikaciji rezultiraju ispravnim i planiranim procesima.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>
                <a:solidFill>
                  <a:schemeClr val="tx1"/>
                </a:solidFill>
              </a:rPr>
              <a:t>PRIMJER:</a:t>
            </a:r>
            <a:r>
              <a:rPr lang="hr-HR" dirty="0"/>
              <a:t> u svrhu obavještavanja EU, jesmo li omogućili generiranje svih potrebnih izvještaja, te odgovaraju li pojedini izvještaji stvarnom stanju u bazi podataka?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B8384-B0BB-4EA8-B9C0-C29BC90F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73D43-1954-4F70-800C-0FBF061F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 NEW BUDDY</a:t>
            </a:r>
            <a:endParaRPr lang="ru-R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3A74C-977A-4816-891B-118D588A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30.01.2019</a:t>
            </a:r>
            <a:endParaRPr lang="ru-RU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4D6A7A4-4C42-489E-A71E-C2A7DCB574C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2974" b="29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7620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ic-Futuristic_PitchDeck_MO - v5.potx" id="{FE2E2762-1D65-4476-8021-C030968F4989}" vid="{C15C105D-FED3-43CD-B6CC-0305C7A12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0</TotalTime>
  <Words>684</Words>
  <Application>Microsoft Office PowerPoint</Application>
  <PresentationFormat>Widescreen</PresentationFormat>
  <Paragraphs>137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Gill Sans MT</vt:lpstr>
      <vt:lpstr>Segoe UI Light</vt:lpstr>
      <vt:lpstr>Office Theme</vt:lpstr>
      <vt:lpstr>MY NEW BUDDY</vt:lpstr>
      <vt:lpstr>MY NEW BUDDY</vt:lpstr>
      <vt:lpstr>PROGRAM REVIZIJE</vt:lpstr>
      <vt:lpstr>OPSEG REVIZIJE</vt:lpstr>
      <vt:lpstr>PLAN REVIZIJE</vt:lpstr>
      <vt:lpstr>REVIZIJA SIGURNOSTI</vt:lpstr>
      <vt:lpstr>REVIZIJA HARDVERA</vt:lpstr>
      <vt:lpstr>REVIZIJA APLIKACIJE</vt:lpstr>
      <vt:lpstr>REVIZIJA POSLOVNE LOGIKE</vt:lpstr>
      <vt:lpstr>KRITERIJI REVIZIJE</vt:lpstr>
      <vt:lpstr>PRIMJER REVIZIJE</vt:lpstr>
      <vt:lpstr>TIM</vt:lpstr>
      <vt:lpstr>PITANJA?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2019-01-29T18:29:17Z</dcterms:created>
  <dcterms:modified xsi:type="dcterms:W3CDTF">2019-01-30T11:34:23Z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2018-08-01T18:26:16.5139576Z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