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62" r:id="rId4"/>
    <p:sldId id="263" r:id="rId5"/>
    <p:sldId id="260" r:id="rId6"/>
    <p:sldId id="276" r:id="rId7"/>
    <p:sldId id="273" r:id="rId8"/>
    <p:sldId id="274" r:id="rId9"/>
    <p:sldId id="275" r:id="rId10"/>
    <p:sldId id="270" r:id="rId11"/>
    <p:sldId id="269" r:id="rId12"/>
    <p:sldId id="271" r:id="rId13"/>
    <p:sldId id="272"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048BE4-BF30-4A20-AE46-261C4F9900D7}"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1AAF9-0D59-4E74-9980-60105B294BBD}" type="slidenum">
              <a:rPr lang="en-IN" smtClean="0"/>
              <a:t>‹#›</a:t>
            </a:fld>
            <a:endParaRPr lang="en-IN"/>
          </a:p>
        </p:txBody>
      </p:sp>
    </p:spTree>
    <p:extLst>
      <p:ext uri="{BB962C8B-B14F-4D97-AF65-F5344CB8AC3E}">
        <p14:creationId xmlns:p14="http://schemas.microsoft.com/office/powerpoint/2010/main" val="221036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48BE4-BF30-4A20-AE46-261C4F9900D7}"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51AAF9-0D59-4E74-9980-60105B294BBD}" type="slidenum">
              <a:rPr lang="en-IN" smtClean="0"/>
              <a:t>‹#›</a:t>
            </a:fld>
            <a:endParaRPr lang="en-IN"/>
          </a:p>
        </p:txBody>
      </p:sp>
    </p:spTree>
    <p:extLst>
      <p:ext uri="{BB962C8B-B14F-4D97-AF65-F5344CB8AC3E}">
        <p14:creationId xmlns:p14="http://schemas.microsoft.com/office/powerpoint/2010/main" val="56535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048BE4-BF30-4A20-AE46-261C4F9900D7}"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1AAF9-0D59-4E74-9980-60105B294BBD}" type="slidenum">
              <a:rPr lang="en-IN" smtClean="0"/>
              <a:t>‹#›</a:t>
            </a:fld>
            <a:endParaRPr lang="en-IN"/>
          </a:p>
        </p:txBody>
      </p:sp>
    </p:spTree>
    <p:extLst>
      <p:ext uri="{BB962C8B-B14F-4D97-AF65-F5344CB8AC3E}">
        <p14:creationId xmlns:p14="http://schemas.microsoft.com/office/powerpoint/2010/main" val="3153998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048BE4-BF30-4A20-AE46-261C4F9900D7}"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1AAF9-0D59-4E74-9980-60105B294BB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61816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48BE4-BF30-4A20-AE46-261C4F9900D7}"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1AAF9-0D59-4E74-9980-60105B294BBD}" type="slidenum">
              <a:rPr lang="en-IN" smtClean="0"/>
              <a:t>‹#›</a:t>
            </a:fld>
            <a:endParaRPr lang="en-IN"/>
          </a:p>
        </p:txBody>
      </p:sp>
    </p:spTree>
    <p:extLst>
      <p:ext uri="{BB962C8B-B14F-4D97-AF65-F5344CB8AC3E}">
        <p14:creationId xmlns:p14="http://schemas.microsoft.com/office/powerpoint/2010/main" val="2344727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048BE4-BF30-4A20-AE46-261C4F9900D7}" type="datetimeFigureOut">
              <a:rPr lang="en-IN" smtClean="0"/>
              <a:t>29-07-2024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1AAF9-0D59-4E74-9980-60105B294BBD}" type="slidenum">
              <a:rPr lang="en-IN" smtClean="0"/>
              <a:t>‹#›</a:t>
            </a:fld>
            <a:endParaRPr lang="en-IN"/>
          </a:p>
        </p:txBody>
      </p:sp>
    </p:spTree>
    <p:extLst>
      <p:ext uri="{BB962C8B-B14F-4D97-AF65-F5344CB8AC3E}">
        <p14:creationId xmlns:p14="http://schemas.microsoft.com/office/powerpoint/2010/main" val="2977112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048BE4-BF30-4A20-AE46-261C4F9900D7}" type="datetimeFigureOut">
              <a:rPr lang="en-IN" smtClean="0"/>
              <a:t>29-07-2024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1AAF9-0D59-4E74-9980-60105B294BBD}" type="slidenum">
              <a:rPr lang="en-IN" smtClean="0"/>
              <a:t>‹#›</a:t>
            </a:fld>
            <a:endParaRPr lang="en-IN"/>
          </a:p>
        </p:txBody>
      </p:sp>
    </p:spTree>
    <p:extLst>
      <p:ext uri="{BB962C8B-B14F-4D97-AF65-F5344CB8AC3E}">
        <p14:creationId xmlns:p14="http://schemas.microsoft.com/office/powerpoint/2010/main" val="3984360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48BE4-BF30-4A20-AE46-261C4F9900D7}"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1AAF9-0D59-4E74-9980-60105B294BBD}" type="slidenum">
              <a:rPr lang="en-IN" smtClean="0"/>
              <a:t>‹#›</a:t>
            </a:fld>
            <a:endParaRPr lang="en-IN"/>
          </a:p>
        </p:txBody>
      </p:sp>
    </p:spTree>
    <p:extLst>
      <p:ext uri="{BB962C8B-B14F-4D97-AF65-F5344CB8AC3E}">
        <p14:creationId xmlns:p14="http://schemas.microsoft.com/office/powerpoint/2010/main" val="1950031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48BE4-BF30-4A20-AE46-261C4F9900D7}"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1AAF9-0D59-4E74-9980-60105B294BBD}" type="slidenum">
              <a:rPr lang="en-IN" smtClean="0"/>
              <a:t>‹#›</a:t>
            </a:fld>
            <a:endParaRPr lang="en-IN"/>
          </a:p>
        </p:txBody>
      </p:sp>
    </p:spTree>
    <p:extLst>
      <p:ext uri="{BB962C8B-B14F-4D97-AF65-F5344CB8AC3E}">
        <p14:creationId xmlns:p14="http://schemas.microsoft.com/office/powerpoint/2010/main" val="3176146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048BE4-BF30-4A20-AE46-261C4F9900D7}"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1AAF9-0D59-4E74-9980-60105B294BBD}" type="slidenum">
              <a:rPr lang="en-IN" smtClean="0"/>
              <a:t>‹#›</a:t>
            </a:fld>
            <a:endParaRPr lang="en-IN"/>
          </a:p>
        </p:txBody>
      </p:sp>
    </p:spTree>
    <p:extLst>
      <p:ext uri="{BB962C8B-B14F-4D97-AF65-F5344CB8AC3E}">
        <p14:creationId xmlns:p14="http://schemas.microsoft.com/office/powerpoint/2010/main" val="1982022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48BE4-BF30-4A20-AE46-261C4F9900D7}"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1AAF9-0D59-4E74-9980-60105B294BBD}" type="slidenum">
              <a:rPr lang="en-IN" smtClean="0"/>
              <a:t>‹#›</a:t>
            </a:fld>
            <a:endParaRPr lang="en-IN"/>
          </a:p>
        </p:txBody>
      </p:sp>
    </p:spTree>
    <p:extLst>
      <p:ext uri="{BB962C8B-B14F-4D97-AF65-F5344CB8AC3E}">
        <p14:creationId xmlns:p14="http://schemas.microsoft.com/office/powerpoint/2010/main" val="376974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048BE4-BF30-4A20-AE46-261C4F9900D7}"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51AAF9-0D59-4E74-9980-60105B294BBD}" type="slidenum">
              <a:rPr lang="en-IN" smtClean="0"/>
              <a:t>‹#›</a:t>
            </a:fld>
            <a:endParaRPr lang="en-IN"/>
          </a:p>
        </p:txBody>
      </p:sp>
    </p:spTree>
    <p:extLst>
      <p:ext uri="{BB962C8B-B14F-4D97-AF65-F5344CB8AC3E}">
        <p14:creationId xmlns:p14="http://schemas.microsoft.com/office/powerpoint/2010/main" val="3591087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048BE4-BF30-4A20-AE46-261C4F9900D7}" type="datetimeFigureOut">
              <a:rPr lang="en-IN" smtClean="0"/>
              <a:t>29-07-2024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51AAF9-0D59-4E74-9980-60105B294BBD}" type="slidenum">
              <a:rPr lang="en-IN" smtClean="0"/>
              <a:t>‹#›</a:t>
            </a:fld>
            <a:endParaRPr lang="en-IN"/>
          </a:p>
        </p:txBody>
      </p:sp>
    </p:spTree>
    <p:extLst>
      <p:ext uri="{BB962C8B-B14F-4D97-AF65-F5344CB8AC3E}">
        <p14:creationId xmlns:p14="http://schemas.microsoft.com/office/powerpoint/2010/main" val="75482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3048BE4-BF30-4A20-AE46-261C4F9900D7}" type="datetimeFigureOut">
              <a:rPr lang="en-IN" smtClean="0"/>
              <a:t>29-07-2024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A51AAF9-0D59-4E74-9980-60105B294BBD}" type="slidenum">
              <a:rPr lang="en-IN" smtClean="0"/>
              <a:t>‹#›</a:t>
            </a:fld>
            <a:endParaRPr lang="en-IN"/>
          </a:p>
        </p:txBody>
      </p:sp>
    </p:spTree>
    <p:extLst>
      <p:ext uri="{BB962C8B-B14F-4D97-AF65-F5344CB8AC3E}">
        <p14:creationId xmlns:p14="http://schemas.microsoft.com/office/powerpoint/2010/main" val="2839547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048BE4-BF30-4A20-AE46-261C4F9900D7}" type="datetimeFigureOut">
              <a:rPr lang="en-IN" smtClean="0"/>
              <a:t>29-07-2024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A51AAF9-0D59-4E74-9980-60105B294BBD}" type="slidenum">
              <a:rPr lang="en-IN" smtClean="0"/>
              <a:t>‹#›</a:t>
            </a:fld>
            <a:endParaRPr lang="en-IN"/>
          </a:p>
        </p:txBody>
      </p:sp>
    </p:spTree>
    <p:extLst>
      <p:ext uri="{BB962C8B-B14F-4D97-AF65-F5344CB8AC3E}">
        <p14:creationId xmlns:p14="http://schemas.microsoft.com/office/powerpoint/2010/main" val="424483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3048BE4-BF30-4A20-AE46-261C4F9900D7}" type="datetimeFigureOut">
              <a:rPr lang="en-IN" smtClean="0"/>
              <a:t>29-07-2024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A51AAF9-0D59-4E74-9980-60105B294BBD}" type="slidenum">
              <a:rPr lang="en-IN" smtClean="0"/>
              <a:t>‹#›</a:t>
            </a:fld>
            <a:endParaRPr lang="en-IN"/>
          </a:p>
        </p:txBody>
      </p:sp>
    </p:spTree>
    <p:extLst>
      <p:ext uri="{BB962C8B-B14F-4D97-AF65-F5344CB8AC3E}">
        <p14:creationId xmlns:p14="http://schemas.microsoft.com/office/powerpoint/2010/main" val="257685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48BE4-BF30-4A20-AE46-261C4F9900D7}"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51AAF9-0D59-4E74-9980-60105B294BBD}" type="slidenum">
              <a:rPr lang="en-IN" smtClean="0"/>
              <a:t>‹#›</a:t>
            </a:fld>
            <a:endParaRPr lang="en-IN"/>
          </a:p>
        </p:txBody>
      </p:sp>
    </p:spTree>
    <p:extLst>
      <p:ext uri="{BB962C8B-B14F-4D97-AF65-F5344CB8AC3E}">
        <p14:creationId xmlns:p14="http://schemas.microsoft.com/office/powerpoint/2010/main" val="3862842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048BE4-BF30-4A20-AE46-261C4F9900D7}" type="datetimeFigureOut">
              <a:rPr lang="en-IN" smtClean="0"/>
              <a:t>29-07-2024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A51AAF9-0D59-4E74-9980-60105B294BBD}" type="slidenum">
              <a:rPr lang="en-IN" smtClean="0"/>
              <a:t>‹#›</a:t>
            </a:fld>
            <a:endParaRPr lang="en-IN"/>
          </a:p>
        </p:txBody>
      </p:sp>
    </p:spTree>
    <p:extLst>
      <p:ext uri="{BB962C8B-B14F-4D97-AF65-F5344CB8AC3E}">
        <p14:creationId xmlns:p14="http://schemas.microsoft.com/office/powerpoint/2010/main" val="364395875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9097" y="1494503"/>
            <a:ext cx="10756489" cy="893639"/>
          </a:xfrm>
        </p:spPr>
        <p:txBody>
          <a:bodyPr>
            <a:normAutofit fontScale="90000"/>
          </a:bodyPr>
          <a:lstStyle/>
          <a:p>
            <a:r>
              <a:rPr lang="en-IN" dirty="0"/>
              <a:t>LEAD SCORE CASE STUDY</a:t>
            </a:r>
          </a:p>
        </p:txBody>
      </p:sp>
      <p:sp>
        <p:nvSpPr>
          <p:cNvPr id="3" name="Subtitle 2"/>
          <p:cNvSpPr>
            <a:spLocks noGrp="1"/>
          </p:cNvSpPr>
          <p:nvPr>
            <p:ph type="subTitle" idx="1"/>
          </p:nvPr>
        </p:nvSpPr>
        <p:spPr>
          <a:xfrm>
            <a:off x="8947355" y="5514799"/>
            <a:ext cx="2753032" cy="1126283"/>
          </a:xfrm>
        </p:spPr>
        <p:txBody>
          <a:bodyPr>
            <a:normAutofit fontScale="62500" lnSpcReduction="20000"/>
          </a:bodyPr>
          <a:lstStyle/>
          <a:p>
            <a:r>
              <a:rPr lang="en-IN" b="1" dirty="0"/>
              <a:t>Prepared By :-</a:t>
            </a:r>
          </a:p>
          <a:p>
            <a:r>
              <a:rPr lang="en-IN" b="1" dirty="0" err="1"/>
              <a:t>Tanusree</a:t>
            </a:r>
            <a:r>
              <a:rPr lang="en-IN" b="1" dirty="0"/>
              <a:t> Halder</a:t>
            </a:r>
          </a:p>
          <a:p>
            <a:r>
              <a:rPr lang="en-IN" b="1" dirty="0"/>
              <a:t>Jai Batra</a:t>
            </a:r>
          </a:p>
          <a:p>
            <a:r>
              <a:rPr lang="en-IN" b="1" dirty="0"/>
              <a:t>Thomas </a:t>
            </a:r>
            <a:r>
              <a:rPr lang="en-IN" b="1" dirty="0" err="1"/>
              <a:t>Kuruvila</a:t>
            </a:r>
            <a:endParaRPr lang="en-IN" b="1" dirty="0"/>
          </a:p>
        </p:txBody>
      </p:sp>
    </p:spTree>
    <p:extLst>
      <p:ext uri="{BB962C8B-B14F-4D97-AF65-F5344CB8AC3E}">
        <p14:creationId xmlns:p14="http://schemas.microsoft.com/office/powerpoint/2010/main" val="507635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Conversion</a:t>
            </a:r>
          </a:p>
        </p:txBody>
      </p:sp>
      <p:sp>
        <p:nvSpPr>
          <p:cNvPr id="3" name="Content Placeholder 2"/>
          <p:cNvSpPr>
            <a:spLocks noGrp="1"/>
          </p:cNvSpPr>
          <p:nvPr>
            <p:ph idx="1"/>
          </p:nvPr>
        </p:nvSpPr>
        <p:spPr>
          <a:xfrm>
            <a:off x="1744280" y="2072148"/>
            <a:ext cx="9376874" cy="4006222"/>
          </a:xfrm>
        </p:spPr>
        <p:txBody>
          <a:bodyPr>
            <a:normAutofit/>
          </a:bodyPr>
          <a:lstStyle/>
          <a:p>
            <a:r>
              <a:rPr lang="en-US" sz="1700" dirty="0">
                <a:latin typeface="Verdana" panose="020B0604030504040204" pitchFamily="34" charset="0"/>
                <a:ea typeface="Verdana" panose="020B0604030504040204" pitchFamily="34" charset="0"/>
              </a:rPr>
              <a:t>Numerical variables have been normalized to ensure consistency in the analysis process.</a:t>
            </a:r>
          </a:p>
          <a:p>
            <a:r>
              <a:rPr lang="en-US" sz="1700" dirty="0">
                <a:latin typeface="Verdana" panose="020B0604030504040204" pitchFamily="34" charset="0"/>
                <a:ea typeface="Verdana" panose="020B0604030504040204" pitchFamily="34" charset="0"/>
              </a:rPr>
              <a:t>Dummy variables have been created for object type variables to facilitate statistical modeling.</a:t>
            </a:r>
          </a:p>
          <a:p>
            <a:r>
              <a:rPr lang="en-US" sz="1700" dirty="0">
                <a:latin typeface="Verdana" panose="020B0604030504040204" pitchFamily="34" charset="0"/>
                <a:ea typeface="Verdana" panose="020B0604030504040204" pitchFamily="34" charset="0"/>
              </a:rPr>
              <a:t>The dataset for analysis consists of a total of 8792 rows.</a:t>
            </a:r>
          </a:p>
          <a:p>
            <a:r>
              <a:rPr lang="en-US" sz="1700" dirty="0">
                <a:latin typeface="Verdana" panose="020B0604030504040204" pitchFamily="34" charset="0"/>
                <a:ea typeface="Verdana" panose="020B0604030504040204" pitchFamily="34" charset="0"/>
              </a:rPr>
              <a:t>A total of 43 columns will be considered for the analysis.</a:t>
            </a:r>
          </a:p>
          <a:p>
            <a:r>
              <a:rPr lang="en-US" sz="1700" dirty="0">
                <a:latin typeface="Verdana" panose="020B0604030504040204" pitchFamily="34" charset="0"/>
                <a:ea typeface="Verdana" panose="020B0604030504040204" pitchFamily="34" charset="0"/>
              </a:rPr>
              <a:t>These steps have been taken to ensure accuracy and efficiency in the analysis of the data.</a:t>
            </a:r>
            <a:endParaRPr lang="en-IN" sz="17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38424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a:xfrm>
            <a:off x="1455174" y="1905000"/>
            <a:ext cx="10049438" cy="4006222"/>
          </a:xfrm>
        </p:spPr>
        <p:txBody>
          <a:bodyPr>
            <a:normAutofit/>
          </a:bodyPr>
          <a:lstStyle/>
          <a:p>
            <a:r>
              <a:rPr lang="en-US" dirty="0">
                <a:latin typeface="Verdana" panose="020B0604030504040204" pitchFamily="34" charset="0"/>
                <a:ea typeface="Verdana" panose="020B0604030504040204" pitchFamily="34" charset="0"/>
              </a:rPr>
              <a:t>Regression Data Splitting</a:t>
            </a:r>
          </a:p>
          <a:p>
            <a:r>
              <a:rPr lang="en-US" dirty="0">
                <a:latin typeface="Verdana" panose="020B0604030504040204" pitchFamily="34" charset="0"/>
                <a:ea typeface="Verdana" panose="020B0604030504040204" pitchFamily="34" charset="0"/>
              </a:rPr>
              <a:t>• Perform 70:30 train-test split.</a:t>
            </a:r>
          </a:p>
          <a:p>
            <a:r>
              <a:rPr lang="en-US" dirty="0">
                <a:latin typeface="Verdana" panose="020B0604030504040204" pitchFamily="34" charset="0"/>
                <a:ea typeface="Verdana" panose="020B0604030504040204" pitchFamily="34" charset="0"/>
              </a:rPr>
              <a:t>• Use RFE for feature selection.</a:t>
            </a:r>
          </a:p>
          <a:p>
            <a:r>
              <a:rPr lang="en-US" dirty="0">
                <a:latin typeface="Verdana" panose="020B0604030504040204" pitchFamily="34" charset="0"/>
                <a:ea typeface="Verdana" panose="020B0604030504040204" pitchFamily="34" charset="0"/>
              </a:rPr>
              <a:t>• Run RFE with 15 variables as output.</a:t>
            </a:r>
          </a:p>
          <a:p>
            <a:r>
              <a:rPr lang="en-US" dirty="0">
                <a:latin typeface="Verdana" panose="020B0604030504040204" pitchFamily="34" charset="0"/>
                <a:ea typeface="Verdana" panose="020B0604030504040204" pitchFamily="34" charset="0"/>
              </a:rPr>
              <a:t>• Build model by removing variables with p-value &gt; 0.05 and </a:t>
            </a:r>
            <a:r>
              <a:rPr lang="en-US" dirty="0" err="1">
                <a:latin typeface="Verdana" panose="020B0604030504040204" pitchFamily="34" charset="0"/>
                <a:ea typeface="Verdana" panose="020B0604030504040204" pitchFamily="34" charset="0"/>
              </a:rPr>
              <a:t>vif</a:t>
            </a:r>
            <a:r>
              <a:rPr lang="en-US" dirty="0">
                <a:latin typeface="Verdana" panose="020B0604030504040204" pitchFamily="34" charset="0"/>
                <a:ea typeface="Verdana" panose="020B0604030504040204" pitchFamily="34" charset="0"/>
              </a:rPr>
              <a:t> &gt; 5.</a:t>
            </a:r>
          </a:p>
          <a:p>
            <a:r>
              <a:rPr lang="en-US" dirty="0">
                <a:latin typeface="Verdana" panose="020B0604030504040204" pitchFamily="34" charset="0"/>
                <a:ea typeface="Verdana" panose="020B0604030504040204" pitchFamily="34" charset="0"/>
              </a:rPr>
              <a:t>• Predict test data set with 81% accuracy.</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7045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278" y="562563"/>
            <a:ext cx="8911687" cy="809037"/>
          </a:xfrm>
        </p:spPr>
        <p:txBody>
          <a:bodyPr/>
          <a:lstStyle/>
          <a:p>
            <a:r>
              <a:rPr lang="en-IN" dirty="0"/>
              <a:t>ROC Curve</a:t>
            </a:r>
          </a:p>
        </p:txBody>
      </p:sp>
      <p:sp>
        <p:nvSpPr>
          <p:cNvPr id="3" name="Content Placeholder 2"/>
          <p:cNvSpPr>
            <a:spLocks noGrp="1"/>
          </p:cNvSpPr>
          <p:nvPr>
            <p:ph idx="1"/>
          </p:nvPr>
        </p:nvSpPr>
        <p:spPr>
          <a:xfrm>
            <a:off x="1820007" y="4730262"/>
            <a:ext cx="9376874" cy="1752460"/>
          </a:xfrm>
        </p:spPr>
        <p:txBody>
          <a:bodyPr>
            <a:normAutofit/>
          </a:bodyPr>
          <a:lstStyle/>
          <a:p>
            <a:r>
              <a:rPr lang="en-US" dirty="0"/>
              <a:t>Optimal Cut Off Point Finding</a:t>
            </a:r>
          </a:p>
          <a:p>
            <a:r>
              <a:rPr lang="en-US" dirty="0"/>
              <a:t>• Balanced sensitivity and specificity.</a:t>
            </a:r>
          </a:p>
          <a:p>
            <a:r>
              <a:rPr lang="en-US" dirty="0"/>
              <a:t>• Graph shows optimal cut off at 0.35.</a:t>
            </a:r>
            <a:endParaRPr lang="en-IN" dirty="0"/>
          </a:p>
        </p:txBody>
      </p:sp>
      <p:pic>
        <p:nvPicPr>
          <p:cNvPr id="6" name="Picture 5">
            <a:extLst>
              <a:ext uri="{FF2B5EF4-FFF2-40B4-BE49-F238E27FC236}">
                <a16:creationId xmlns:a16="http://schemas.microsoft.com/office/drawing/2014/main" id="{C48AC178-A4DD-3C61-FD5F-B2AD1ED2F8AB}"/>
              </a:ext>
            </a:extLst>
          </p:cNvPr>
          <p:cNvPicPr>
            <a:picLocks noChangeAspect="1"/>
          </p:cNvPicPr>
          <p:nvPr/>
        </p:nvPicPr>
        <p:blipFill>
          <a:blip r:embed="rId2"/>
          <a:stretch>
            <a:fillRect/>
          </a:stretch>
        </p:blipFill>
        <p:spPr>
          <a:xfrm>
            <a:off x="2033641" y="1371600"/>
            <a:ext cx="3570746" cy="3128498"/>
          </a:xfrm>
          <a:prstGeom prst="rect">
            <a:avLst/>
          </a:prstGeom>
        </p:spPr>
      </p:pic>
      <p:pic>
        <p:nvPicPr>
          <p:cNvPr id="8" name="Picture 7">
            <a:extLst>
              <a:ext uri="{FF2B5EF4-FFF2-40B4-BE49-F238E27FC236}">
                <a16:creationId xmlns:a16="http://schemas.microsoft.com/office/drawing/2014/main" id="{DA9C022C-7C68-C792-EA24-C0C66C52A45F}"/>
              </a:ext>
            </a:extLst>
          </p:cNvPr>
          <p:cNvPicPr>
            <a:picLocks noChangeAspect="1"/>
          </p:cNvPicPr>
          <p:nvPr/>
        </p:nvPicPr>
        <p:blipFill>
          <a:blip r:embed="rId3"/>
          <a:stretch>
            <a:fillRect/>
          </a:stretch>
        </p:blipFill>
        <p:spPr>
          <a:xfrm>
            <a:off x="6187121" y="1371600"/>
            <a:ext cx="4188708" cy="3161125"/>
          </a:xfrm>
          <a:prstGeom prst="rect">
            <a:avLst/>
          </a:prstGeom>
        </p:spPr>
      </p:pic>
    </p:spTree>
    <p:extLst>
      <p:ext uri="{BB962C8B-B14F-4D97-AF65-F5344CB8AC3E}">
        <p14:creationId xmlns:p14="http://schemas.microsoft.com/office/powerpoint/2010/main" val="204683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278" y="562563"/>
            <a:ext cx="8911687" cy="809037"/>
          </a:xfrm>
        </p:spPr>
        <p:txBody>
          <a:bodyPr/>
          <a:lstStyle/>
          <a:p>
            <a:r>
              <a:rPr lang="en-IN" dirty="0"/>
              <a:t>Conclusion</a:t>
            </a:r>
          </a:p>
        </p:txBody>
      </p:sp>
      <p:sp>
        <p:nvSpPr>
          <p:cNvPr id="5" name="Rectangle 2">
            <a:extLst>
              <a:ext uri="{FF2B5EF4-FFF2-40B4-BE49-F238E27FC236}">
                <a16:creationId xmlns:a16="http://schemas.microsoft.com/office/drawing/2014/main" id="{34522DF1-E75E-69E1-C9D4-FC1482E263FB}"/>
              </a:ext>
            </a:extLst>
          </p:cNvPr>
          <p:cNvSpPr>
            <a:spLocks noGrp="1" noChangeArrowheads="1"/>
          </p:cNvSpPr>
          <p:nvPr>
            <p:ph idx="1"/>
          </p:nvPr>
        </p:nvSpPr>
        <p:spPr bwMode="auto">
          <a:xfrm>
            <a:off x="1819275" y="1677322"/>
            <a:ext cx="8010526" cy="443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defTabSz="914400" eaLnBrk="0" fontAlgn="base" hangingPunct="0">
              <a:lnSpc>
                <a:spcPct val="200000"/>
              </a:lnSpc>
              <a:spcBef>
                <a:spcPct val="0"/>
              </a:spcBef>
              <a:spcAft>
                <a:spcPct val="0"/>
              </a:spcAft>
              <a:buClrTx/>
              <a:buNone/>
            </a:pPr>
            <a:r>
              <a:rPr kumimoji="0" lang="en-US" altLang="en-US" sz="1800" b="0" i="0" u="none" strike="noStrike" cap="none" normalizeH="0" baseline="0" dirty="0">
                <a:ln>
                  <a:noFill/>
                </a:ln>
                <a:solidFill>
                  <a:schemeClr val="tx1"/>
                </a:solidFill>
                <a:effectLst/>
                <a:latin typeface="Arial" panose="020B0604020202020204" pitchFamily="34" charset="0"/>
              </a:rPr>
              <a:t>Potential Buyers' Factors in Website Visits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Total time spent on website.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Total number of visits.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Lead source: Google, direct traffic, organic search.</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Last activity: SMS, Olark chat conversation.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Lead origin: Lead add format.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Current occupation: Working professional.</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X Education can thrive by influencing potential buyers to purchase courses.</a:t>
            </a:r>
          </a:p>
        </p:txBody>
      </p:sp>
    </p:spTree>
    <p:extLst>
      <p:ext uri="{BB962C8B-B14F-4D97-AF65-F5344CB8AC3E}">
        <p14:creationId xmlns:p14="http://schemas.microsoft.com/office/powerpoint/2010/main" val="2614447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608" y="2505808"/>
            <a:ext cx="5882054" cy="1323439"/>
          </a:xfrm>
          <a:prstGeom prst="rect">
            <a:avLst/>
          </a:prstGeom>
          <a:noFill/>
        </p:spPr>
        <p:txBody>
          <a:bodyPr wrap="square" rtlCol="0">
            <a:spAutoFit/>
          </a:bodyPr>
          <a:lstStyle/>
          <a:p>
            <a:r>
              <a:rPr lang="en-IN" sz="8000" dirty="0"/>
              <a:t>THANK YOU</a:t>
            </a:r>
          </a:p>
        </p:txBody>
      </p:sp>
    </p:spTree>
    <p:extLst>
      <p:ext uri="{BB962C8B-B14F-4D97-AF65-F5344CB8AC3E}">
        <p14:creationId xmlns:p14="http://schemas.microsoft.com/office/powerpoint/2010/main" val="143328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fontScale="85000" lnSpcReduction="20000"/>
          </a:bodyPr>
          <a:lstStyle/>
          <a:p>
            <a:r>
              <a:rPr lang="en-US" dirty="0">
                <a:latin typeface="Verdana" panose="020B0604030504040204" pitchFamily="34" charset="0"/>
                <a:ea typeface="Verdana" panose="020B0604030504040204" pitchFamily="34" charset="0"/>
              </a:rPr>
              <a:t>X Education sells online courses to industry professionals. </a:t>
            </a:r>
          </a:p>
          <a:p>
            <a:r>
              <a:rPr lang="en-US" dirty="0">
                <a:latin typeface="Verdana" panose="020B0604030504040204" pitchFamily="34" charset="0"/>
                <a:ea typeface="Verdana" panose="020B0604030504040204" pitchFamily="34" charset="0"/>
              </a:rPr>
              <a:t>X Education gets a lot of leads, its lead conversion rate is very poor. For example, if, say, they acquire 100 leads in a day, only about 30 of them are converted. </a:t>
            </a:r>
          </a:p>
          <a:p>
            <a:r>
              <a:rPr lang="en-US" dirty="0">
                <a:latin typeface="Verdana" panose="020B0604030504040204" pitchFamily="34" charset="0"/>
                <a:ea typeface="Verdana" panose="020B0604030504040204" pitchFamily="34" charset="0"/>
              </a:rPr>
              <a:t>To make this process more efficient, the company wishes to identify the most potential leads, also known as ‘Hot Leads’. </a:t>
            </a:r>
          </a:p>
          <a:p>
            <a:r>
              <a:rPr lang="en-US" dirty="0">
                <a:latin typeface="Verdana" panose="020B0604030504040204" pitchFamily="34" charset="0"/>
                <a:ea typeface="Verdana" panose="020B0604030504040204" pitchFamily="34" charset="0"/>
              </a:rPr>
              <a:t>If they successfully identify this set of leads, the lead conversion rate should go up as the sales team will now be focusing more on communicating with the potential leads rather than making calls to everyone. </a:t>
            </a:r>
          </a:p>
          <a:p>
            <a:endParaRPr lang="en-US"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Business Objective</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X education wants to know most promising leads. </a:t>
            </a:r>
          </a:p>
          <a:p>
            <a:r>
              <a:rPr lang="en-US" dirty="0">
                <a:latin typeface="Verdana" panose="020B0604030504040204" pitchFamily="34" charset="0"/>
                <a:ea typeface="Verdana" panose="020B0604030504040204" pitchFamily="34" charset="0"/>
              </a:rPr>
              <a:t>For that they want to build a Model which identifies the hot leads.</a:t>
            </a:r>
          </a:p>
          <a:p>
            <a:r>
              <a:rPr lang="en-US" dirty="0">
                <a:latin typeface="Verdana" panose="020B0604030504040204" pitchFamily="34" charset="0"/>
                <a:ea typeface="Verdana" panose="020B0604030504040204" pitchFamily="34" charset="0"/>
              </a:rPr>
              <a:t> Deployment of the model for the future use.</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8804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Methodology</a:t>
            </a:r>
          </a:p>
        </p:txBody>
      </p:sp>
      <p:sp>
        <p:nvSpPr>
          <p:cNvPr id="10" name="Content Placeholder 9">
            <a:extLst>
              <a:ext uri="{FF2B5EF4-FFF2-40B4-BE49-F238E27FC236}">
                <a16:creationId xmlns:a16="http://schemas.microsoft.com/office/drawing/2014/main" id="{A10314C0-DA5C-E0A2-CFC7-635817A63D37}"/>
              </a:ext>
            </a:extLst>
          </p:cNvPr>
          <p:cNvSpPr>
            <a:spLocks noGrp="1"/>
          </p:cNvSpPr>
          <p:nvPr>
            <p:ph idx="1"/>
          </p:nvPr>
        </p:nvSpPr>
        <p:spPr>
          <a:xfrm>
            <a:off x="749351" y="1331259"/>
            <a:ext cx="8946541" cy="4195481"/>
          </a:xfrm>
        </p:spPr>
        <p:txBody>
          <a:bodyPr>
            <a:noAutofit/>
          </a:bodyPr>
          <a:lstStyle/>
          <a:p>
            <a:pPr marL="0" indent="0" defTabSz="914400" eaLnBrk="0" fontAlgn="base" hangingPunct="0">
              <a:spcBef>
                <a:spcPct val="0"/>
              </a:spcBef>
              <a:spcAft>
                <a:spcPct val="0"/>
              </a:spcAft>
              <a:buClrTx/>
              <a:buNone/>
            </a:pPr>
            <a:endParaRPr kumimoji="0" lang="en-US" altLang="en-US" sz="17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defTabSz="914400" eaLnBrk="0" fontAlgn="base" hangingPunct="0">
              <a:spcBef>
                <a:spcPct val="0"/>
              </a:spcBef>
              <a:spcAft>
                <a:spcPct val="0"/>
              </a:spcAft>
              <a:buClrTx/>
            </a:pPr>
            <a:r>
              <a:rPr kumimoji="0" lang="en-US" altLang="en-US" sz="17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Data Cleaning and Data Manipulation </a:t>
            </a:r>
          </a:p>
          <a:p>
            <a:pPr defTabSz="914400" eaLnBrk="0" fontAlgn="base" hangingPunct="0">
              <a:spcBef>
                <a:spcPct val="0"/>
              </a:spcBef>
              <a:spcAft>
                <a:spcPct val="0"/>
              </a:spcAft>
              <a:buClrTx/>
            </a:pPr>
            <a:r>
              <a:rPr kumimoji="0" lang="en-US" altLang="en-US" sz="17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Check and handle duplicate data </a:t>
            </a:r>
          </a:p>
          <a:p>
            <a:pPr defTabSz="914400" eaLnBrk="0" fontAlgn="base" hangingPunct="0">
              <a:spcBef>
                <a:spcPct val="0"/>
              </a:spcBef>
              <a:spcAft>
                <a:spcPct val="0"/>
              </a:spcAft>
              <a:buClrTx/>
            </a:pPr>
            <a:r>
              <a:rPr kumimoji="0" lang="en-US" altLang="en-US" sz="17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Check and handle NA values and missing values </a:t>
            </a:r>
          </a:p>
          <a:p>
            <a:pPr defTabSz="914400" eaLnBrk="0" fontAlgn="base" hangingPunct="0">
              <a:spcBef>
                <a:spcPct val="0"/>
              </a:spcBef>
              <a:spcAft>
                <a:spcPct val="0"/>
              </a:spcAft>
              <a:buClrTx/>
            </a:pPr>
            <a:r>
              <a:rPr kumimoji="0" lang="en-US" altLang="en-US" sz="17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Drop columns with a large amount of missing values that are not useful for analysis </a:t>
            </a:r>
          </a:p>
          <a:p>
            <a:pPr defTabSz="914400" eaLnBrk="0" fontAlgn="base" hangingPunct="0">
              <a:spcBef>
                <a:spcPct val="0"/>
              </a:spcBef>
              <a:spcAft>
                <a:spcPct val="0"/>
              </a:spcAft>
              <a:buClrTx/>
            </a:pPr>
            <a:r>
              <a:rPr kumimoji="0" lang="en-US" altLang="en-US" sz="17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Imputation of values if necessary </a:t>
            </a:r>
          </a:p>
          <a:p>
            <a:pPr defTabSz="914400" eaLnBrk="0" fontAlgn="base" hangingPunct="0">
              <a:spcBef>
                <a:spcPct val="0"/>
              </a:spcBef>
              <a:spcAft>
                <a:spcPct val="0"/>
              </a:spcAft>
              <a:buClrTx/>
            </a:pPr>
            <a:r>
              <a:rPr kumimoji="0" lang="en-US" altLang="en-US" sz="17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Check and handle outliers in data </a:t>
            </a:r>
          </a:p>
          <a:p>
            <a:pPr defTabSz="914400" eaLnBrk="0" fontAlgn="base" hangingPunct="0">
              <a:spcBef>
                <a:spcPct val="0"/>
              </a:spcBef>
              <a:spcAft>
                <a:spcPct val="0"/>
              </a:spcAft>
              <a:buClrTx/>
            </a:pPr>
            <a:r>
              <a:rPr kumimoji="0" lang="en-US" altLang="en-US" sz="17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Exploratory Data Analysis (EDA) </a:t>
            </a:r>
          </a:p>
          <a:p>
            <a:pPr defTabSz="914400" eaLnBrk="0" fontAlgn="base" hangingPunct="0">
              <a:spcBef>
                <a:spcPct val="0"/>
              </a:spcBef>
              <a:spcAft>
                <a:spcPct val="0"/>
              </a:spcAft>
              <a:buClrTx/>
            </a:pPr>
            <a:r>
              <a:rPr kumimoji="0" lang="en-US" altLang="en-US" sz="17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Univariate data analysis: value count, distribution of variables, etc. </a:t>
            </a:r>
          </a:p>
          <a:p>
            <a:pPr defTabSz="914400" eaLnBrk="0" fontAlgn="base" hangingPunct="0">
              <a:spcBef>
                <a:spcPct val="0"/>
              </a:spcBef>
              <a:spcAft>
                <a:spcPct val="0"/>
              </a:spcAft>
              <a:buClrTx/>
            </a:pPr>
            <a:r>
              <a:rPr kumimoji="0" lang="en-US" altLang="en-US" sz="17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Bivariate data analysis: correlation coefficients and patterns between variables, etc. </a:t>
            </a:r>
          </a:p>
          <a:p>
            <a:r>
              <a:rPr lang="en-US" sz="1700" dirty="0">
                <a:effectLst/>
                <a:latin typeface="Verdana" panose="020B0604030504040204" pitchFamily="34" charset="0"/>
                <a:ea typeface="Verdana" panose="020B0604030504040204" pitchFamily="34" charset="0"/>
              </a:rPr>
              <a:t>Feature Scaling &amp; creation of Dummy Variables and data encoding</a:t>
            </a:r>
          </a:p>
          <a:p>
            <a:r>
              <a:rPr lang="en-US" sz="1700" dirty="0">
                <a:effectLst/>
                <a:latin typeface="Verdana" panose="020B0604030504040204" pitchFamily="34" charset="0"/>
                <a:ea typeface="Verdana" panose="020B0604030504040204" pitchFamily="34" charset="0"/>
              </a:rPr>
              <a:t>Classification technique: Logistic Regression for model building and prediction</a:t>
            </a:r>
          </a:p>
          <a:p>
            <a:r>
              <a:rPr lang="en-US" sz="1700" dirty="0">
                <a:effectLst/>
                <a:latin typeface="Verdana" panose="020B0604030504040204" pitchFamily="34" charset="0"/>
                <a:ea typeface="Verdana" panose="020B0604030504040204" pitchFamily="34" charset="0"/>
              </a:rPr>
              <a:t>Model validation process</a:t>
            </a:r>
          </a:p>
          <a:p>
            <a:r>
              <a:rPr lang="en-US" sz="1700" dirty="0">
                <a:effectLst/>
                <a:latin typeface="Verdana" panose="020B0604030504040204" pitchFamily="34" charset="0"/>
                <a:ea typeface="Verdana" panose="020B0604030504040204" pitchFamily="34" charset="0"/>
              </a:rPr>
              <a:t>Presentation of the model</a:t>
            </a:r>
          </a:p>
          <a:p>
            <a:r>
              <a:rPr lang="en-US" sz="1700" dirty="0">
                <a:effectLst/>
                <a:latin typeface="Verdana" panose="020B0604030504040204" pitchFamily="34" charset="0"/>
                <a:ea typeface="Verdana" panose="020B0604030504040204" pitchFamily="34" charset="0"/>
              </a:rPr>
              <a:t>Conclusions and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endParaRPr lang="en-IN" sz="17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790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Manipulation</a:t>
            </a:r>
          </a:p>
        </p:txBody>
      </p:sp>
      <p:sp>
        <p:nvSpPr>
          <p:cNvPr id="3" name="Content Placeholder 2"/>
          <p:cNvSpPr>
            <a:spLocks noGrp="1"/>
          </p:cNvSpPr>
          <p:nvPr>
            <p:ph idx="1"/>
          </p:nvPr>
        </p:nvSpPr>
        <p:spPr>
          <a:xfrm>
            <a:off x="1518138" y="1853248"/>
            <a:ext cx="9376874" cy="4006222"/>
          </a:xfrm>
        </p:spPr>
        <p:txBody>
          <a:bodyPr>
            <a:noAutofit/>
          </a:bodyPr>
          <a:lstStyle/>
          <a:p>
            <a:pPr>
              <a:buFont typeface="Arial" panose="020B0604020202020204" pitchFamily="34" charset="0"/>
              <a:buChar char="•"/>
            </a:pPr>
            <a:r>
              <a:rPr lang="en-US" sz="1700" dirty="0">
                <a:effectLst/>
                <a:latin typeface="Verdana" panose="020B0604030504040204" pitchFamily="34" charset="0"/>
                <a:ea typeface="Verdana" panose="020B0604030504040204" pitchFamily="34" charset="0"/>
              </a:rPr>
              <a:t>Total number of rows: 37</a:t>
            </a:r>
          </a:p>
          <a:p>
            <a:pPr>
              <a:buFont typeface="Arial" panose="020B0604020202020204" pitchFamily="34" charset="0"/>
              <a:buChar char="•"/>
            </a:pPr>
            <a:r>
              <a:rPr lang="en-US" sz="1700" dirty="0">
                <a:effectLst/>
                <a:latin typeface="Verdana" panose="020B0604030504040204" pitchFamily="34" charset="0"/>
                <a:ea typeface="Verdana" panose="020B0604030504040204" pitchFamily="34" charset="0"/>
              </a:rPr>
              <a:t>Total number of columns: 9240</a:t>
            </a:r>
          </a:p>
          <a:p>
            <a:pPr>
              <a:buFont typeface="Arial" panose="020B0604020202020204" pitchFamily="34" charset="0"/>
              <a:buChar char="•"/>
            </a:pPr>
            <a:r>
              <a:rPr lang="en-US" sz="1700" dirty="0">
                <a:effectLst/>
                <a:latin typeface="Verdana" panose="020B0604030504040204" pitchFamily="34" charset="0"/>
                <a:ea typeface="Verdana" panose="020B0604030504040204" pitchFamily="34" charset="0"/>
              </a:rPr>
              <a:t>Dropped single value features: </a:t>
            </a:r>
          </a:p>
          <a:p>
            <a:pPr marL="742950" lvl="1" indent="-285750">
              <a:buFont typeface="Arial" panose="020B0604020202020204" pitchFamily="34" charset="0"/>
              <a:buChar char="•"/>
            </a:pPr>
            <a:r>
              <a:rPr lang="en-US" sz="1700" dirty="0">
                <a:effectLst/>
                <a:latin typeface="Verdana" panose="020B0604030504040204" pitchFamily="34" charset="0"/>
                <a:ea typeface="Verdana" panose="020B0604030504040204" pitchFamily="34" charset="0"/>
              </a:rPr>
              <a:t>"Magazine"</a:t>
            </a:r>
          </a:p>
          <a:p>
            <a:pPr marL="742950" lvl="1" indent="-285750">
              <a:buFont typeface="Arial" panose="020B0604020202020204" pitchFamily="34" charset="0"/>
              <a:buChar char="•"/>
            </a:pPr>
            <a:r>
              <a:rPr lang="en-US" sz="1700" dirty="0">
                <a:effectLst/>
                <a:latin typeface="Verdana" panose="020B0604030504040204" pitchFamily="34" charset="0"/>
                <a:ea typeface="Verdana" panose="020B0604030504040204" pitchFamily="34" charset="0"/>
              </a:rPr>
              <a:t>"Receive More Updates About Our Courses"</a:t>
            </a:r>
          </a:p>
          <a:p>
            <a:pPr marL="742950" lvl="1" indent="-285750">
              <a:buFont typeface="Arial" panose="020B0604020202020204" pitchFamily="34" charset="0"/>
              <a:buChar char="•"/>
            </a:pPr>
            <a:r>
              <a:rPr lang="en-US" sz="1700" dirty="0">
                <a:effectLst/>
                <a:latin typeface="Verdana" panose="020B0604030504040204" pitchFamily="34" charset="0"/>
                <a:ea typeface="Verdana" panose="020B0604030504040204" pitchFamily="34" charset="0"/>
              </a:rPr>
              <a:t>"Update me on Supply Chain Content"</a:t>
            </a:r>
          </a:p>
          <a:p>
            <a:pPr marL="742950" lvl="1" indent="-285750">
              <a:buFont typeface="Arial" panose="020B0604020202020204" pitchFamily="34" charset="0"/>
              <a:buChar char="•"/>
            </a:pPr>
            <a:r>
              <a:rPr lang="en-US" sz="1700" dirty="0">
                <a:effectLst/>
                <a:latin typeface="Verdana" panose="020B0604030504040204" pitchFamily="34" charset="0"/>
                <a:ea typeface="Verdana" panose="020B0604030504040204" pitchFamily="34" charset="0"/>
              </a:rPr>
              <a:t>"Get updates on DM Content"</a:t>
            </a:r>
          </a:p>
          <a:p>
            <a:pPr marL="742950" lvl="1" indent="-285750">
              <a:buFont typeface="Arial" panose="020B0604020202020204" pitchFamily="34" charset="0"/>
              <a:buChar char="•"/>
            </a:pPr>
            <a:r>
              <a:rPr lang="en-US" sz="1700" dirty="0">
                <a:effectLst/>
                <a:latin typeface="Verdana" panose="020B0604030504040204" pitchFamily="34" charset="0"/>
                <a:ea typeface="Verdana" panose="020B0604030504040204" pitchFamily="34" charset="0"/>
              </a:rPr>
              <a:t>"I agree to pay the amount through cheque"</a:t>
            </a:r>
          </a:p>
          <a:p>
            <a:pPr>
              <a:buFont typeface="Arial" panose="020B0604020202020204" pitchFamily="34" charset="0"/>
              <a:buChar char="•"/>
            </a:pPr>
            <a:r>
              <a:rPr lang="en-US" sz="1700" dirty="0">
                <a:effectLst/>
                <a:latin typeface="Verdana" panose="020B0604030504040204" pitchFamily="34" charset="0"/>
                <a:ea typeface="Verdana" panose="020B0604030504040204" pitchFamily="34" charset="0"/>
              </a:rPr>
              <a:t>Removed "Prospect ID" and "Lead Number" as they are unnecessary for analysis</a:t>
            </a:r>
          </a:p>
          <a:p>
            <a:pPr>
              <a:buFont typeface="Arial" panose="020B0604020202020204" pitchFamily="34" charset="0"/>
              <a:buChar char="•"/>
            </a:pPr>
            <a:r>
              <a:rPr lang="en-US" sz="1700" dirty="0">
                <a:effectLst/>
                <a:latin typeface="Verdana" panose="020B0604030504040204" pitchFamily="34" charset="0"/>
                <a:ea typeface="Verdana" panose="020B0604030504040204" pitchFamily="34" charset="0"/>
              </a:rPr>
              <a:t>Checked value counts for some object type variables</a:t>
            </a:r>
          </a:p>
          <a:p>
            <a:pPr>
              <a:buFont typeface="Arial" panose="020B0604020202020204" pitchFamily="34" charset="0"/>
              <a:buChar char="•"/>
            </a:pPr>
            <a:r>
              <a:rPr lang="en-US" sz="1700" dirty="0">
                <a:effectLst/>
                <a:latin typeface="Verdana" panose="020B0604030504040204" pitchFamily="34" charset="0"/>
                <a:ea typeface="Verdana" panose="020B0604030504040204" pitchFamily="34" charset="0"/>
              </a:rPr>
              <a:t>Identified certain features with insufficient variance</a:t>
            </a:r>
          </a:p>
          <a:p>
            <a:endParaRPr lang="en-IN" sz="17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6908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29980" y="187663"/>
            <a:ext cx="2048608" cy="584775"/>
          </a:xfrm>
          <a:prstGeom prst="rect">
            <a:avLst/>
          </a:prstGeom>
          <a:noFill/>
        </p:spPr>
        <p:txBody>
          <a:bodyPr wrap="square" rtlCol="0">
            <a:spAutoFit/>
          </a:bodyPr>
          <a:lstStyle/>
          <a:p>
            <a:r>
              <a:rPr lang="en-IN" sz="3200" b="1" dirty="0"/>
              <a:t>EDA</a:t>
            </a:r>
          </a:p>
        </p:txBody>
      </p:sp>
      <p:pic>
        <p:nvPicPr>
          <p:cNvPr id="5" name="Picture 4">
            <a:extLst>
              <a:ext uri="{FF2B5EF4-FFF2-40B4-BE49-F238E27FC236}">
                <a16:creationId xmlns:a16="http://schemas.microsoft.com/office/drawing/2014/main" id="{E90A1593-A450-A4CC-6CBE-DA19A5312A16}"/>
              </a:ext>
            </a:extLst>
          </p:cNvPr>
          <p:cNvPicPr>
            <a:picLocks noChangeAspect="1"/>
          </p:cNvPicPr>
          <p:nvPr/>
        </p:nvPicPr>
        <p:blipFill>
          <a:blip r:embed="rId2"/>
          <a:stretch>
            <a:fillRect/>
          </a:stretch>
        </p:blipFill>
        <p:spPr>
          <a:xfrm>
            <a:off x="2513898" y="1154052"/>
            <a:ext cx="7164203" cy="4831148"/>
          </a:xfrm>
          <a:prstGeom prst="rect">
            <a:avLst/>
          </a:prstGeom>
        </p:spPr>
      </p:pic>
    </p:spTree>
    <p:extLst>
      <p:ext uri="{BB962C8B-B14F-4D97-AF65-F5344CB8AC3E}">
        <p14:creationId xmlns:p14="http://schemas.microsoft.com/office/powerpoint/2010/main" val="99709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6A6F76-D0DF-622E-C156-C52B1AE9A667}"/>
              </a:ext>
            </a:extLst>
          </p:cNvPr>
          <p:cNvPicPr>
            <a:picLocks noChangeAspect="1"/>
          </p:cNvPicPr>
          <p:nvPr/>
        </p:nvPicPr>
        <p:blipFill>
          <a:blip r:embed="rId2"/>
          <a:stretch>
            <a:fillRect/>
          </a:stretch>
        </p:blipFill>
        <p:spPr>
          <a:xfrm>
            <a:off x="2542679" y="490127"/>
            <a:ext cx="7106642" cy="5877745"/>
          </a:xfrm>
          <a:prstGeom prst="rect">
            <a:avLst/>
          </a:prstGeom>
        </p:spPr>
      </p:pic>
    </p:spTree>
    <p:extLst>
      <p:ext uri="{BB962C8B-B14F-4D97-AF65-F5344CB8AC3E}">
        <p14:creationId xmlns:p14="http://schemas.microsoft.com/office/powerpoint/2010/main" val="244523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9A7F91-08B8-1E46-05D8-AF693C20049C}"/>
              </a:ext>
            </a:extLst>
          </p:cNvPr>
          <p:cNvPicPr>
            <a:picLocks noChangeAspect="1"/>
          </p:cNvPicPr>
          <p:nvPr/>
        </p:nvPicPr>
        <p:blipFill>
          <a:blip r:embed="rId2"/>
          <a:stretch>
            <a:fillRect/>
          </a:stretch>
        </p:blipFill>
        <p:spPr>
          <a:xfrm>
            <a:off x="2023757" y="1376076"/>
            <a:ext cx="8773749" cy="4105848"/>
          </a:xfrm>
          <a:prstGeom prst="rect">
            <a:avLst/>
          </a:prstGeom>
        </p:spPr>
      </p:pic>
    </p:spTree>
    <p:extLst>
      <p:ext uri="{BB962C8B-B14F-4D97-AF65-F5344CB8AC3E}">
        <p14:creationId xmlns:p14="http://schemas.microsoft.com/office/powerpoint/2010/main" val="214704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123854-3DBA-5F67-6B8D-73A63C4DC979}"/>
              </a:ext>
            </a:extLst>
          </p:cNvPr>
          <p:cNvPicPr>
            <a:picLocks noChangeAspect="1"/>
          </p:cNvPicPr>
          <p:nvPr/>
        </p:nvPicPr>
        <p:blipFill>
          <a:blip r:embed="rId2"/>
          <a:stretch>
            <a:fillRect/>
          </a:stretch>
        </p:blipFill>
        <p:spPr>
          <a:xfrm>
            <a:off x="1618625" y="704470"/>
            <a:ext cx="8954750" cy="5449060"/>
          </a:xfrm>
          <a:prstGeom prst="rect">
            <a:avLst/>
          </a:prstGeom>
        </p:spPr>
      </p:pic>
    </p:spTree>
    <p:extLst>
      <p:ext uri="{BB962C8B-B14F-4D97-AF65-F5344CB8AC3E}">
        <p14:creationId xmlns:p14="http://schemas.microsoft.com/office/powerpoint/2010/main" val="263553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89D461-5109-82E3-E43D-5FD662A42629}"/>
              </a:ext>
            </a:extLst>
          </p:cNvPr>
          <p:cNvPicPr>
            <a:picLocks noChangeAspect="1"/>
          </p:cNvPicPr>
          <p:nvPr/>
        </p:nvPicPr>
        <p:blipFill>
          <a:blip r:embed="rId2"/>
          <a:stretch>
            <a:fillRect/>
          </a:stretch>
        </p:blipFill>
        <p:spPr>
          <a:xfrm>
            <a:off x="1799625" y="1176023"/>
            <a:ext cx="8592749" cy="4505954"/>
          </a:xfrm>
          <a:prstGeom prst="rect">
            <a:avLst/>
          </a:prstGeom>
        </p:spPr>
      </p:pic>
    </p:spTree>
    <p:extLst>
      <p:ext uri="{BB962C8B-B14F-4D97-AF65-F5344CB8AC3E}">
        <p14:creationId xmlns:p14="http://schemas.microsoft.com/office/powerpoint/2010/main" val="473769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TotalTime>
  <Words>579</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Verdana</vt:lpstr>
      <vt:lpstr>Wingdings 3</vt:lpstr>
      <vt:lpstr>Ion</vt:lpstr>
      <vt:lpstr>LEAD SCORE CASE STUDY</vt:lpstr>
      <vt:lpstr>Problem Statement</vt:lpstr>
      <vt:lpstr>Solution Methodology</vt:lpstr>
      <vt:lpstr>Data Manipulation</vt:lpstr>
      <vt:lpstr>PowerPoint Presentation</vt:lpstr>
      <vt:lpstr>PowerPoint Presentation</vt:lpstr>
      <vt:lpstr>PowerPoint Presentation</vt:lpstr>
      <vt:lpstr>PowerPoint Presentation</vt:lpstr>
      <vt:lpstr>PowerPoint Presentation</vt:lpstr>
      <vt:lpstr>Data Conversion</vt:lpstr>
      <vt:lpstr>Model Building</vt:lpstr>
      <vt:lpstr>ROC Curve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Jai Batra</cp:lastModifiedBy>
  <cp:revision>10</cp:revision>
  <dcterms:created xsi:type="dcterms:W3CDTF">2024-07-28T10:39:44Z</dcterms:created>
  <dcterms:modified xsi:type="dcterms:W3CDTF">2024-07-29T06:35:52Z</dcterms:modified>
</cp:coreProperties>
</file>