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9" r:id="rId4"/>
    <p:sldMasterId id="214748367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</p:sldIdLst>
  <p:sldSz cy="5143500" cx="9144000"/>
  <p:notesSz cx="6858000" cy="9144000"/>
  <p:embeddedFontLst>
    <p:embeddedFont>
      <p:font typeface="Ubuntu"/>
      <p:regular r:id="rId36"/>
      <p:bold r:id="rId37"/>
      <p:italic r:id="rId38"/>
      <p:boldItalic r:id="rId39"/>
    </p:embeddedFont>
    <p:embeddedFont>
      <p:font typeface="Old Standard TT"/>
      <p:regular r:id="rId40"/>
      <p:bold r:id="rId41"/>
      <p:italic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OldStandardTT-regular.fntdata"/><Relationship Id="rId20" Type="http://schemas.openxmlformats.org/officeDocument/2006/relationships/slide" Target="slides/slide14.xml"/><Relationship Id="rId42" Type="http://schemas.openxmlformats.org/officeDocument/2006/relationships/font" Target="fonts/OldStandardTT-italic.fntdata"/><Relationship Id="rId41" Type="http://schemas.openxmlformats.org/officeDocument/2006/relationships/font" Target="fonts/OldStandardTT-bold.fnt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font" Target="fonts/Ubuntu-bold.fntdata"/><Relationship Id="rId14" Type="http://schemas.openxmlformats.org/officeDocument/2006/relationships/slide" Target="slides/slide8.xml"/><Relationship Id="rId36" Type="http://schemas.openxmlformats.org/officeDocument/2006/relationships/font" Target="fonts/Ubuntu-regular.fntdata"/><Relationship Id="rId17" Type="http://schemas.openxmlformats.org/officeDocument/2006/relationships/slide" Target="slides/slide11.xml"/><Relationship Id="rId39" Type="http://schemas.openxmlformats.org/officeDocument/2006/relationships/font" Target="fonts/Ubuntu-boldItalic.fntdata"/><Relationship Id="rId16" Type="http://schemas.openxmlformats.org/officeDocument/2006/relationships/slide" Target="slides/slide10.xml"/><Relationship Id="rId38" Type="http://schemas.openxmlformats.org/officeDocument/2006/relationships/font" Target="fonts/Ubuntu-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8c184286eb_2_4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" name="Google Shape;98;g18c184286eb_2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8c184286eb_2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g18c184286eb_2_100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8c184286eb_2_10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7" name="Google Shape;167;g18c184286eb_2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8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The last example was a bit contrived</a:t>
            </a:r>
            <a:endParaRPr/>
          </a:p>
          <a:p>
            <a:pPr indent="0" lvl="0" marL="158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158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How would we </a:t>
            </a:r>
            <a:r>
              <a:rPr i="1" lang="en"/>
              <a:t>ACTUALLY </a:t>
            </a:r>
            <a:r>
              <a:rPr i="0" lang="en"/>
              <a:t>use it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8c184286eb_2_1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4" name="Google Shape;174;g18c184286eb_2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8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The last example was a bit contrived</a:t>
            </a:r>
            <a:endParaRPr/>
          </a:p>
          <a:p>
            <a:pPr indent="0" lvl="0" marL="158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158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How would we </a:t>
            </a:r>
            <a:r>
              <a:rPr i="1" lang="en"/>
              <a:t>ACTUALLY </a:t>
            </a:r>
            <a:r>
              <a:rPr i="0" lang="en"/>
              <a:t>use it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8c184286eb_2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g18c184286eb_2_115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8c184286eb_2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g18c184286eb_2_120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8c184286eb_2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g18c184286eb_2_125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8c184286eb_2_1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1" name="Google Shape;201;g18c184286eb_2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8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Putting an expression in an if statement,</a:t>
            </a:r>
            <a:endParaRPr/>
          </a:p>
          <a:p>
            <a:pPr indent="0" lvl="0" marL="158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The statement evaluates the result of it, including if you do assignment</a:t>
            </a:r>
            <a:endParaRPr/>
          </a:p>
          <a:p>
            <a:pPr indent="0" lvl="0" marL="158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158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So to walk you through, </a:t>
            </a:r>
            <a:endParaRPr/>
          </a:p>
          <a:p>
            <a:pPr indent="0" lvl="0" marL="158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158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Given that </a:t>
            </a:r>
            <a:r>
              <a:rPr i="1" lang="en"/>
              <a:t>arr</a:t>
            </a:r>
            <a:r>
              <a:rPr i="0" lang="en"/>
              <a:t> points to a piece of memory,</a:t>
            </a:r>
            <a:endParaRPr/>
          </a:p>
          <a:p>
            <a:pPr indent="0" lvl="0" marL="158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0" lang="en"/>
              <a:t>If </a:t>
            </a:r>
            <a:r>
              <a:rPr i="1" lang="en"/>
              <a:t>arr</a:t>
            </a:r>
            <a:r>
              <a:rPr i="0" lang="en"/>
              <a:t> is </a:t>
            </a:r>
            <a:r>
              <a:rPr i="1" lang="en"/>
              <a:t>NULL</a:t>
            </a:r>
            <a:r>
              <a:rPr i="0" lang="en"/>
              <a:t> , then the memory allocation failed, and exit the program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8c184286eb_2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g18c184286eb_2_135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8c184286eb_2_14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4" name="Google Shape;214;g18c184286eb_2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8c184286eb_2_14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1" name="Google Shape;221;g18c184286eb_2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8c184286eb_2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g18c184286eb_2_52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8c184286eb_2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g18c184286eb_2_150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8c184286eb_2_15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3" name="Google Shape;233;g18c184286eb_2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8c184286eb_2_16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9" name="Google Shape;239;g18c184286eb_2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8f2ae5959d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5" name="Google Shape;245;g18f2ae5959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8da9d0fd21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18da9d0fd21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8da9d0fd21_5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18da9d0fd21_5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8da9d0fd21_5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18da9d0fd21_5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18da9d0fd21_5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18da9d0fd21_5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8da9d0fd21_5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8da9d0fd21_5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18da9d0fd21_5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18da9d0fd21_5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8c184286eb_2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g18c184286eb_2_57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8c184286eb_2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g18c184286eb_2_63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8c184286eb_2_6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" name="Google Shape;123;g18c184286eb_2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But first, we need to briefly know *how* programs are stored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I’ll keep it brief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8c184286eb_2_7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" name="Google Shape;129;g18c184286eb_2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Text segment</a:t>
            </a:r>
            <a:endParaRPr/>
          </a:p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	- executable code</a:t>
            </a:r>
            <a:endParaRPr/>
          </a:p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	- read only!</a:t>
            </a:r>
            <a:endParaRPr/>
          </a:p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Initialized data segment</a:t>
            </a:r>
            <a:endParaRPr/>
          </a:p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	- </a:t>
            </a:r>
            <a:r>
              <a:rPr b="0" i="0" lang="en">
                <a:solidFill>
                  <a:srgbClr val="E8E6E3"/>
                </a:solidFill>
                <a:latin typeface="Arial"/>
                <a:ea typeface="Arial"/>
                <a:cs typeface="Arial"/>
                <a:sym typeface="Arial"/>
              </a:rPr>
              <a:t>global variables, static variables,</a:t>
            </a:r>
            <a:endParaRPr/>
          </a:p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0" i="0" lang="en">
                <a:solidFill>
                  <a:srgbClr val="E8E6E3"/>
                </a:solidFill>
                <a:latin typeface="Arial"/>
                <a:ea typeface="Arial"/>
                <a:cs typeface="Arial"/>
                <a:sym typeface="Arial"/>
              </a:rPr>
              <a:t>	- things initialized by the programmer</a:t>
            </a:r>
            <a:endParaRPr/>
          </a:p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0" i="0" lang="en">
                <a:solidFill>
                  <a:srgbClr val="E8E6E3"/>
                </a:solidFill>
                <a:latin typeface="Arial"/>
                <a:ea typeface="Arial"/>
                <a:cs typeface="Arial"/>
                <a:sym typeface="Arial"/>
              </a:rPr>
              <a:t>	- ex. `int i = 10;`</a:t>
            </a:r>
            <a:endParaRPr/>
          </a:p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Uninitialized data segment (sometimes referred too as BSS)</a:t>
            </a:r>
            <a:endParaRPr/>
          </a:p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	- declared but with uninitialized values</a:t>
            </a:r>
            <a:endParaRPr/>
          </a:p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	- be careful of garbage values!</a:t>
            </a:r>
            <a:endParaRPr/>
          </a:p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	- ex. `int i;`</a:t>
            </a:r>
            <a:endParaRPr/>
          </a:p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Stack / Heap</a:t>
            </a:r>
            <a:endParaRPr/>
          </a:p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	- Grow in opposite directions</a:t>
            </a:r>
            <a:endParaRPr/>
          </a:p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	- have pointers holding next available space</a:t>
            </a:r>
            <a:endParaRPr/>
          </a:p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	- when stack pointer = heap pointer no available space </a:t>
            </a:r>
            <a:endParaRPr/>
          </a:p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Stack</a:t>
            </a:r>
            <a:endParaRPr/>
          </a:p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	- automatic variables </a:t>
            </a:r>
            <a:endParaRPr/>
          </a:p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	- stored here while in scope, and automatically destroyed when exit scope</a:t>
            </a:r>
            <a:endParaRPr/>
          </a:p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	- recursive functions work here, add a ‘stack frame’ to stack, removed / destroyed when leaving</a:t>
            </a:r>
            <a:endParaRPr/>
          </a:p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Heap</a:t>
            </a:r>
            <a:endParaRPr/>
          </a:p>
          <a:p>
            <a:pPr indent="0" lvl="0" marL="158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	- this is where the magic happens, and the majority of this talk</a:t>
            </a:r>
            <a:endParaRPr/>
          </a:p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	- DYNAMIC MEMORY ALLOCATION</a:t>
            </a:r>
            <a:endParaRPr/>
          </a:p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	- malloc, calloc, and free all take place here</a:t>
            </a:r>
            <a:endParaRPr/>
          </a:p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8c184286eb_2_7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6" name="Google Shape;136;g18c184286eb_2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8c184286eb_2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g18c184286eb_2_85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8c184286eb_2_9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9" name="Google Shape;149;g18c184286eb_2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6" name="Google Shape;56;p14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7" name="Google Shape;57;p14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3" name="Google Shape;63;p15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67" name="Google Shape;67;p16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1" name="Google Shape;71;p17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2" name="Google Shape;72;p17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3" name="Google Shape;73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6" name="Google Shape;76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9" name="Google Shape;79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0" name="Google Shape;80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0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83" name="Google Shape;83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1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6" name="Google Shape;86;p21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7" name="Google Shape;87;p21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8" name="Google Shape;88;p21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9" name="Google Shape;89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90" name="Google Shape;90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93" name="Google Shape;93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b="0" i="0" sz="3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b="0" i="0" sz="3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b="0" i="0" sz="3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b="0" i="0" sz="3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b="0" i="0" sz="3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b="0" i="0" sz="3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b="0" i="0" sz="3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b="0" i="0" sz="3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b="0" i="0" sz="3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b="0" i="0" sz="18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 b="0" i="0" sz="14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 b="0" i="0" sz="14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 b="0" i="0" sz="14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 b="0" i="0" sz="14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 b="0" i="0" sz="14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 b="0" i="0" sz="14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 b="0" i="0" sz="14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 b="0" i="0" sz="14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6.png"/><Relationship Id="rId4" Type="http://schemas.openxmlformats.org/officeDocument/2006/relationships/image" Target="../media/image2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8.png"/><Relationship Id="rId4" Type="http://schemas.openxmlformats.org/officeDocument/2006/relationships/image" Target="../media/image10.png"/><Relationship Id="rId5" Type="http://schemas.openxmlformats.org/officeDocument/2006/relationships/image" Target="../media/image22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geeksforgeeks.org/memory-layout-of-c-program/" TargetMode="External"/><Relationship Id="rId4" Type="http://schemas.openxmlformats.org/officeDocument/2006/relationships/image" Target="../media/image7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geeksforgeeks.org/memory-layout-of-c-program/" TargetMode="External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4"/>
          <p:cNvSpPr txBox="1"/>
          <p:nvPr/>
        </p:nvSpPr>
        <p:spPr>
          <a:xfrm>
            <a:off x="371796" y="477650"/>
            <a:ext cx="8247900" cy="9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b="1" i="0" lang="en" sz="50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Memory </a:t>
            </a:r>
            <a:r>
              <a:rPr b="1" i="0" lang="en" sz="50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Managemen</a:t>
            </a:r>
            <a:r>
              <a:rPr b="1" i="0" lang="en" sz="50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t</a:t>
            </a:r>
            <a:endParaRPr b="1" i="0" sz="50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101" name="Google Shape;101;p24"/>
          <p:cNvPicPr preferRelativeResize="0"/>
          <p:nvPr/>
        </p:nvPicPr>
        <p:blipFill rotWithShape="1">
          <a:blip r:embed="rId3">
            <a:alphaModFix/>
          </a:blip>
          <a:srcRect b="22577" l="0" r="3992" t="10621"/>
          <a:stretch/>
        </p:blipFill>
        <p:spPr>
          <a:xfrm>
            <a:off x="2939038" y="1806425"/>
            <a:ext cx="3113526" cy="285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3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Dynamically Allocate</a:t>
            </a:r>
            <a:endParaRPr/>
          </a:p>
        </p:txBody>
      </p:sp>
      <p:sp>
        <p:nvSpPr>
          <p:cNvPr id="163" name="Google Shape;163;p33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Just means allocate memory as the program is running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Often required for information that only becomes available at run-time</a:t>
            </a:r>
            <a:endParaRPr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int *val;</a:t>
            </a:r>
            <a:br>
              <a:rPr lang="en"/>
            </a:br>
            <a:r>
              <a:rPr lang="en"/>
              <a:t>val = (int*) malloc (sizeof(int));</a:t>
            </a:r>
            <a:endParaRPr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sizeof(int) evaluates to 4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Now </a:t>
            </a:r>
            <a:r>
              <a:rPr i="1" lang="en"/>
              <a:t>val</a:t>
            </a:r>
            <a:r>
              <a:rPr lang="en"/>
              <a:t> points to an area of memory where 4 bytes have been allocated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By default to store an integer</a:t>
            </a:r>
            <a:endParaRPr/>
          </a:p>
        </p:txBody>
      </p:sp>
      <p:pic>
        <p:nvPicPr>
          <p:cNvPr id="164" name="Google Shape;16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513" y="2224075"/>
            <a:ext cx="4181475" cy="69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Dynamically Allocate </a:t>
            </a:r>
            <a:r>
              <a:rPr i="1" lang="en"/>
              <a:t>More</a:t>
            </a:r>
            <a:endParaRPr/>
          </a:p>
        </p:txBody>
      </p:sp>
      <p:sp>
        <p:nvSpPr>
          <p:cNvPr id="170" name="Google Shape;170;p3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int *arr;</a:t>
            </a:r>
            <a:br>
              <a:rPr lang="en"/>
            </a:br>
            <a:r>
              <a:rPr lang="en"/>
              <a:t>arr = (int*) malloc (10 * sizeof(int));</a:t>
            </a:r>
            <a:endParaRPr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expression inside malloc evaluates to 4 * 10 = 40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Now </a:t>
            </a:r>
            <a:r>
              <a:rPr i="1" lang="en"/>
              <a:t>arr</a:t>
            </a:r>
            <a:r>
              <a:rPr lang="en"/>
              <a:t> points to an area of memory where 40 bytes have been allocated</a:t>
            </a:r>
            <a:endParaRPr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is equivalent to </a:t>
            </a:r>
            <a:r>
              <a:rPr i="1" lang="en"/>
              <a:t>int arr[10]</a:t>
            </a:r>
            <a:r>
              <a:rPr lang="en"/>
              <a:t>, so why don’t we use that?</a:t>
            </a:r>
            <a:endParaRPr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Variables.</a:t>
            </a:r>
            <a:endParaRPr/>
          </a:p>
        </p:txBody>
      </p:sp>
      <p:pic>
        <p:nvPicPr>
          <p:cNvPr id="171" name="Google Shape;17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763" y="1430900"/>
            <a:ext cx="4638675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Dynamically Allocate </a:t>
            </a:r>
            <a:r>
              <a:rPr i="1" lang="en"/>
              <a:t>Some other amount?</a:t>
            </a:r>
            <a:endParaRPr/>
          </a:p>
        </p:txBody>
      </p:sp>
      <p:sp>
        <p:nvSpPr>
          <p:cNvPr id="177" name="Google Shape;177;p35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int newArray(int* arr, int size) {</a:t>
            </a:r>
            <a:br>
              <a:rPr lang="en"/>
            </a:br>
            <a:r>
              <a:rPr lang="en"/>
              <a:t>	arr = (int*) malloc (size * sizeof(int));</a:t>
            </a:r>
            <a:endParaRPr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}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expression inside malloc evaluates to 4 * size = ????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Now </a:t>
            </a:r>
            <a:r>
              <a:rPr i="1" lang="en"/>
              <a:t>arr</a:t>
            </a:r>
            <a:r>
              <a:rPr lang="en"/>
              <a:t> points to an area of memory where ???? bytes have been allocated</a:t>
            </a:r>
            <a:endParaRPr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is equivalent to </a:t>
            </a:r>
            <a:r>
              <a:rPr i="1" lang="en"/>
              <a:t>int arr[????]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Starting to see the use?</a:t>
            </a:r>
            <a:endParaRPr/>
          </a:p>
        </p:txBody>
      </p:sp>
      <p:pic>
        <p:nvPicPr>
          <p:cNvPr id="178" name="Google Shape;17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58213"/>
            <a:ext cx="5295900" cy="115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6"/>
          <p:cNvSpPr txBox="1"/>
          <p:nvPr>
            <p:ph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</a:pPr>
            <a:r>
              <a:rPr lang="en" sz="6600"/>
              <a:t>Validating Memory </a:t>
            </a:r>
            <a:r>
              <a:rPr i="1" lang="en" sz="6600"/>
              <a:t>(in C)</a:t>
            </a:r>
            <a:endParaRPr sz="6600"/>
          </a:p>
        </p:txBody>
      </p:sp>
      <p:sp>
        <p:nvSpPr>
          <p:cNvPr id="184" name="Google Shape;184;p36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2860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Problems occur!</a:t>
            </a:r>
            <a:endParaRPr/>
          </a:p>
        </p:txBody>
      </p:sp>
      <p:sp>
        <p:nvSpPr>
          <p:cNvPr id="190" name="Google Shape;190;p37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Dynamically allocating memory does not always work!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need to be prepared for this</a:t>
            </a:r>
            <a:endParaRPr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Anytime memory is allocated, if there is a failure, the function returns NULL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should always check for this</a:t>
            </a:r>
            <a:endParaRPr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br>
              <a:rPr lang="en"/>
            </a:br>
            <a:r>
              <a:rPr lang="en"/>
              <a:t>int* arr = (int*) malloc (size * sizeof(int));</a:t>
            </a:r>
            <a:br>
              <a:rPr lang="en"/>
            </a:br>
            <a:r>
              <a:rPr lang="en"/>
              <a:t>if (arr == NULL){ </a:t>
            </a:r>
            <a:endParaRPr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	printf(“Failed to allocate\n”); </a:t>
            </a:r>
            <a:endParaRPr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	exit(1);}</a:t>
            </a:r>
            <a:endParaRPr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// </a:t>
            </a:r>
            <a:r>
              <a:rPr i="1" lang="en"/>
              <a:t>otherwise program continues normally</a:t>
            </a:r>
            <a:endParaRPr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91" name="Google Shape;191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753725"/>
            <a:ext cx="6247199" cy="195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8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Problems occur!</a:t>
            </a:r>
            <a:endParaRPr/>
          </a:p>
        </p:txBody>
      </p:sp>
      <p:sp>
        <p:nvSpPr>
          <p:cNvPr id="197" name="Google Shape;197;p38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Just want to make a note of equivalent notation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i="1" lang="en"/>
              <a:t>!arr</a:t>
            </a:r>
            <a:r>
              <a:rPr lang="en"/>
              <a:t> is the same as </a:t>
            </a:r>
            <a:r>
              <a:rPr i="1" lang="en"/>
              <a:t>arr == NULL</a:t>
            </a:r>
            <a:r>
              <a:rPr lang="en"/>
              <a:t>, as far as pointers are concered</a:t>
            </a:r>
            <a:endParaRPr i="1"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br>
              <a:rPr lang="en"/>
            </a:br>
            <a:r>
              <a:rPr lang="en"/>
              <a:t>int* arr = (int*) malloc (size * sizeof(int));</a:t>
            </a:r>
            <a:br>
              <a:rPr lang="en"/>
            </a:br>
            <a:r>
              <a:rPr lang="en"/>
              <a:t>if (!arr){ </a:t>
            </a:r>
            <a:endParaRPr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	printf(“Failed to allocate\n”); </a:t>
            </a:r>
            <a:endParaRPr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	exit(1);</a:t>
            </a:r>
            <a:endParaRPr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}</a:t>
            </a:r>
            <a:endParaRPr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// </a:t>
            </a:r>
            <a:r>
              <a:rPr i="1" lang="en"/>
              <a:t>otherwise program continues normally</a:t>
            </a:r>
            <a:endParaRPr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98" name="Google Shape;198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0753" y="2102753"/>
            <a:ext cx="6698775" cy="221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9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Jamie does it a little funny</a:t>
            </a:r>
            <a:endParaRPr/>
          </a:p>
        </p:txBody>
      </p:sp>
      <p:sp>
        <p:nvSpPr>
          <p:cNvPr id="204" name="Google Shape;204;p39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Anytime memory is allocated, if there is a failure, the function returns NULL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might see Jamie evaluate this in a hard to read way</a:t>
            </a:r>
            <a:endParaRPr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br>
              <a:rPr lang="en"/>
            </a:br>
            <a:r>
              <a:rPr lang="en"/>
              <a:t>if (!(arr = (int*) malloc (size * sizeof(int)))){ </a:t>
            </a:r>
            <a:endParaRPr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	printf(“Failed to allocate\n”); </a:t>
            </a:r>
            <a:endParaRPr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	exit(1);</a:t>
            </a:r>
            <a:endParaRPr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}</a:t>
            </a:r>
            <a:endParaRPr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// </a:t>
            </a:r>
            <a:r>
              <a:rPr i="1" lang="en"/>
              <a:t>otherwise program continues normally</a:t>
            </a:r>
            <a:endParaRPr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205" name="Google Shape;205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325" y="2138163"/>
            <a:ext cx="5753100" cy="162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40"/>
          <p:cNvSpPr txBox="1"/>
          <p:nvPr>
            <p:ph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</a:pPr>
            <a:r>
              <a:rPr lang="en" sz="6600"/>
              <a:t>Freeing memory </a:t>
            </a:r>
            <a:br>
              <a:rPr lang="en" sz="6600"/>
            </a:br>
            <a:r>
              <a:rPr i="1" lang="en" sz="6600"/>
              <a:t>(in C)</a:t>
            </a:r>
            <a:endParaRPr sz="6600"/>
          </a:p>
        </p:txBody>
      </p:sp>
      <p:sp>
        <p:nvSpPr>
          <p:cNvPr id="211" name="Google Shape;211;p40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2860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4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The </a:t>
            </a:r>
            <a:r>
              <a:rPr i="1" lang="en"/>
              <a:t>Free </a:t>
            </a:r>
            <a:r>
              <a:rPr lang="en"/>
              <a:t>Function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217" name="Google Shape;217;p41"/>
          <p:cNvSpPr txBox="1"/>
          <p:nvPr>
            <p:ph idx="1" type="body"/>
          </p:nvPr>
        </p:nvSpPr>
        <p:spPr>
          <a:xfrm>
            <a:off x="311700" y="1171600"/>
            <a:ext cx="48318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free(void * ptr);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Give it the pointer to what </a:t>
            </a:r>
            <a:r>
              <a:rPr lang="en">
                <a:latin typeface="Ubuntu"/>
                <a:ea typeface="Ubuntu"/>
                <a:cs typeface="Ubuntu"/>
                <a:sym typeface="Ubuntu"/>
              </a:rPr>
              <a:t>you want to free.  </a:t>
            </a:r>
            <a:br>
              <a:rPr lang="en">
                <a:latin typeface="Ubuntu"/>
                <a:ea typeface="Ubuntu"/>
                <a:cs typeface="Ubuntu"/>
                <a:sym typeface="Ubuntu"/>
              </a:rPr>
            </a:br>
            <a:r>
              <a:rPr lang="en">
                <a:latin typeface="Ubuntu"/>
                <a:ea typeface="Ubuntu"/>
                <a:cs typeface="Ubuntu"/>
                <a:sym typeface="Ubuntu"/>
              </a:rPr>
              <a:t>No need to give it size, type, etc…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Releases the memory acquired so it can be reused later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218" name="Google Shape;218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38300" y="2238375"/>
            <a:ext cx="2324100" cy="66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42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Key Principle to Remember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224" name="Google Shape;224;p42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However many times you malloc, you need to free that many times.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No. Malloc() = No. Free()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What do I mean “memory management” ?</a:t>
            </a:r>
            <a:endParaRPr/>
          </a:p>
        </p:txBody>
      </p:sp>
      <p:sp>
        <p:nvSpPr>
          <p:cNvPr id="107" name="Google Shape;107;p25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Programs are stored in memory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Both the actual code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And all the variables, data, etc.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That means someone has to decide where!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And that when it is no longer being used, you get rid of it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3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This works the same with all data types</a:t>
            </a:r>
            <a:endParaRPr/>
          </a:p>
        </p:txBody>
      </p:sp>
      <p:sp>
        <p:nvSpPr>
          <p:cNvPr id="230" name="Google Shape;230;p43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Arrays are arrays, regardless of what is stored in them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 , char , float , long all act the same with regards to memory management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Structs are no different!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4"/>
          <p:cNvSpPr txBox="1"/>
          <p:nvPr>
            <p:ph type="title"/>
          </p:nvPr>
        </p:nvSpPr>
        <p:spPr>
          <a:xfrm>
            <a:off x="311700" y="40249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In Summary</a:t>
            </a:r>
            <a:endParaRPr/>
          </a:p>
        </p:txBody>
      </p:sp>
      <p:sp>
        <p:nvSpPr>
          <p:cNvPr id="236" name="Google Shape;236;p4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Allocate memory dynamically, when required information is given at runtime.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Use Malloc to allocate memory.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Use Pointers to keep track of where the memory sits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Always check if the memory fails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Remember to free, otherwise you will get memory leaks.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5"/>
          <p:cNvSpPr txBox="1"/>
          <p:nvPr>
            <p:ph type="title"/>
          </p:nvPr>
        </p:nvSpPr>
        <p:spPr>
          <a:xfrm>
            <a:off x="311700" y="40249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This code goes hard (feel free to sc)</a:t>
            </a:r>
            <a:endParaRPr/>
          </a:p>
        </p:txBody>
      </p:sp>
      <p:pic>
        <p:nvPicPr>
          <p:cNvPr id="242" name="Google Shape;242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1900" y="1294795"/>
            <a:ext cx="5781675" cy="294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6"/>
          <p:cNvSpPr txBox="1"/>
          <p:nvPr/>
        </p:nvSpPr>
        <p:spPr>
          <a:xfrm>
            <a:off x="371863" y="439625"/>
            <a:ext cx="82479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b="1" lang="en" sz="50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Structs</a:t>
            </a:r>
            <a:endParaRPr b="1" sz="50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248" name="Google Shape;248;p46"/>
          <p:cNvPicPr preferRelativeResize="0"/>
          <p:nvPr/>
        </p:nvPicPr>
        <p:blipFill rotWithShape="1">
          <a:blip r:embed="rId3">
            <a:alphaModFix/>
          </a:blip>
          <a:srcRect b="22578" l="0" r="3993" t="10621"/>
          <a:stretch/>
        </p:blipFill>
        <p:spPr>
          <a:xfrm>
            <a:off x="2939038" y="1806425"/>
            <a:ext cx="3113526" cy="285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Structures</a:t>
            </a:r>
            <a:endParaRPr/>
          </a:p>
        </p:txBody>
      </p:sp>
      <p:sp>
        <p:nvSpPr>
          <p:cNvPr id="254" name="Google Shape;254;p47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structure is a collection of one or more variables, possibly of different types, grouped together under a single name for convenient handling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basic example of a structure is structure to store a point on a graph i.e. and x and a y value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Structures are defined using the </a:t>
            </a:r>
            <a:r>
              <a:rPr b="1" lang="en"/>
              <a:t>struct</a:t>
            </a:r>
            <a:r>
              <a:rPr lang="en"/>
              <a:t> keyword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5" name="Google Shape;255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4025" y="2967088"/>
            <a:ext cx="1981200" cy="124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8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Declaring structures</a:t>
            </a:r>
            <a:endParaRPr/>
          </a:p>
        </p:txBody>
      </p:sp>
      <p:sp>
        <p:nvSpPr>
          <p:cNvPr id="261" name="Google Shape;261;p48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struct declaration defines a new type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variables named in structures are called members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can declare values to be a structure in the same way as you would when dealing with variables, just make sure to put struct before the name of the structure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can initialise an instance of a structure with specific values by putting the values in curly braces</a:t>
            </a:r>
            <a:endParaRPr/>
          </a:p>
        </p:txBody>
      </p:sp>
      <p:pic>
        <p:nvPicPr>
          <p:cNvPr id="262" name="Google Shape;262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475" y="3595200"/>
            <a:ext cx="2897874" cy="26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9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structures</a:t>
            </a:r>
            <a:endParaRPr/>
          </a:p>
        </p:txBody>
      </p:sp>
      <p:sp>
        <p:nvSpPr>
          <p:cNvPr id="268" name="Google Shape;268;p49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can retrieve values from a structure by using the member operator </a:t>
            </a:r>
            <a:r>
              <a:rPr b="1" lang="en"/>
              <a:t>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Structure-name.member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E.g.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Returns the value 2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 a structure is just some data at a </a:t>
            </a:r>
            <a:r>
              <a:rPr lang="en"/>
              <a:t>specific</a:t>
            </a:r>
            <a:r>
              <a:rPr lang="en"/>
              <a:t> place in memory, you can have a pointer to it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you have a pointer to a structure, you can use the </a:t>
            </a:r>
            <a:r>
              <a:rPr b="1" lang="en"/>
              <a:t>-&gt;</a:t>
            </a:r>
            <a:r>
              <a:rPr lang="en"/>
              <a:t> operator, which combines dereferencing the pointer and retrieving the value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ptr-&gt;y is shorthand for (ptr*).y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9" name="Google Shape;269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6075" y="1838225"/>
            <a:ext cx="1123132" cy="2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4338" y="3925638"/>
            <a:ext cx="5610225" cy="94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5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Structures and functions</a:t>
            </a:r>
            <a:endParaRPr/>
          </a:p>
        </p:txBody>
      </p:sp>
      <p:sp>
        <p:nvSpPr>
          <p:cNvPr id="276" name="Google Shape;276;p50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only legal operations on a structure are copying it or assigning it as a unit, taking its address with &amp;, and accessing its members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can’t compare 2 structures to each other using </a:t>
            </a:r>
            <a:r>
              <a:rPr b="1" lang="en"/>
              <a:t>=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Functions can take structures as inputs, and return them as outputs</a:t>
            </a:r>
            <a:endParaRPr/>
          </a:p>
        </p:txBody>
      </p:sp>
      <p:pic>
        <p:nvPicPr>
          <p:cNvPr id="277" name="Google Shape;277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463" y="2706288"/>
            <a:ext cx="4829175" cy="1381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87863" y="2706300"/>
            <a:ext cx="3743325" cy="112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5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Dynamically allocated array of structures</a:t>
            </a:r>
            <a:endParaRPr/>
          </a:p>
        </p:txBody>
      </p:sp>
      <p:sp>
        <p:nvSpPr>
          <p:cNvPr id="284" name="Google Shape;284;p5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is possible to create a dynamically allocated array of structures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Suppose we want an array of 3 length to store 3 points that together represent a triangle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could declare an array as follows: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could the put points in the array: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85" name="Google Shape;285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9825" y="2657600"/>
            <a:ext cx="5317030" cy="2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99813" y="3597250"/>
            <a:ext cx="3914775" cy="971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51"/>
          <p:cNvPicPr preferRelativeResize="0"/>
          <p:nvPr/>
        </p:nvPicPr>
        <p:blipFill rotWithShape="1">
          <a:blip r:embed="rId5">
            <a:alphaModFix/>
          </a:blip>
          <a:srcRect b="2506" l="5102" r="3772" t="3605"/>
          <a:stretch/>
        </p:blipFill>
        <p:spPr>
          <a:xfrm>
            <a:off x="6455150" y="2927500"/>
            <a:ext cx="2038475" cy="188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52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typedef</a:t>
            </a:r>
            <a:endParaRPr/>
          </a:p>
        </p:txBody>
      </p:sp>
      <p:sp>
        <p:nvSpPr>
          <p:cNvPr id="293" name="Google Shape;293;p52"/>
          <p:cNvSpPr txBox="1"/>
          <p:nvPr>
            <p:ph idx="1" type="body"/>
          </p:nvPr>
        </p:nvSpPr>
        <p:spPr>
          <a:xfrm>
            <a:off x="301993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typedef </a:t>
            </a:r>
            <a:r>
              <a:rPr lang="en"/>
              <a:t>can be used to create a new data type name for a structure type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means that you don’t have to write out struct every time you use the structure</a:t>
            </a:r>
            <a:endParaRPr/>
          </a:p>
        </p:txBody>
      </p:sp>
      <p:pic>
        <p:nvPicPr>
          <p:cNvPr id="294" name="Google Shape;294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89963" y="2346175"/>
            <a:ext cx="3114675" cy="173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8775" y="2317600"/>
            <a:ext cx="3905250" cy="1790700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52"/>
          <p:cNvSpPr/>
          <p:nvPr/>
        </p:nvSpPr>
        <p:spPr>
          <a:xfrm>
            <a:off x="4426400" y="2533525"/>
            <a:ext cx="980400" cy="1019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Who manages memory ?</a:t>
            </a:r>
            <a:endParaRPr/>
          </a:p>
        </p:txBody>
      </p:sp>
      <p:sp>
        <p:nvSpPr>
          <p:cNvPr id="113" name="Google Shape;113;p26"/>
          <p:cNvSpPr txBox="1"/>
          <p:nvPr>
            <p:ph idx="1" type="body"/>
          </p:nvPr>
        </p:nvSpPr>
        <p:spPr>
          <a:xfrm>
            <a:off x="311699" y="1171600"/>
            <a:ext cx="6290469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Most modern languages allocate memory automatically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E.g. in Java anytime you use `new Object();` memory is allocated for it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 some languages you might not even think about it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Most also have a way find out when memory is not used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FREE MEMORY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Using what’s called a Garbage Collector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Again, you usually don’t even think about it</a:t>
            </a:r>
            <a:endParaRPr/>
          </a:p>
          <a:p>
            <a:pPr indent="-228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 the computer does it?</a:t>
            </a:r>
            <a:endParaRPr/>
          </a:p>
        </p:txBody>
      </p:sp>
      <p:pic>
        <p:nvPicPr>
          <p:cNvPr descr="Recycling is stalling, and the big blue bin is one reason why - The ..." id="114" name="Google Shape;114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02169" y="1244009"/>
            <a:ext cx="2018658" cy="26554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Well…</a:t>
            </a:r>
            <a:endParaRPr/>
          </a:p>
        </p:txBody>
      </p:sp>
      <p:sp>
        <p:nvSpPr>
          <p:cNvPr id="120" name="Google Shape;120;p27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are programming in C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 is great that you can control this yourself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tradeoff is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You HAVE TO do this yourself</a:t>
            </a:r>
            <a:endParaRPr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 requires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Explicit memory allocation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And Manual garbage collection</a:t>
            </a:r>
            <a:endParaRPr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 let’s go through it!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8"/>
          <p:cNvSpPr txBox="1"/>
          <p:nvPr>
            <p:ph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</a:pPr>
            <a:r>
              <a:rPr lang="en" sz="6600"/>
              <a:t>How are programs stored?</a:t>
            </a:r>
            <a:r>
              <a:rPr i="1" lang="en" sz="6600"/>
              <a:t> (in C)</a:t>
            </a:r>
            <a:endParaRPr sz="6600"/>
          </a:p>
        </p:txBody>
      </p:sp>
      <p:sp>
        <p:nvSpPr>
          <p:cNvPr id="126" name="Google Shape;126;p28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2860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9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How is memory stored in a C program?</a:t>
            </a:r>
            <a:endParaRPr/>
          </a:p>
        </p:txBody>
      </p:sp>
      <p:sp>
        <p:nvSpPr>
          <p:cNvPr id="132" name="Google Shape;132;p29"/>
          <p:cNvSpPr txBox="1"/>
          <p:nvPr>
            <p:ph idx="1" type="body"/>
          </p:nvPr>
        </p:nvSpPr>
        <p:spPr>
          <a:xfrm>
            <a:off x="4758142" y="1171600"/>
            <a:ext cx="4074157" cy="339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Program in Memory Consists of 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Text segment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Initialized data segment 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Uninitialized data segment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Heap 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Stack </a:t>
            </a:r>
            <a:endParaRPr/>
          </a:p>
        </p:txBody>
      </p:sp>
      <p:pic>
        <p:nvPicPr>
          <p:cNvPr id="133" name="Google Shape;133;p29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1700" y="1171600"/>
            <a:ext cx="4446443" cy="339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Play around! (if you like)</a:t>
            </a:r>
            <a:endParaRPr/>
          </a:p>
        </p:txBody>
      </p:sp>
      <p:sp>
        <p:nvSpPr>
          <p:cNvPr id="139" name="Google Shape;139;p30"/>
          <p:cNvSpPr txBox="1"/>
          <p:nvPr>
            <p:ph idx="1" type="body"/>
          </p:nvPr>
        </p:nvSpPr>
        <p:spPr>
          <a:xfrm>
            <a:off x="4657060" y="1171600"/>
            <a:ext cx="4175239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 encourage you to write a simple program, compile it, see how it changed in size of memory 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(at compile time)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`size compiled-program-name.o`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See how adding variables at different points change different parts of memory</a:t>
            </a:r>
            <a:endParaRPr/>
          </a:p>
        </p:txBody>
      </p:sp>
      <p:pic>
        <p:nvPicPr>
          <p:cNvPr id="140" name="Google Shape;140;p30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6852" y="1171600"/>
            <a:ext cx="4480208" cy="3403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1"/>
          <p:cNvSpPr txBox="1"/>
          <p:nvPr>
            <p:ph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</a:pPr>
            <a:r>
              <a:rPr lang="en" sz="6600"/>
              <a:t>Allocating memory </a:t>
            </a:r>
            <a:r>
              <a:rPr i="1" lang="en" sz="6600"/>
              <a:t>(in C)</a:t>
            </a:r>
            <a:endParaRPr sz="6600"/>
          </a:p>
        </p:txBody>
      </p:sp>
      <p:sp>
        <p:nvSpPr>
          <p:cNvPr id="146" name="Google Shape;146;p3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2860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2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What are pointers? </a:t>
            </a:r>
            <a:r>
              <a:rPr i="1" lang="en"/>
              <a:t>Again?!</a:t>
            </a:r>
            <a:endParaRPr/>
          </a:p>
        </p:txBody>
      </p:sp>
      <p:sp>
        <p:nvSpPr>
          <p:cNvPr id="152" name="Google Shape;152;p32"/>
          <p:cNvSpPr txBox="1"/>
          <p:nvPr>
            <p:ph idx="1" type="body"/>
          </p:nvPr>
        </p:nvSpPr>
        <p:spPr>
          <a:xfrm>
            <a:off x="311700" y="1171599"/>
            <a:ext cx="8520600" cy="373000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85750" lvl="0" marL="4254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 short answer is: a variable that contains the address of a variable</a:t>
            </a:r>
            <a:endParaRPr/>
          </a:p>
          <a:p>
            <a:pPr indent="-196850" lvl="0" marL="4254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-196850" lvl="0" marL="4254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-196850" lvl="0" marL="4254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-196850" lvl="0" marL="4254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-196850" lvl="0" marL="4254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-285750" lvl="0" marL="4254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When allocating data dynamically / at run-time, pointers are used to keep track of </a:t>
            </a:r>
            <a:r>
              <a:rPr i="1" lang="en"/>
              <a:t>where</a:t>
            </a:r>
            <a:r>
              <a:rPr lang="en"/>
              <a:t> the data being allocated is being kept!</a:t>
            </a:r>
            <a:endParaRPr/>
          </a:p>
        </p:txBody>
      </p:sp>
      <p:sp>
        <p:nvSpPr>
          <p:cNvPr id="153" name="Google Shape;153;p32"/>
          <p:cNvSpPr/>
          <p:nvPr/>
        </p:nvSpPr>
        <p:spPr>
          <a:xfrm>
            <a:off x="1666040" y="1898173"/>
            <a:ext cx="1806300" cy="772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Memory Address</a:t>
            </a:r>
            <a:endParaRPr b="0" i="0" sz="14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54" name="Google Shape;154;p32"/>
          <p:cNvSpPr/>
          <p:nvPr/>
        </p:nvSpPr>
        <p:spPr>
          <a:xfrm>
            <a:off x="5012440" y="1898173"/>
            <a:ext cx="1806300" cy="772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Data</a:t>
            </a:r>
            <a:endParaRPr b="0" i="0" sz="14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55" name="Google Shape;155;p32"/>
          <p:cNvSpPr txBox="1"/>
          <p:nvPr/>
        </p:nvSpPr>
        <p:spPr>
          <a:xfrm>
            <a:off x="1821040" y="2779098"/>
            <a:ext cx="149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Pointer</a:t>
            </a:r>
            <a:endParaRPr b="0" i="0" sz="14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56" name="Google Shape;156;p32"/>
          <p:cNvSpPr txBox="1"/>
          <p:nvPr/>
        </p:nvSpPr>
        <p:spPr>
          <a:xfrm>
            <a:off x="5169940" y="2779098"/>
            <a:ext cx="149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Memory</a:t>
            </a:r>
            <a:endParaRPr b="0" i="0" sz="14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cxnSp>
        <p:nvCxnSpPr>
          <p:cNvPr id="157" name="Google Shape;157;p32"/>
          <p:cNvCxnSpPr>
            <a:endCxn id="154" idx="1"/>
          </p:cNvCxnSpPr>
          <p:nvPr/>
        </p:nvCxnSpPr>
        <p:spPr>
          <a:xfrm>
            <a:off x="3472240" y="2284573"/>
            <a:ext cx="1540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