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1A2B7-8187-4ACF-A91F-247D03AD2B84}">
  <a:tblStyle styleId="{0961A2B7-8187-4ACF-A91F-247D03AD2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buntu-regular.fntdata"/><Relationship Id="rId25" Type="http://schemas.openxmlformats.org/officeDocument/2006/relationships/slide" Target="slides/slide19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c437252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c437252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a90a49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a90a49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a90a495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a90a495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c437252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c437252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a6ab3e7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a6ab3e7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a90a4952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a90a4952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a6ab3e76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a6ab3e76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a90a4952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a90a4952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7a90a4952a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7a90a4952a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c437252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c437252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9857d03e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9857d03e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6ab3e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6ab3e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6ab3e7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6ab3e7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c4372526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c4372526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d882f94b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d882f94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a6ab3e7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a6ab3e7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a6ab3e7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a6ab3e7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6ab3e7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6ab3e7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808600" y="712675"/>
            <a:ext cx="352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Pointers in</a:t>
            </a:r>
            <a:endParaRPr b="1" sz="5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22578" l="0" r="3993" t="10621"/>
          <a:stretch/>
        </p:blipFill>
        <p:spPr>
          <a:xfrm>
            <a:off x="2939038" y="1806425"/>
            <a:ext cx="3113526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 </a:t>
            </a:r>
            <a:r>
              <a:rPr lang="en-GB"/>
              <a:t>and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(*p)++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++</a:t>
            </a:r>
            <a:r>
              <a:rPr lang="en-GB"/>
              <a:t> binds more strongly than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that you have to use brackets to show you want to dereference the pointer first, and then apply the increment 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 does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</a:t>
            </a:r>
            <a:r>
              <a:rPr lang="en-GB"/>
              <a:t> do then? AKA *(p++)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POINTER ARITHMETIC!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think about it, a pointer is just a number that represents a memory location you can change add or </a:t>
            </a:r>
            <a:r>
              <a:rPr lang="en-GB"/>
              <a:t>subtract</a:t>
            </a:r>
            <a:r>
              <a:rPr lang="en-GB"/>
              <a:t> from it to make the pointer point to a different memory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you increment a pointer (of a type) it points to the next address along holding the next value (of the type) in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of you might be thinking that different types are different sizes, how does it know how big ‘one space’ really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 compiler knows how big a value of a type is, when you ask it to add ‘one’ it knows how many bytes that refers to get to the next one.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459975" y="2748888"/>
            <a:ext cx="7191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p++;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311700" y="1571800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6581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66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433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61" name="Google Shape;161;p24"/>
          <p:cNvCxnSpPr>
            <a:endCxn id="158" idx="1"/>
          </p:cNvCxnSpPr>
          <p:nvPr/>
        </p:nvCxnSpPr>
        <p:spPr>
          <a:xfrm>
            <a:off x="2117900" y="1958200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34316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69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6964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57347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7730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4316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4699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5082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5061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4699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508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5061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11700" y="35439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6581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66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433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78" name="Google Shape;178;p24"/>
          <p:cNvCxnSpPr>
            <a:endCxn id="175" idx="1"/>
          </p:cNvCxnSpPr>
          <p:nvPr/>
        </p:nvCxnSpPr>
        <p:spPr>
          <a:xfrm>
            <a:off x="2117900" y="39303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34316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69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46964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57347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30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4316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4699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5082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061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44699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08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5061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658100" y="105822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696400" y="30330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4"/>
          <p:cNvCxnSpPr/>
          <p:nvPr/>
        </p:nvCxnSpPr>
        <p:spPr>
          <a:xfrm flipH="1">
            <a:off x="2118000" y="2416288"/>
            <a:ext cx="11700" cy="105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 arithmetic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1459975" y="2748888"/>
            <a:ext cx="7191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p++;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11700" y="1571800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6581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66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4337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04" name="Google Shape;204;p25"/>
          <p:cNvCxnSpPr>
            <a:endCxn id="201" idx="1"/>
          </p:cNvCxnSpPr>
          <p:nvPr/>
        </p:nvCxnSpPr>
        <p:spPr>
          <a:xfrm>
            <a:off x="2117900" y="1958200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34316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469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46964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7347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6773000" y="15718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34316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4699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55082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06100" y="24527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44699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5082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506100" y="1171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11700" y="35439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25913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667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13669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21" name="Google Shape;221;p25"/>
          <p:cNvCxnSpPr>
            <a:stCxn id="217" idx="3"/>
            <a:endCxn id="222" idx="1"/>
          </p:cNvCxnSpPr>
          <p:nvPr/>
        </p:nvCxnSpPr>
        <p:spPr>
          <a:xfrm>
            <a:off x="2118000" y="3930375"/>
            <a:ext cx="151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/>
        </p:nvSpPr>
        <p:spPr>
          <a:xfrm>
            <a:off x="23648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p[-1]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692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36296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46679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5706200" y="35439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3648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4031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44414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439300" y="44249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4031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44414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5439300" y="31437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3658100" y="1060900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3629600" y="30330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5"/>
          <p:cNvCxnSpPr/>
          <p:nvPr/>
        </p:nvCxnSpPr>
        <p:spPr>
          <a:xfrm flipH="1">
            <a:off x="2118000" y="2416288"/>
            <a:ext cx="11700" cy="105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strings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ARE ARRAYS OF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String Pointer points to the first character in a string. (It holds the address for character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get to different characters in a string, we implement pointer arithmetic. (string[2] goes to the 2nd index character)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Unless told, we don’t know how long a string is! (or array for that matter)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don’t want to start accessing unallocated memory, so how do we know where a string ends?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End Character : `\0` (backslash zero in single quotes) indicates the end of a string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Strings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51000" y="1677050"/>
            <a:ext cx="76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25878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H’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89500" y="25498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1680800" y="25498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2" name="Google Shape;252;p27"/>
          <p:cNvCxnSpPr>
            <a:stCxn id="248" idx="3"/>
            <a:endCxn id="249" idx="1"/>
          </p:cNvCxnSpPr>
          <p:nvPr/>
        </p:nvCxnSpPr>
        <p:spPr>
          <a:xfrm>
            <a:off x="1319300" y="2063450"/>
            <a:ext cx="12687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23613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89500" y="11945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36261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‘E’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46644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‘L’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702775" y="1694613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‘L’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344663" y="25579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3996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44379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5435875" y="25755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3996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word[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4379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5435875" y="129441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6741075" y="1694600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‘O’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6438375" y="257552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0x60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6438375" y="12944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[4]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7774775" y="1677038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‘\0’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7472075" y="25579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0x64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7472075" y="127683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word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[5]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2361375" y="3083875"/>
            <a:ext cx="45657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char word[10] = {‘H’, ‘E’, ‘L’, ‘L’, ‘O’, ‘\0’};</a:t>
            </a:r>
            <a:br>
              <a:rPr lang="en-GB"/>
            </a:br>
            <a:r>
              <a:rPr lang="en-GB"/>
              <a:t>char *p = word;</a:t>
            </a:r>
            <a:br>
              <a:rPr lang="en-GB"/>
            </a:br>
            <a:r>
              <a:rPr lang="en-GB"/>
              <a:t>int length, i = 0,;</a:t>
            </a:r>
            <a:br>
              <a:rPr lang="en-GB"/>
            </a:br>
            <a:r>
              <a:rPr lang="en-GB"/>
              <a:t>while (p[i] != ‘\0’) { i++;}</a:t>
            </a:r>
            <a:br>
              <a:rPr lang="en-GB"/>
            </a:br>
            <a:r>
              <a:rPr lang="en-GB"/>
              <a:t>length = i;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to pointers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pointer can hold any address, it can hold the address to another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you can chain together pointers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declare a pointer to a pointer using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** </a:t>
            </a:r>
            <a:r>
              <a:rPr lang="en-GB"/>
              <a:t>instead of just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-GB"/>
              <a:t> - e.g.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**p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N.B.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r>
              <a:rPr lang="en-GB"/>
              <a:t>’s in pointer declarations aren’t the dereference operator, they are just part of the syntax used to define pointers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5917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0xA0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368722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0xD0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749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384472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0xA0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82" name="Google Shape;282;p28"/>
          <p:cNvCxnSpPr/>
          <p:nvPr/>
        </p:nvCxnSpPr>
        <p:spPr>
          <a:xfrm>
            <a:off x="2444450" y="3836775"/>
            <a:ext cx="11964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3826350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749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**p1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782675" y="340912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86" name="Google Shape;286;p28"/>
          <p:cNvCxnSpPr/>
          <p:nvPr/>
        </p:nvCxnSpPr>
        <p:spPr>
          <a:xfrm>
            <a:off x="5569175" y="3792825"/>
            <a:ext cx="11964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8"/>
          <p:cNvSpPr txBox="1"/>
          <p:nvPr/>
        </p:nvSpPr>
        <p:spPr>
          <a:xfrm>
            <a:off x="69401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nt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9401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0xD0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arrays vs. pointers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Multidimensional arrays allow us to store a sort of “grid” of data instead of a list like one-dimensional arrays.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 a two-dimensional array of integers, declared as </a:t>
            </a:r>
            <a:r>
              <a:rPr b="1" lang="en-GB"/>
              <a:t>int my_array [3][4]={0,1,2,3,4,5,6,7,8}</a:t>
            </a:r>
            <a:r>
              <a:rPr lang="en-GB"/>
              <a:t> can be visualised like 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you could access the integer 4 with my_array[1][1]</a:t>
            </a:r>
            <a:endParaRPr/>
          </a:p>
        </p:txBody>
      </p:sp>
      <p:graphicFrame>
        <p:nvGraphicFramePr>
          <p:cNvPr id="295" name="Google Shape;295;p29"/>
          <p:cNvGraphicFramePr/>
          <p:nvPr/>
        </p:nvGraphicFramePr>
        <p:xfrm>
          <a:off x="3133575" y="28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{0961A2B7-8187-4ACF-A91F-247D03AD2B84}</a:tableStyleId>
              </a:tblPr>
              <a:tblGrid>
                <a:gridCol w="958950"/>
                <a:gridCol w="958950"/>
                <a:gridCol w="958950"/>
              </a:tblGrid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29"/>
          <p:cNvSpPr txBox="1"/>
          <p:nvPr/>
        </p:nvSpPr>
        <p:spPr>
          <a:xfrm>
            <a:off x="2784675" y="2451438"/>
            <a:ext cx="5013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3438275" y="2434850"/>
            <a:ext cx="30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0                  1                 2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arrays vs. pointers</a:t>
            </a:r>
            <a:endParaRPr/>
          </a:p>
        </p:txBody>
      </p:sp>
      <p:sp>
        <p:nvSpPr>
          <p:cNvPr id="303" name="Google Shape;30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what’s the difference between something like </a:t>
            </a:r>
            <a:r>
              <a:rPr b="1" lang="en-GB"/>
              <a:t>int a[10][20];</a:t>
            </a:r>
            <a:r>
              <a:rPr lang="en-GB"/>
              <a:t> and </a:t>
            </a:r>
            <a:r>
              <a:rPr b="1" lang="en-GB"/>
              <a:t>int * b[10];</a:t>
            </a:r>
            <a:r>
              <a:rPr lang="en-GB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 is true two-dimensional array with 200 int-sized locations set aside, b has allocated 10 pointers but does not initialise them with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element of b could point to a 20 element array making it technically equivalent to a, but each pointer within b could also point to an array of size 5, 50 or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Basically the </a:t>
            </a:r>
            <a:r>
              <a:rPr lang="en-GB"/>
              <a:t>advantage</a:t>
            </a:r>
            <a:r>
              <a:rPr lang="en-GB"/>
              <a:t> of pointer arrays over multidimensional arrays is that you can customise the size of each individual row of elements!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Allocation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have arrays and you don’t know how big it will be until runtime!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should be doing this next week.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Here you can use </a:t>
            </a:r>
            <a:r>
              <a:rPr b="1" lang="en-GB"/>
              <a:t>malloc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Quick and dirty template.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 ARRAY_SIZE= 10; </a:t>
            </a:r>
            <a:br>
              <a:rPr lang="en-GB"/>
            </a:br>
            <a:r>
              <a:rPr lang="en-GB"/>
              <a:t>int *p;</a:t>
            </a:r>
            <a:br>
              <a:rPr lang="en-GB"/>
            </a:br>
            <a:r>
              <a:rPr lang="en-GB"/>
              <a:t>p = (int *) malloc (ARRAY_SIZE * sizeof(int));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free(p); // when you’re done with the array remove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pointers?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Answer: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short answer is: a variable that contains the address of a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specifically: a pointer variable points to a data type (e.g. int, char) of the same type somewhere else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 looks something like the diagram below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995650" y="35532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Memory Address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342050" y="35532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Data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50650" y="44342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Pointer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99550" y="44342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Variable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1" name="Google Shape;71;p14"/>
          <p:cNvCxnSpPr>
            <a:endCxn id="68" idx="1"/>
          </p:cNvCxnSpPr>
          <p:nvPr/>
        </p:nvCxnSpPr>
        <p:spPr>
          <a:xfrm>
            <a:off x="3801850" y="39396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How do you use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x = 1;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declare a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to an integer variable: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*p;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can then be set to point to the </a:t>
            </a:r>
            <a:r>
              <a:rPr lang="en-GB"/>
              <a:t>variable</a:t>
            </a:r>
            <a:r>
              <a:rPr lang="en-GB"/>
              <a:t>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x: p = &amp;x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-GB"/>
              <a:t>The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&amp; </a:t>
            </a:r>
            <a:r>
              <a:rPr lang="en-GB"/>
              <a:t>is used to find the memory address of the variable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don’t use the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&amp;</a:t>
            </a:r>
            <a:r>
              <a:rPr lang="en-GB"/>
              <a:t> operator, the pointer p would point to the memory address 0x1, instead of the memory address of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783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247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33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0x34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382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Address: 0x30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2" name="Google Shape;82;p15"/>
          <p:cNvCxnSpPr>
            <a:endCxn id="79" idx="1"/>
          </p:cNvCxnSpPr>
          <p:nvPr/>
        </p:nvCxnSpPr>
        <p:spPr>
          <a:xfrm>
            <a:off x="2684575" y="38367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4382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35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Pointer Operations - </a:t>
            </a:r>
            <a:r>
              <a:rPr lang="en-GB"/>
              <a:t>How do you use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Address Operator 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Get’s the address that a variable is stored 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x = 1; 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x</a:t>
            </a:r>
            <a:r>
              <a:rPr lang="en-GB"/>
              <a:t>    // 1 - the value in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&amp;x // 0x30 - the address of x 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Dereference operator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Gets the value the pointer points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x = 2;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 *p = &amp;x;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    // 0x30 - the address (of x) it holds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*p  // 2 - the value (of x) it points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be clear,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printf(“%d\n”, *p) </a:t>
            </a:r>
            <a:r>
              <a:rPr lang="en-GB"/>
              <a:t>would return </a:t>
            </a:r>
            <a:r>
              <a:rPr b="1" lang="en-GB"/>
              <a:t>2 </a:t>
            </a:r>
            <a:r>
              <a:rPr lang="en-GB"/>
              <a:t>and </a:t>
            </a:r>
            <a:r>
              <a:rPr b="1" lang="en-GB"/>
              <a:t>NOT 0x30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Pointer Operations - How do you use them?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&amp;</a:t>
            </a:r>
            <a:r>
              <a:rPr lang="en-GB"/>
              <a:t> and </a:t>
            </a:r>
            <a:r>
              <a:rPr b="1" lang="en-GB"/>
              <a:t>*</a:t>
            </a:r>
            <a:r>
              <a:rPr lang="en-GB"/>
              <a:t> are called ‘</a:t>
            </a:r>
            <a:r>
              <a:rPr b="1" lang="en-GB"/>
              <a:t>prefix</a:t>
            </a:r>
            <a:r>
              <a:rPr lang="en-GB"/>
              <a:t>-operators’, meaning they go before the variable they’re operating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dereference </a:t>
            </a:r>
            <a:r>
              <a:rPr lang="en-GB"/>
              <a:t>operator lets you access and change the data at the memory location stored in the pointer </a:t>
            </a:r>
            <a:r>
              <a:rPr i="1" lang="en-GB"/>
              <a:t>as if you were acting on the variable directly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our previous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int x = 2;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int *p = &amp;x;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printf(“%d\n”, *p); //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*p = 3;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printf(“%d\n”, x);   //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pointers?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68900"/>
            <a:ext cx="8520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Pointers make doing some tasks in C easier, whilst for some it’s a necessity. You can’t allocate dynamic memory without them!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allow you to edit variables inside a function that aren’t local to that function.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a function that increments 2 integers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lang="en-GB"/>
              <a:t>and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 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take both values as input parameters, but you would only be able to return 1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solve this problem, instead of returning a new value you can modify the existing values in memory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pointers?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oid incrementTwo(int *a, int *b)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{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(*a)++;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(*b)++;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	return;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}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Pointers and arrays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Pointers can be set to point to any value in memory, including specific array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 the array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a[4] = {5,6,7,8};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set the value of a </a:t>
            </a:r>
            <a:r>
              <a:rPr lang="en-GB"/>
              <a:t> pointer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GB"/>
              <a:t> to point to the 1st element: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int *p = &amp;a[0];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(Here’s a little secret, arrays are pointers too! So </a:t>
            </a:r>
            <a:r>
              <a:rPr b="1" lang="en-GB"/>
              <a:t>int *p = a;</a:t>
            </a:r>
            <a:r>
              <a:rPr lang="en-GB"/>
              <a:t> does the same!)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878375" y="3450375"/>
            <a:ext cx="1806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2247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33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0x30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0003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Address: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19" name="Google Shape;119;p20"/>
          <p:cNvCxnSpPr>
            <a:endCxn id="116" idx="1"/>
          </p:cNvCxnSpPr>
          <p:nvPr/>
        </p:nvCxnSpPr>
        <p:spPr>
          <a:xfrm>
            <a:off x="2684575" y="3836775"/>
            <a:ext cx="154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39982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a[0]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035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int *p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2630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3013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339675" y="3450375"/>
            <a:ext cx="10383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9982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0365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0748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072775" y="4331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0x5C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0365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[1]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748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[2]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072775" y="3050175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a[3]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224775" y="3050175"/>
            <a:ext cx="1038300" cy="179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 </a:t>
            </a:r>
            <a:r>
              <a:rPr lang="en-GB"/>
              <a:t>and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(*p)++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++</a:t>
            </a:r>
            <a:r>
              <a:rPr lang="en-GB"/>
              <a:t> binds more strongly than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means that you have to use brackets to show you want to dereference the pointer first, and then apply the increment 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what does </a:t>
            </a:r>
            <a:r>
              <a:rPr lang="en-GB">
                <a:latin typeface="Ubuntu"/>
                <a:ea typeface="Ubuntu"/>
                <a:cs typeface="Ubuntu"/>
                <a:sym typeface="Ubuntu"/>
              </a:rPr>
              <a:t>*p++</a:t>
            </a:r>
            <a:r>
              <a:rPr lang="en-GB"/>
              <a:t> do then? AKA *(p++)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