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8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10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4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55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18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9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47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7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63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36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8288C-5180-4544-8B03-7E5029A5D794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2BD3-4651-4ABB-A0E3-A9C265E3E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01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24610"/>
              </p:ext>
            </p:extLst>
          </p:nvPr>
        </p:nvGraphicFramePr>
        <p:xfrm>
          <a:off x="613954" y="965428"/>
          <a:ext cx="11011989" cy="5676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2118">
                  <a:extLst>
                    <a:ext uri="{9D8B030D-6E8A-4147-A177-3AD203B41FA5}">
                      <a16:colId xmlns:a16="http://schemas.microsoft.com/office/drawing/2014/main" val="967524571"/>
                    </a:ext>
                  </a:extLst>
                </a:gridCol>
                <a:gridCol w="8589871">
                  <a:extLst>
                    <a:ext uri="{9D8B030D-6E8A-4147-A177-3AD203B41FA5}">
                      <a16:colId xmlns:a16="http://schemas.microsoft.com/office/drawing/2014/main" val="2607117005"/>
                    </a:ext>
                  </a:extLst>
                </a:gridCol>
              </a:tblGrid>
              <a:tr h="546256">
                <a:tc>
                  <a:txBody>
                    <a:bodyPr/>
                    <a:lstStyle/>
                    <a:p>
                      <a:r>
                        <a:rPr lang="en-US" sz="2300" b="1" dirty="0" smtClean="0"/>
                        <a:t>Topic</a:t>
                      </a:r>
                      <a:endParaRPr lang="en-US" sz="2300" b="1" dirty="0"/>
                    </a:p>
                  </a:txBody>
                  <a:tcPr marL="86251" marR="86251" marT="43125" marB="431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m-KH" sz="3000" dirty="0" smtClean="0"/>
                        <a:t>គន្លឹះរៀនរូបវិទ្យាឱ្យពូកែ</a:t>
                      </a:r>
                      <a:endParaRPr lang="en-US" sz="3000" dirty="0"/>
                    </a:p>
                  </a:txBody>
                  <a:tcPr marL="86251" marR="86251" marT="43125" marB="43125"/>
                </a:tc>
                <a:extLst>
                  <a:ext uri="{0D108BD9-81ED-4DB2-BD59-A6C34878D82A}">
                    <a16:rowId xmlns:a16="http://schemas.microsoft.com/office/drawing/2014/main" val="2233844034"/>
                  </a:ext>
                </a:extLst>
              </a:tr>
              <a:tr h="770010">
                <a:tc>
                  <a:txBody>
                    <a:bodyPr/>
                    <a:lstStyle/>
                    <a:p>
                      <a:r>
                        <a:rPr lang="en-CA" sz="17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AUDIENCE</a:t>
                      </a:r>
                      <a:endParaRPr lang="en-US" sz="1700" dirty="0"/>
                    </a:p>
                  </a:txBody>
                  <a:tcPr marL="86251" marR="86251" marT="43125" marB="431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m-KH" sz="3000" dirty="0" smtClean="0"/>
                        <a:t>សិស្សានុសិស្ស​នៅ</a:t>
                      </a:r>
                      <a:r>
                        <a:rPr lang="en-US" sz="3000" dirty="0" smtClean="0"/>
                        <a:t> PNC</a:t>
                      </a:r>
                      <a:endParaRPr lang="en-US" sz="3000" dirty="0"/>
                    </a:p>
                  </a:txBody>
                  <a:tcPr marL="86251" marR="86251" marT="43125" marB="43125"/>
                </a:tc>
                <a:extLst>
                  <a:ext uri="{0D108BD9-81ED-4DB2-BD59-A6C34878D82A}">
                    <a16:rowId xmlns:a16="http://schemas.microsoft.com/office/drawing/2014/main" val="666685609"/>
                  </a:ext>
                </a:extLst>
              </a:tr>
              <a:tr h="1006261">
                <a:tc>
                  <a:txBody>
                    <a:bodyPr/>
                    <a:lstStyle/>
                    <a:p>
                      <a:r>
                        <a:rPr lang="en-CA" sz="17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HOOK</a:t>
                      </a:r>
                      <a:endParaRPr lang="en-US" sz="1700" dirty="0"/>
                    </a:p>
                  </a:txBody>
                  <a:tcPr marL="86251" marR="86251" marT="43125" marB="431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m-KH" sz="3000" dirty="0" smtClean="0"/>
                        <a:t>នៅ</a:t>
                      </a:r>
                      <a:r>
                        <a:rPr lang="km-KH" sz="3000" dirty="0" smtClean="0"/>
                        <a:t>វិទ្យាល័យ</a:t>
                      </a:r>
                      <a:r>
                        <a:rPr lang="km-KH" sz="3000" dirty="0" smtClean="0"/>
                        <a:t>សិស្សានុសិស្សតែងតែពោលថារូបវិទ្យាជាមុខវិជ្ជាមួយដែល</a:t>
                      </a:r>
                      <a:r>
                        <a:rPr lang="km-KH" sz="3000" dirty="0" smtClean="0"/>
                        <a:t>ពិបាករៀន</a:t>
                      </a:r>
                      <a:r>
                        <a:rPr lang="km-KH" sz="3000" baseline="0" dirty="0" smtClean="0"/>
                        <a:t> </a:t>
                      </a:r>
                      <a:r>
                        <a:rPr lang="km-KH" sz="3000" baseline="0" dirty="0" smtClean="0"/>
                        <a:t>និង ពិបាកយល់</a:t>
                      </a:r>
                      <a:r>
                        <a:rPr lang="en-US" sz="3000" baseline="0" dirty="0" smtClean="0"/>
                        <a:t> </a:t>
                      </a:r>
                      <a:r>
                        <a:rPr lang="km-KH" sz="3000" baseline="0" dirty="0" smtClean="0"/>
                        <a:t>ហើយពួកគេក៍បានសួ</a:t>
                      </a:r>
                      <a:r>
                        <a:rPr lang="km-KH" sz="3000" baseline="0" dirty="0" smtClean="0"/>
                        <a:t>ថាតើធ្វើដូចម្ដេចទើបរៀនរូបវិទ្យាពូកែ?</a:t>
                      </a:r>
                    </a:p>
                  </a:txBody>
                  <a:tcPr marL="86251" marR="86251" marT="43125" marB="43125"/>
                </a:tc>
                <a:extLst>
                  <a:ext uri="{0D108BD9-81ED-4DB2-BD59-A6C34878D82A}">
                    <a16:rowId xmlns:a16="http://schemas.microsoft.com/office/drawing/2014/main" val="1362151003"/>
                  </a:ext>
                </a:extLst>
              </a:tr>
              <a:tr h="1006261"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 Introduce</a:t>
                      </a:r>
                      <a:r>
                        <a:rPr lang="en-US" sz="1700" b="1" baseline="0" dirty="0" smtClean="0"/>
                        <a:t> </a:t>
                      </a:r>
                      <a:r>
                        <a:rPr lang="en-US" sz="1700" b="1" dirty="0" smtClean="0"/>
                        <a:t>yourself</a:t>
                      </a:r>
                      <a:endParaRPr lang="en-US" sz="1700" b="1" dirty="0"/>
                    </a:p>
                  </a:txBody>
                  <a:tcPr marL="86251" marR="86251" marT="43125" marB="431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m-KH" sz="3000" baseline="0" dirty="0" smtClean="0"/>
                        <a:t>ជាបឋមខ្ញុំសូមលំឱនកាយគោរពដល់់លោកគ្រូអ្នកគ្រូ និងអ្នកទាំងអស់គ្នាដែលមានវត្តមាននៅទីនេះជាទីគោរពស្រឡាញ់រាប់អាន ខ្ញុំបាទឈ្មោះ​</a:t>
                      </a:r>
                      <a:r>
                        <a:rPr lang="en-US" sz="3000" baseline="0" dirty="0" smtClean="0"/>
                        <a:t> </a:t>
                      </a:r>
                      <a:r>
                        <a:rPr lang="km-KH" sz="3000" baseline="0" dirty="0" smtClean="0"/>
                        <a:t>ឌិន​​ លីដ័រ មកពី </a:t>
                      </a:r>
                      <a:r>
                        <a:rPr lang="en-US" sz="3000" baseline="0" dirty="0" smtClean="0"/>
                        <a:t>Web 2025A</a:t>
                      </a:r>
                      <a:endParaRPr lang="km-KH" sz="3000" baseline="0" dirty="0" smtClean="0"/>
                    </a:p>
                  </a:txBody>
                  <a:tcPr marL="86251" marR="86251" marT="43125" marB="43125"/>
                </a:tc>
                <a:extLst>
                  <a:ext uri="{0D108BD9-81ED-4DB2-BD59-A6C34878D82A}">
                    <a16:rowId xmlns:a16="http://schemas.microsoft.com/office/drawing/2014/main" val="2864800089"/>
                  </a:ext>
                </a:extLst>
              </a:tr>
              <a:tr h="565167">
                <a:tc>
                  <a:txBody>
                    <a:bodyPr/>
                    <a:lstStyle/>
                    <a:p>
                      <a:r>
                        <a:rPr lang="en-US" sz="2300" b="1" dirty="0" smtClean="0"/>
                        <a:t>Purpose</a:t>
                      </a:r>
                      <a:endParaRPr lang="en-US" sz="1700" b="1" dirty="0"/>
                    </a:p>
                  </a:txBody>
                  <a:tcPr marL="86251" marR="86251" marT="43125" marB="431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m-KH" sz="3000" dirty="0" smtClean="0"/>
                        <a:t>ថ្ងៃនេះខ្ញុំមានប្រធានបទមួយមកបង្ហាញដល់អ្នកទាំងអស់គ្នា​</a:t>
                      </a:r>
                      <a:r>
                        <a:rPr lang="km-KH" sz="3000" baseline="0" dirty="0" smtClean="0"/>
                        <a:t>គី គន្លឹះរៀនរូបវិទ្យាឱ្យពូកែ</a:t>
                      </a:r>
                      <a:endParaRPr lang="en-US" sz="3000" dirty="0"/>
                    </a:p>
                  </a:txBody>
                  <a:tcPr marL="86251" marR="86251" marT="43125" marB="43125"/>
                </a:tc>
                <a:extLst>
                  <a:ext uri="{0D108BD9-81ED-4DB2-BD59-A6C34878D82A}">
                    <a16:rowId xmlns:a16="http://schemas.microsoft.com/office/drawing/2014/main" val="392025696"/>
                  </a:ext>
                </a:extLst>
              </a:tr>
              <a:tr h="6037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7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MESSAGE</a:t>
                      </a:r>
                      <a:endParaRPr lang="en-US" sz="1700" dirty="0" smtClean="0"/>
                    </a:p>
                    <a:p>
                      <a:endParaRPr lang="en-US" sz="1700" b="1" dirty="0"/>
                    </a:p>
                  </a:txBody>
                  <a:tcPr marL="86251" marR="86251" marT="43125" marB="431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3000" dirty="0" smtClean="0"/>
                        <a:t>រូបវិទ្យាជាមុខវិជ្ជាដែលមានសារៈសំខាន់់ដល់សិស្សានុសិស្ស</a:t>
                      </a:r>
                    </a:p>
                  </a:txBody>
                  <a:tcPr marL="86251" marR="86251" marT="43125" marB="43125"/>
                </a:tc>
                <a:extLst>
                  <a:ext uri="{0D108BD9-81ED-4DB2-BD59-A6C34878D82A}">
                    <a16:rowId xmlns:a16="http://schemas.microsoft.com/office/drawing/2014/main" val="3176384463"/>
                  </a:ext>
                </a:extLst>
              </a:tr>
              <a:tr h="1178083">
                <a:tc>
                  <a:txBody>
                    <a:bodyPr/>
                    <a:lstStyle/>
                    <a:p>
                      <a:r>
                        <a:rPr lang="en-US" sz="1700" b="1" dirty="0" smtClean="0"/>
                        <a:t>Overview</a:t>
                      </a:r>
                      <a:endParaRPr lang="en-US" sz="1700" b="1" dirty="0"/>
                    </a:p>
                  </a:txBody>
                  <a:tcPr marL="86251" marR="86251" marT="43125" marB="431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m-KH" sz="3000" dirty="0" smtClean="0"/>
                        <a:t>ក្នុងប្រធានបទនេះខ្ញុំលើកមកបកស្រាយមានចំនួន</a:t>
                      </a:r>
                      <a:r>
                        <a:rPr lang="km-KH" sz="3000" dirty="0" smtClean="0"/>
                        <a:t>បួនចំណុចគី</a:t>
                      </a:r>
                      <a:r>
                        <a:rPr lang="km-KH" sz="3000" baseline="0" dirty="0" smtClean="0"/>
                        <a:t> យល់ពីបាតុភូត ធ្វើលំហាត់ ជួយពន្យល់មិត្តរួមថ្នាក់ និង រំលឹកមេរៀន</a:t>
                      </a:r>
                      <a:endParaRPr lang="en-US" sz="3000" dirty="0"/>
                    </a:p>
                  </a:txBody>
                  <a:tcPr marL="86251" marR="86251" marT="43125" marB="43125"/>
                </a:tc>
                <a:extLst>
                  <a:ext uri="{0D108BD9-81ED-4DB2-BD59-A6C34878D82A}">
                    <a16:rowId xmlns:a16="http://schemas.microsoft.com/office/drawing/2014/main" val="100027432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38205" y="0"/>
            <a:ext cx="42584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smtClean="0">
                <a:solidFill>
                  <a:srgbClr val="FF0000"/>
                </a:solidFill>
              </a:rPr>
              <a:t>Strategy</a:t>
            </a:r>
            <a:endParaRPr lang="en-US" sz="44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66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84963"/>
              </p:ext>
            </p:extLst>
          </p:nvPr>
        </p:nvGraphicFramePr>
        <p:xfrm>
          <a:off x="587829" y="536785"/>
          <a:ext cx="11103428" cy="557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6101">
                  <a:extLst>
                    <a:ext uri="{9D8B030D-6E8A-4147-A177-3AD203B41FA5}">
                      <a16:colId xmlns:a16="http://schemas.microsoft.com/office/drawing/2014/main" val="2275703430"/>
                    </a:ext>
                  </a:extLst>
                </a:gridCol>
                <a:gridCol w="9547327">
                  <a:extLst>
                    <a:ext uri="{9D8B030D-6E8A-4147-A177-3AD203B41FA5}">
                      <a16:colId xmlns:a16="http://schemas.microsoft.com/office/drawing/2014/main" val="3173948960"/>
                    </a:ext>
                  </a:extLst>
                </a:gridCol>
              </a:tblGrid>
              <a:tr h="370840">
                <a:tc rowSpan="4">
                  <a:txBody>
                    <a:bodyPr/>
                    <a:lstStyle/>
                    <a:p>
                      <a:r>
                        <a:rPr lang="en-US" b="1" dirty="0" smtClean="0"/>
                        <a:t>Body</a:t>
                      </a:r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m-KH" sz="2800" dirty="0" smtClean="0">
                          <a:solidFill>
                            <a:srgbClr val="FF0000"/>
                          </a:solidFill>
                        </a:rPr>
                        <a:t>យល់ពីបាតុភូត</a:t>
                      </a:r>
                      <a:r>
                        <a:rPr lang="km-KH" sz="2800" dirty="0" smtClean="0"/>
                        <a:t>​​ គីយើងត្រូវយល់ពីប្រតិកម្មផ្សេងៗ និង​​ ពាក្យគន្លឹះនៅក្នុងប្រធានលំហាត់ដែលគេបានប្រាប់មក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7287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800" dirty="0" smtClean="0">
                          <a:solidFill>
                            <a:srgbClr val="FF0000"/>
                          </a:solidFill>
                        </a:rPr>
                        <a:t>ធ្វើលំហាត់</a:t>
                      </a:r>
                      <a:r>
                        <a:rPr lang="km-KH" sz="2800" dirty="0" smtClean="0"/>
                        <a:t>​</a:t>
                      </a:r>
                      <a:r>
                        <a:rPr lang="km-KH" sz="2800" baseline="0" dirty="0" smtClean="0"/>
                        <a:t> ការធ្វើលំហាត់គីផ្នែកមួយដែលធ្វើឱ្យយើងកាន់តែខ្លាំងឡើងៗ ព្រោះវាជួយឱ្យយើងចាំរូបមន្តបានល្អ និងចេះបំបែកខ្នាតបាន​ត្រឹមត្រូវ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88332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800" dirty="0" smtClean="0">
                          <a:solidFill>
                            <a:srgbClr val="FF0000"/>
                          </a:solidFill>
                        </a:rPr>
                        <a:t>ជួយពន្យល់មិត្តរួមថ្នាក់ </a:t>
                      </a:r>
                      <a:r>
                        <a:rPr lang="km-KH" sz="2800" dirty="0" smtClean="0"/>
                        <a:t>វាក៍ជាផ្នែកមួយដែលជួយឱ្យយើងកាន់តែខ្លាំងផងដែរ​ព្រោះកាលណាយើងពន្យល់មិត្តរួមថ្នាក់យើងធ្វើឱ្យយើងយល់កាន់តែច្បាស់ជាងមុន</a:t>
                      </a:r>
                      <a:r>
                        <a:rPr lang="km-KH" sz="2800" baseline="0" dirty="0" smtClean="0"/>
                        <a:t> និង​ ចងចាំបានយូរ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4958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m-KH" sz="2800" dirty="0" smtClean="0">
                          <a:solidFill>
                            <a:srgbClr val="FF0000"/>
                          </a:solidFill>
                        </a:rPr>
                        <a:t>រំលឹកមេរៀន </a:t>
                      </a:r>
                      <a:r>
                        <a:rPr lang="km-KH" sz="2800" dirty="0" smtClean="0"/>
                        <a:t>នៅពេលយើងចប់ម៉ោងសិក្សារពីសាលាយើងត្រូវរំលឹកមេរៀនដែលគ្រូបានបង្រៀននៅផ្ទះបន្ថែម ហើយយើងត្រូវមើលមេរៀនមុនគ្រូដើម្បីពេលគ្រូបង្រៀនយើងឆាប់យល់មេរៀន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253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Transition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m-KH" sz="2800" dirty="0" smtClean="0"/>
                        <a:t>ជាដំបូងខ្ញុំសូមលើកយក​ចំណុច</a:t>
                      </a:r>
                      <a:r>
                        <a:rPr lang="km-KH" sz="2800" baseline="0" dirty="0" smtClean="0"/>
                        <a:t>យល់ពីបាតុភូតមកបកស្រាយ</a:t>
                      </a:r>
                      <a:r>
                        <a:rPr lang="en-US" sz="2800" baseline="0" dirty="0" smtClean="0"/>
                        <a:t>=&gt;</a:t>
                      </a:r>
                      <a:r>
                        <a:rPr lang="km-KH" sz="2800" baseline="0" dirty="0" smtClean="0"/>
                        <a:t>អ្នកទាំងអស់គ្នាបានដឹងពីចំណុចទីមួយរួចហើយឥឡូវខ្ញុំនិងលើកការធ្វើលំហាត់មកបកស្រាយ</a:t>
                      </a:r>
                      <a:r>
                        <a:rPr lang="en-US" sz="2800" baseline="0" dirty="0" smtClean="0"/>
                        <a:t>=&gt;</a:t>
                      </a:r>
                      <a:r>
                        <a:rPr lang="km-KH" sz="2800" baseline="0" dirty="0" smtClean="0"/>
                        <a:t>ដើម្បីឱ្យអ្នកទាំងអស់គ្នាយល់កាន់តែច្បាស់ជាងនេះទៅទៀតខ្ញុំនិងលើកយកចំណុចការពន្យល់មិត្តរួមថ្នាក់មកបកស្រាយដល់អ្នកទាំងអស់គ្នា</a:t>
                      </a:r>
                      <a:r>
                        <a:rPr lang="en-US" sz="2800" baseline="0" dirty="0" smtClean="0"/>
                        <a:t>=&gt;</a:t>
                      </a:r>
                      <a:r>
                        <a:rPr lang="km-KH" sz="2800" baseline="0" dirty="0" smtClean="0"/>
                        <a:t>ហើយជាចុងក្រោយខ្ញុំនិងលើកយកការរំលឹកមេរៀនមកបកស្រាយ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0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CLOSING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m-KH" sz="3000" dirty="0" smtClean="0"/>
                        <a:t>សរុបមកបួនចំណុចខាងលើនេះគីជាធាតុផ្សំដែលអាចធ្វើឲ្យសសិស្សានុសិស្សរៀនរូបវិទ្យាកាន់តែពូកែ​ ប្រសិនបើពួកគេអនុវត្តបានល្អ</a:t>
                      </a:r>
                      <a:r>
                        <a:rPr lang="km-KH" sz="3000" baseline="0" dirty="0" smtClean="0"/>
                        <a:t> ហើយវាជាបទពិសោធន៍របស់ខ្ញុំផ្ទាល់ផងដែរ​​ ដែលខ្ញុំបានអនុវត្តវា ហើយខ្ញុំក៍ទទួលបានជោគជ័យ</a:t>
                      </a:r>
                      <a:endParaRPr lang="km-KH" sz="3000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902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88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476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DaunPenh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student2025</dc:creator>
  <cp:lastModifiedBy>student2025</cp:lastModifiedBy>
  <cp:revision>21</cp:revision>
  <dcterms:created xsi:type="dcterms:W3CDTF">2024-06-20T06:57:23Z</dcterms:created>
  <dcterms:modified xsi:type="dcterms:W3CDTF">2024-06-21T11:12:22Z</dcterms:modified>
</cp:coreProperties>
</file>