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3"/>
  </p:notesMasterIdLst>
  <p:sldIdLst>
    <p:sldId id="790" r:id="rId2"/>
    <p:sldId id="963" r:id="rId3"/>
    <p:sldId id="964" r:id="rId4"/>
    <p:sldId id="965" r:id="rId5"/>
    <p:sldId id="659" r:id="rId6"/>
    <p:sldId id="723" r:id="rId7"/>
    <p:sldId id="966" r:id="rId8"/>
    <p:sldId id="726" r:id="rId9"/>
    <p:sldId id="718" r:id="rId10"/>
    <p:sldId id="719" r:id="rId11"/>
    <p:sldId id="721" r:id="rId12"/>
    <p:sldId id="722" r:id="rId13"/>
    <p:sldId id="978" r:id="rId14"/>
    <p:sldId id="795" r:id="rId15"/>
    <p:sldId id="265" r:id="rId16"/>
    <p:sldId id="688" r:id="rId17"/>
    <p:sldId id="689" r:id="rId18"/>
    <p:sldId id="793" r:id="rId19"/>
    <p:sldId id="706" r:id="rId20"/>
    <p:sldId id="967" r:id="rId21"/>
    <p:sldId id="705" r:id="rId22"/>
    <p:sldId id="708" r:id="rId23"/>
    <p:sldId id="798" r:id="rId24"/>
    <p:sldId id="961" r:id="rId25"/>
    <p:sldId id="797" r:id="rId26"/>
    <p:sldId id="264" r:id="rId27"/>
    <p:sldId id="968" r:id="rId28"/>
    <p:sldId id="969" r:id="rId29"/>
    <p:sldId id="801" r:id="rId30"/>
    <p:sldId id="806" r:id="rId31"/>
    <p:sldId id="802" r:id="rId32"/>
    <p:sldId id="972" r:id="rId33"/>
    <p:sldId id="803" r:id="rId34"/>
    <p:sldId id="804" r:id="rId35"/>
    <p:sldId id="805" r:id="rId36"/>
    <p:sldId id="807" r:id="rId37"/>
    <p:sldId id="809" r:id="rId38"/>
    <p:sldId id="810" r:id="rId39"/>
    <p:sldId id="811" r:id="rId40"/>
    <p:sldId id="970" r:id="rId41"/>
    <p:sldId id="971" r:id="rId42"/>
    <p:sldId id="812" r:id="rId43"/>
    <p:sldId id="814" r:id="rId44"/>
    <p:sldId id="962" r:id="rId45"/>
    <p:sldId id="815" r:id="rId46"/>
    <p:sldId id="973" r:id="rId47"/>
    <p:sldId id="974" r:id="rId48"/>
    <p:sldId id="975" r:id="rId49"/>
    <p:sldId id="976" r:id="rId50"/>
    <p:sldId id="827" r:id="rId51"/>
    <p:sldId id="816" r:id="rId52"/>
    <p:sldId id="817" r:id="rId53"/>
    <p:sldId id="821" r:id="rId54"/>
    <p:sldId id="825" r:id="rId55"/>
    <p:sldId id="826" r:id="rId56"/>
    <p:sldId id="818" r:id="rId57"/>
    <p:sldId id="819" r:id="rId58"/>
    <p:sldId id="823" r:id="rId59"/>
    <p:sldId id="822" r:id="rId60"/>
    <p:sldId id="828" r:id="rId61"/>
    <p:sldId id="829" r:id="rId62"/>
    <p:sldId id="830" r:id="rId63"/>
    <p:sldId id="849" r:id="rId64"/>
    <p:sldId id="840" r:id="rId65"/>
    <p:sldId id="841" r:id="rId66"/>
    <p:sldId id="842" r:id="rId67"/>
    <p:sldId id="831" r:id="rId68"/>
    <p:sldId id="832" r:id="rId69"/>
    <p:sldId id="833" r:id="rId70"/>
    <p:sldId id="834" r:id="rId71"/>
    <p:sldId id="843" r:id="rId72"/>
    <p:sldId id="844" r:id="rId73"/>
    <p:sldId id="847" r:id="rId74"/>
    <p:sldId id="848" r:id="rId75"/>
    <p:sldId id="835" r:id="rId76"/>
    <p:sldId id="836" r:id="rId77"/>
    <p:sldId id="837" r:id="rId78"/>
    <p:sldId id="838" r:id="rId79"/>
    <p:sldId id="839" r:id="rId80"/>
    <p:sldId id="977" r:id="rId81"/>
    <p:sldId id="813" r:id="rId8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D7D31"/>
    <a:srgbClr val="00FF99"/>
    <a:srgbClr val="2B2B2B"/>
    <a:srgbClr val="00B050"/>
    <a:srgbClr val="00599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6230" autoAdjust="0"/>
  </p:normalViewPr>
  <p:slideViewPr>
    <p:cSldViewPr snapToGrid="0">
      <p:cViewPr varScale="1">
        <p:scale>
          <a:sx n="102" d="100"/>
          <a:sy n="102" d="100"/>
        </p:scale>
        <p:origin x="72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525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05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DF991-F90F-2A0B-BDCC-AA8783E4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34EA5A-B312-31E1-C8E5-1F389D7D1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1C8049-502D-F7A2-C28D-755E81D5C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DE9D2-47A5-F1E9-BBE7-BC003D7E3F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892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57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435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89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직접적으로 </a:t>
            </a:r>
            <a:r>
              <a:rPr lang="en-US" altLang="ko-KR" dirty="0"/>
              <a:t>Git</a:t>
            </a:r>
            <a:r>
              <a:rPr lang="ko-KR" altLang="en-US" dirty="0"/>
              <a:t>을 다뤄보기 전에 알아야 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36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166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101CC-39A7-1E1B-94EF-34279378A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15B2FE-54BF-8CD6-11A1-4296681BD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14193D-0598-6E88-F1E4-2D60136BB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0F94E8-AF55-C9F5-DF34-251B60613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561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59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3F916-B784-27DF-F490-70D0DDD6B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9027377-E158-1653-B709-515ED9DBF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C9674F-0A1E-B30A-5267-1DB714AF5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385E78-C8A3-1F8D-87E4-E7C2029C9A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473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Tree:</a:t>
            </a:r>
            <a:r>
              <a:rPr lang="en-US" altLang="ko-KR" baseline="0" dirty="0"/>
              <a:t> </a:t>
            </a:r>
            <a:r>
              <a:rPr lang="ko-KR" altLang="en-US" baseline="0" dirty="0"/>
              <a:t>디렉터리와 파일을 트리 구조로 시각적으로 보여주는 유틸리티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기본적으로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bash </a:t>
            </a:r>
            <a:r>
              <a:rPr lang="ko-KR" altLang="en-US" baseline="0" dirty="0"/>
              <a:t>에서는 파일까지 포함해서 </a:t>
            </a:r>
            <a:r>
              <a:rPr lang="ko-KR" altLang="en-US" baseline="0" dirty="0" err="1"/>
              <a:t>출력해줌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디렉토리 구조만 보고 싶을 때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Tree –d</a:t>
            </a:r>
          </a:p>
          <a:p>
            <a:endParaRPr lang="en-US" altLang="ko-KR" baseline="0" dirty="0"/>
          </a:p>
          <a:p>
            <a:r>
              <a:rPr lang="en-US" altLang="ko-KR" dirty="0"/>
              <a:t>Tree : </a:t>
            </a:r>
            <a:r>
              <a:rPr lang="ko-KR" altLang="en-US" dirty="0"/>
              <a:t>기본 디렉토리 구조만 출력</a:t>
            </a:r>
            <a:endParaRPr lang="en-US" altLang="ko-KR" dirty="0"/>
          </a:p>
          <a:p>
            <a:r>
              <a:rPr lang="en-US" altLang="ko-KR" dirty="0"/>
              <a:t>Tree /f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파일까지 포함해서 출력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33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0DECC-3FBE-F777-0713-C1172D23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1397C1-3799-39F0-EE79-D1CD59105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E8DDBC-B4BE-F568-5E5C-6E55ABBFD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1E610-3265-2FCD-6475-1C55DC556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524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13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832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F9CCF-3CCF-493F-E95F-60BE41A29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44B677-6697-45B7-B9FE-29A0FA31A8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E25539-7F11-2F00-F9C8-6BF24694A6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90C1D1-2FAC-15AF-EA84-B37D20CBF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2108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A1201-4572-DC16-4423-1ABBC68F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D0945D-9515-0B90-BF11-54F7341596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04293-4FF7-F417-E91A-1D0294F25C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0DB32-AD4B-1A55-A772-2EE7ACA0A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4882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28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092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07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6CCBC-74C2-EAED-156A-B078FC1FB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C9CF61-ADD9-AD62-7FDF-70B9E056FF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DF647B-401A-3E23-6EC3-7EC50D54F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8DD18D-DDDC-2146-FC8C-DDAF27BDC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091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2E092-E3A5-F49A-D6C4-CCE3BB72A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B61265-D7C9-8372-6215-6E65E9F59B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578BD6-667C-1CEE-294C-4C74F7521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5575AD-2DEA-7AEC-91E4-30243F2270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44342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= </a:t>
            </a:r>
            <a:r>
              <a:rPr lang="ko-KR" altLang="en-US" dirty="0" err="1"/>
              <a:t>원격저장소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169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641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72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675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794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319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4419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4EC33-46BB-79B1-7A69-F04B0B679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E1274E-6BD9-5051-CC4E-1C7201DD22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F334215-B2CB-CBF2-B67C-AD0B7BBE1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CE005B-4BD1-239E-15B9-B6DAC27D0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6049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3B146-4552-3D61-244D-67938CE85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BDE609-E19A-78A4-EE17-29455D4F3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2F4D3A-EAFA-6F10-4C71-092E950ECB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FC70A3-0CC5-DA64-6CC9-60576ECCE3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3359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083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856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22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974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BFFB1-FBD0-3DE7-9E14-1F50D9DC0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028021-FFCC-92EA-698A-EF7FB8CC5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26A25C-30F5-D758-28B8-BAC96DF24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5FDB9-1B30-6D49-D46A-D75CCE442D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5485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BD8F8-1706-97D2-9457-7A7F8E1CE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A446BC-BB3D-50C4-58C2-4870338FF3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AB89A4-C9F2-C22B-A725-51E4DC79C9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006602-192B-F8D2-6D8C-CB95FC320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5220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A4216-9A6B-C105-7DA6-DAAB3DDC3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36683A-08C3-A2E8-D520-A49AFFBBAF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87670E-5FC0-4AAB-F177-CE328009D0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38D8FE-6E65-D002-2B87-88C985DB3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7506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1836E-E714-3AF3-0A13-502142156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C2241E-F5AB-5080-8FDC-77A5381AA7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6E5EBF-E7BF-61D9-89DB-61C5281C2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B6DA5B-D33B-0522-10AC-4C1AC9A99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8125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767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400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678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6663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5161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774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036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261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8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304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2242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17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6898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5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6E3F4-6F6D-6351-0E4E-2AA00B03D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3AF6BB-96AC-ABF5-38DB-53C202EE5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E96645-EEAE-D198-E98B-02406AA5F0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4DB8EA-FA60-F9C5-C094-27D8F8017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1145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030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21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826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491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586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718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093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0267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6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51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164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8515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09287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794CA-DCB6-CB32-120B-A577753A8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142626-F5F2-5AA3-18F4-7536B56332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03434A9-EB8B-B0ED-F1C4-CE1C90945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417CF8-14E6-E9F4-4DC9-2876DE459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67970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4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6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10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11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3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12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ko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nuwin32.sourceforge.net/packages/tree.htm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&#51060;&#47492;/&#51200;&#51109;&#49548;&#47749;.git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sv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sv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inpa.tistory.com/entry/MarkDown-%F0%9F%93%9A-Emoji-%EC%9D%B4%EB%AA%A8%ED%8B%B0%EC%BD%98-%EC%82%AC%EC%9A%A9%ED%95%98%EA%B8%B0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sv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oka1313/Github-%EA%B9%83%ED%97%88%EB%B8%8C-%ED%94%84%EB%A1%9C%ED%95%84-%EA%BE%B8%EB%AF%B8%EA%B8%B0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803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181734" cy="1283732"/>
            <a:chOff x="987725" y="2514600"/>
            <a:chExt cx="1181734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181734" cy="1283732"/>
            <a:chOff x="987725" y="2514600"/>
            <a:chExt cx="1181734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743200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8212217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15A6ABFE-E881-5096-4AEE-5DF0D826B5EF}"/>
              </a:ext>
            </a:extLst>
          </p:cNvPr>
          <p:cNvSpPr/>
          <p:nvPr/>
        </p:nvSpPr>
        <p:spPr>
          <a:xfrm>
            <a:off x="4490113" y="4136569"/>
            <a:ext cx="5427057" cy="1111450"/>
          </a:xfrm>
          <a:prstGeom prst="arc">
            <a:avLst>
              <a:gd name="adj1" fmla="val 21593973"/>
              <a:gd name="adj2" fmla="val 10731909"/>
            </a:avLst>
          </a:prstGeom>
          <a:ln w="38100">
            <a:solidFill>
              <a:srgbClr val="00B05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69E61-B29C-E258-8352-4EF7A1E7732A}"/>
              </a:ext>
            </a:extLst>
          </p:cNvPr>
          <p:cNvSpPr txBox="1"/>
          <p:nvPr/>
        </p:nvSpPr>
        <p:spPr>
          <a:xfrm>
            <a:off x="6542242" y="533089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복원 가능</a:t>
            </a:r>
          </a:p>
        </p:txBody>
      </p:sp>
      <p:pic>
        <p:nvPicPr>
          <p:cNvPr id="3" name="Picture 2" descr="Version Control/Git - Wikiversity">
            <a:extLst>
              <a:ext uri="{FF2B5EF4-FFF2-40B4-BE49-F238E27FC236}">
                <a16:creationId xmlns:a16="http://schemas.microsoft.com/office/drawing/2014/main" id="{516C512F-5EBB-E2B6-2BA4-76831DBB3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1" y="195725"/>
            <a:ext cx="2017579" cy="84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0197FE-4558-4D64-E6B9-F90F79207193}"/>
              </a:ext>
            </a:extLst>
          </p:cNvPr>
          <p:cNvSpPr txBox="1"/>
          <p:nvPr/>
        </p:nvSpPr>
        <p:spPr>
          <a:xfrm>
            <a:off x="1110555" y="1374821"/>
            <a:ext cx="98155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형상 관리 도구 </a:t>
            </a:r>
            <a:r>
              <a:rPr lang="en-US" altLang="ko-KR" sz="32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(Configuration Management Tool)</a:t>
            </a:r>
          </a:p>
          <a:p>
            <a:r>
              <a:rPr lang="en-US" altLang="ko-KR" sz="3200" dirty="0">
                <a:latin typeface="+mj-ea"/>
                <a:ea typeface="+mj-ea"/>
              </a:rPr>
              <a:t>    </a:t>
            </a:r>
            <a:r>
              <a:rPr lang="en-US" altLang="ko-KR" sz="4800" dirty="0">
                <a:latin typeface="+mj-ea"/>
                <a:ea typeface="+mj-ea"/>
              </a:rPr>
              <a:t>≈ </a:t>
            </a:r>
            <a:r>
              <a:rPr lang="ko-KR" altLang="en-US" sz="3600" dirty="0">
                <a:latin typeface="+mj-ea"/>
                <a:ea typeface="+mj-ea"/>
              </a:rPr>
              <a:t>버전 관리 시스템</a:t>
            </a:r>
            <a:r>
              <a:rPr lang="en-US" altLang="ko-KR" sz="3600" dirty="0">
                <a:latin typeface="+mj-ea"/>
                <a:ea typeface="+mj-ea"/>
              </a:rPr>
              <a:t>(Version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en-US" altLang="ko-KR" sz="3600" dirty="0">
                <a:latin typeface="+mj-ea"/>
                <a:ea typeface="+mj-ea"/>
              </a:rPr>
              <a:t>Control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en-US" altLang="ko-KR" sz="3600" dirty="0">
                <a:latin typeface="+mj-ea"/>
                <a:ea typeface="+mj-ea"/>
              </a:rPr>
              <a:t>System)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54768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1487206" y="1165379"/>
            <a:ext cx="9217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중앙집중식 버전 관리 시스템 </a:t>
            </a:r>
            <a:r>
              <a:rPr lang="en-US" altLang="ko-KR" sz="3200" dirty="0"/>
              <a:t>vs</a:t>
            </a:r>
            <a:r>
              <a:rPr lang="ko-KR" altLang="en-US" sz="3200" dirty="0"/>
              <a:t> 분산형 버전 관리 시스템</a:t>
            </a:r>
            <a:endParaRPr lang="en-US" altLang="ko-KR" sz="2000" dirty="0"/>
          </a:p>
        </p:txBody>
      </p:sp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84CA0F2D-F4AB-8381-FB17-3CC7B6E8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654414"/>
            <a:ext cx="1217815" cy="1217815"/>
          </a:xfrm>
          <a:prstGeom prst="rect">
            <a:avLst/>
          </a:prstGeom>
        </p:spPr>
      </p:pic>
      <p:pic>
        <p:nvPicPr>
          <p:cNvPr id="20" name="그래픽 19" descr="지팡이를 든 여자 단색으로 채워진">
            <a:extLst>
              <a:ext uri="{FF2B5EF4-FFF2-40B4-BE49-F238E27FC236}">
                <a16:creationId xmlns:a16="http://schemas.microsoft.com/office/drawing/2014/main" id="{CCE2D698-D379-FDDF-EE31-494D6CED17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9433" y="5010108"/>
            <a:ext cx="914400" cy="914400"/>
          </a:xfrm>
          <a:prstGeom prst="rect">
            <a:avLst/>
          </a:prstGeom>
        </p:spPr>
      </p:pic>
      <p:pic>
        <p:nvPicPr>
          <p:cNvPr id="22" name="그래픽 21" descr="요정 여성 단색으로 채워진">
            <a:extLst>
              <a:ext uri="{FF2B5EF4-FFF2-40B4-BE49-F238E27FC236}">
                <a16:creationId xmlns:a16="http://schemas.microsoft.com/office/drawing/2014/main" id="{BFB6494D-3F61-8290-2371-E081F1923E5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6780" y="1894397"/>
            <a:ext cx="914400" cy="914400"/>
          </a:xfrm>
          <a:prstGeom prst="rect">
            <a:avLst/>
          </a:prstGeom>
        </p:spPr>
      </p:pic>
      <p:pic>
        <p:nvPicPr>
          <p:cNvPr id="36" name="그래픽 35" descr="스케이팅 단색으로 채워진">
            <a:extLst>
              <a:ext uri="{FF2B5EF4-FFF2-40B4-BE49-F238E27FC236}">
                <a16:creationId xmlns:a16="http://schemas.microsoft.com/office/drawing/2014/main" id="{3F382A89-0D03-1040-56A6-0C1F3CC409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8836" y="3263322"/>
            <a:ext cx="914400" cy="914400"/>
          </a:xfrm>
          <a:prstGeom prst="rect">
            <a:avLst/>
          </a:prstGeom>
        </p:spPr>
      </p:pic>
      <p:pic>
        <p:nvPicPr>
          <p:cNvPr id="38" name="그래픽 37" descr="영웅 남자 단색으로 채워진">
            <a:extLst>
              <a:ext uri="{FF2B5EF4-FFF2-40B4-BE49-F238E27FC236}">
                <a16:creationId xmlns:a16="http://schemas.microsoft.com/office/drawing/2014/main" id="{31EBF890-3A3B-4422-6649-A8B1E8618EC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0716" y="4552908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C1E9DA-F1AC-D1DD-5AAD-A0FEE5F2A1BA}"/>
              </a:ext>
            </a:extLst>
          </p:cNvPr>
          <p:cNvCxnSpPr/>
          <p:nvPr/>
        </p:nvCxnSpPr>
        <p:spPr>
          <a:xfrm flipH="1">
            <a:off x="1806633" y="3872229"/>
            <a:ext cx="173874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1D11A-1EC1-9536-BDCF-80301FCA6613}"/>
              </a:ext>
            </a:extLst>
          </p:cNvPr>
          <p:cNvCxnSpPr>
            <a:cxnSpLocks/>
          </p:cNvCxnSpPr>
          <p:nvPr/>
        </p:nvCxnSpPr>
        <p:spPr>
          <a:xfrm>
            <a:off x="2377011" y="3872229"/>
            <a:ext cx="932579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E1665-7B1A-6D22-8A47-59553B9963EB}"/>
              </a:ext>
            </a:extLst>
          </p:cNvPr>
          <p:cNvCxnSpPr>
            <a:cxnSpLocks/>
          </p:cNvCxnSpPr>
          <p:nvPr/>
        </p:nvCxnSpPr>
        <p:spPr>
          <a:xfrm>
            <a:off x="2589415" y="3577467"/>
            <a:ext cx="1116679" cy="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6400C5-9436-B557-5679-997077C543F7}"/>
              </a:ext>
            </a:extLst>
          </p:cNvPr>
          <p:cNvCxnSpPr>
            <a:cxnSpLocks/>
          </p:cNvCxnSpPr>
          <p:nvPr/>
        </p:nvCxnSpPr>
        <p:spPr>
          <a:xfrm flipV="1">
            <a:off x="2571237" y="2439588"/>
            <a:ext cx="1267599" cy="6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래픽 50" descr="용지 단색으로 채워진">
            <a:extLst>
              <a:ext uri="{FF2B5EF4-FFF2-40B4-BE49-F238E27FC236}">
                <a16:creationId xmlns:a16="http://schemas.microsoft.com/office/drawing/2014/main" id="{A977CC1F-42B3-B2B4-B063-3290D025848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39948" y="2113290"/>
            <a:ext cx="642700" cy="642700"/>
          </a:xfrm>
          <a:prstGeom prst="rect">
            <a:avLst/>
          </a:prstGeom>
        </p:spPr>
      </p:pic>
      <p:pic>
        <p:nvPicPr>
          <p:cNvPr id="53" name="그래픽 52" descr="요정 여성 단색으로 채워진">
            <a:extLst>
              <a:ext uri="{FF2B5EF4-FFF2-40B4-BE49-F238E27FC236}">
                <a16:creationId xmlns:a16="http://schemas.microsoft.com/office/drawing/2014/main" id="{109CD1EB-4707-0BA8-9133-BEC31B1C08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3373" y="2971800"/>
            <a:ext cx="914400" cy="914400"/>
          </a:xfrm>
          <a:prstGeom prst="rect">
            <a:avLst/>
          </a:prstGeom>
        </p:spPr>
      </p:pic>
      <p:pic>
        <p:nvPicPr>
          <p:cNvPr id="54" name="그래픽 53" descr="용지 단색으로 채워진">
            <a:extLst>
              <a:ext uri="{FF2B5EF4-FFF2-40B4-BE49-F238E27FC236}">
                <a16:creationId xmlns:a16="http://schemas.microsoft.com/office/drawing/2014/main" id="{BDBDF315-0AB4-A41B-3804-1067E00652B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28122" y="2434640"/>
            <a:ext cx="642700" cy="642700"/>
          </a:xfrm>
          <a:prstGeom prst="rect">
            <a:avLst/>
          </a:prstGeom>
        </p:spPr>
      </p:pic>
      <p:pic>
        <p:nvPicPr>
          <p:cNvPr id="55" name="그래픽 54" descr="스케이팅 단색으로 채워진">
            <a:extLst>
              <a:ext uri="{FF2B5EF4-FFF2-40B4-BE49-F238E27FC236}">
                <a16:creationId xmlns:a16="http://schemas.microsoft.com/office/drawing/2014/main" id="{B1579356-8CA2-41D3-25F1-35CA34D2F7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2272" y="4246405"/>
            <a:ext cx="914400" cy="914400"/>
          </a:xfrm>
          <a:prstGeom prst="rect">
            <a:avLst/>
          </a:prstGeom>
        </p:spPr>
      </p:pic>
      <p:pic>
        <p:nvPicPr>
          <p:cNvPr id="56" name="그래픽 55" descr="용지 단색으로 채워진">
            <a:extLst>
              <a:ext uri="{FF2B5EF4-FFF2-40B4-BE49-F238E27FC236}">
                <a16:creationId xmlns:a16="http://schemas.microsoft.com/office/drawing/2014/main" id="{BA1BF480-4306-83EF-FFA2-04E6BF5F1A3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78748" y="4533859"/>
            <a:ext cx="642700" cy="642700"/>
          </a:xfrm>
          <a:prstGeom prst="rect">
            <a:avLst/>
          </a:prstGeom>
        </p:spPr>
      </p:pic>
      <p:pic>
        <p:nvPicPr>
          <p:cNvPr id="57" name="그래픽 56" descr="영웅 남자 단색으로 채워진">
            <a:extLst>
              <a:ext uri="{FF2B5EF4-FFF2-40B4-BE49-F238E27FC236}">
                <a16:creationId xmlns:a16="http://schemas.microsoft.com/office/drawing/2014/main" id="{10896BAF-61B3-4D10-E188-0E00029A22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7924" y="5010108"/>
            <a:ext cx="914400" cy="914400"/>
          </a:xfrm>
          <a:prstGeom prst="rect">
            <a:avLst/>
          </a:prstGeom>
        </p:spPr>
      </p:pic>
      <p:pic>
        <p:nvPicPr>
          <p:cNvPr id="58" name="그래픽 57" descr="용지 단색으로 채워진">
            <a:extLst>
              <a:ext uri="{FF2B5EF4-FFF2-40B4-BE49-F238E27FC236}">
                <a16:creationId xmlns:a16="http://schemas.microsoft.com/office/drawing/2014/main" id="{DB3841E9-DC17-DC02-CD1D-D386E7616D2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98048" y="5284871"/>
            <a:ext cx="642700" cy="642700"/>
          </a:xfrm>
          <a:prstGeom prst="rect">
            <a:avLst/>
          </a:prstGeom>
        </p:spPr>
      </p:pic>
      <p:pic>
        <p:nvPicPr>
          <p:cNvPr id="59" name="그래픽 58" descr="지팡이를 든 여자 단색으로 채워진">
            <a:extLst>
              <a:ext uri="{FF2B5EF4-FFF2-40B4-BE49-F238E27FC236}">
                <a16:creationId xmlns:a16="http://schemas.microsoft.com/office/drawing/2014/main" id="{44B47B94-488F-935C-99C7-7E1E005A5B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154" y="3872229"/>
            <a:ext cx="914400" cy="914400"/>
          </a:xfrm>
          <a:prstGeom prst="rect">
            <a:avLst/>
          </a:prstGeom>
        </p:spPr>
      </p:pic>
      <p:pic>
        <p:nvPicPr>
          <p:cNvPr id="60" name="그래픽 59" descr="용지 단색으로 채워진">
            <a:extLst>
              <a:ext uri="{FF2B5EF4-FFF2-40B4-BE49-F238E27FC236}">
                <a16:creationId xmlns:a16="http://schemas.microsoft.com/office/drawing/2014/main" id="{14FFCFB6-DC0C-C6DB-3C8B-20066B74F20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7680" y="4382255"/>
            <a:ext cx="642700" cy="642700"/>
          </a:xfrm>
          <a:prstGeom prst="rect">
            <a:avLst/>
          </a:prstGeom>
        </p:spPr>
      </p:pic>
      <p:pic>
        <p:nvPicPr>
          <p:cNvPr id="61" name="그래픽 60" descr="데이터베이스 윤곽선">
            <a:extLst>
              <a:ext uri="{FF2B5EF4-FFF2-40B4-BE49-F238E27FC236}">
                <a16:creationId xmlns:a16="http://schemas.microsoft.com/office/drawing/2014/main" id="{D4CD7B01-F627-F29F-E7E4-6A9C5007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369" y="2502707"/>
            <a:ext cx="1217815" cy="1217815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AF360-9BCC-1CEC-C949-BA36AA7FCB4D}"/>
              </a:ext>
            </a:extLst>
          </p:cNvPr>
          <p:cNvCxnSpPr>
            <a:cxnSpLocks/>
          </p:cNvCxnSpPr>
          <p:nvPr/>
        </p:nvCxnSpPr>
        <p:spPr>
          <a:xfrm flipV="1">
            <a:off x="7260052" y="3217872"/>
            <a:ext cx="1122317" cy="1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8A89D7-6433-2711-4319-797B8E543AFE}"/>
              </a:ext>
            </a:extLst>
          </p:cNvPr>
          <p:cNvCxnSpPr>
            <a:cxnSpLocks/>
          </p:cNvCxnSpPr>
          <p:nvPr/>
        </p:nvCxnSpPr>
        <p:spPr>
          <a:xfrm flipV="1">
            <a:off x="7821210" y="3720522"/>
            <a:ext cx="771573" cy="6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3FAF99-D178-D1FB-73BC-DA2FCCDC514D}"/>
              </a:ext>
            </a:extLst>
          </p:cNvPr>
          <p:cNvCxnSpPr>
            <a:cxnSpLocks/>
          </p:cNvCxnSpPr>
          <p:nvPr/>
        </p:nvCxnSpPr>
        <p:spPr>
          <a:xfrm flipH="1" flipV="1">
            <a:off x="9109306" y="3826764"/>
            <a:ext cx="136737" cy="107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47D5DE-3CDE-B2F5-AC2C-4C485B8B7F40}"/>
              </a:ext>
            </a:extLst>
          </p:cNvPr>
          <p:cNvCxnSpPr>
            <a:cxnSpLocks/>
          </p:cNvCxnSpPr>
          <p:nvPr/>
        </p:nvCxnSpPr>
        <p:spPr>
          <a:xfrm flipH="1" flipV="1">
            <a:off x="9541837" y="3574660"/>
            <a:ext cx="950797" cy="537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래픽 1" descr="용지 단색으로 채워진">
            <a:extLst>
              <a:ext uri="{FF2B5EF4-FFF2-40B4-BE49-F238E27FC236}">
                <a16:creationId xmlns:a16="http://schemas.microsoft.com/office/drawing/2014/main" id="{D5F23FA2-7DBD-88C0-ACE2-747949E0584E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82359" y="1910689"/>
            <a:ext cx="642700" cy="642700"/>
          </a:xfrm>
          <a:prstGeom prst="rect">
            <a:avLst/>
          </a:prstGeom>
        </p:spPr>
      </p:pic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B2696621-E4FA-30A5-20D8-8C8E8CC34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1" y="195725"/>
            <a:ext cx="2017579" cy="84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08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84CA0F2D-F4AB-8381-FB17-3CC7B6E8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654414"/>
            <a:ext cx="1217815" cy="1217815"/>
          </a:xfrm>
          <a:prstGeom prst="rect">
            <a:avLst/>
          </a:prstGeom>
        </p:spPr>
      </p:pic>
      <p:pic>
        <p:nvPicPr>
          <p:cNvPr id="20" name="그래픽 19" descr="지팡이를 든 여자 단색으로 채워진">
            <a:extLst>
              <a:ext uri="{FF2B5EF4-FFF2-40B4-BE49-F238E27FC236}">
                <a16:creationId xmlns:a16="http://schemas.microsoft.com/office/drawing/2014/main" id="{CCE2D698-D379-FDDF-EE31-494D6CED17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9433" y="5010108"/>
            <a:ext cx="914400" cy="914400"/>
          </a:xfrm>
          <a:prstGeom prst="rect">
            <a:avLst/>
          </a:prstGeom>
        </p:spPr>
      </p:pic>
      <p:pic>
        <p:nvPicPr>
          <p:cNvPr id="22" name="그래픽 21" descr="요정 여성 단색으로 채워진">
            <a:extLst>
              <a:ext uri="{FF2B5EF4-FFF2-40B4-BE49-F238E27FC236}">
                <a16:creationId xmlns:a16="http://schemas.microsoft.com/office/drawing/2014/main" id="{BFB6494D-3F61-8290-2371-E081F1923E5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6780" y="1894397"/>
            <a:ext cx="914400" cy="914400"/>
          </a:xfrm>
          <a:prstGeom prst="rect">
            <a:avLst/>
          </a:prstGeom>
        </p:spPr>
      </p:pic>
      <p:pic>
        <p:nvPicPr>
          <p:cNvPr id="36" name="그래픽 35" descr="스케이팅 단색으로 채워진">
            <a:extLst>
              <a:ext uri="{FF2B5EF4-FFF2-40B4-BE49-F238E27FC236}">
                <a16:creationId xmlns:a16="http://schemas.microsoft.com/office/drawing/2014/main" id="{3F382A89-0D03-1040-56A6-0C1F3CC409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8836" y="3263322"/>
            <a:ext cx="914400" cy="914400"/>
          </a:xfrm>
          <a:prstGeom prst="rect">
            <a:avLst/>
          </a:prstGeom>
        </p:spPr>
      </p:pic>
      <p:pic>
        <p:nvPicPr>
          <p:cNvPr id="38" name="그래픽 37" descr="영웅 남자 단색으로 채워진">
            <a:extLst>
              <a:ext uri="{FF2B5EF4-FFF2-40B4-BE49-F238E27FC236}">
                <a16:creationId xmlns:a16="http://schemas.microsoft.com/office/drawing/2014/main" id="{31EBF890-3A3B-4422-6649-A8B1E8618EC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0716" y="4552908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C1E9DA-F1AC-D1DD-5AAD-A0FEE5F2A1BA}"/>
              </a:ext>
            </a:extLst>
          </p:cNvPr>
          <p:cNvCxnSpPr/>
          <p:nvPr/>
        </p:nvCxnSpPr>
        <p:spPr>
          <a:xfrm flipH="1">
            <a:off x="1806633" y="3872229"/>
            <a:ext cx="173874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1D11A-1EC1-9536-BDCF-80301FCA6613}"/>
              </a:ext>
            </a:extLst>
          </p:cNvPr>
          <p:cNvCxnSpPr>
            <a:cxnSpLocks/>
          </p:cNvCxnSpPr>
          <p:nvPr/>
        </p:nvCxnSpPr>
        <p:spPr>
          <a:xfrm>
            <a:off x="2377011" y="3872229"/>
            <a:ext cx="932579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E1665-7B1A-6D22-8A47-59553B9963EB}"/>
              </a:ext>
            </a:extLst>
          </p:cNvPr>
          <p:cNvCxnSpPr>
            <a:cxnSpLocks/>
          </p:cNvCxnSpPr>
          <p:nvPr/>
        </p:nvCxnSpPr>
        <p:spPr>
          <a:xfrm>
            <a:off x="2589415" y="3577467"/>
            <a:ext cx="1116679" cy="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6400C5-9436-B557-5679-997077C543F7}"/>
              </a:ext>
            </a:extLst>
          </p:cNvPr>
          <p:cNvCxnSpPr>
            <a:cxnSpLocks/>
          </p:cNvCxnSpPr>
          <p:nvPr/>
        </p:nvCxnSpPr>
        <p:spPr>
          <a:xfrm flipV="1">
            <a:off x="2571237" y="2439588"/>
            <a:ext cx="1267599" cy="6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래픽 50" descr="용지 단색으로 채워진">
            <a:extLst>
              <a:ext uri="{FF2B5EF4-FFF2-40B4-BE49-F238E27FC236}">
                <a16:creationId xmlns:a16="http://schemas.microsoft.com/office/drawing/2014/main" id="{A977CC1F-42B3-B2B4-B063-3290D025848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39948" y="2113290"/>
            <a:ext cx="642700" cy="642700"/>
          </a:xfrm>
          <a:prstGeom prst="rect">
            <a:avLst/>
          </a:prstGeom>
        </p:spPr>
      </p:pic>
      <p:pic>
        <p:nvPicPr>
          <p:cNvPr id="53" name="그래픽 52" descr="요정 여성 단색으로 채워진">
            <a:extLst>
              <a:ext uri="{FF2B5EF4-FFF2-40B4-BE49-F238E27FC236}">
                <a16:creationId xmlns:a16="http://schemas.microsoft.com/office/drawing/2014/main" id="{109CD1EB-4707-0BA8-9133-BEC31B1C08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3373" y="2971800"/>
            <a:ext cx="914400" cy="914400"/>
          </a:xfrm>
          <a:prstGeom prst="rect">
            <a:avLst/>
          </a:prstGeom>
        </p:spPr>
      </p:pic>
      <p:pic>
        <p:nvPicPr>
          <p:cNvPr id="54" name="그래픽 53" descr="용지 단색으로 채워진">
            <a:extLst>
              <a:ext uri="{FF2B5EF4-FFF2-40B4-BE49-F238E27FC236}">
                <a16:creationId xmlns:a16="http://schemas.microsoft.com/office/drawing/2014/main" id="{BDBDF315-0AB4-A41B-3804-1067E00652B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28122" y="2434640"/>
            <a:ext cx="642700" cy="642700"/>
          </a:xfrm>
          <a:prstGeom prst="rect">
            <a:avLst/>
          </a:prstGeom>
        </p:spPr>
      </p:pic>
      <p:pic>
        <p:nvPicPr>
          <p:cNvPr id="55" name="그래픽 54" descr="스케이팅 단색으로 채워진">
            <a:extLst>
              <a:ext uri="{FF2B5EF4-FFF2-40B4-BE49-F238E27FC236}">
                <a16:creationId xmlns:a16="http://schemas.microsoft.com/office/drawing/2014/main" id="{B1579356-8CA2-41D3-25F1-35CA34D2F7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2272" y="4246405"/>
            <a:ext cx="914400" cy="914400"/>
          </a:xfrm>
          <a:prstGeom prst="rect">
            <a:avLst/>
          </a:prstGeom>
        </p:spPr>
      </p:pic>
      <p:pic>
        <p:nvPicPr>
          <p:cNvPr id="56" name="그래픽 55" descr="용지 단색으로 채워진">
            <a:extLst>
              <a:ext uri="{FF2B5EF4-FFF2-40B4-BE49-F238E27FC236}">
                <a16:creationId xmlns:a16="http://schemas.microsoft.com/office/drawing/2014/main" id="{BA1BF480-4306-83EF-FFA2-04E6BF5F1A3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78748" y="4533859"/>
            <a:ext cx="642700" cy="642700"/>
          </a:xfrm>
          <a:prstGeom prst="rect">
            <a:avLst/>
          </a:prstGeom>
        </p:spPr>
      </p:pic>
      <p:pic>
        <p:nvPicPr>
          <p:cNvPr id="57" name="그래픽 56" descr="영웅 남자 단색으로 채워진">
            <a:extLst>
              <a:ext uri="{FF2B5EF4-FFF2-40B4-BE49-F238E27FC236}">
                <a16:creationId xmlns:a16="http://schemas.microsoft.com/office/drawing/2014/main" id="{10896BAF-61B3-4D10-E188-0E00029A22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7924" y="5010108"/>
            <a:ext cx="914400" cy="914400"/>
          </a:xfrm>
          <a:prstGeom prst="rect">
            <a:avLst/>
          </a:prstGeom>
        </p:spPr>
      </p:pic>
      <p:pic>
        <p:nvPicPr>
          <p:cNvPr id="58" name="그래픽 57" descr="용지 단색으로 채워진">
            <a:extLst>
              <a:ext uri="{FF2B5EF4-FFF2-40B4-BE49-F238E27FC236}">
                <a16:creationId xmlns:a16="http://schemas.microsoft.com/office/drawing/2014/main" id="{DB3841E9-DC17-DC02-CD1D-D386E7616D2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98048" y="5284871"/>
            <a:ext cx="642700" cy="642700"/>
          </a:xfrm>
          <a:prstGeom prst="rect">
            <a:avLst/>
          </a:prstGeom>
        </p:spPr>
      </p:pic>
      <p:pic>
        <p:nvPicPr>
          <p:cNvPr id="59" name="그래픽 58" descr="지팡이를 든 여자 단색으로 채워진">
            <a:extLst>
              <a:ext uri="{FF2B5EF4-FFF2-40B4-BE49-F238E27FC236}">
                <a16:creationId xmlns:a16="http://schemas.microsoft.com/office/drawing/2014/main" id="{44B47B94-488F-935C-99C7-7E1E005A5B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154" y="3872229"/>
            <a:ext cx="914400" cy="914400"/>
          </a:xfrm>
          <a:prstGeom prst="rect">
            <a:avLst/>
          </a:prstGeom>
        </p:spPr>
      </p:pic>
      <p:pic>
        <p:nvPicPr>
          <p:cNvPr id="60" name="그래픽 59" descr="용지 단색으로 채워진">
            <a:extLst>
              <a:ext uri="{FF2B5EF4-FFF2-40B4-BE49-F238E27FC236}">
                <a16:creationId xmlns:a16="http://schemas.microsoft.com/office/drawing/2014/main" id="{14FFCFB6-DC0C-C6DB-3C8B-20066B74F20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7680" y="4382255"/>
            <a:ext cx="642700" cy="642700"/>
          </a:xfrm>
          <a:prstGeom prst="rect">
            <a:avLst/>
          </a:prstGeom>
        </p:spPr>
      </p:pic>
      <p:pic>
        <p:nvPicPr>
          <p:cNvPr id="61" name="그래픽 60" descr="데이터베이스 윤곽선">
            <a:extLst>
              <a:ext uri="{FF2B5EF4-FFF2-40B4-BE49-F238E27FC236}">
                <a16:creationId xmlns:a16="http://schemas.microsoft.com/office/drawing/2014/main" id="{D4CD7B01-F627-F29F-E7E4-6A9C5007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369" y="2502707"/>
            <a:ext cx="1217815" cy="1217815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AF360-9BCC-1CEC-C949-BA36AA7FCB4D}"/>
              </a:ext>
            </a:extLst>
          </p:cNvPr>
          <p:cNvCxnSpPr>
            <a:cxnSpLocks/>
          </p:cNvCxnSpPr>
          <p:nvPr/>
        </p:nvCxnSpPr>
        <p:spPr>
          <a:xfrm flipV="1">
            <a:off x="7260052" y="3217872"/>
            <a:ext cx="1122317" cy="1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8A89D7-6433-2711-4319-797B8E543AFE}"/>
              </a:ext>
            </a:extLst>
          </p:cNvPr>
          <p:cNvCxnSpPr>
            <a:cxnSpLocks/>
          </p:cNvCxnSpPr>
          <p:nvPr/>
        </p:nvCxnSpPr>
        <p:spPr>
          <a:xfrm flipV="1">
            <a:off x="7821210" y="3720522"/>
            <a:ext cx="771573" cy="6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3FAF99-D178-D1FB-73BC-DA2FCCDC514D}"/>
              </a:ext>
            </a:extLst>
          </p:cNvPr>
          <p:cNvCxnSpPr>
            <a:cxnSpLocks/>
          </p:cNvCxnSpPr>
          <p:nvPr/>
        </p:nvCxnSpPr>
        <p:spPr>
          <a:xfrm flipH="1" flipV="1">
            <a:off x="9109306" y="3826764"/>
            <a:ext cx="136737" cy="107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47D5DE-3CDE-B2F5-AC2C-4C485B8B7F40}"/>
              </a:ext>
            </a:extLst>
          </p:cNvPr>
          <p:cNvCxnSpPr>
            <a:cxnSpLocks/>
          </p:cNvCxnSpPr>
          <p:nvPr/>
        </p:nvCxnSpPr>
        <p:spPr>
          <a:xfrm flipH="1" flipV="1">
            <a:off x="9541837" y="3574660"/>
            <a:ext cx="950797" cy="537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Apache Subversion - Wikipedia">
            <a:extLst>
              <a:ext uri="{FF2B5EF4-FFF2-40B4-BE49-F238E27FC236}">
                <a16:creationId xmlns:a16="http://schemas.microsoft.com/office/drawing/2014/main" id="{098DEF8A-C531-BDAD-943E-8F7480BF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561" y="2755990"/>
            <a:ext cx="1340676" cy="1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ersion Control/Git - Wikiversity">
            <a:extLst>
              <a:ext uri="{FF2B5EF4-FFF2-40B4-BE49-F238E27FC236}">
                <a16:creationId xmlns:a16="http://schemas.microsoft.com/office/drawing/2014/main" id="{5F93C01E-D537-DB8F-02A9-0FCF070A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30" y="2602137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204729EA-29BD-282C-08A5-16108BAC7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1" y="195725"/>
            <a:ext cx="2017579" cy="84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2C6600-AEE2-0527-C372-8924EC20782E}"/>
              </a:ext>
            </a:extLst>
          </p:cNvPr>
          <p:cNvSpPr txBox="1"/>
          <p:nvPr/>
        </p:nvSpPr>
        <p:spPr>
          <a:xfrm>
            <a:off x="1487206" y="1165379"/>
            <a:ext cx="9217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중앙집중식 버전 관리 시스템 </a:t>
            </a:r>
            <a:r>
              <a:rPr lang="en-US" altLang="ko-KR" sz="3200" dirty="0"/>
              <a:t>vs</a:t>
            </a:r>
            <a:r>
              <a:rPr lang="ko-KR" altLang="en-US" sz="3200" dirty="0"/>
              <a:t> 분산형 버전 관리 시스템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371909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F6B65-0BE1-DCC4-4A92-71F7BED4E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1684B5-1475-88DB-A490-7833F3C5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E1AAC-7F01-76E0-1FC9-AAD639BE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ED1734B4-1855-31AF-2444-CC6FEED8D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1" y="195725"/>
            <a:ext cx="2017579" cy="84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CC7E44-0184-805C-7165-C57872DA7421}"/>
              </a:ext>
            </a:extLst>
          </p:cNvPr>
          <p:cNvSpPr txBox="1"/>
          <p:nvPr/>
        </p:nvSpPr>
        <p:spPr>
          <a:xfrm>
            <a:off x="1487206" y="1165379"/>
            <a:ext cx="9217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중앙집중식 버전 관리 시스템 </a:t>
            </a:r>
            <a:r>
              <a:rPr lang="en-US" altLang="ko-KR" sz="3200" dirty="0"/>
              <a:t>vs</a:t>
            </a:r>
            <a:r>
              <a:rPr lang="ko-KR" altLang="en-US" sz="3200" dirty="0"/>
              <a:t> 분산형 버전 관리 시스템</a:t>
            </a:r>
            <a:endParaRPr lang="en-US" altLang="ko-KR" sz="20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2E6B01F-6EF2-0693-C96E-BA3C28DDD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762023"/>
              </p:ext>
            </p:extLst>
          </p:nvPr>
        </p:nvGraphicFramePr>
        <p:xfrm>
          <a:off x="1601162" y="2134976"/>
          <a:ext cx="8989676" cy="3715489"/>
        </p:xfrm>
        <a:graphic>
          <a:graphicData uri="http://schemas.openxmlformats.org/drawingml/2006/table">
            <a:tbl>
              <a:tblPr/>
              <a:tblGrid>
                <a:gridCol w="1618830">
                  <a:extLst>
                    <a:ext uri="{9D8B030D-6E8A-4147-A177-3AD203B41FA5}">
                      <a16:colId xmlns:a16="http://schemas.microsoft.com/office/drawing/2014/main" val="1408904740"/>
                    </a:ext>
                  </a:extLst>
                </a:gridCol>
                <a:gridCol w="3685423">
                  <a:extLst>
                    <a:ext uri="{9D8B030D-6E8A-4147-A177-3AD203B41FA5}">
                      <a16:colId xmlns:a16="http://schemas.microsoft.com/office/drawing/2014/main" val="3387844140"/>
                    </a:ext>
                  </a:extLst>
                </a:gridCol>
                <a:gridCol w="3685423">
                  <a:extLst>
                    <a:ext uri="{9D8B030D-6E8A-4147-A177-3AD203B41FA5}">
                      <a16:colId xmlns:a16="http://schemas.microsoft.com/office/drawing/2014/main" val="123302239"/>
                    </a:ext>
                  </a:extLst>
                </a:gridCol>
              </a:tblGrid>
              <a:tr h="49522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항목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SVN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Git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477532"/>
                  </a:ext>
                </a:extLst>
              </a:tr>
              <a:tr h="6440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구조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중앙집중형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분산형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263820"/>
                  </a:ext>
                </a:extLst>
              </a:tr>
              <a:tr h="6440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서버 연결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항상 필요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없어도 작업 가능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8057"/>
                  </a:ext>
                </a:extLst>
              </a:tr>
              <a:tr h="6440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작업 방식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서버에서 받아서 수정 후 다시 업로드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로컬에서 자유롭게 작업 후 푸시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365317"/>
                  </a:ext>
                </a:extLst>
              </a:tr>
              <a:tr h="6440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속도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느릴 수 있음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항상 서버 접속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빠름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로컬 위주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973265"/>
                  </a:ext>
                </a:extLst>
              </a:tr>
              <a:tr h="6440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협업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충돌 관리 어려움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브랜치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병합 기능 강력함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56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914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 </a:t>
            </a:r>
            <a:r>
              <a:rPr lang="ko-KR" altLang="en-US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설치 및 환경설정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CFC01C-ECD2-C85D-97AE-B90F15680B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7월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17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1A78-C83D-08E2-1410-5949959766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7월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15A1C-DE5E-1572-D88A-CEC150E5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DAAF1-1F81-F801-573C-162F16159398}"/>
              </a:ext>
            </a:extLst>
          </p:cNvPr>
          <p:cNvSpPr txBox="1"/>
          <p:nvPr/>
        </p:nvSpPr>
        <p:spPr>
          <a:xfrm>
            <a:off x="623928" y="1293215"/>
            <a:ext cx="774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/>
              </a:rPr>
              <a:t>https://git-scm.com/</a:t>
            </a:r>
            <a:endParaRPr lang="ko-KR" altLang="en-US" sz="2400" dirty="0"/>
          </a:p>
        </p:txBody>
      </p:sp>
      <p:pic>
        <p:nvPicPr>
          <p:cNvPr id="16" name="그림 15" descr="텍스트, 전자제품, 디스플레이, 디스플레이 장치이(가) 표시된 사진&#10;&#10;자동 생성된 설명">
            <a:extLst>
              <a:ext uri="{FF2B5EF4-FFF2-40B4-BE49-F238E27FC236}">
                <a16:creationId xmlns:a16="http://schemas.microsoft.com/office/drawing/2014/main" id="{700BF2ED-340F-8FF0-22AA-2A33746F5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45" y="2078363"/>
            <a:ext cx="3019846" cy="2553056"/>
          </a:xfrm>
          <a:prstGeom prst="rect">
            <a:avLst/>
          </a:prstGeom>
        </p:spPr>
      </p:pic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E873D0A-5EE7-1AF0-A7C3-5D83864FD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24" y="2078363"/>
            <a:ext cx="5054893" cy="362934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432E8C-8EF0-9F4E-5E5D-6D377B647543}"/>
              </a:ext>
            </a:extLst>
          </p:cNvPr>
          <p:cNvSpPr/>
          <p:nvPr/>
        </p:nvSpPr>
        <p:spPr>
          <a:xfrm>
            <a:off x="1810834" y="3246007"/>
            <a:ext cx="2350857" cy="50537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DC9AE7-5FA6-D3B3-5FEF-6902B2DD688F}"/>
              </a:ext>
            </a:extLst>
          </p:cNvPr>
          <p:cNvSpPr/>
          <p:nvPr/>
        </p:nvSpPr>
        <p:spPr>
          <a:xfrm>
            <a:off x="5404725" y="3246006"/>
            <a:ext cx="1863584" cy="6695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6">
            <a:extLst>
              <a:ext uri="{FF2B5EF4-FFF2-40B4-BE49-F238E27FC236}">
                <a16:creationId xmlns:a16="http://schemas.microsoft.com/office/drawing/2014/main" id="{E3F47BE8-7A12-FEC3-1686-959AA18B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b="1" dirty="0"/>
              <a:t>Git </a:t>
            </a:r>
            <a:r>
              <a:rPr lang="ko-KR" altLang="en-US" b="1" dirty="0"/>
              <a:t>설치하기 </a:t>
            </a:r>
            <a:r>
              <a:rPr lang="en-US" altLang="ko-KR" b="1" dirty="0"/>
              <a:t>(Window)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541050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1A78-C83D-08E2-1410-5949959766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7월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15A1C-DE5E-1572-D88A-CEC150E5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DAAF1-1F81-F801-573C-162F16159398}"/>
              </a:ext>
            </a:extLst>
          </p:cNvPr>
          <p:cNvSpPr txBox="1"/>
          <p:nvPr/>
        </p:nvSpPr>
        <p:spPr>
          <a:xfrm>
            <a:off x="3134775" y="1368073"/>
            <a:ext cx="3509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/>
              </a:rPr>
              <a:t>https://brew.sh/ko/</a:t>
            </a:r>
            <a:endParaRPr lang="ko-KR" altLang="en-US" sz="2400" dirty="0"/>
          </a:p>
        </p:txBody>
      </p:sp>
      <p:pic>
        <p:nvPicPr>
          <p:cNvPr id="3" name="그림 2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76A8C7DD-6E6A-7942-B3E3-5CBB6DCEC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08" y="1829738"/>
            <a:ext cx="4640159" cy="35194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67756D-DD4C-6FEE-7C60-34BB72D85E57}"/>
              </a:ext>
            </a:extLst>
          </p:cNvPr>
          <p:cNvSpPr/>
          <p:nvPr/>
        </p:nvSpPr>
        <p:spPr>
          <a:xfrm>
            <a:off x="3348417" y="4918661"/>
            <a:ext cx="4388814" cy="4305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E82F7-98B5-3862-99A1-DC213670B8A2}"/>
              </a:ext>
            </a:extLst>
          </p:cNvPr>
          <p:cNvSpPr txBox="1"/>
          <p:nvPr/>
        </p:nvSpPr>
        <p:spPr>
          <a:xfrm>
            <a:off x="2667016" y="5673731"/>
            <a:ext cx="6857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latin typeface="+mn-ea"/>
                <a:cs typeface="Pretendard ExtraBold" panose="02000903000000020004" pitchFamily="2" charset="-127"/>
              </a:rPr>
              <a:t>🚀 </a:t>
            </a:r>
            <a:r>
              <a:rPr lang="en-US" altLang="ko-KR" sz="2400" dirty="0">
                <a:latin typeface="+mn-ea"/>
                <a:cs typeface="Pretendard ExtraBold" panose="02000903000000020004" pitchFamily="2" charset="-127"/>
              </a:rPr>
              <a:t>Homebrew</a:t>
            </a:r>
            <a:r>
              <a:rPr lang="ko-KR" altLang="en-US" sz="2400" dirty="0">
                <a:latin typeface="+mn-ea"/>
                <a:cs typeface="Pretendard ExtraBold" panose="02000903000000020004" pitchFamily="2" charset="-127"/>
              </a:rPr>
              <a:t>설치 후 명령어 </a:t>
            </a:r>
            <a:r>
              <a:rPr lang="en-US" altLang="ko-KR" sz="2400" dirty="0">
                <a:latin typeface="+mn-ea"/>
                <a:cs typeface="Pretendard ExtraBold" panose="02000903000000020004" pitchFamily="2" charset="-127"/>
              </a:rPr>
              <a:t>brew install git </a:t>
            </a:r>
            <a:r>
              <a:rPr lang="ko-KR" altLang="en-US" sz="2400" dirty="0">
                <a:latin typeface="+mn-ea"/>
                <a:cs typeface="Pretendard ExtraBold" panose="02000903000000020004" pitchFamily="2" charset="-127"/>
              </a:rPr>
              <a:t>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EF9DE-FE2F-669B-4E35-0250C2E74F2B}"/>
              </a:ext>
            </a:extLst>
          </p:cNvPr>
          <p:cNvSpPr txBox="1"/>
          <p:nvPr/>
        </p:nvSpPr>
        <p:spPr>
          <a:xfrm>
            <a:off x="7882054" y="4949071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터미널에서 실행하여 설치</a:t>
            </a:r>
          </a:p>
        </p:txBody>
      </p:sp>
      <p:sp>
        <p:nvSpPr>
          <p:cNvPr id="9" name="제목 6">
            <a:extLst>
              <a:ext uri="{FF2B5EF4-FFF2-40B4-BE49-F238E27FC236}">
                <a16:creationId xmlns:a16="http://schemas.microsoft.com/office/drawing/2014/main" id="{FC82D41C-8835-B9D9-77FC-F9D0A628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b="1" dirty="0"/>
              <a:t>Git </a:t>
            </a:r>
            <a:r>
              <a:rPr lang="ko-KR" altLang="en-US" b="1" dirty="0"/>
              <a:t>설치하기 </a:t>
            </a:r>
            <a:r>
              <a:rPr lang="en-US" altLang="ko-KR" b="1" dirty="0"/>
              <a:t>(Mac)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860795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792F-C050-8930-7E37-2B8DEB4B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Git </a:t>
            </a:r>
            <a:r>
              <a:rPr lang="ko-KR" altLang="en-US" sz="4800" dirty="0"/>
              <a:t>설치확인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38AD4-90D8-C71F-69ED-C9CE3115003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7월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9DD1E7-F8F6-D56E-98BB-1700EEE6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35D8122-5B9C-D645-DA09-019240C0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8543" y="1818993"/>
            <a:ext cx="7734912" cy="10696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✅설치 확인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✔️터미널 실행 →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  --version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294819-82ED-269F-8127-BB7D6C0DE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349" y="3261141"/>
            <a:ext cx="7337766" cy="111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폴더 구조 이해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2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구조의 이해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9F8E6B-34C8-16FD-8B9F-D0FCBB9C54C3}"/>
              </a:ext>
            </a:extLst>
          </p:cNvPr>
          <p:cNvSpPr txBox="1"/>
          <p:nvPr/>
        </p:nvSpPr>
        <p:spPr>
          <a:xfrm>
            <a:off x="1495307" y="5005274"/>
            <a:ext cx="9201386" cy="1069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💡트리구조</a:t>
            </a:r>
            <a:endParaRPr lang="en-US" altLang="ko-KR" sz="2400" dirty="0">
              <a:latin typeface="+mn-ea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자료구조에서 사용하는 용어로 계층적 관계를 나타나는데 사용하는 비선형 자료구조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E232E7E-06AB-58E9-4861-0EBC1B851903}"/>
              </a:ext>
            </a:extLst>
          </p:cNvPr>
          <p:cNvGrpSpPr/>
          <p:nvPr/>
        </p:nvGrpSpPr>
        <p:grpSpPr>
          <a:xfrm>
            <a:off x="2805924" y="1201012"/>
            <a:ext cx="6580151" cy="3611130"/>
            <a:chOff x="4660439" y="2022173"/>
            <a:chExt cx="7285893" cy="3998435"/>
          </a:xfrm>
        </p:grpSpPr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A4F3C1A1-2AC8-9EE0-22B7-AB04F34AF342}"/>
                </a:ext>
              </a:extLst>
            </p:cNvPr>
            <p:cNvSpPr/>
            <p:nvPr/>
          </p:nvSpPr>
          <p:spPr>
            <a:xfrm>
              <a:off x="7995653" y="2022173"/>
              <a:ext cx="621323" cy="621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4B91079-3F86-35FB-FAFA-0855F80F8609}"/>
                </a:ext>
              </a:extLst>
            </p:cNvPr>
            <p:cNvSpPr/>
            <p:nvPr/>
          </p:nvSpPr>
          <p:spPr>
            <a:xfrm>
              <a:off x="6119960" y="3118337"/>
              <a:ext cx="621323" cy="621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4840597-4225-20A1-8451-6B78D8ABEA2D}"/>
                </a:ext>
              </a:extLst>
            </p:cNvPr>
            <p:cNvSpPr/>
            <p:nvPr/>
          </p:nvSpPr>
          <p:spPr>
            <a:xfrm>
              <a:off x="9847898" y="3118338"/>
              <a:ext cx="621323" cy="621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6FF8D6C-AD63-EFBD-EEB9-ABB52B837046}"/>
                </a:ext>
              </a:extLst>
            </p:cNvPr>
            <p:cNvSpPr/>
            <p:nvPr/>
          </p:nvSpPr>
          <p:spPr>
            <a:xfrm>
              <a:off x="5199699" y="4214503"/>
              <a:ext cx="621323" cy="621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ED53F92-242D-2E30-2E96-FFB6983BC646}"/>
                </a:ext>
              </a:extLst>
            </p:cNvPr>
            <p:cNvSpPr/>
            <p:nvPr/>
          </p:nvSpPr>
          <p:spPr>
            <a:xfrm>
              <a:off x="7040219" y="4200898"/>
              <a:ext cx="621323" cy="621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097DC21A-A782-8216-CC0D-808173436139}"/>
                </a:ext>
              </a:extLst>
            </p:cNvPr>
            <p:cNvSpPr/>
            <p:nvPr/>
          </p:nvSpPr>
          <p:spPr>
            <a:xfrm>
              <a:off x="8927634" y="4200897"/>
              <a:ext cx="621323" cy="621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F7BAF71-0333-3E99-62D5-4E9FC16A7E2A}"/>
                </a:ext>
              </a:extLst>
            </p:cNvPr>
            <p:cNvSpPr/>
            <p:nvPr/>
          </p:nvSpPr>
          <p:spPr>
            <a:xfrm>
              <a:off x="10815050" y="4200897"/>
              <a:ext cx="621323" cy="621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F253111-CB44-CAE4-66B2-951F880AE2B3}"/>
                </a:ext>
              </a:extLst>
            </p:cNvPr>
            <p:cNvCxnSpPr>
              <a:stCxn id="7" idx="3"/>
              <a:endCxn id="9" idx="7"/>
            </p:cNvCxnSpPr>
            <p:nvPr/>
          </p:nvCxnSpPr>
          <p:spPr>
            <a:xfrm flipH="1">
              <a:off x="6650292" y="2552505"/>
              <a:ext cx="1436352" cy="65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598F75DF-58CA-85CC-D893-4D73386D2564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8502537" y="2552505"/>
              <a:ext cx="1436352" cy="656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9148465-5BDE-2B94-AE5F-74F698738BF1}"/>
                </a:ext>
              </a:extLst>
            </p:cNvPr>
            <p:cNvCxnSpPr>
              <a:cxnSpLocks/>
              <a:stCxn id="9" idx="3"/>
              <a:endCxn id="15" idx="0"/>
            </p:cNvCxnSpPr>
            <p:nvPr/>
          </p:nvCxnSpPr>
          <p:spPr>
            <a:xfrm flipH="1">
              <a:off x="5510361" y="3648669"/>
              <a:ext cx="700590" cy="565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7E98C822-A147-C041-3B76-64D2FAA0A35A}"/>
                </a:ext>
              </a:extLst>
            </p:cNvPr>
            <p:cNvCxnSpPr>
              <a:stCxn id="9" idx="5"/>
              <a:endCxn id="19" idx="0"/>
            </p:cNvCxnSpPr>
            <p:nvPr/>
          </p:nvCxnSpPr>
          <p:spPr>
            <a:xfrm>
              <a:off x="6650292" y="3648669"/>
              <a:ext cx="700589" cy="552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50413ED-8202-A284-69F8-3D962C4F18B0}"/>
                </a:ext>
              </a:extLst>
            </p:cNvPr>
            <p:cNvCxnSpPr>
              <a:stCxn id="13" idx="3"/>
              <a:endCxn id="20" idx="0"/>
            </p:cNvCxnSpPr>
            <p:nvPr/>
          </p:nvCxnSpPr>
          <p:spPr>
            <a:xfrm flipH="1">
              <a:off x="9238296" y="3648670"/>
              <a:ext cx="700593" cy="552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E2333584-0489-D8C1-4C83-2FD01EB674F4}"/>
                </a:ext>
              </a:extLst>
            </p:cNvPr>
            <p:cNvCxnSpPr>
              <a:stCxn id="13" idx="5"/>
              <a:endCxn id="21" idx="0"/>
            </p:cNvCxnSpPr>
            <p:nvPr/>
          </p:nvCxnSpPr>
          <p:spPr>
            <a:xfrm>
              <a:off x="10378230" y="3648670"/>
              <a:ext cx="747482" cy="552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66950112-58E7-CF32-D37D-BBBA43F18CBD}"/>
                </a:ext>
              </a:extLst>
            </p:cNvPr>
            <p:cNvSpPr/>
            <p:nvPr/>
          </p:nvSpPr>
          <p:spPr>
            <a:xfrm>
              <a:off x="4660439" y="5399285"/>
              <a:ext cx="621323" cy="6213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21EF898-8654-12A7-1539-054FFBF20AB7}"/>
                </a:ext>
              </a:extLst>
            </p:cNvPr>
            <p:cNvSpPr/>
            <p:nvPr/>
          </p:nvSpPr>
          <p:spPr>
            <a:xfrm>
              <a:off x="5659966" y="5399284"/>
              <a:ext cx="621323" cy="6213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6DF86639-331B-EAC7-A553-B8D3064E4D22}"/>
                </a:ext>
              </a:extLst>
            </p:cNvPr>
            <p:cNvSpPr/>
            <p:nvPr/>
          </p:nvSpPr>
          <p:spPr>
            <a:xfrm>
              <a:off x="6524408" y="5387562"/>
              <a:ext cx="621323" cy="6213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AC027849-9799-0FE3-968C-94A37726E7BE}"/>
                </a:ext>
              </a:extLst>
            </p:cNvPr>
            <p:cNvSpPr/>
            <p:nvPr/>
          </p:nvSpPr>
          <p:spPr>
            <a:xfrm>
              <a:off x="7523935" y="5387561"/>
              <a:ext cx="621323" cy="6213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6275CD4D-E68B-9224-6266-E3B6992FB4E1}"/>
                </a:ext>
              </a:extLst>
            </p:cNvPr>
            <p:cNvSpPr/>
            <p:nvPr/>
          </p:nvSpPr>
          <p:spPr>
            <a:xfrm>
              <a:off x="8461513" y="5399285"/>
              <a:ext cx="621323" cy="6213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5245800-8AB3-E3E1-4596-B2A781C88190}"/>
                </a:ext>
              </a:extLst>
            </p:cNvPr>
            <p:cNvSpPr/>
            <p:nvPr/>
          </p:nvSpPr>
          <p:spPr>
            <a:xfrm>
              <a:off x="9461040" y="5399284"/>
              <a:ext cx="621323" cy="6213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01BBE21B-C07B-C8FA-A84A-58556274FDA6}"/>
                </a:ext>
              </a:extLst>
            </p:cNvPr>
            <p:cNvSpPr/>
            <p:nvPr/>
          </p:nvSpPr>
          <p:spPr>
            <a:xfrm>
              <a:off x="10325482" y="5387562"/>
              <a:ext cx="621323" cy="6213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F157705B-826A-B451-E4C3-54A04B331495}"/>
                </a:ext>
              </a:extLst>
            </p:cNvPr>
            <p:cNvSpPr/>
            <p:nvPr/>
          </p:nvSpPr>
          <p:spPr>
            <a:xfrm>
              <a:off x="11325009" y="5387561"/>
              <a:ext cx="621323" cy="6213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0B20EA29-2187-4CF9-8765-D944C24A4B38}"/>
                </a:ext>
              </a:extLst>
            </p:cNvPr>
            <p:cNvCxnSpPr>
              <a:cxnSpLocks/>
              <a:stCxn id="15" idx="3"/>
              <a:endCxn id="38" idx="0"/>
            </p:cNvCxnSpPr>
            <p:nvPr/>
          </p:nvCxnSpPr>
          <p:spPr>
            <a:xfrm flipH="1">
              <a:off x="4971101" y="4744835"/>
              <a:ext cx="319589" cy="654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F5DCE683-96CD-DBB0-E96D-06BC1F8BDE76}"/>
                </a:ext>
              </a:extLst>
            </p:cNvPr>
            <p:cNvCxnSpPr>
              <a:stCxn id="15" idx="5"/>
              <a:endCxn id="39" idx="0"/>
            </p:cNvCxnSpPr>
            <p:nvPr/>
          </p:nvCxnSpPr>
          <p:spPr>
            <a:xfrm>
              <a:off x="5730031" y="4744835"/>
              <a:ext cx="240597" cy="654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0F293D39-2341-98A2-3841-3333D04C613F}"/>
                </a:ext>
              </a:extLst>
            </p:cNvPr>
            <p:cNvCxnSpPr>
              <a:stCxn id="19" idx="3"/>
              <a:endCxn id="40" idx="0"/>
            </p:cNvCxnSpPr>
            <p:nvPr/>
          </p:nvCxnSpPr>
          <p:spPr>
            <a:xfrm flipH="1">
              <a:off x="6835070" y="4731230"/>
              <a:ext cx="296140" cy="656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E04B1DA0-6158-A1C4-566B-9549B2F24518}"/>
                </a:ext>
              </a:extLst>
            </p:cNvPr>
            <p:cNvCxnSpPr>
              <a:stCxn id="19" idx="5"/>
              <a:endCxn id="41" idx="0"/>
            </p:cNvCxnSpPr>
            <p:nvPr/>
          </p:nvCxnSpPr>
          <p:spPr>
            <a:xfrm>
              <a:off x="7570551" y="4731230"/>
              <a:ext cx="264046" cy="656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E47FC913-2455-21F5-1555-2FF8C378B9B5}"/>
                </a:ext>
              </a:extLst>
            </p:cNvPr>
            <p:cNvCxnSpPr>
              <a:stCxn id="20" idx="3"/>
              <a:endCxn id="42" idx="0"/>
            </p:cNvCxnSpPr>
            <p:nvPr/>
          </p:nvCxnSpPr>
          <p:spPr>
            <a:xfrm flipH="1">
              <a:off x="8772175" y="4731229"/>
              <a:ext cx="246450" cy="668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5344DA47-3EAE-B270-7A0E-BD4FE94E84D3}"/>
                </a:ext>
              </a:extLst>
            </p:cNvPr>
            <p:cNvCxnSpPr>
              <a:stCxn id="20" idx="5"/>
              <a:endCxn id="43" idx="0"/>
            </p:cNvCxnSpPr>
            <p:nvPr/>
          </p:nvCxnSpPr>
          <p:spPr>
            <a:xfrm>
              <a:off x="9457966" y="4731229"/>
              <a:ext cx="313736" cy="668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46E7F627-7D58-2203-F5B1-BA41A3149770}"/>
                </a:ext>
              </a:extLst>
            </p:cNvPr>
            <p:cNvCxnSpPr>
              <a:stCxn id="21" idx="3"/>
              <a:endCxn id="44" idx="0"/>
            </p:cNvCxnSpPr>
            <p:nvPr/>
          </p:nvCxnSpPr>
          <p:spPr>
            <a:xfrm flipH="1">
              <a:off x="10636144" y="4731229"/>
              <a:ext cx="269897" cy="656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611FF40A-2381-ADB6-DC4A-0F5DDAAE23C0}"/>
                </a:ext>
              </a:extLst>
            </p:cNvPr>
            <p:cNvCxnSpPr>
              <a:stCxn id="21" idx="5"/>
              <a:endCxn id="45" idx="0"/>
            </p:cNvCxnSpPr>
            <p:nvPr/>
          </p:nvCxnSpPr>
          <p:spPr>
            <a:xfrm>
              <a:off x="11345382" y="4731229"/>
              <a:ext cx="290289" cy="656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B4CA163-D00E-BF3B-872C-CDB3534E8ACF}"/>
                </a:ext>
              </a:extLst>
            </p:cNvPr>
            <p:cNvSpPr txBox="1"/>
            <p:nvPr/>
          </p:nvSpPr>
          <p:spPr>
            <a:xfrm>
              <a:off x="8572831" y="2148168"/>
              <a:ext cx="751151" cy="443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루트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C58ABD6-6DB5-2F56-154A-F2E26803523F}"/>
                </a:ext>
              </a:extLst>
            </p:cNvPr>
            <p:cNvSpPr txBox="1"/>
            <p:nvPr/>
          </p:nvSpPr>
          <p:spPr>
            <a:xfrm>
              <a:off x="6690077" y="3228943"/>
              <a:ext cx="751151" cy="443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노드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32A2AF2-D327-4686-1503-D2DC029D04D4}"/>
                </a:ext>
              </a:extLst>
            </p:cNvPr>
            <p:cNvSpPr txBox="1"/>
            <p:nvPr/>
          </p:nvSpPr>
          <p:spPr>
            <a:xfrm>
              <a:off x="10412775" y="3250586"/>
              <a:ext cx="751151" cy="443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노드</a:t>
              </a:r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08740-45F7-8ADE-F303-5FD2C838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0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884C2-6529-B9A4-7170-0245CA200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1AA09C-8824-B756-04D5-4E8208D17A1E}"/>
              </a:ext>
            </a:extLst>
          </p:cNvPr>
          <p:cNvSpPr txBox="1"/>
          <p:nvPr/>
        </p:nvSpPr>
        <p:spPr>
          <a:xfrm>
            <a:off x="3656071" y="2600493"/>
            <a:ext cx="48798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섹션 개요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6738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08F74-1033-B680-65E2-A8ECB855D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01ABD50B-D835-B766-3B73-DAA7C5B71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구조의 이해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214674-9624-5385-556C-E9DBD260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20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CF92B73-5921-CAC8-6E9D-7D204D8CAEA4}"/>
              </a:ext>
            </a:extLst>
          </p:cNvPr>
          <p:cNvGrpSpPr/>
          <p:nvPr/>
        </p:nvGrpSpPr>
        <p:grpSpPr>
          <a:xfrm>
            <a:off x="2805924" y="1201012"/>
            <a:ext cx="6580151" cy="3611130"/>
            <a:chOff x="4660439" y="2022173"/>
            <a:chExt cx="7285893" cy="3998435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CBB4BC0-6A25-1A43-83E8-1A30F5F25DED}"/>
                </a:ext>
              </a:extLst>
            </p:cNvPr>
            <p:cNvSpPr/>
            <p:nvPr/>
          </p:nvSpPr>
          <p:spPr>
            <a:xfrm>
              <a:off x="7995653" y="2022173"/>
              <a:ext cx="621323" cy="621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3E4036B-95B2-962E-B1AA-4B1C11F558D9}"/>
                </a:ext>
              </a:extLst>
            </p:cNvPr>
            <p:cNvSpPr/>
            <p:nvPr/>
          </p:nvSpPr>
          <p:spPr>
            <a:xfrm>
              <a:off x="6119960" y="3118337"/>
              <a:ext cx="621323" cy="621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FCBCFD8-8610-FB0C-948A-D3CBCE1FE3F2}"/>
                </a:ext>
              </a:extLst>
            </p:cNvPr>
            <p:cNvSpPr/>
            <p:nvPr/>
          </p:nvSpPr>
          <p:spPr>
            <a:xfrm>
              <a:off x="9847898" y="3118338"/>
              <a:ext cx="621323" cy="621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B38271B-B494-5E95-4867-05375432E898}"/>
                </a:ext>
              </a:extLst>
            </p:cNvPr>
            <p:cNvSpPr/>
            <p:nvPr/>
          </p:nvSpPr>
          <p:spPr>
            <a:xfrm>
              <a:off x="5199699" y="4214503"/>
              <a:ext cx="621323" cy="621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F604C19-A1EF-E907-D85A-0B018B187218}"/>
                </a:ext>
              </a:extLst>
            </p:cNvPr>
            <p:cNvSpPr/>
            <p:nvPr/>
          </p:nvSpPr>
          <p:spPr>
            <a:xfrm>
              <a:off x="7040219" y="4200898"/>
              <a:ext cx="621323" cy="621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F1F8B3C-0FCE-BF2B-019C-E6440F27D802}"/>
                </a:ext>
              </a:extLst>
            </p:cNvPr>
            <p:cNvSpPr/>
            <p:nvPr/>
          </p:nvSpPr>
          <p:spPr>
            <a:xfrm>
              <a:off x="8927634" y="4200897"/>
              <a:ext cx="621323" cy="621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121E980-841D-11D1-5B65-2B06684F9F3E}"/>
                </a:ext>
              </a:extLst>
            </p:cNvPr>
            <p:cNvSpPr/>
            <p:nvPr/>
          </p:nvSpPr>
          <p:spPr>
            <a:xfrm>
              <a:off x="10815050" y="4200897"/>
              <a:ext cx="621323" cy="62132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1E2A93E-3064-2F0D-4B9E-5A875EC7EE08}"/>
                </a:ext>
              </a:extLst>
            </p:cNvPr>
            <p:cNvCxnSpPr>
              <a:stCxn id="5" idx="3"/>
              <a:endCxn id="8" idx="7"/>
            </p:cNvCxnSpPr>
            <p:nvPr/>
          </p:nvCxnSpPr>
          <p:spPr>
            <a:xfrm flipH="1">
              <a:off x="6650292" y="2552505"/>
              <a:ext cx="1436352" cy="6568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072A4793-9F45-3F70-1913-D69BC7F757FD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502537" y="2552505"/>
              <a:ext cx="1436352" cy="6568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AEB433C9-7370-7EA1-D7CE-C89D3EE338DF}"/>
                </a:ext>
              </a:extLst>
            </p:cNvPr>
            <p:cNvCxnSpPr>
              <a:cxnSpLocks/>
              <a:stCxn id="8" idx="3"/>
              <a:endCxn id="11" idx="0"/>
            </p:cNvCxnSpPr>
            <p:nvPr/>
          </p:nvCxnSpPr>
          <p:spPr>
            <a:xfrm flipH="1">
              <a:off x="5510361" y="3648669"/>
              <a:ext cx="700590" cy="565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92A6056-7B7E-2A0A-1BDE-7D0811BBCE11}"/>
                </a:ext>
              </a:extLst>
            </p:cNvPr>
            <p:cNvCxnSpPr>
              <a:stCxn id="8" idx="5"/>
              <a:endCxn id="12" idx="0"/>
            </p:cNvCxnSpPr>
            <p:nvPr/>
          </p:nvCxnSpPr>
          <p:spPr>
            <a:xfrm>
              <a:off x="6650292" y="3648669"/>
              <a:ext cx="700589" cy="552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E0CA5540-65F6-07B6-BBDB-612E3B36FBA7}"/>
                </a:ext>
              </a:extLst>
            </p:cNvPr>
            <p:cNvCxnSpPr>
              <a:stCxn id="10" idx="3"/>
              <a:endCxn id="14" idx="0"/>
            </p:cNvCxnSpPr>
            <p:nvPr/>
          </p:nvCxnSpPr>
          <p:spPr>
            <a:xfrm flipH="1">
              <a:off x="9238296" y="3648670"/>
              <a:ext cx="700593" cy="552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5AED2C6-22D5-5CDB-E0B3-C623038024A1}"/>
                </a:ext>
              </a:extLst>
            </p:cNvPr>
            <p:cNvCxnSpPr>
              <a:stCxn id="10" idx="5"/>
              <a:endCxn id="16" idx="0"/>
            </p:cNvCxnSpPr>
            <p:nvPr/>
          </p:nvCxnSpPr>
          <p:spPr>
            <a:xfrm>
              <a:off x="10378230" y="3648670"/>
              <a:ext cx="747482" cy="5522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38C93B0F-6388-FC9B-DC68-BC7F590595C4}"/>
                </a:ext>
              </a:extLst>
            </p:cNvPr>
            <p:cNvSpPr/>
            <p:nvPr/>
          </p:nvSpPr>
          <p:spPr>
            <a:xfrm>
              <a:off x="4660439" y="5399285"/>
              <a:ext cx="621323" cy="6213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C5500A9-C98B-28B0-3242-774F904A95ED}"/>
                </a:ext>
              </a:extLst>
            </p:cNvPr>
            <p:cNvSpPr/>
            <p:nvPr/>
          </p:nvSpPr>
          <p:spPr>
            <a:xfrm>
              <a:off x="5659966" y="5399284"/>
              <a:ext cx="621323" cy="6213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4401E042-A45D-2A4A-B5CF-40F8D5A80B4B}"/>
                </a:ext>
              </a:extLst>
            </p:cNvPr>
            <p:cNvSpPr/>
            <p:nvPr/>
          </p:nvSpPr>
          <p:spPr>
            <a:xfrm>
              <a:off x="6524408" y="5387562"/>
              <a:ext cx="621323" cy="6213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7551A2A9-CEB6-134C-576E-579B03DA79DE}"/>
                </a:ext>
              </a:extLst>
            </p:cNvPr>
            <p:cNvSpPr/>
            <p:nvPr/>
          </p:nvSpPr>
          <p:spPr>
            <a:xfrm>
              <a:off x="7523935" y="5387561"/>
              <a:ext cx="621323" cy="6213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F4F41C48-36BD-7609-A133-199D9804472D}"/>
                </a:ext>
              </a:extLst>
            </p:cNvPr>
            <p:cNvSpPr/>
            <p:nvPr/>
          </p:nvSpPr>
          <p:spPr>
            <a:xfrm>
              <a:off x="8461513" y="5399285"/>
              <a:ext cx="621323" cy="6213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3BDE5BF-54DF-8AC4-C719-F46D51A7950B}"/>
                </a:ext>
              </a:extLst>
            </p:cNvPr>
            <p:cNvSpPr/>
            <p:nvPr/>
          </p:nvSpPr>
          <p:spPr>
            <a:xfrm>
              <a:off x="9461040" y="5399284"/>
              <a:ext cx="621323" cy="6213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281EADCC-F3CA-EBF6-0BA8-4F8B749B2CD9}"/>
                </a:ext>
              </a:extLst>
            </p:cNvPr>
            <p:cNvSpPr/>
            <p:nvPr/>
          </p:nvSpPr>
          <p:spPr>
            <a:xfrm>
              <a:off x="10325482" y="5387562"/>
              <a:ext cx="621323" cy="6213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E744BF9-54A7-CF99-3F91-E68E4673070D}"/>
                </a:ext>
              </a:extLst>
            </p:cNvPr>
            <p:cNvSpPr/>
            <p:nvPr/>
          </p:nvSpPr>
          <p:spPr>
            <a:xfrm>
              <a:off x="11325009" y="5387561"/>
              <a:ext cx="621323" cy="621323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F5CDCA23-47B2-5DA8-04EB-EEC822C7EA20}"/>
                </a:ext>
              </a:extLst>
            </p:cNvPr>
            <p:cNvCxnSpPr>
              <a:cxnSpLocks/>
              <a:stCxn id="11" idx="3"/>
              <a:endCxn id="29" idx="0"/>
            </p:cNvCxnSpPr>
            <p:nvPr/>
          </p:nvCxnSpPr>
          <p:spPr>
            <a:xfrm flipH="1">
              <a:off x="4971101" y="4744835"/>
              <a:ext cx="319589" cy="654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33EE85A-95E5-C003-4CBB-B3A844CD8300}"/>
                </a:ext>
              </a:extLst>
            </p:cNvPr>
            <p:cNvCxnSpPr>
              <a:stCxn id="11" idx="5"/>
              <a:endCxn id="30" idx="0"/>
            </p:cNvCxnSpPr>
            <p:nvPr/>
          </p:nvCxnSpPr>
          <p:spPr>
            <a:xfrm>
              <a:off x="5730031" y="4744835"/>
              <a:ext cx="240597" cy="6544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F1965D7-C296-5776-FE67-884BAD67C9C0}"/>
                </a:ext>
              </a:extLst>
            </p:cNvPr>
            <p:cNvCxnSpPr>
              <a:stCxn id="12" idx="3"/>
              <a:endCxn id="31" idx="0"/>
            </p:cNvCxnSpPr>
            <p:nvPr/>
          </p:nvCxnSpPr>
          <p:spPr>
            <a:xfrm flipH="1">
              <a:off x="6835070" y="4731230"/>
              <a:ext cx="296140" cy="656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43DEA8C1-D2FC-4DDB-578D-50D5837148A8}"/>
                </a:ext>
              </a:extLst>
            </p:cNvPr>
            <p:cNvCxnSpPr>
              <a:stCxn id="12" idx="5"/>
              <a:endCxn id="32" idx="0"/>
            </p:cNvCxnSpPr>
            <p:nvPr/>
          </p:nvCxnSpPr>
          <p:spPr>
            <a:xfrm>
              <a:off x="7570551" y="4731230"/>
              <a:ext cx="264046" cy="6563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ACFCA640-F303-1221-088F-C6D0A26C55D9}"/>
                </a:ext>
              </a:extLst>
            </p:cNvPr>
            <p:cNvCxnSpPr>
              <a:stCxn id="14" idx="3"/>
              <a:endCxn id="34" idx="0"/>
            </p:cNvCxnSpPr>
            <p:nvPr/>
          </p:nvCxnSpPr>
          <p:spPr>
            <a:xfrm flipH="1">
              <a:off x="8772175" y="4731229"/>
              <a:ext cx="246450" cy="6680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20E63A9-D83A-D123-8A54-9FA0F8F33E27}"/>
                </a:ext>
              </a:extLst>
            </p:cNvPr>
            <p:cNvCxnSpPr>
              <a:stCxn id="14" idx="5"/>
              <a:endCxn id="36" idx="0"/>
            </p:cNvCxnSpPr>
            <p:nvPr/>
          </p:nvCxnSpPr>
          <p:spPr>
            <a:xfrm>
              <a:off x="9457966" y="4731229"/>
              <a:ext cx="313736" cy="6680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4D68D1C-B2D7-FEE0-D5FD-BA2B653FFB7D}"/>
                </a:ext>
              </a:extLst>
            </p:cNvPr>
            <p:cNvCxnSpPr>
              <a:stCxn id="16" idx="3"/>
              <a:endCxn id="46" idx="0"/>
            </p:cNvCxnSpPr>
            <p:nvPr/>
          </p:nvCxnSpPr>
          <p:spPr>
            <a:xfrm flipH="1">
              <a:off x="10636144" y="4731229"/>
              <a:ext cx="269897" cy="656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F24F89B8-F78D-BDDC-289C-4892C18A132F}"/>
                </a:ext>
              </a:extLst>
            </p:cNvPr>
            <p:cNvCxnSpPr>
              <a:stCxn id="16" idx="5"/>
              <a:endCxn id="47" idx="0"/>
            </p:cNvCxnSpPr>
            <p:nvPr/>
          </p:nvCxnSpPr>
          <p:spPr>
            <a:xfrm>
              <a:off x="11345382" y="4731229"/>
              <a:ext cx="290289" cy="6563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A00C16E-0570-1DE0-E105-9BD9F951583E}"/>
                </a:ext>
              </a:extLst>
            </p:cNvPr>
            <p:cNvSpPr txBox="1"/>
            <p:nvPr/>
          </p:nvSpPr>
          <p:spPr>
            <a:xfrm>
              <a:off x="8572831" y="2148168"/>
              <a:ext cx="751151" cy="443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루트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1E5A12-F784-0AC2-5868-E03ECE2A2F97}"/>
                </a:ext>
              </a:extLst>
            </p:cNvPr>
            <p:cNvSpPr txBox="1"/>
            <p:nvPr/>
          </p:nvSpPr>
          <p:spPr>
            <a:xfrm>
              <a:off x="6690077" y="3228943"/>
              <a:ext cx="751151" cy="443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노드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84EE90C-3CED-5766-3F39-59EE8F0D4AA0}"/>
                </a:ext>
              </a:extLst>
            </p:cNvPr>
            <p:cNvSpPr txBox="1"/>
            <p:nvPr/>
          </p:nvSpPr>
          <p:spPr>
            <a:xfrm>
              <a:off x="10412775" y="3250586"/>
              <a:ext cx="751151" cy="4430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노드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811C563-1A0D-A708-5F29-9AE0358EC4EF}"/>
              </a:ext>
            </a:extLst>
          </p:cNvPr>
          <p:cNvSpPr txBox="1"/>
          <p:nvPr/>
        </p:nvSpPr>
        <p:spPr>
          <a:xfrm>
            <a:off x="3802599" y="5095850"/>
            <a:ext cx="4600693" cy="1131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✅루트 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: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 폴더 구조 상의 최상위 폴더</a:t>
            </a:r>
            <a:r>
              <a:rPr lang="en-US" altLang="ko-KR" sz="2400" dirty="0">
                <a:latin typeface="+mn-ea"/>
                <a:cs typeface="Pretendard Light" panose="02000403000000020004" pitchFamily="2" charset="-127"/>
              </a:rPr>
              <a:t> </a:t>
            </a:r>
            <a:r>
              <a:rPr lang="ko-KR" altLang="en-US" sz="2400" dirty="0">
                <a:latin typeface="+mn-ea"/>
                <a:cs typeface="Pretendard Light" panose="02000403000000020004" pitchFamily="2" charset="-127"/>
              </a:rPr>
              <a:t>➡️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루트 폴더 하나가 프로젝트단위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743A7340-1590-CE8E-5F0B-C7BE063BCB45}"/>
              </a:ext>
            </a:extLst>
          </p:cNvPr>
          <p:cNvSpPr/>
          <p:nvPr/>
        </p:nvSpPr>
        <p:spPr>
          <a:xfrm>
            <a:off x="5672619" y="1118836"/>
            <a:ext cx="1297221" cy="727896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25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구조의 이해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451802-4B00-FA98-CC42-62A87DAD74A1}"/>
              </a:ext>
            </a:extLst>
          </p:cNvPr>
          <p:cNvSpPr txBox="1"/>
          <p:nvPr/>
        </p:nvSpPr>
        <p:spPr>
          <a:xfrm>
            <a:off x="2298163" y="1152824"/>
            <a:ext cx="6808274" cy="15156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✅ 프로젝트에서 폴더 구조는 매우 중요</a:t>
            </a:r>
            <a:endParaRPr lang="en-US" altLang="ko-KR" sz="2400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루트 폴더 →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저장소와 연결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Light" panose="02000403000000020004" pitchFamily="2" charset="-127"/>
              </a:rPr>
              <a:t>⚠️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현재 작업하는 파일의 폴더가 어디인지 확인하는 습관 필요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3BCBDC3-1C96-5D4B-D87A-4AEB81D728BA}"/>
              </a:ext>
            </a:extLst>
          </p:cNvPr>
          <p:cNvGrpSpPr/>
          <p:nvPr/>
        </p:nvGrpSpPr>
        <p:grpSpPr>
          <a:xfrm>
            <a:off x="2482622" y="2944219"/>
            <a:ext cx="7226756" cy="3050643"/>
            <a:chOff x="2273381" y="2855319"/>
            <a:chExt cx="7226756" cy="3050643"/>
          </a:xfrm>
        </p:grpSpPr>
        <p:pic>
          <p:nvPicPr>
            <p:cNvPr id="72" name="그림 71" descr="텍스트, 스크린샷, 도표, 폰트이(가) 표시된 사진&#10;&#10;자동 생성된 설명">
              <a:extLst>
                <a:ext uri="{FF2B5EF4-FFF2-40B4-BE49-F238E27FC236}">
                  <a16:creationId xmlns:a16="http://schemas.microsoft.com/office/drawing/2014/main" id="{AEE51A5B-EE97-19F2-4B31-83C3891D6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73381" y="2967205"/>
              <a:ext cx="3900834" cy="2826870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497FB7F-5BE5-8638-C586-CCE02AB6836A}"/>
                </a:ext>
              </a:extLst>
            </p:cNvPr>
            <p:cNvSpPr txBox="1"/>
            <p:nvPr/>
          </p:nvSpPr>
          <p:spPr>
            <a:xfrm>
              <a:off x="6366248" y="2855319"/>
              <a:ext cx="3133889" cy="30506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b="1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📌프로젝트 폴더 구조 예시</a:t>
              </a:r>
              <a:endParaRPr lang="en-US" altLang="ko-KR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루트 폴더</a:t>
              </a:r>
              <a:r>
                <a:rPr lang="en-US" altLang="ko-KR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</a:t>
              </a:r>
              <a:r>
                <a:rPr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</a:t>
              </a:r>
              <a:r>
                <a:rPr lang="en-US" altLang="ko-KR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git-test</a:t>
              </a: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하위 폴더</a:t>
              </a:r>
              <a:r>
                <a:rPr lang="en-US" altLang="ko-KR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</a:t>
              </a:r>
              <a:r>
                <a:rPr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</a:t>
              </a:r>
              <a:r>
                <a:rPr lang="en-US" altLang="ko-KR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a, b, c</a:t>
              </a: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a </a:t>
              </a:r>
              <a:r>
                <a:rPr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하위 폴더 </a:t>
              </a:r>
              <a:r>
                <a:rPr lang="en-US" altLang="ko-KR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: 1, 2, 3</a:t>
              </a:r>
            </a:p>
            <a:p>
              <a:pPr marL="1257300" lvl="2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a &gt; 3 </a:t>
              </a:r>
              <a:r>
                <a:rPr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하위 폴더 </a:t>
              </a:r>
              <a:r>
                <a:rPr lang="en-US" altLang="ko-KR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 </a:t>
              </a:r>
              <a:r>
                <a:rPr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가</a:t>
              </a:r>
              <a:endPara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b </a:t>
              </a:r>
              <a:r>
                <a:rPr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하위 폴더</a:t>
              </a:r>
              <a:r>
                <a:rPr lang="en-US" altLang="ko-KR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: 1, 2</a:t>
              </a:r>
            </a:p>
            <a:p>
              <a:pPr marL="1257300" lvl="2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b &gt; 1 </a:t>
              </a:r>
              <a:r>
                <a:rPr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하위 폴더 </a:t>
              </a:r>
              <a:r>
                <a:rPr lang="en-US" altLang="ko-KR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 </a:t>
              </a:r>
              <a:r>
                <a:rPr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가</a:t>
              </a:r>
              <a:endPara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 marL="800100" lvl="1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c </a:t>
              </a:r>
              <a:r>
                <a:rPr lang="ko-KR" altLang="en-US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하위 폴더 </a:t>
              </a:r>
              <a:r>
                <a:rPr lang="en-US" altLang="ko-KR" sz="16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: 1</a:t>
              </a:r>
            </a:p>
          </p:txBody>
        </p:sp>
      </p:grp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20F86-DE00-3A6B-04D6-B0F5FF5B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9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폴더 구조 확인하기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62CC2-397F-EADC-3748-59E7B6C97698}"/>
              </a:ext>
            </a:extLst>
          </p:cNvPr>
          <p:cNvSpPr txBox="1"/>
          <p:nvPr/>
        </p:nvSpPr>
        <p:spPr>
          <a:xfrm>
            <a:off x="251788" y="949687"/>
            <a:ext cx="11577355" cy="4204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n-ea"/>
                <a:cs typeface="Pretendard ExtraBold" panose="02000903000000020004" pitchFamily="2" charset="-127"/>
              </a:rPr>
              <a:t>1️⃣ </a:t>
            </a:r>
            <a:r>
              <a:rPr lang="ko-KR" altLang="en-US" sz="2400" dirty="0">
                <a:latin typeface="+mn-ea"/>
                <a:cs typeface="Pretendard ExtraBold" panose="02000903000000020004" pitchFamily="2" charset="-127"/>
              </a:rPr>
              <a:t>터미널 실행</a:t>
            </a:r>
            <a:endParaRPr lang="en-US" altLang="ko-KR" sz="2400" dirty="0">
              <a:latin typeface="+mn-ea"/>
              <a:cs typeface="Pretendard ExtraBold" panose="020009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/>
              <a:t>2️⃣ </a:t>
            </a:r>
            <a:r>
              <a:rPr lang="ko-KR" altLang="en-US" sz="2400" dirty="0"/>
              <a:t>폴더 구조 확인 명령어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구조를 볼 폴더의 부모 폴더에서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tree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b="1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폴더명</a:t>
            </a:r>
            <a:endParaRPr lang="en-US" altLang="ko-KR" sz="20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🔎명령어 실행이 안된다면</a:t>
            </a:r>
            <a:r>
              <a:rPr lang="en-US" altLang="ko-KR" sz="2400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(mac) brew install tree 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(window) </a:t>
            </a:r>
            <a:r>
              <a:rPr lang="en-US" altLang="ko-KR" sz="2000" dirty="0">
                <a:hlinkClick r:id="rId3"/>
              </a:rPr>
              <a:t>https://gnuwin32.sourceforge.net/packages/tree.htm</a:t>
            </a:r>
            <a:r>
              <a:rPr lang="en-US" altLang="ko-KR" sz="2000" dirty="0"/>
              <a:t> </a:t>
            </a:r>
            <a:r>
              <a:rPr lang="ko-KR" altLang="en-US" sz="2000" dirty="0"/>
              <a:t>접속</a:t>
            </a:r>
            <a:endParaRPr lang="en-US" altLang="ko-KR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중간</a:t>
            </a:r>
            <a:r>
              <a:rPr lang="en-US" altLang="ko-KR" sz="1600" dirty="0"/>
              <a:t> Download</a:t>
            </a:r>
            <a:r>
              <a:rPr lang="ko-KR" altLang="en-US" sz="1600" dirty="0"/>
              <a:t>의 </a:t>
            </a:r>
            <a:r>
              <a:rPr lang="en-US" altLang="ko-KR" sz="1600" dirty="0"/>
              <a:t>Binaries</a:t>
            </a:r>
            <a:r>
              <a:rPr lang="ko-KR" altLang="en-US" sz="1600" dirty="0"/>
              <a:t>에</a:t>
            </a:r>
            <a:r>
              <a:rPr lang="en-US" altLang="ko-KR" sz="1600" dirty="0"/>
              <a:t> zip </a:t>
            </a:r>
            <a:r>
              <a:rPr lang="ko-KR" altLang="en-US" sz="1600" dirty="0"/>
              <a:t>파일 다운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압축해제하면</a:t>
            </a:r>
            <a:r>
              <a:rPr lang="ko-KR" altLang="en-US" sz="1600" dirty="0"/>
              <a:t> </a:t>
            </a:r>
            <a:r>
              <a:rPr lang="en-US" altLang="ko-KR" sz="1600" dirty="0"/>
              <a:t>bin</a:t>
            </a:r>
            <a:r>
              <a:rPr lang="ko-KR" altLang="en-US" sz="1600" dirty="0"/>
              <a:t>폴더 안에 </a:t>
            </a:r>
            <a:r>
              <a:rPr lang="en-US" altLang="ko-KR" sz="1600" dirty="0"/>
              <a:t>tree.exe</a:t>
            </a:r>
            <a:r>
              <a:rPr lang="ko-KR" altLang="en-US" sz="1600" dirty="0"/>
              <a:t>가 존재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ko-KR" sz="1600" dirty="0"/>
              <a:t>C:\Program Files\Git\usr\bin</a:t>
            </a:r>
            <a:r>
              <a:rPr lang="ko-KR" altLang="en-US" sz="1600" dirty="0"/>
              <a:t>에</a:t>
            </a:r>
            <a:r>
              <a:rPr lang="en-US" altLang="ko-KR" sz="1600" dirty="0"/>
              <a:t> tree.exe</a:t>
            </a:r>
            <a:r>
              <a:rPr lang="ko-KR" altLang="en-US" sz="1600" dirty="0"/>
              <a:t>파일을 옮겨 넣어 줌</a:t>
            </a:r>
            <a:endParaRPr lang="en-US" altLang="ko-KR" sz="2400" dirty="0"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E0E19B-E338-59FA-50C6-47EDACD27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71" y="4108405"/>
            <a:ext cx="4210638" cy="266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D84EE7-FCB5-41C5-8EC7-6DFFC4E5A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9171" y="4451342"/>
            <a:ext cx="781159" cy="27626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738DB-3DB1-A6DA-E9DA-28C02613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13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011B7-2613-0A30-5114-AA378CEB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D5916-F7AB-DA4A-0FDD-ABA3BB32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A1283-0C02-8EC8-E708-34D3162D53F2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GUI &amp; CLI</a:t>
            </a:r>
            <a:endParaRPr lang="ko-KR" altLang="en-US" sz="6600" dirty="0">
              <a:solidFill>
                <a:srgbClr val="ED7D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622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6A87-B4D8-BFC3-1DF8-9FF9C3089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C707AEE-B429-DBCD-C9A9-60EB9A2E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85648"/>
            <a:ext cx="11701221" cy="224335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 sz="2800" dirty="0">
                <a:latin typeface="+mn-lt"/>
                <a:ea typeface="+mj-ea"/>
              </a:rPr>
              <a:t>💡</a:t>
            </a:r>
            <a:r>
              <a:rPr lang="en-US" altLang="ko-KR" sz="2800" dirty="0">
                <a:latin typeface="+mn-lt"/>
                <a:ea typeface="+mj-ea"/>
              </a:rPr>
              <a:t>GUI(Graphical</a:t>
            </a:r>
            <a:r>
              <a:rPr lang="ko-KR" altLang="en-US" sz="2800" dirty="0">
                <a:latin typeface="+mn-lt"/>
                <a:ea typeface="+mj-ea"/>
              </a:rPr>
              <a:t> </a:t>
            </a:r>
            <a:r>
              <a:rPr lang="en-US" altLang="ko-KR" sz="2800" dirty="0">
                <a:latin typeface="+mn-lt"/>
                <a:ea typeface="+mj-ea"/>
              </a:rPr>
              <a:t>User Interface)</a:t>
            </a:r>
          </a:p>
          <a:p>
            <a:pPr marL="800100" lvl="2" indent="-342900"/>
            <a:r>
              <a:rPr lang="ko-KR" altLang="en-US" sz="2400" dirty="0"/>
              <a:t>사용자가 아이콘</a:t>
            </a:r>
            <a:r>
              <a:rPr lang="en-US" altLang="ko-KR" sz="2400" dirty="0"/>
              <a:t>, </a:t>
            </a:r>
            <a:r>
              <a:rPr lang="ko-KR" altLang="en-US" sz="2400" dirty="0"/>
              <a:t>버튼</a:t>
            </a:r>
            <a:r>
              <a:rPr lang="en-US" altLang="ko-KR" sz="2400" dirty="0"/>
              <a:t>, </a:t>
            </a:r>
            <a:r>
              <a:rPr lang="ko-KR" altLang="en-US" sz="2400" dirty="0"/>
              <a:t>메뉴</a:t>
            </a:r>
            <a:r>
              <a:rPr lang="en-US" altLang="ko-KR" sz="2400" dirty="0"/>
              <a:t>, </a:t>
            </a:r>
            <a:r>
              <a:rPr lang="ko-KR" altLang="en-US" sz="2400" dirty="0"/>
              <a:t>창 등 시각적 요소를 마우스나 터치로 조작하여 컴퓨터와 상호작용하는 방식</a:t>
            </a:r>
            <a:r>
              <a:rPr lang="en-US" altLang="ko-KR" sz="2400" dirty="0"/>
              <a:t>.</a:t>
            </a:r>
          </a:p>
          <a:p>
            <a:pPr marL="800100" lvl="2" indent="-342900"/>
            <a:r>
              <a:rPr lang="ko-KR" altLang="en-US" sz="2400" dirty="0">
                <a:sym typeface="Wingdings" panose="05000000000000000000" pitchFamily="2" charset="2"/>
              </a:rPr>
              <a:t>직관적이고 쉬움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en-US" altLang="ko-KR" sz="24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4E583C9-F028-9D73-6BA7-B571EFBF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GUI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858E54-16E9-A264-A1CA-D74DA63D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4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76254"/>
            <a:ext cx="11688424" cy="2155670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 sz="2800" dirty="0">
                <a:latin typeface="+mn-ea"/>
                <a:ea typeface="+mn-ea"/>
              </a:rPr>
              <a:t>💡 </a:t>
            </a:r>
            <a:r>
              <a:rPr lang="en-US" altLang="ko-KR" sz="2800" dirty="0">
                <a:latin typeface="+mn-ea"/>
                <a:ea typeface="+mn-ea"/>
              </a:rPr>
              <a:t>CLI(Command Line Interface)</a:t>
            </a:r>
          </a:p>
          <a:p>
            <a:pPr marL="800100" lvl="2" indent="-342900"/>
            <a:r>
              <a:rPr lang="ko-KR" altLang="en-US" dirty="0"/>
              <a:t>터미널 창에서 텍스트 기반으로 명령어를 입력하여 컴퓨터와 상호작용하는 방식을 말함</a:t>
            </a:r>
            <a:r>
              <a:rPr lang="en-US" altLang="ko-KR" dirty="0"/>
              <a:t>.</a:t>
            </a:r>
          </a:p>
          <a:p>
            <a:pPr marL="800100" lvl="2" indent="-342900"/>
            <a:r>
              <a:rPr lang="en-US" altLang="ko-KR" dirty="0"/>
              <a:t>GUI </a:t>
            </a:r>
            <a:r>
              <a:rPr lang="ko-KR" altLang="en-US" dirty="0"/>
              <a:t>사용보다 상대적으로 어려움 </a:t>
            </a:r>
            <a:endParaRPr lang="en-US" altLang="ko-KR" dirty="0"/>
          </a:p>
          <a:p>
            <a:pPr marL="457200" lvl="2" indent="0">
              <a:buNone/>
            </a:pPr>
            <a:r>
              <a:rPr lang="ko-KR" altLang="en-US" dirty="0"/>
              <a:t>➡️ 작업속도와 </a:t>
            </a:r>
            <a:r>
              <a:rPr lang="en-US" altLang="ko-KR" dirty="0"/>
              <a:t>Git</a:t>
            </a:r>
            <a:r>
              <a:rPr lang="ko-KR" altLang="en-US" dirty="0"/>
              <a:t>의 모든 기능을 사용하기 위해서는 </a:t>
            </a:r>
            <a:r>
              <a:rPr lang="en-US" altLang="ko-KR" dirty="0"/>
              <a:t>CLI</a:t>
            </a:r>
            <a:r>
              <a:rPr lang="ko-KR" altLang="en-US" dirty="0"/>
              <a:t>를 사용하는 것을 권장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CLI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3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01028"/>
            <a:ext cx="10515600" cy="505326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✅자주 사용하는 명령어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pwd</a:t>
            </a:r>
            <a:r>
              <a:rPr lang="en-US" altLang="ko-KR" dirty="0"/>
              <a:t> (print working directory) : </a:t>
            </a:r>
            <a:r>
              <a:rPr lang="ko-KR" altLang="en-US" dirty="0"/>
              <a:t>현재 나의 위치 출력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ls (list) :  </a:t>
            </a:r>
            <a:r>
              <a:rPr lang="ko-KR" altLang="en-US" dirty="0"/>
              <a:t>현재 위치 폴더에 있는 모든 파일</a:t>
            </a:r>
            <a:r>
              <a:rPr lang="en-US" altLang="ko-KR" dirty="0"/>
              <a:t>/</a:t>
            </a:r>
            <a:r>
              <a:rPr lang="ko-KR" altLang="en-US" dirty="0"/>
              <a:t>폴더 검색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sz="2400" dirty="0"/>
              <a:t>ls -l (long) : </a:t>
            </a:r>
            <a:r>
              <a:rPr lang="ko-KR" altLang="en-US" sz="2400" dirty="0"/>
              <a:t>상세 정보까지 보기</a:t>
            </a:r>
            <a:endParaRPr lang="en-US" altLang="ko-KR" sz="2400" dirty="0"/>
          </a:p>
          <a:p>
            <a:pPr lvl="2">
              <a:lnSpc>
                <a:spcPct val="150000"/>
              </a:lnSpc>
            </a:pPr>
            <a:r>
              <a:rPr lang="en-US" altLang="ko-KR" sz="2400" dirty="0"/>
              <a:t>ls –a (all) : </a:t>
            </a:r>
            <a:r>
              <a:rPr lang="ko-KR" altLang="en-US" sz="2400" dirty="0" err="1"/>
              <a:t>숨김파일도</a:t>
            </a:r>
            <a:r>
              <a:rPr lang="ko-KR" altLang="en-US" sz="2400" dirty="0"/>
              <a:t> 보기 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clear : </a:t>
            </a:r>
            <a:r>
              <a:rPr lang="ko-KR" altLang="en-US" dirty="0"/>
              <a:t>터미널 화면을 깨끗하게 지움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mkdir</a:t>
            </a:r>
            <a:r>
              <a:rPr lang="en-US" altLang="ko-KR" dirty="0"/>
              <a:t> (make directory) : </a:t>
            </a:r>
            <a:r>
              <a:rPr lang="ko-KR" altLang="en-US" dirty="0"/>
              <a:t>새 폴더 만들기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touch : </a:t>
            </a:r>
            <a:r>
              <a:rPr lang="ko-KR" altLang="en-US" dirty="0"/>
              <a:t>새 파일 만들기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2" name="제목 6">
            <a:extLst>
              <a:ext uri="{FF2B5EF4-FFF2-40B4-BE49-F238E27FC236}">
                <a16:creationId xmlns:a16="http://schemas.microsoft.com/office/drawing/2014/main" id="{71C6AB9B-8029-FE0F-D751-4045E1538DF6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en-US" altLang="ko-KR" b="1" dirty="0"/>
              <a:t>CLI </a:t>
            </a:r>
            <a:r>
              <a:rPr lang="ko-KR" altLang="en-US" b="1" dirty="0"/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1501754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0BACE-09BB-A969-0D0F-CC42B0D83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A0EDD5C-D08C-EB16-D3CC-D486A8596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0515600" cy="49171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/>
              <a:t>✅자주 사용하는 명령어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sz="2000" dirty="0"/>
              <a:t>✔️</a:t>
            </a:r>
            <a:r>
              <a:rPr lang="en-US" altLang="ko-KR" sz="2000" dirty="0"/>
              <a:t>cd (change directory) : </a:t>
            </a:r>
            <a:r>
              <a:rPr lang="ko-KR" altLang="en-US" sz="2000" dirty="0"/>
              <a:t>폴더 위치 변경 </a:t>
            </a:r>
            <a:r>
              <a:rPr lang="en-US" altLang="ko-KR" sz="2000" dirty="0"/>
              <a:t>(</a:t>
            </a:r>
            <a:r>
              <a:rPr lang="ko-KR" altLang="en-US" sz="2000" dirty="0"/>
              <a:t>다른 폴더로 이동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.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현재 폴더를 의미</a:t>
            </a:r>
            <a:r>
              <a:rPr lang="en-US" altLang="ko-KR" dirty="0">
                <a:sym typeface="Wingdings" panose="05000000000000000000" pitchFamily="2" charset="2"/>
              </a:rPr>
              <a:t>. (</a:t>
            </a:r>
            <a:r>
              <a:rPr lang="ko-KR" altLang="en-US" dirty="0">
                <a:sym typeface="Wingdings" panose="05000000000000000000" pitchFamily="2" charset="2"/>
              </a:rPr>
              <a:t>자기 자신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ex) ./</a:t>
            </a:r>
            <a:r>
              <a:rPr lang="ko-KR" altLang="en-US" dirty="0">
                <a:sym typeface="Wingdings" panose="05000000000000000000" pitchFamily="2" charset="2"/>
              </a:rPr>
              <a:t>파일명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현재 위치의 파일 실행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..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현재 폴더의 바로 위 폴더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부모 디렉토리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ex) cd ..  </a:t>
            </a:r>
            <a:r>
              <a:rPr lang="ko-KR" altLang="en-US" dirty="0">
                <a:sym typeface="Wingdings" panose="05000000000000000000" pitchFamily="2" charset="2"/>
              </a:rPr>
              <a:t>한 단계 상위 폴더로 이동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~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 err="1">
                <a:sym typeface="Wingdings" panose="05000000000000000000" pitchFamily="2" charset="2"/>
              </a:rPr>
              <a:t>틸드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현재 로그인한 사용자의 홈 디렉토리를 의미</a:t>
            </a:r>
            <a:r>
              <a:rPr lang="en-US" altLang="ko-KR" dirty="0">
                <a:sym typeface="Wingdings" panose="05000000000000000000" pitchFamily="2" charset="2"/>
              </a:rPr>
              <a:t>. (home)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2E949-C586-3695-88F0-13936E789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2" name="제목 6">
            <a:extLst>
              <a:ext uri="{FF2B5EF4-FFF2-40B4-BE49-F238E27FC236}">
                <a16:creationId xmlns:a16="http://schemas.microsoft.com/office/drawing/2014/main" id="{98E1F666-03D6-32A5-0F21-6E100B8B9F13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en-US" altLang="ko-KR" b="1" dirty="0"/>
              <a:t>CLI </a:t>
            </a:r>
            <a:r>
              <a:rPr lang="ko-KR" altLang="en-US" b="1" dirty="0"/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2226931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33793-6FA4-83AE-44E1-328C4D6CE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265B214-B765-1FC3-30EA-6BB505C18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0515600" cy="202367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⚠️</a:t>
            </a:r>
            <a:r>
              <a:rPr lang="ko-KR" altLang="en-US" dirty="0"/>
              <a:t> 파일</a:t>
            </a:r>
            <a:r>
              <a:rPr lang="en-US" altLang="ko-KR" dirty="0"/>
              <a:t>, </a:t>
            </a:r>
            <a:r>
              <a:rPr lang="ko-KR" altLang="en-US" dirty="0"/>
              <a:t>폴더</a:t>
            </a:r>
            <a:r>
              <a:rPr lang="en-US" altLang="ko-KR" dirty="0"/>
              <a:t>, </a:t>
            </a:r>
            <a:r>
              <a:rPr lang="ko-KR" altLang="en-US" dirty="0"/>
              <a:t>이름 지을 때 </a:t>
            </a:r>
            <a:r>
              <a:rPr lang="ko-KR" altLang="en-US" dirty="0">
                <a:solidFill>
                  <a:srgbClr val="FF5050"/>
                </a:solidFill>
              </a:rPr>
              <a:t>주의할 점</a:t>
            </a:r>
            <a:r>
              <a:rPr lang="en-US" altLang="ko-KR" dirty="0">
                <a:solidFill>
                  <a:srgbClr val="FF5050"/>
                </a:solidFill>
              </a:rPr>
              <a:t>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✔️공백</a:t>
            </a:r>
            <a:r>
              <a:rPr lang="en-US" altLang="ko-KR" dirty="0"/>
              <a:t>(space bar) </a:t>
            </a:r>
            <a:r>
              <a:rPr lang="ko-KR" altLang="en-US" dirty="0"/>
              <a:t>대신에 </a:t>
            </a:r>
            <a:r>
              <a:rPr lang="ko-KR" altLang="en-US" dirty="0" err="1"/>
              <a:t>언더스코어</a:t>
            </a:r>
            <a:r>
              <a:rPr lang="en-US" altLang="ko-KR" dirty="0"/>
              <a:t>(_) </a:t>
            </a:r>
            <a:r>
              <a:rPr lang="ko-KR" altLang="en-US" dirty="0"/>
              <a:t>혹은 하이픈</a:t>
            </a:r>
            <a:r>
              <a:rPr lang="en-US" altLang="ko-KR" dirty="0"/>
              <a:t>(-)</a:t>
            </a:r>
            <a:r>
              <a:rPr lang="ko-KR" altLang="en-US" dirty="0"/>
              <a:t>을 사용해서 단어 조합</a:t>
            </a:r>
            <a:r>
              <a:rPr lang="en-US" altLang="ko-KR" dirty="0"/>
              <a:t>.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✔️한글 제발 쓰지 마세요</a:t>
            </a:r>
            <a:r>
              <a:rPr lang="en-US" altLang="ko-KR" dirty="0"/>
              <a:t>!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대소문자를 사용하고 숫자도 상관없음</a:t>
            </a:r>
            <a:r>
              <a:rPr lang="en-US" altLang="ko-KR" dirty="0"/>
              <a:t>.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99D552-9FFC-DAA1-2CE0-6D597872D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2" name="제목 6">
            <a:extLst>
              <a:ext uri="{FF2B5EF4-FFF2-40B4-BE49-F238E27FC236}">
                <a16:creationId xmlns:a16="http://schemas.microsoft.com/office/drawing/2014/main" id="{4A35BEEF-8CD6-59D8-5531-ABABD52E17A8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en-US" altLang="ko-KR" b="1" dirty="0"/>
              <a:t>CLI </a:t>
            </a:r>
            <a:r>
              <a:rPr lang="ko-KR" altLang="en-US" b="1" dirty="0"/>
              <a:t>명령어</a:t>
            </a:r>
          </a:p>
        </p:txBody>
      </p:sp>
    </p:spTree>
    <p:extLst>
      <p:ext uri="{BB962C8B-B14F-4D97-AF65-F5344CB8AC3E}">
        <p14:creationId xmlns:p14="http://schemas.microsoft.com/office/powerpoint/2010/main" val="2891295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0101316" cy="44276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처음 켰을 때 위치가 어디인지 찾아보기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</a:t>
            </a:r>
            <a:r>
              <a:rPr lang="en-US" altLang="ko-KR" sz="24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dir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윈도우 상에서 바탕화면에 </a:t>
            </a:r>
            <a:r>
              <a:rPr lang="en-US" altLang="ko-KR" sz="24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 생성하기 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cd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사용하여 </a:t>
            </a:r>
            <a:r>
              <a:rPr lang="en-US" altLang="ko-KR" sz="24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폴더로 이동하기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에서 복사 </a:t>
            </a:r>
            <a:r>
              <a:rPr lang="en-US" altLang="ko-KR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&amp; </a:t>
            </a:r>
            <a:r>
              <a:rPr lang="ko-KR" altLang="en-US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붙여넣기는 마우스 </a:t>
            </a:r>
            <a:r>
              <a:rPr lang="ko-KR" altLang="en-US" sz="20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우클릭을</a:t>
            </a:r>
            <a:r>
              <a:rPr lang="ko-KR" altLang="en-US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이용 </a:t>
            </a:r>
            <a:endParaRPr lang="en-US" altLang="ko-KR" sz="2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또는 </a:t>
            </a:r>
            <a:r>
              <a:rPr lang="en-US" altLang="ko-KR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Ctrl + Insert (</a:t>
            </a:r>
            <a:r>
              <a:rPr lang="ko-KR" altLang="en-US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복사</a:t>
            </a:r>
            <a:r>
              <a:rPr lang="en-US" altLang="ko-KR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),</a:t>
            </a:r>
            <a:r>
              <a:rPr lang="ko-KR" altLang="en-US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Shift + Insert (</a:t>
            </a:r>
            <a:r>
              <a:rPr lang="ko-KR" altLang="en-US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붙여넣기</a:t>
            </a:r>
            <a:r>
              <a:rPr lang="en-US" altLang="ko-KR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 </a:t>
            </a:r>
            <a:r>
              <a:rPr lang="ko-KR" altLang="en-US" sz="20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사용</a:t>
            </a:r>
            <a:endParaRPr lang="en-US" altLang="ko-KR" sz="20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 안에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file1.txt, file2.txt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라는 빈 파일 만들기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tree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로 폴더구조 확인하기</a:t>
            </a:r>
            <a:endParaRPr lang="en-US" altLang="ko-KR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8EB6F-E2AD-F03C-779B-6BEB5EBD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2D442-094A-4108-BC48-D60C6D0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2468716F-42D4-5FAD-C44D-D5D5CACB7F18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</a:t>
            </a:r>
            <a:r>
              <a:rPr lang="ko-KR" altLang="en-US" dirty="0">
                <a:solidFill>
                  <a:srgbClr val="ED7D31"/>
                </a:solidFill>
              </a:rPr>
              <a:t>터미널 명령어 연습하기</a:t>
            </a:r>
            <a:r>
              <a:rPr lang="en-US" altLang="ko-KR" dirty="0">
                <a:solidFill>
                  <a:srgbClr val="ED7D31"/>
                </a:solidFill>
              </a:rPr>
              <a:t>!</a:t>
            </a:r>
            <a:endParaRPr lang="ko-KR" altLang="en-US" dirty="0">
              <a:solidFill>
                <a:srgbClr val="ED7D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24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624FD-4DD3-4C6C-D916-71501357E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3E19CEAF-2884-DE02-C682-A8EE57B5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학습목표🎓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40807-A18B-99D1-040D-3EF5EA253F9C}"/>
              </a:ext>
            </a:extLst>
          </p:cNvPr>
          <p:cNvSpPr txBox="1"/>
          <p:nvPr/>
        </p:nvSpPr>
        <p:spPr>
          <a:xfrm>
            <a:off x="490331" y="2184204"/>
            <a:ext cx="7427033" cy="24895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6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Git</a:t>
            </a:r>
            <a:r>
              <a:rPr lang="ko-KR" altLang="en-US" sz="36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의 기초와 사용법 이해</a:t>
            </a:r>
            <a:endParaRPr lang="en-US" altLang="ko-KR" sz="3600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6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Git</a:t>
            </a:r>
            <a:r>
              <a:rPr lang="ko-KR" altLang="en-US" sz="36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의 </a:t>
            </a:r>
            <a:r>
              <a:rPr lang="ko-KR" altLang="en-US" sz="3600" dirty="0" err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브랜치</a:t>
            </a:r>
            <a:r>
              <a:rPr lang="ko-KR" altLang="en-US" sz="36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 전략과 협업 방법 이해</a:t>
            </a:r>
            <a:endParaRPr lang="en-US" altLang="ko-KR" sz="3600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36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Git</a:t>
            </a:r>
            <a:r>
              <a:rPr lang="ko-KR" altLang="en-US" sz="36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을 통한 협업 실습</a:t>
            </a:r>
          </a:p>
        </p:txBody>
      </p:sp>
    </p:spTree>
    <p:extLst>
      <p:ext uri="{BB962C8B-B14F-4D97-AF65-F5344CB8AC3E}">
        <p14:creationId xmlns:p14="http://schemas.microsoft.com/office/powerpoint/2010/main" val="2568111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</a:t>
            </a:r>
            <a:endParaRPr lang="ko-KR" altLang="en-US" sz="6600" dirty="0">
              <a:solidFill>
                <a:srgbClr val="ED7D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265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0E3E1-AF15-F5A4-FA80-D97F4E11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1853CC-FB35-FB45-ED1A-3E197FE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38BBDF-519C-DC7D-EF56-1125C1928FEA}"/>
              </a:ext>
            </a:extLst>
          </p:cNvPr>
          <p:cNvGrpSpPr/>
          <p:nvPr/>
        </p:nvGrpSpPr>
        <p:grpSpPr>
          <a:xfrm>
            <a:off x="794409" y="3684885"/>
            <a:ext cx="4076992" cy="1895740"/>
            <a:chOff x="1488558" y="2800107"/>
            <a:chExt cx="4076992" cy="189574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83C23E-418E-0D8E-AC15-7AFF9D912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34"/>
            <a:stretch/>
          </p:blipFill>
          <p:spPr>
            <a:xfrm>
              <a:off x="1488558" y="2800107"/>
              <a:ext cx="4076992" cy="189574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9B50AC-0C62-D021-955B-CEB2C9BE796A}"/>
                </a:ext>
              </a:extLst>
            </p:cNvPr>
            <p:cNvSpPr/>
            <p:nvPr/>
          </p:nvSpPr>
          <p:spPr>
            <a:xfrm>
              <a:off x="1828800" y="2964946"/>
              <a:ext cx="361507" cy="164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92A5711-80F1-BE5B-1B8B-4C4F8435E78B}"/>
              </a:ext>
            </a:extLst>
          </p:cNvPr>
          <p:cNvSpPr txBox="1"/>
          <p:nvPr/>
        </p:nvSpPr>
        <p:spPr>
          <a:xfrm>
            <a:off x="251788" y="1013667"/>
            <a:ext cx="9352240" cy="1781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💡 프로젝트의 모든 파일과 변경 이력</a:t>
            </a:r>
            <a:r>
              <a:rPr lang="en-US" altLang="ko-KR" sz="2800" dirty="0"/>
              <a:t>(History)</a:t>
            </a:r>
            <a:r>
              <a:rPr lang="ko-KR" altLang="en-US" sz="2800" dirty="0"/>
              <a:t>을 저장하는 공간 </a:t>
            </a: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의해 관찰되고 있는 폴더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즉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Git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버전 관리되고 있는 코드 저장소 전체를 의미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  <a:endParaRPr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0759E53-EF71-A88C-2291-0A26B90E7326}"/>
              </a:ext>
            </a:extLst>
          </p:cNvPr>
          <p:cNvGrpSpPr/>
          <p:nvPr/>
        </p:nvGrpSpPr>
        <p:grpSpPr>
          <a:xfrm>
            <a:off x="7029494" y="2963439"/>
            <a:ext cx="4368097" cy="3186199"/>
            <a:chOff x="6810486" y="2499079"/>
            <a:chExt cx="4651412" cy="360536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C2CB0C2-A778-55A3-5E83-DEF6D75EC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0486" y="2499079"/>
              <a:ext cx="4651412" cy="360536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FF6775E-DE51-369A-F18C-9A8DC19FF959}"/>
                </a:ext>
              </a:extLst>
            </p:cNvPr>
            <p:cNvSpPr/>
            <p:nvPr/>
          </p:nvSpPr>
          <p:spPr>
            <a:xfrm>
              <a:off x="7126941" y="2506900"/>
              <a:ext cx="321609" cy="164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E95B17-D3B1-2FF8-3116-3F7AF0AD8E7D}"/>
              </a:ext>
            </a:extLst>
          </p:cNvPr>
          <p:cNvCxnSpPr>
            <a:cxnSpLocks/>
          </p:cNvCxnSpPr>
          <p:nvPr/>
        </p:nvCxnSpPr>
        <p:spPr>
          <a:xfrm>
            <a:off x="5484628" y="4556539"/>
            <a:ext cx="1222744" cy="0"/>
          </a:xfrm>
          <a:prstGeom prst="straightConnector1">
            <a:avLst/>
          </a:prstGeom>
          <a:ln w="635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6">
            <a:extLst>
              <a:ext uri="{FF2B5EF4-FFF2-40B4-BE49-F238E27FC236}">
                <a16:creationId xmlns:a16="http://schemas.microsoft.com/office/drawing/2014/main" id="{FA508B3B-9643-CEA9-BD87-90CAB7AC2A7C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b="1" dirty="0" err="1"/>
              <a:t>레포지토리</a:t>
            </a:r>
            <a:r>
              <a:rPr lang="ko-KR" altLang="en-US" b="1" dirty="0"/>
              <a:t> </a:t>
            </a:r>
            <a:r>
              <a:rPr lang="en-US" altLang="ko-KR" b="1" dirty="0"/>
              <a:t>(Repository, Repo.)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416CB0-97F0-C4BA-3F95-218E231E1EA7}"/>
              </a:ext>
            </a:extLst>
          </p:cNvPr>
          <p:cNvSpPr/>
          <p:nvPr/>
        </p:nvSpPr>
        <p:spPr>
          <a:xfrm>
            <a:off x="1028700" y="4432300"/>
            <a:ext cx="565150" cy="311150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2251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F29AD-340B-1F32-E26D-A1DB08AD9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CF34A2-B2D9-E27A-839B-36E6A6FF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53DF4D-ED80-ACCF-2B74-C2C28E1FB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61817-6A7A-09DD-0814-FC369BDBEB30}"/>
              </a:ext>
            </a:extLst>
          </p:cNvPr>
          <p:cNvSpPr txBox="1"/>
          <p:nvPr/>
        </p:nvSpPr>
        <p:spPr>
          <a:xfrm>
            <a:off x="251788" y="1013667"/>
            <a:ext cx="11688424" cy="4645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✅저장소의 종류</a:t>
            </a: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로컬 저장소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(Local Repository):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내 컴퓨터에 존재하는 저장소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원격 저장소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(Remote Repository): GitHub, GitLab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등 서버에 존재하는 저장소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/>
              <a:t>✅저장소의 필요성</a:t>
            </a: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여러 사람이 협업할 때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파일의 변경 이력을 추적할 수 있음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과거 상태로 쉽게 되돌릴 수 있어 실수에 유연하게 대처할 수 있음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백업 및 코드 관리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배포에 용이함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2" name="제목 6">
            <a:extLst>
              <a:ext uri="{FF2B5EF4-FFF2-40B4-BE49-F238E27FC236}">
                <a16:creationId xmlns:a16="http://schemas.microsoft.com/office/drawing/2014/main" id="{5D676EA1-9FFF-47BC-E243-6CB2ECE3C199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b="1" dirty="0" err="1"/>
              <a:t>레포지토리</a:t>
            </a:r>
            <a:r>
              <a:rPr lang="ko-KR" altLang="en-US" b="1" dirty="0"/>
              <a:t> </a:t>
            </a:r>
            <a:r>
              <a:rPr lang="en-US" altLang="ko-KR" b="1" dirty="0"/>
              <a:t>(Repository, Repo.)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449986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F0FB3-685E-4356-1DFA-7D1D074C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회원가입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9D4DF-CCD1-D043-1426-C546704D0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074365"/>
            <a:ext cx="11701221" cy="156811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hlinkClick r:id="rId3"/>
              </a:rPr>
              <a:t>https://github.com/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회원가입에 사용한 </a:t>
            </a:r>
            <a:r>
              <a:rPr lang="ko-KR" altLang="en-US" dirty="0">
                <a:solidFill>
                  <a:srgbClr val="00B050"/>
                </a:solidFill>
              </a:rPr>
              <a:t>이메일과 닉네임</a:t>
            </a:r>
            <a:r>
              <a:rPr lang="ko-KR" altLang="en-US" dirty="0"/>
              <a:t>을 꼭 적어두기</a:t>
            </a:r>
            <a:r>
              <a:rPr lang="en-US" altLang="ko-KR" dirty="0"/>
              <a:t>! </a:t>
            </a:r>
            <a:r>
              <a:rPr lang="ko-KR" altLang="en-US" sz="2000" dirty="0"/>
              <a:t>나중에 필요해요</a:t>
            </a:r>
            <a:r>
              <a:rPr lang="en-US" altLang="ko-KR" sz="2000" dirty="0"/>
              <a:t>~!</a:t>
            </a:r>
            <a:r>
              <a:rPr lang="ko-KR" altLang="en-US" sz="2000" dirty="0"/>
              <a:t>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B1FD1-C8CC-28BB-14EF-FC97EE12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B75EB-6AA1-9C79-6B22-020E12C0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6A4064-972D-6E1B-D20A-04AD49FF76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071"/>
          <a:stretch/>
        </p:blipFill>
        <p:spPr>
          <a:xfrm>
            <a:off x="2285468" y="2922165"/>
            <a:ext cx="7621064" cy="29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86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0515600" cy="403557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ko-KR" altLang="en-US" sz="2400" b="1" dirty="0"/>
              <a:t>✔️ 설정확인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config</a:t>
            </a:r>
            <a:r>
              <a:rPr lang="en-US" altLang="ko-KR" sz="2400" dirty="0"/>
              <a:t> --global --list</a:t>
            </a:r>
          </a:p>
          <a:p>
            <a:pPr marL="0" indent="0">
              <a:buNone/>
            </a:pPr>
            <a:r>
              <a:rPr lang="ko-KR" altLang="en-US" sz="2400" b="1" dirty="0"/>
              <a:t>✔️ 이름등록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en-US" altLang="ko-KR" sz="2400" dirty="0" err="1">
                <a:solidFill>
                  <a:srgbClr val="FF0000"/>
                </a:solidFill>
              </a:rPr>
              <a:t>git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</a:rPr>
              <a:t>config</a:t>
            </a:r>
            <a:r>
              <a:rPr lang="en-US" altLang="ko-KR" sz="2400" dirty="0">
                <a:solidFill>
                  <a:srgbClr val="FF0000"/>
                </a:solidFill>
              </a:rPr>
              <a:t> --global user.name 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r>
              <a:rPr lang="ko-KR" altLang="en-US" sz="2400" dirty="0">
                <a:solidFill>
                  <a:srgbClr val="FF0000"/>
                </a:solidFill>
              </a:rPr>
              <a:t>프로필 이름</a:t>
            </a:r>
            <a:r>
              <a:rPr lang="en-US" altLang="ko-KR" sz="2000" dirty="0">
                <a:solidFill>
                  <a:srgbClr val="FF0000"/>
                </a:solidFill>
              </a:rPr>
              <a:t>"</a:t>
            </a:r>
            <a:endParaRPr lang="en-US" altLang="ko-KR" sz="2400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config</a:t>
            </a:r>
            <a:r>
              <a:rPr lang="en-US" altLang="ko-KR" sz="2000" dirty="0"/>
              <a:t> --global user.name "</a:t>
            </a:r>
            <a:r>
              <a:rPr lang="en-US" altLang="ko-KR" sz="2000" dirty="0" err="1"/>
              <a:t>codingon</a:t>
            </a:r>
            <a:r>
              <a:rPr lang="en-US" altLang="ko-KR" sz="2000" dirty="0"/>
              <a:t>"</a:t>
            </a:r>
          </a:p>
          <a:p>
            <a:pPr marL="0" indent="0">
              <a:buNone/>
            </a:pPr>
            <a:r>
              <a:rPr lang="ko-KR" altLang="en-US" sz="2400" b="1" dirty="0"/>
              <a:t>✔️ 메일등록</a:t>
            </a:r>
            <a:r>
              <a:rPr lang="ko-KR" altLang="en-US" sz="2400" dirty="0"/>
              <a:t> </a:t>
            </a:r>
            <a:r>
              <a:rPr lang="en-US" altLang="ko-KR" sz="2400" dirty="0"/>
              <a:t>: </a:t>
            </a:r>
            <a:r>
              <a:rPr lang="en-US" altLang="ko-KR" sz="2400" dirty="0" err="1">
                <a:solidFill>
                  <a:srgbClr val="FF0000"/>
                </a:solidFill>
              </a:rPr>
              <a:t>git</a:t>
            </a:r>
            <a:r>
              <a:rPr lang="en-US" altLang="ko-KR" sz="2400" dirty="0">
                <a:solidFill>
                  <a:srgbClr val="FF0000"/>
                </a:solidFill>
              </a:rPr>
              <a:t> </a:t>
            </a:r>
            <a:r>
              <a:rPr lang="en-US" altLang="ko-KR" sz="2400" dirty="0" err="1">
                <a:solidFill>
                  <a:srgbClr val="FF0000"/>
                </a:solidFill>
              </a:rPr>
              <a:t>config</a:t>
            </a:r>
            <a:r>
              <a:rPr lang="en-US" altLang="ko-KR" sz="2400" dirty="0">
                <a:solidFill>
                  <a:srgbClr val="FF0000"/>
                </a:solidFill>
              </a:rPr>
              <a:t> --global </a:t>
            </a:r>
            <a:r>
              <a:rPr lang="en-US" altLang="ko-KR" sz="2400" dirty="0" err="1">
                <a:solidFill>
                  <a:srgbClr val="FF0000"/>
                </a:solidFill>
              </a:rPr>
              <a:t>user.email</a:t>
            </a:r>
            <a:r>
              <a:rPr lang="en-US" altLang="ko-KR" sz="2400" dirty="0">
                <a:solidFill>
                  <a:srgbClr val="FF0000"/>
                </a:solidFill>
              </a:rPr>
              <a:t> "</a:t>
            </a:r>
            <a:r>
              <a:rPr lang="ko-KR" altLang="en-US" sz="2400" dirty="0">
                <a:solidFill>
                  <a:srgbClr val="FF0000"/>
                </a:solidFill>
              </a:rPr>
              <a:t>이메일 주소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config</a:t>
            </a:r>
            <a:r>
              <a:rPr lang="en-US" altLang="ko-KR" sz="2000" dirty="0"/>
              <a:t> --global </a:t>
            </a:r>
            <a:r>
              <a:rPr lang="en-US" altLang="ko-KR" sz="2000" dirty="0" err="1"/>
              <a:t>user.email</a:t>
            </a:r>
            <a:r>
              <a:rPr lang="en-US" altLang="ko-KR" sz="2000" dirty="0"/>
              <a:t> "cogingon@gmail.com"</a:t>
            </a:r>
          </a:p>
          <a:p>
            <a:pPr marL="0" indent="0">
              <a:buNone/>
            </a:pPr>
            <a:r>
              <a:rPr lang="ko-KR" altLang="en-US" sz="2400" b="1" dirty="0"/>
              <a:t>✔️ </a:t>
            </a:r>
            <a:r>
              <a:rPr lang="en-US" altLang="ko-KR" sz="2400" dirty="0"/>
              <a:t>default </a:t>
            </a:r>
            <a:r>
              <a:rPr lang="ko-KR" altLang="en-US" sz="2400" dirty="0" err="1"/>
              <a:t>브랜치를</a:t>
            </a:r>
            <a:r>
              <a:rPr lang="ko-KR" altLang="en-US" sz="2400" dirty="0"/>
              <a:t> </a:t>
            </a:r>
            <a:r>
              <a:rPr lang="en-US" altLang="ko-KR" sz="2400" dirty="0"/>
              <a:t>main</a:t>
            </a:r>
            <a:r>
              <a:rPr lang="ko-KR" altLang="en-US" sz="2400" dirty="0"/>
              <a:t>으로 설정</a:t>
            </a:r>
            <a:endParaRPr lang="en-US" altLang="ko-KR" sz="2400" dirty="0"/>
          </a:p>
          <a:p>
            <a:pPr lvl="1">
              <a:lnSpc>
                <a:spcPct val="120000"/>
              </a:lnSpc>
            </a:pPr>
            <a:r>
              <a:rPr lang="en-US" altLang="ko-KR" sz="2000" dirty="0"/>
              <a:t>git config --global </a:t>
            </a:r>
            <a:r>
              <a:rPr lang="en-US" altLang="ko-KR" sz="2000" dirty="0" err="1"/>
              <a:t>init.defaultBranch</a:t>
            </a:r>
            <a:r>
              <a:rPr lang="en-US" altLang="ko-KR" sz="2000" dirty="0"/>
              <a:t> main</a:t>
            </a:r>
          </a:p>
          <a:p>
            <a:pPr lvl="1"/>
            <a:r>
              <a:rPr lang="en-US" altLang="ko-KR" sz="2000" dirty="0"/>
              <a:t>Git</a:t>
            </a:r>
            <a:r>
              <a:rPr lang="ko-KR" altLang="en-US" sz="2000" dirty="0"/>
              <a:t>은 기본적으로 </a:t>
            </a:r>
            <a:r>
              <a:rPr lang="en-US" altLang="ko-KR" sz="2000" dirty="0"/>
              <a:t>'master'</a:t>
            </a:r>
            <a:r>
              <a:rPr lang="ko-KR" altLang="en-US" sz="2000" dirty="0"/>
              <a:t>를 기본 </a:t>
            </a:r>
            <a:r>
              <a:rPr lang="ko-KR" altLang="en-US" sz="2000" dirty="0" err="1"/>
              <a:t>브랜치로</a:t>
            </a:r>
            <a:r>
              <a:rPr lang="ko-KR" altLang="en-US" sz="2000" dirty="0"/>
              <a:t> 사용해 왔지만</a:t>
            </a:r>
            <a:r>
              <a:rPr lang="en-US" altLang="ko-KR" sz="2000" dirty="0"/>
              <a:t>, </a:t>
            </a:r>
            <a:r>
              <a:rPr lang="ko-KR" altLang="en-US" sz="2000" dirty="0"/>
              <a:t>최근에는 </a:t>
            </a:r>
            <a:r>
              <a:rPr lang="en-US" altLang="ko-KR" sz="2000" dirty="0"/>
              <a:t>'main'</a:t>
            </a:r>
            <a:r>
              <a:rPr lang="ko-KR" altLang="en-US" sz="2000" dirty="0"/>
              <a:t>으로 변경되는 추세임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446A2-EE21-C5F1-907F-66D5E84A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714E764F-E183-AA2F-5172-6294CEB46A40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en-US" altLang="ko-KR" b="1" dirty="0"/>
              <a:t>Git </a:t>
            </a:r>
            <a:r>
              <a:rPr lang="ko-KR" altLang="en-US" b="1" dirty="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3626818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레포지토리</a:t>
            </a:r>
            <a:r>
              <a:rPr lang="ko-KR" altLang="en-US" sz="4800" dirty="0"/>
              <a:t> 생성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515C8B-64BE-8D53-7298-4B7EEB0ADEB2}"/>
              </a:ext>
            </a:extLst>
          </p:cNvPr>
          <p:cNvSpPr txBox="1"/>
          <p:nvPr/>
        </p:nvSpPr>
        <p:spPr>
          <a:xfrm>
            <a:off x="5358277" y="4142033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메인화면에서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2726C4-EBE6-217F-DEF3-19AD53A5C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019" y="4879442"/>
            <a:ext cx="8849960" cy="8002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35F75A-0FF0-67C4-FB70-DE3E456A01E2}"/>
              </a:ext>
            </a:extLst>
          </p:cNvPr>
          <p:cNvSpPr txBox="1"/>
          <p:nvPr/>
        </p:nvSpPr>
        <p:spPr>
          <a:xfrm>
            <a:off x="4582604" y="5704199"/>
            <a:ext cx="3026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나의 저장소 리스트 화면에서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154D4-D925-A03C-40B2-615FF3C329C4}"/>
              </a:ext>
            </a:extLst>
          </p:cNvPr>
          <p:cNvSpPr/>
          <p:nvPr/>
        </p:nvSpPr>
        <p:spPr>
          <a:xfrm>
            <a:off x="9512756" y="5025423"/>
            <a:ext cx="878405" cy="380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67654-499A-0B08-715C-D2B42D51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35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974ADA6-85BA-4050-EE2D-25F0B5919244}"/>
              </a:ext>
            </a:extLst>
          </p:cNvPr>
          <p:cNvGrpSpPr/>
          <p:nvPr/>
        </p:nvGrpSpPr>
        <p:grpSpPr>
          <a:xfrm>
            <a:off x="2812157" y="1769503"/>
            <a:ext cx="6567683" cy="2328530"/>
            <a:chOff x="2642126" y="1891390"/>
            <a:chExt cx="6567683" cy="2328530"/>
          </a:xfrm>
        </p:grpSpPr>
        <p:pic>
          <p:nvPicPr>
            <p:cNvPr id="12" name="그림 1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65D1352-8CA9-D71C-36C6-AE006B237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126" y="1891390"/>
              <a:ext cx="3302096" cy="232853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FA9AECA-2859-15EF-0FC1-8716BF51B154}"/>
                </a:ext>
              </a:extLst>
            </p:cNvPr>
            <p:cNvSpPr/>
            <p:nvPr/>
          </p:nvSpPr>
          <p:spPr>
            <a:xfrm>
              <a:off x="5027651" y="3351124"/>
              <a:ext cx="783366" cy="380686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39FB493-7109-355C-6111-686597215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6700" y="1891390"/>
              <a:ext cx="2753109" cy="2248214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807C024-F6BE-8D11-EE63-D2AB3332D712}"/>
                </a:ext>
              </a:extLst>
            </p:cNvPr>
            <p:cNvSpPr/>
            <p:nvPr/>
          </p:nvSpPr>
          <p:spPr>
            <a:xfrm>
              <a:off x="6520841" y="3758918"/>
              <a:ext cx="1482142" cy="380686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899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레포지토리</a:t>
            </a:r>
            <a:r>
              <a:rPr lang="ko-KR" altLang="en-US" sz="4800" dirty="0"/>
              <a:t> 생성</a:t>
            </a: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28B50F0-FE6E-44D9-1328-2D109657E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01" y="1325563"/>
            <a:ext cx="8079008" cy="4798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CCDF86-8D64-B52E-19F8-787C5B04AF38}"/>
              </a:ext>
            </a:extLst>
          </p:cNvPr>
          <p:cNvSpPr/>
          <p:nvPr/>
        </p:nvSpPr>
        <p:spPr>
          <a:xfrm>
            <a:off x="3485073" y="3077754"/>
            <a:ext cx="2095112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4DB35-1005-77A8-39A3-D13183D336DB}"/>
              </a:ext>
            </a:extLst>
          </p:cNvPr>
          <p:cNvSpPr txBox="1"/>
          <p:nvPr/>
        </p:nvSpPr>
        <p:spPr>
          <a:xfrm>
            <a:off x="3461627" y="310645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저장소 영문명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84A420-8807-CD06-3A22-3B5C9FE59219}"/>
              </a:ext>
            </a:extLst>
          </p:cNvPr>
          <p:cNvSpPr/>
          <p:nvPr/>
        </p:nvSpPr>
        <p:spPr>
          <a:xfrm>
            <a:off x="1945125" y="5017738"/>
            <a:ext cx="481552" cy="8979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CBFA6-42CC-954F-390D-C88C8B21B2A0}"/>
              </a:ext>
            </a:extLst>
          </p:cNvPr>
          <p:cNvSpPr txBox="1"/>
          <p:nvPr/>
        </p:nvSpPr>
        <p:spPr>
          <a:xfrm>
            <a:off x="991829" y="5976687"/>
            <a:ext cx="2869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원하는 저장 방식을 선택</a:t>
            </a:r>
          </a:p>
        </p:txBody>
      </p:sp>
      <p:pic>
        <p:nvPicPr>
          <p:cNvPr id="22" name="그림 21" descr="텍스트, 폰트, 로고, 그린이(가) 표시된 사진&#10;&#10;자동 생성된 설명">
            <a:extLst>
              <a:ext uri="{FF2B5EF4-FFF2-40B4-BE49-F238E27FC236}">
                <a16:creationId xmlns:a16="http://schemas.microsoft.com/office/drawing/2014/main" id="{E3D54DDB-4F9E-A953-E30D-E3EE6AA14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710" y="5762693"/>
            <a:ext cx="1600423" cy="56205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9A2467-5AD5-47F6-6289-5FBA4E2694FD}"/>
              </a:ext>
            </a:extLst>
          </p:cNvPr>
          <p:cNvSpPr/>
          <p:nvPr/>
        </p:nvSpPr>
        <p:spPr>
          <a:xfrm>
            <a:off x="8535580" y="5859613"/>
            <a:ext cx="1488553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E576D-ED38-DE9F-E116-D600307A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4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폰트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7E83A02-4FDB-F32B-34F1-A4FF48BAC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88" y="1741906"/>
            <a:ext cx="11726912" cy="37533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원격저장소와 내 폴더 연결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BC506-480A-CEAC-0FE6-8A3947E4C943}"/>
              </a:ext>
            </a:extLst>
          </p:cNvPr>
          <p:cNvSpPr/>
          <p:nvPr/>
        </p:nvSpPr>
        <p:spPr>
          <a:xfrm>
            <a:off x="586739" y="4673866"/>
            <a:ext cx="4427221" cy="2562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CA489B-1A72-EE54-96DD-8611C1956925}"/>
              </a:ext>
            </a:extLst>
          </p:cNvPr>
          <p:cNvSpPr txBox="1"/>
          <p:nvPr/>
        </p:nvSpPr>
        <p:spPr>
          <a:xfrm>
            <a:off x="5744743" y="462052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ctrl + v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복사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62242BC-6DEA-48BD-EF62-E92B213E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780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558" y="1308979"/>
            <a:ext cx="8468639" cy="31353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1️⃣ </a:t>
            </a:r>
            <a:r>
              <a:rPr lang="ko-KR" altLang="en-US" sz="2400" dirty="0"/>
              <a:t>위에서 만든 프로젝트 루트 폴더로 이동 </a:t>
            </a:r>
            <a:endParaRPr lang="en-US" altLang="ko-KR" sz="24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cd</a:t>
            </a:r>
            <a:r>
              <a:rPr lang="ko-KR" altLang="en-US" sz="2000" dirty="0"/>
              <a:t> </a:t>
            </a:r>
            <a:r>
              <a:rPr lang="en-US" altLang="ko-KR" sz="2000" dirty="0" err="1"/>
              <a:t>MyRepo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400" dirty="0"/>
              <a:t>2️⃣ Git </a:t>
            </a:r>
            <a:r>
              <a:rPr lang="ko-KR" altLang="en-US" sz="2400" dirty="0"/>
              <a:t>과 연결</a:t>
            </a:r>
            <a:r>
              <a:rPr lang="en-US" altLang="ko-KR" sz="2400" dirty="0"/>
              <a:t>(</a:t>
            </a:r>
            <a:r>
              <a:rPr lang="ko-KR" altLang="en-US" sz="2400" dirty="0"/>
              <a:t>명령어 차례대로 입력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remote add origin </a:t>
            </a:r>
            <a:r>
              <a:rPr lang="en-US" altLang="ko-KR" dirty="0">
                <a:hlinkClick r:id="rId3"/>
              </a:rPr>
              <a:t>https://github.com/</a:t>
            </a:r>
            <a:r>
              <a:rPr lang="ko-KR" altLang="en-US" dirty="0">
                <a:hlinkClick r:id="rId3"/>
              </a:rPr>
              <a:t>이름</a:t>
            </a:r>
            <a:r>
              <a:rPr lang="en-US" altLang="ko-KR" dirty="0">
                <a:hlinkClick r:id="rId3"/>
              </a:rPr>
              <a:t>/</a:t>
            </a:r>
            <a:r>
              <a:rPr lang="ko-KR" altLang="en-US" dirty="0" err="1">
                <a:hlinkClick r:id="rId3"/>
              </a:rPr>
              <a:t>저장소명</a:t>
            </a:r>
            <a:r>
              <a:rPr lang="en-US" altLang="ko-KR" dirty="0">
                <a:hlinkClick r:id="rId3"/>
              </a:rPr>
              <a:t>.git</a:t>
            </a:r>
            <a:endParaRPr lang="en-US" altLang="ko-KR" dirty="0"/>
          </a:p>
          <a:p>
            <a:pPr lvl="1"/>
            <a:r>
              <a:rPr lang="en-US" altLang="ko-KR" dirty="0"/>
              <a:t>git remote –v </a:t>
            </a:r>
            <a:endParaRPr lang="ko-KR" altLang="en-US" dirty="0"/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71A3F20-61A9-5B92-D83B-05BD8A765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819" y="4607917"/>
            <a:ext cx="8800361" cy="1439464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5095D-5B8E-86B1-1D2C-111C755D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9" name="제목 8">
            <a:extLst>
              <a:ext uri="{FF2B5EF4-FFF2-40B4-BE49-F238E27FC236}">
                <a16:creationId xmlns:a16="http://schemas.microsoft.com/office/drawing/2014/main" id="{B54C26AE-3D6F-FD42-2894-809A1384C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원격저장소와 내 폴더 연결</a:t>
            </a:r>
          </a:p>
        </p:txBody>
      </p:sp>
    </p:spTree>
    <p:extLst>
      <p:ext uri="{BB962C8B-B14F-4D97-AF65-F5344CB8AC3E}">
        <p14:creationId xmlns:p14="http://schemas.microsoft.com/office/powerpoint/2010/main" val="3073927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03829"/>
            <a:ext cx="10515600" cy="4267068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✅ </a:t>
            </a:r>
            <a:r>
              <a:rPr lang="en-US" altLang="ko-KR" dirty="0"/>
              <a:t>git </a:t>
            </a:r>
            <a:r>
              <a:rPr lang="en-US" altLang="ko-KR" dirty="0" err="1"/>
              <a:t>init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현재 디렉터리를 </a:t>
            </a:r>
            <a:r>
              <a:rPr lang="en-US" altLang="ko-KR" dirty="0"/>
              <a:t>Git </a:t>
            </a:r>
            <a:r>
              <a:rPr lang="ko-KR" altLang="en-US" dirty="0"/>
              <a:t>저장소로 초기화</a:t>
            </a:r>
            <a:r>
              <a:rPr lang="en-US" altLang="ko-KR" dirty="0"/>
              <a:t>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해당 명령어 실행 후 폴더에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폴더가 숨김 폴더로 생성됨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숨김 폴더 확인하기 </a:t>
            </a:r>
            <a:endParaRPr lang="en-US" altLang="ko-KR" dirty="0"/>
          </a:p>
          <a:p>
            <a:pPr marL="1257300" lvl="3" indent="-342900">
              <a:lnSpc>
                <a:spcPct val="150000"/>
              </a:lnSpc>
            </a:pPr>
            <a:r>
              <a:rPr lang="ko-KR" altLang="en-US" dirty="0"/>
              <a:t>터미널에서 </a:t>
            </a:r>
            <a:r>
              <a:rPr lang="en-US" altLang="ko-KR" dirty="0"/>
              <a:t>ls –a </a:t>
            </a:r>
            <a:r>
              <a:rPr lang="ko-KR" altLang="en-US" dirty="0"/>
              <a:t>명령어로 확인 가능</a:t>
            </a:r>
            <a:endParaRPr lang="en-US" altLang="ko-KR" dirty="0"/>
          </a:p>
          <a:p>
            <a:pPr marL="1257300" lvl="3" indent="-342900">
              <a:lnSpc>
                <a:spcPct val="150000"/>
              </a:lnSpc>
            </a:pPr>
            <a:r>
              <a:rPr lang="en-US" altLang="ko-KR" dirty="0"/>
              <a:t>(window) </a:t>
            </a:r>
            <a:r>
              <a:rPr lang="ko-KR" altLang="en-US" dirty="0"/>
              <a:t>탐색기에서 보기 </a:t>
            </a:r>
            <a:r>
              <a:rPr lang="en-US" altLang="ko-KR" dirty="0"/>
              <a:t>-&gt; </a:t>
            </a:r>
            <a:r>
              <a:rPr lang="ko-KR" altLang="en-US" dirty="0"/>
              <a:t>표시 </a:t>
            </a:r>
            <a:r>
              <a:rPr lang="en-US" altLang="ko-KR" dirty="0"/>
              <a:t>-&gt; </a:t>
            </a:r>
            <a:r>
              <a:rPr lang="ko-KR" altLang="en-US" dirty="0"/>
              <a:t>숨김 항목 체크</a:t>
            </a:r>
            <a:endParaRPr lang="en-US" altLang="ko-KR" dirty="0"/>
          </a:p>
          <a:p>
            <a:pPr marL="1257300" lvl="3" indent="-342900">
              <a:lnSpc>
                <a:spcPct val="150000"/>
              </a:lnSpc>
            </a:pPr>
            <a:r>
              <a:rPr lang="en-US" altLang="ko-KR" dirty="0"/>
              <a:t>(mac) Finder</a:t>
            </a:r>
            <a:r>
              <a:rPr lang="ko-KR" altLang="en-US" dirty="0"/>
              <a:t>에서 </a:t>
            </a:r>
            <a:r>
              <a:rPr lang="en-US" altLang="ko-KR" dirty="0" err="1"/>
              <a:t>Cmd</a:t>
            </a:r>
            <a:r>
              <a:rPr lang="en-US" altLang="ko-KR" dirty="0"/>
              <a:t> + Shift + .  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457200" lvl="2" indent="0">
              <a:lnSpc>
                <a:spcPct val="150000"/>
              </a:lnSpc>
              <a:buNone/>
            </a:pPr>
            <a:endParaRPr lang="en-US" altLang="ko-KR" sz="22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BFD4F5F-16C0-A896-6D40-CE103CE30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599" y="2165679"/>
            <a:ext cx="1697662" cy="578324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47D4D6B5-242D-C4FC-B6BD-E9E49D56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명령어 살펴보기</a:t>
            </a:r>
          </a:p>
        </p:txBody>
      </p:sp>
    </p:spTree>
    <p:extLst>
      <p:ext uri="{BB962C8B-B14F-4D97-AF65-F5344CB8AC3E}">
        <p14:creationId xmlns:p14="http://schemas.microsoft.com/office/powerpoint/2010/main" val="3686655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14B2C-10BE-A40D-1F0F-6C8184A07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09BF866D-7A09-27FF-C135-E664A6E1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커리큘럼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AEA5D160-5619-7603-8F2D-E04A34ED57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20827"/>
              </p:ext>
            </p:extLst>
          </p:nvPr>
        </p:nvGraphicFramePr>
        <p:xfrm>
          <a:off x="355600" y="1334747"/>
          <a:ext cx="11480800" cy="4411134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1480800">
                  <a:extLst>
                    <a:ext uri="{9D8B030D-6E8A-4147-A177-3AD203B41FA5}">
                      <a16:colId xmlns:a16="http://schemas.microsoft.com/office/drawing/2014/main" val="979755339"/>
                    </a:ext>
                  </a:extLst>
                </a:gridCol>
              </a:tblGrid>
              <a:tr h="6273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>
                          <a:solidFill>
                            <a:schemeClr val="tx1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과정</a:t>
                      </a:r>
                    </a:p>
                  </a:txBody>
                  <a:tcPr anchor="ctr"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625762"/>
                  </a:ext>
                </a:extLst>
              </a:tr>
              <a:tr h="934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Git </a:t>
                      </a:r>
                      <a:r>
                        <a:rPr lang="ko-KR" altLang="en-US" sz="20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기초와 명령어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380177"/>
                  </a:ext>
                </a:extLst>
              </a:tr>
              <a:tr h="93497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Git</a:t>
                      </a:r>
                      <a:r>
                        <a:rPr lang="ko-KR" altLang="en-US" sz="20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2000" dirty="0" err="1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브랜치</a:t>
                      </a:r>
                      <a:r>
                        <a:rPr lang="ko-KR" altLang="en-US" sz="20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 전략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345343"/>
                  </a:ext>
                </a:extLst>
              </a:tr>
              <a:tr h="975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Git </a:t>
                      </a:r>
                      <a:r>
                        <a:rPr lang="ko-KR" altLang="en-US" sz="20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활용법 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607216"/>
                  </a:ext>
                </a:extLst>
              </a:tr>
              <a:tr h="9388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Git</a:t>
                      </a:r>
                      <a:r>
                        <a:rPr lang="ko-KR" altLang="en-US" sz="2000" b="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을 통한 협업 실습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8497745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A8D1273D-396F-0524-E94F-FE248BF0035B}"/>
              </a:ext>
            </a:extLst>
          </p:cNvPr>
          <p:cNvGrpSpPr/>
          <p:nvPr/>
        </p:nvGrpSpPr>
        <p:grpSpPr>
          <a:xfrm>
            <a:off x="7634614" y="5925061"/>
            <a:ext cx="4252586" cy="348714"/>
            <a:chOff x="709733" y="5253343"/>
            <a:chExt cx="4783540" cy="34871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078CB4D-E324-9C7A-B92D-263BCAAD3198}"/>
                </a:ext>
              </a:extLst>
            </p:cNvPr>
            <p:cNvSpPr txBox="1"/>
            <p:nvPr/>
          </p:nvSpPr>
          <p:spPr>
            <a:xfrm>
              <a:off x="709733" y="5263503"/>
              <a:ext cx="44863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chemeClr val="accent4">
                      <a:lumMod val="75000"/>
                    </a:schemeClr>
                  </a:solidFill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※ </a:t>
              </a:r>
              <a:r>
                <a:rPr lang="ko-KR" altLang="en-US" sz="1600" dirty="0">
                  <a:solidFill>
                    <a:schemeClr val="accent4">
                      <a:lumMod val="75000"/>
                    </a:schemeClr>
                  </a:solidFill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커리큘럼은 상황에 따라서 변동될 수 있습니다</a:t>
              </a:r>
              <a:r>
                <a:rPr lang="en-US" altLang="ko-KR" sz="1600" dirty="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.</a:t>
              </a:r>
              <a:r>
                <a:rPr lang="ko-KR" altLang="en-US" sz="1600" dirty="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 </a:t>
              </a:r>
            </a:p>
          </p:txBody>
        </p:sp>
        <p:pic>
          <p:nvPicPr>
            <p:cNvPr id="2052" name="Picture 4" descr="https://upload.wikimedia.org/wikipedia/commons/thumb/e/e6/Noto_Emoji_KitKat_263a.svg/220px-Noto_Emoji_KitKat_263a.svg.png">
              <a:extLst>
                <a:ext uri="{FF2B5EF4-FFF2-40B4-BE49-F238E27FC236}">
                  <a16:creationId xmlns:a16="http://schemas.microsoft.com/office/drawing/2014/main" id="{517E68E7-BDF8-DC41-FD3C-9C9C7B73C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2982" y="5253343"/>
              <a:ext cx="330291" cy="3302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4" name="Picture 6" descr="펼쳐진 책 이모티콘 📖">
            <a:extLst>
              <a:ext uri="{FF2B5EF4-FFF2-40B4-BE49-F238E27FC236}">
                <a16:creationId xmlns:a16="http://schemas.microsoft.com/office/drawing/2014/main" id="{49654A93-DD45-AC6C-7096-B8B705860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9287" y="165302"/>
            <a:ext cx="814803" cy="81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34099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EA06B-5799-FF60-15A4-5258AA31F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7E24A7E-D8B1-18FE-310D-C9D57E92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38104"/>
            <a:ext cx="10515600" cy="4816596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✅ </a:t>
            </a:r>
            <a:r>
              <a:rPr lang="en-US" altLang="ko-KR" dirty="0"/>
              <a:t>git remote add origin </a:t>
            </a:r>
            <a:r>
              <a:rPr lang="en-US" altLang="ko-KR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ko-KR" altLang="en-US" u="sng" dirty="0">
                <a:solidFill>
                  <a:srgbClr val="0070C0"/>
                </a:solidFill>
              </a:rPr>
              <a:t>이름</a:t>
            </a:r>
            <a:r>
              <a:rPr lang="en-US" altLang="ko-KR" u="sng" dirty="0">
                <a:solidFill>
                  <a:srgbClr val="0070C0"/>
                </a:solidFill>
              </a:rPr>
              <a:t>/</a:t>
            </a:r>
            <a:r>
              <a:rPr lang="ko-KR" altLang="en-US" u="sng" dirty="0" err="1">
                <a:solidFill>
                  <a:srgbClr val="0070C0"/>
                </a:solidFill>
              </a:rPr>
              <a:t>저장소명</a:t>
            </a:r>
            <a:r>
              <a:rPr lang="en-US" altLang="ko-KR" u="sng" dirty="0">
                <a:solidFill>
                  <a:srgbClr val="0070C0"/>
                </a:solidFill>
              </a:rPr>
              <a:t>.</a:t>
            </a:r>
            <a:r>
              <a:rPr lang="en-US" altLang="ko-KR" u="sng" dirty="0" err="1">
                <a:solidFill>
                  <a:srgbClr val="0070C0"/>
                </a:solidFill>
              </a:rPr>
              <a:t>git</a:t>
            </a:r>
            <a:r>
              <a:rPr lang="en-US" altLang="ko-KR" u="sng" dirty="0">
                <a:solidFill>
                  <a:srgbClr val="0070C0"/>
                </a:solidFill>
              </a:rPr>
              <a:t> 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초기화된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ko-KR" altLang="en-US" dirty="0"/>
              <a:t>폴더에 원격저장소 연결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✅ </a:t>
            </a:r>
            <a:r>
              <a:rPr lang="en-US" altLang="ko-KR" dirty="0"/>
              <a:t>git remote –v </a:t>
            </a:r>
          </a:p>
          <a:p>
            <a:pPr marL="457200" lvl="2" indent="0">
              <a:lnSpc>
                <a:spcPct val="150000"/>
              </a:lnSpc>
              <a:buNone/>
            </a:pPr>
            <a:r>
              <a:rPr lang="ko-KR" altLang="en-US" dirty="0"/>
              <a:t>✔️ 현재 디렉토리와 연결된 원격 저장소 확인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F16D12-AA78-51A2-C655-45EE58B9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273E943C-0F14-54A2-48CB-FBC32E883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명령어 살펴보기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C4F7C-F7F0-C7CA-3012-3D7124EFE40F}"/>
              </a:ext>
            </a:extLst>
          </p:cNvPr>
          <p:cNvSpPr txBox="1"/>
          <p:nvPr/>
        </p:nvSpPr>
        <p:spPr>
          <a:xfrm>
            <a:off x="251788" y="3661834"/>
            <a:ext cx="11499945" cy="15165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🔎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origin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이란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?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✔️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원격 저장소의 </a:t>
            </a:r>
            <a:r>
              <a:rPr lang="ko-KR" altLang="en-US" sz="2000" dirty="0">
                <a:solidFill>
                  <a:srgbClr val="00B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별칭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GitHub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에서 생성한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Remote Repo.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</a:t>
            </a:r>
            <a:r>
              <a:rPr lang="ko-KR" altLang="en-US" sz="2000" dirty="0">
                <a:solidFill>
                  <a:srgbClr val="00B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기본 별칭이 </a:t>
            </a:r>
            <a:r>
              <a:rPr lang="en-US" altLang="ko-KR" sz="2000" dirty="0">
                <a:solidFill>
                  <a:srgbClr val="00B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origin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 remote </a:t>
            </a:r>
            <a:r>
              <a:rPr lang="en-US" altLang="ko-KR" sz="2000" dirty="0">
                <a:solidFill>
                  <a:srgbClr val="00B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rename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origin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raymond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과 같이 별칭을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raymond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변경 가능</a:t>
            </a:r>
          </a:p>
        </p:txBody>
      </p:sp>
    </p:spTree>
    <p:extLst>
      <p:ext uri="{BB962C8B-B14F-4D97-AF65-F5344CB8AC3E}">
        <p14:creationId xmlns:p14="http://schemas.microsoft.com/office/powerpoint/2010/main" val="40885795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90F26-F68A-B7E6-F781-D1C67AC43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BFF8E29-A26A-76E7-29F7-7DDFD760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38104"/>
            <a:ext cx="11688424" cy="1346511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원격저장소를 변경하고 싶으면 위</a:t>
            </a:r>
            <a:r>
              <a:rPr lang="en-US" altLang="ko-KR" dirty="0"/>
              <a:t>.git</a:t>
            </a:r>
            <a:r>
              <a:rPr lang="ko-KR" altLang="en-US" dirty="0"/>
              <a:t>폴더 삭제 후 다시 저장소 생성과 연결 진행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정상적으로 연결이 되었다면 </a:t>
            </a:r>
            <a:r>
              <a:rPr lang="ko-KR" altLang="en-US" dirty="0" err="1"/>
              <a:t>폴더명</a:t>
            </a:r>
            <a:r>
              <a:rPr lang="ko-KR" altLang="en-US" dirty="0"/>
              <a:t> 뒤에 </a:t>
            </a:r>
            <a:r>
              <a:rPr lang="en-US" altLang="ko-KR" dirty="0"/>
              <a:t>main</a:t>
            </a:r>
            <a:r>
              <a:rPr lang="ko-KR" altLang="en-US" dirty="0"/>
              <a:t>이 보임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259503-7CE1-A996-5562-31E6E20A6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16" y="2384615"/>
            <a:ext cx="6658383" cy="617118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E233C5-0A1A-E29C-DF09-DCEB08AD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41</a:t>
            </a:fld>
            <a:endParaRPr lang="ko-KR" altLang="en-US"/>
          </a:p>
        </p:txBody>
      </p:sp>
      <p:sp>
        <p:nvSpPr>
          <p:cNvPr id="7" name="제목 4">
            <a:extLst>
              <a:ext uri="{FF2B5EF4-FFF2-40B4-BE49-F238E27FC236}">
                <a16:creationId xmlns:a16="http://schemas.microsoft.com/office/drawing/2014/main" id="{F54C242F-F1AC-2C4E-647B-6F53F2989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명령어 살펴보기</a:t>
            </a:r>
          </a:p>
        </p:txBody>
      </p:sp>
    </p:spTree>
    <p:extLst>
      <p:ext uri="{BB962C8B-B14F-4D97-AF65-F5344CB8AC3E}">
        <p14:creationId xmlns:p14="http://schemas.microsoft.com/office/powerpoint/2010/main" val="2689480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원격저장소에 올리기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94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688424" cy="3236093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코드 백업 </a:t>
            </a:r>
            <a:r>
              <a:rPr lang="en-US" altLang="ko-KR" dirty="0"/>
              <a:t>: </a:t>
            </a:r>
            <a:r>
              <a:rPr lang="ko-KR" altLang="en-US" dirty="0"/>
              <a:t>작업한 코드를 안전하게 저장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협업 용이 </a:t>
            </a:r>
            <a:r>
              <a:rPr lang="en-US" altLang="ko-KR" dirty="0"/>
              <a:t>: </a:t>
            </a:r>
            <a:r>
              <a:rPr lang="ko-KR" altLang="en-US" dirty="0"/>
              <a:t>팀원들과 쉽게 코드를 공유하고 함께 작업 가능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버전 관리 </a:t>
            </a:r>
            <a:r>
              <a:rPr lang="en-US" altLang="ko-KR" dirty="0"/>
              <a:t>: </a:t>
            </a:r>
            <a:r>
              <a:rPr lang="ko-KR" altLang="en-US" dirty="0"/>
              <a:t>코드 변경 이력을 남겨 언제든지 이전 버전으로 되돌리기 가능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충돌 방지 </a:t>
            </a:r>
            <a:r>
              <a:rPr lang="en-US" altLang="ko-KR" dirty="0"/>
              <a:t>: </a:t>
            </a:r>
            <a:r>
              <a:rPr lang="ko-KR" altLang="en-US" dirty="0" err="1"/>
              <a:t>협업시</a:t>
            </a:r>
            <a:r>
              <a:rPr lang="ko-KR" altLang="en-US" dirty="0"/>
              <a:t> 변경 사항을 병합 → 코드가 중복</a:t>
            </a:r>
            <a:r>
              <a:rPr lang="en-US" altLang="ko-KR" dirty="0"/>
              <a:t>·</a:t>
            </a:r>
            <a:r>
              <a:rPr lang="ko-KR" altLang="en-US" dirty="0"/>
              <a:t>누락 현상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r>
              <a:rPr lang="ko-KR" altLang="en-US" dirty="0"/>
              <a:t>을 방지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문제 해결 용이 </a:t>
            </a:r>
            <a:r>
              <a:rPr lang="en-US" altLang="ko-KR" dirty="0"/>
              <a:t>: </a:t>
            </a:r>
            <a:r>
              <a:rPr lang="ko-KR" altLang="en-US" dirty="0"/>
              <a:t>문제 발생시 코드 버전 이력을 확인하여 변경 사항을 추적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DF182-E5CC-DB2D-66FE-82B1BB63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id="{1480E73E-AA24-2859-16E3-49AE76B0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코드를 원격저장소에 올리는 이유</a:t>
            </a:r>
          </a:p>
        </p:txBody>
      </p:sp>
    </p:spTree>
    <p:extLst>
      <p:ext uri="{BB962C8B-B14F-4D97-AF65-F5344CB8AC3E}">
        <p14:creationId xmlns:p14="http://schemas.microsoft.com/office/powerpoint/2010/main" val="2524216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DE14B-F590-5390-4ED0-85934CA6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6B89-4082-49DC-A306-910E461DCB41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61428-D3BF-F776-8121-361B8C4D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81459821-95CF-3555-EA73-B302A2E83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1871584"/>
            <a:ext cx="9723963" cy="41090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12E734-2A6B-2684-0FF9-747A82C20C5B}"/>
              </a:ext>
            </a:extLst>
          </p:cNvPr>
          <p:cNvSpPr/>
          <p:nvPr/>
        </p:nvSpPr>
        <p:spPr>
          <a:xfrm>
            <a:off x="811924" y="1561285"/>
            <a:ext cx="7740870" cy="139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7D987-75FA-F05A-5784-9A236377BD24}"/>
              </a:ext>
            </a:extLst>
          </p:cNvPr>
          <p:cNvSpPr txBox="1"/>
          <p:nvPr/>
        </p:nvSpPr>
        <p:spPr>
          <a:xfrm>
            <a:off x="748861" y="1114545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PC </a:t>
            </a:r>
            <a:r>
              <a:rPr lang="ko-KR" altLang="en-US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 </a:t>
            </a:r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(Repository)</a:t>
            </a:r>
            <a:endParaRPr lang="ko-KR" altLang="en-US" sz="2400" b="1" dirty="0">
              <a:solidFill>
                <a:schemeClr val="accent2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51CC65-D0AD-8FCB-48C8-EB3EABAF5D2B}"/>
              </a:ext>
            </a:extLst>
          </p:cNvPr>
          <p:cNvSpPr/>
          <p:nvPr/>
        </p:nvSpPr>
        <p:spPr>
          <a:xfrm>
            <a:off x="8974887" y="1550938"/>
            <a:ext cx="2468251" cy="13952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C7309-27FB-BF8C-2566-5CB59117A603}"/>
              </a:ext>
            </a:extLst>
          </p:cNvPr>
          <p:cNvSpPr txBox="1"/>
          <p:nvPr/>
        </p:nvSpPr>
        <p:spPr>
          <a:xfrm>
            <a:off x="8713074" y="1076083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온라인</a:t>
            </a:r>
            <a:r>
              <a:rPr lang="en-US" altLang="ko-KR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(GitHub) </a:t>
            </a:r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</a:t>
            </a:r>
          </a:p>
        </p:txBody>
      </p:sp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3B584B1-B0E4-0F03-D0B8-1A8FDEA25F0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7351" y="3064542"/>
            <a:ext cx="405849" cy="405849"/>
          </a:xfrm>
          <a:prstGeom prst="rect">
            <a:avLst/>
          </a:prstGeom>
        </p:spPr>
      </p:pic>
      <p:pic>
        <p:nvPicPr>
          <p:cNvPr id="15" name="그래픽 14" descr="배지 윤곽선">
            <a:extLst>
              <a:ext uri="{FF2B5EF4-FFF2-40B4-BE49-F238E27FC236}">
                <a16:creationId xmlns:a16="http://schemas.microsoft.com/office/drawing/2014/main" id="{D0A5762C-A94C-0779-6045-2680F1F5E7F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5699" y="3539857"/>
            <a:ext cx="423043" cy="423043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3C2AD771-BE73-11AF-75E8-9B05A1C3BB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1151" y="4107417"/>
            <a:ext cx="449318" cy="449318"/>
          </a:xfrm>
          <a:prstGeom prst="rect">
            <a:avLst/>
          </a:prstGeom>
        </p:spPr>
      </p:pic>
      <p:pic>
        <p:nvPicPr>
          <p:cNvPr id="20" name="그래픽 19" descr="배지 4 윤곽선">
            <a:extLst>
              <a:ext uri="{FF2B5EF4-FFF2-40B4-BE49-F238E27FC236}">
                <a16:creationId xmlns:a16="http://schemas.microsoft.com/office/drawing/2014/main" id="{739C7520-CEC2-B913-C8A3-34475F7C2B4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955" y="4990287"/>
            <a:ext cx="423043" cy="4230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3D1313-5C69-D88B-237E-3C3F20FF006F}"/>
              </a:ext>
            </a:extLst>
          </p:cNvPr>
          <p:cNvSpPr/>
          <p:nvPr/>
        </p:nvSpPr>
        <p:spPr>
          <a:xfrm>
            <a:off x="811924" y="3013743"/>
            <a:ext cx="10631214" cy="1687071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제목 4">
            <a:extLst>
              <a:ext uri="{FF2B5EF4-FFF2-40B4-BE49-F238E27FC236}">
                <a16:creationId xmlns:a16="http://schemas.microsoft.com/office/drawing/2014/main" id="{9DA105AD-F5E9-421C-BC5F-077792FEC920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원격저장소에 파일 올리기</a:t>
            </a:r>
          </a:p>
        </p:txBody>
      </p:sp>
    </p:spTree>
    <p:extLst>
      <p:ext uri="{BB962C8B-B14F-4D97-AF65-F5344CB8AC3E}">
        <p14:creationId xmlns:p14="http://schemas.microsoft.com/office/powerpoint/2010/main" val="32541866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251788" y="1008155"/>
            <a:ext cx="10417090" cy="5302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원격저장소로 올리기 위해서는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커밋을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해야함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ko-KR" altLang="en-US" sz="2400" b="1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순서</a:t>
            </a:r>
            <a:endParaRPr lang="en-US" altLang="ko-KR" sz="24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1️⃣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커밋할 파일 추가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 add </a:t>
            </a:r>
            <a:r>
              <a:rPr lang="ko-KR" altLang="en-US" sz="2000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파일명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or </a:t>
            </a:r>
            <a:r>
              <a:rPr lang="en-US" altLang="ko-KR" sz="2000" b="1" dirty="0" err="1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</a:t>
            </a:r>
            <a:r>
              <a:rPr lang="en-US" altLang="ko-KR" sz="20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add  . 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 .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은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한칸띄고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폴더 전체라는 의미를 가짐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ex)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add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my.txt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2️⃣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메시지 작성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 commit –m “</a:t>
            </a:r>
            <a:r>
              <a:rPr lang="ko-KR" altLang="en-US" sz="2000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메시지 작성</a:t>
            </a:r>
            <a:r>
              <a:rPr lang="en-US" altLang="ko-KR" sz="2000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”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Ex) git commit –m “first commit”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3️⃣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원격저장소의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브랜치로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파일 올리기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</a:t>
            </a:r>
            <a:r>
              <a:rPr lang="en-US" altLang="ko-KR" sz="2000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push origin </a:t>
            </a:r>
            <a:r>
              <a:rPr lang="ko-KR" altLang="en-US" sz="2000" dirty="0" err="1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브랜치명</a:t>
            </a:r>
            <a:endParaRPr lang="en-US" altLang="ko-KR" sz="2000" dirty="0">
              <a:solidFill>
                <a:srgbClr val="FF505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ex)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push origin main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D9C3D-00CF-430D-798E-80C95775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21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C15B3-3026-2A1A-9CB9-94F71005C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33FF4A5-4BAB-9128-8BCF-0EA88624D54B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8221D-61BB-A80E-DCD5-41882EDC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552BE6A3-2314-2E9E-BBBC-05037E8B1412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원격저장소에 파일 올리기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00E57-1511-DE9A-C049-B77AE6D51D99}"/>
              </a:ext>
            </a:extLst>
          </p:cNvPr>
          <p:cNvSpPr txBox="1"/>
          <p:nvPr/>
        </p:nvSpPr>
        <p:spPr>
          <a:xfrm>
            <a:off x="251788" y="1013667"/>
            <a:ext cx="11688424" cy="2971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/>
              <a:t>git add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파일을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스테이징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영역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(Staging Area)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추가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대상 파일을 지정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+mn-ea"/>
              </a:rPr>
              <a:t>🔎 </a:t>
            </a:r>
            <a:r>
              <a:rPr lang="ko-KR" altLang="en-US" sz="2400" dirty="0" err="1">
                <a:latin typeface="+mn-ea"/>
              </a:rPr>
              <a:t>스테이징</a:t>
            </a:r>
            <a:r>
              <a:rPr lang="ko-KR" altLang="en-US" sz="2400" dirty="0">
                <a:latin typeface="+mn-ea"/>
              </a:rPr>
              <a:t> 영역 </a:t>
            </a:r>
            <a:r>
              <a:rPr lang="en-US" altLang="ko-KR" sz="2400" dirty="0">
                <a:latin typeface="+mn-ea"/>
              </a:rPr>
              <a:t>:</a:t>
            </a:r>
            <a:r>
              <a:rPr lang="ko-KR" altLang="en-US" sz="2400" dirty="0">
                <a:latin typeface="+mn-ea"/>
              </a:rPr>
              <a:t> 커밋할 파일들을 임시로 모아두는 공간</a:t>
            </a:r>
            <a:endParaRPr lang="en-US" altLang="ko-KR" sz="2400" dirty="0">
              <a:latin typeface="+mn-ea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486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1F3D0-A5C5-5AEB-E434-8D11567C3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93A5144-3E3E-AC5C-B9F2-45B87E508069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AEC112-78F5-5103-84E1-8C1327CDF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E835B18D-CAEA-D914-CC4F-ECDF5251F4A2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원격저장소에 파일 올리기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4C0075-E7A6-8B6A-7F0C-80B5F3A73185}"/>
              </a:ext>
            </a:extLst>
          </p:cNvPr>
          <p:cNvSpPr txBox="1"/>
          <p:nvPr/>
        </p:nvSpPr>
        <p:spPr>
          <a:xfrm>
            <a:off x="251788" y="1013667"/>
            <a:ext cx="11688424" cy="409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en-US" altLang="ko-KR" sz="2800" dirty="0"/>
              <a:t>git commit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스테이징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영역의 변경사항을 하나의 버전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저장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800" dirty="0">
                <a:latin typeface="+mn-ea"/>
              </a:rPr>
              <a:t>🔎 </a:t>
            </a:r>
            <a:r>
              <a:rPr lang="ko-KR" altLang="en-US" sz="2800" dirty="0" err="1">
                <a:latin typeface="+mn-ea"/>
              </a:rPr>
              <a:t>커밋</a:t>
            </a:r>
            <a:r>
              <a:rPr lang="ko-KR" altLang="en-US" sz="2800" dirty="0">
                <a:latin typeface="+mn-ea"/>
              </a:rPr>
              <a:t> </a:t>
            </a:r>
            <a:endParaRPr lang="en-US" altLang="ko-KR" sz="2800" dirty="0">
              <a:latin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작업 트리에서 준비한 변경사항을 로컬 저장소에 영구적으로 기록하는 것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커밋은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소스 코드의 특정 시점 상태를 저장하는 스냅샷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(Snapshot)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역할을 함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각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커밋마다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고유한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해시값으로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식별됨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96479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2C66B-D3FC-F4D0-9844-AC34CD175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8634605-45B7-F0C8-0CCB-9A3E6AEEA6F1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8599F7-DA24-4689-84CF-E140BA5BD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575EDE4B-1E92-4D6A-5292-796F53466856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원격저장소에 파일 올리기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226C8C-3D33-DD5A-9703-9AE33DBEE0FA}"/>
              </a:ext>
            </a:extLst>
          </p:cNvPr>
          <p:cNvSpPr txBox="1"/>
          <p:nvPr/>
        </p:nvSpPr>
        <p:spPr>
          <a:xfrm>
            <a:off x="251788" y="1013667"/>
            <a:ext cx="11688424" cy="2335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ko-KR" altLang="en-US" sz="2800" dirty="0" err="1"/>
              <a:t>커밋의</a:t>
            </a:r>
            <a:r>
              <a:rPr lang="ko-KR" altLang="en-US" sz="2800" dirty="0"/>
              <a:t> 특징</a:t>
            </a: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변경 이력 관리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각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커밋은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프로젝트의 변경 사항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추가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수정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삭제 등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영구적으로 기록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복원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롤백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가능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실수나 오류 발생 시 언제든지 안전하게 상태를 복구할 수 있음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협업 및 추적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누가 언제 어떤 내용을 변경했는지 명확하게 추적할 수 있음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16366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CFDD0-F9A2-3B8C-FD1D-BECDF15D7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5D2324D-9653-90AF-C5D9-AEC732B0B5B2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1AD141-3F1D-D6B5-BC2D-99B5B1A5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49</a:t>
            </a:fld>
            <a:endParaRPr lang="ko-KR" altLang="en-US"/>
          </a:p>
        </p:txBody>
      </p:sp>
      <p:sp>
        <p:nvSpPr>
          <p:cNvPr id="2" name="제목 4">
            <a:extLst>
              <a:ext uri="{FF2B5EF4-FFF2-40B4-BE49-F238E27FC236}">
                <a16:creationId xmlns:a16="http://schemas.microsoft.com/office/drawing/2014/main" id="{1ED8C7B5-3C61-B99E-037F-4F5E1E171FC9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원격저장소에 파일 올리기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8B965-56AE-1CA0-1A49-57106B19B0D1}"/>
              </a:ext>
            </a:extLst>
          </p:cNvPr>
          <p:cNvSpPr txBox="1"/>
          <p:nvPr/>
        </p:nvSpPr>
        <p:spPr>
          <a:xfrm>
            <a:off x="251788" y="1013667"/>
            <a:ext cx="11688424" cy="3444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✅ </a:t>
            </a:r>
            <a:r>
              <a:rPr lang="ko-KR" altLang="en-US" sz="2800" dirty="0" err="1"/>
              <a:t>커밋의</a:t>
            </a:r>
            <a:r>
              <a:rPr lang="ko-KR" altLang="en-US" sz="2800" dirty="0"/>
              <a:t> 구조</a:t>
            </a:r>
            <a:endParaRPr lang="en-US" altLang="ko-KR" sz="2800" dirty="0"/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메시지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변경 사항에 대한 간단한 설명을 반드시 남김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작성자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커밋을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만든 사람의 정보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이름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이메일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타임스탬프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커밋이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만들어진 시간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해시값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각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커밋은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고유한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해시값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예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a1b2c3d…)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식별됨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이전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참조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간의 연결 고리를 형성해 변경 이력을 트리 구조로 관리함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3950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070E-3863-4364-A6A8-B05511038888}" type="datetime6">
              <a:rPr lang="ko-KR" altLang="en-US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2025년 7월</a:t>
            </a:fld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5</a:t>
            </a:fld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1026" name="Picture 2" descr="Version Control/Git - Wikiversity">
            <a:extLst>
              <a:ext uri="{FF2B5EF4-FFF2-40B4-BE49-F238E27FC236}">
                <a16:creationId xmlns:a16="http://schemas.microsoft.com/office/drawing/2014/main" id="{CBD85C01-4637-4405-208B-C0FCB2338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301" y="2417940"/>
            <a:ext cx="4843398" cy="2022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56857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Git </a:t>
            </a:r>
            <a:r>
              <a:rPr lang="ko-KR" altLang="en-US" sz="4800" dirty="0"/>
              <a:t>주요 명령어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67239"/>
            <a:ext cx="10515600" cy="520200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</a:t>
            </a:r>
            <a:r>
              <a:rPr lang="ko-KR" altLang="en-US" dirty="0" err="1"/>
              <a:t>스테이징의</a:t>
            </a:r>
            <a:r>
              <a:rPr lang="ko-KR" altLang="en-US" dirty="0"/>
              <a:t> 작업 상태 확인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git status</a:t>
            </a:r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add</a:t>
            </a:r>
            <a:r>
              <a:rPr lang="ko-KR" altLang="en-US" sz="1800" dirty="0"/>
              <a:t>가 필요한 상태 </a:t>
            </a:r>
            <a:r>
              <a:rPr lang="en-US" altLang="ko-KR" sz="1800" dirty="0"/>
              <a:t>= </a:t>
            </a:r>
            <a:r>
              <a:rPr lang="ko-KR" altLang="en-US" sz="1800" dirty="0">
                <a:solidFill>
                  <a:srgbClr val="FF0000"/>
                </a:solidFill>
              </a:rPr>
              <a:t>붉은색</a:t>
            </a:r>
            <a:r>
              <a:rPr lang="ko-KR" altLang="en-US" sz="1800" dirty="0"/>
              <a:t> 텍스트</a:t>
            </a:r>
            <a:endParaRPr lang="en-US" altLang="ko-KR" sz="1800" dirty="0"/>
          </a:p>
          <a:p>
            <a:pPr lvl="2">
              <a:lnSpc>
                <a:spcPct val="150000"/>
              </a:lnSpc>
            </a:pPr>
            <a:r>
              <a:rPr lang="en-US" altLang="ko-KR" sz="1800" dirty="0"/>
              <a:t>add</a:t>
            </a:r>
            <a:r>
              <a:rPr lang="ko-KR" altLang="en-US" sz="1800" dirty="0"/>
              <a:t>가 필요 없는 상태 </a:t>
            </a:r>
            <a:r>
              <a:rPr lang="en-US" altLang="ko-KR" sz="1800" dirty="0"/>
              <a:t>= </a:t>
            </a:r>
            <a:r>
              <a:rPr lang="ko-KR" altLang="en-US" sz="1800" dirty="0">
                <a:solidFill>
                  <a:srgbClr val="00B050"/>
                </a:solidFill>
              </a:rPr>
              <a:t>초록색</a:t>
            </a:r>
            <a:r>
              <a:rPr lang="ko-KR" altLang="en-US" sz="1800" dirty="0"/>
              <a:t> 텍스트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</a:t>
            </a:r>
            <a:r>
              <a:rPr lang="ko-KR" altLang="en-US" dirty="0" err="1"/>
              <a:t>커밋</a:t>
            </a:r>
            <a:r>
              <a:rPr lang="ko-KR" altLang="en-US" dirty="0"/>
              <a:t> 확인</a:t>
            </a:r>
            <a:r>
              <a:rPr lang="en-US" altLang="ko-KR" dirty="0"/>
              <a:t>(</a:t>
            </a:r>
            <a:r>
              <a:rPr lang="ko-KR" altLang="en-US" dirty="0" err="1"/>
              <a:t>최신순으로</a:t>
            </a:r>
            <a:r>
              <a:rPr lang="ko-KR" altLang="en-US" dirty="0"/>
              <a:t> 나옴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git log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log --</a:t>
            </a:r>
            <a:r>
              <a:rPr lang="en-US" altLang="ko-KR" dirty="0" err="1"/>
              <a:t>oneline</a:t>
            </a:r>
            <a:r>
              <a:rPr lang="en-US" altLang="ko-KR" dirty="0"/>
              <a:t> --all --graph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oneline</a:t>
            </a:r>
            <a:r>
              <a:rPr lang="en-US" altLang="ko-KR" dirty="0"/>
              <a:t> : </a:t>
            </a:r>
            <a:r>
              <a:rPr lang="ko-KR" altLang="en-US" dirty="0"/>
              <a:t>로그 </a:t>
            </a:r>
            <a:r>
              <a:rPr lang="ko-KR" altLang="en-US" dirty="0" err="1"/>
              <a:t>한줄로</a:t>
            </a:r>
            <a:r>
              <a:rPr lang="ko-KR" altLang="en-US" dirty="0"/>
              <a:t> 보기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--all : </a:t>
            </a:r>
            <a:r>
              <a:rPr lang="ko-KR" altLang="en-US" dirty="0"/>
              <a:t>모든 </a:t>
            </a:r>
            <a:r>
              <a:rPr lang="ko-KR" altLang="en-US" dirty="0" err="1"/>
              <a:t>브랜치</a:t>
            </a:r>
            <a:r>
              <a:rPr lang="ko-KR" altLang="en-US" dirty="0"/>
              <a:t> 로그 보기</a:t>
            </a:r>
            <a:r>
              <a:rPr lang="en-US" altLang="ko-KR" dirty="0"/>
              <a:t>, </a:t>
            </a:r>
            <a:r>
              <a:rPr lang="ko-KR" altLang="en-US" dirty="0"/>
              <a:t>안쓰면 현재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--graph : </a:t>
            </a:r>
            <a:r>
              <a:rPr lang="ko-KR" altLang="en-US" dirty="0"/>
              <a:t>그래프 형태로 보기</a:t>
            </a:r>
            <a:endParaRPr lang="en-US" altLang="ko-KR" sz="24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C96076-6DD6-038A-2110-09553BBE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64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36AF2F-C4E9-F69C-D921-A36C317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1248201" y="215773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1548736" y="1640454"/>
            <a:ext cx="1814920" cy="4984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atin typeface="+mn-ea"/>
              </a:rPr>
              <a:t>✅ </a:t>
            </a:r>
            <a:r>
              <a:rPr lang="ko-KR" altLang="en-US" sz="2400" b="1" dirty="0" err="1">
                <a:latin typeface="+mn-ea"/>
              </a:rPr>
              <a:t>커밋</a:t>
            </a:r>
            <a:r>
              <a:rPr lang="ko-KR" altLang="en-US" sz="2400" b="1" dirty="0">
                <a:latin typeface="+mn-ea"/>
              </a:rPr>
              <a:t> 예시</a:t>
            </a:r>
            <a:endParaRPr lang="en-US" altLang="ko-KR" sz="2400" b="1" dirty="0">
              <a:latin typeface="+mn-ea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11A6F84-A1B5-23DA-41CF-2094404DA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50" y="2205274"/>
            <a:ext cx="4501928" cy="351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1AA886-9980-EBB7-470B-6DAE9E09EF15}"/>
              </a:ext>
            </a:extLst>
          </p:cNvPr>
          <p:cNvSpPr txBox="1"/>
          <p:nvPr/>
        </p:nvSpPr>
        <p:spPr>
          <a:xfrm>
            <a:off x="6606245" y="2291781"/>
            <a:ext cx="4140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커밋할 파일 추가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스테이징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영역에 등록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3DA5A-A1F1-0EBE-8CF1-BB09DAC87CCE}"/>
              </a:ext>
            </a:extLst>
          </p:cNvPr>
          <p:cNvSpPr txBox="1"/>
          <p:nvPr/>
        </p:nvSpPr>
        <p:spPr>
          <a:xfrm>
            <a:off x="6606245" y="2775259"/>
            <a:ext cx="3857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메시지 작성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로컬저장소에 저장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A401A-A723-C572-AC2C-C8994E2E5744}"/>
              </a:ext>
            </a:extLst>
          </p:cNvPr>
          <p:cNvSpPr txBox="1"/>
          <p:nvPr/>
        </p:nvSpPr>
        <p:spPr>
          <a:xfrm>
            <a:off x="6606245" y="3805446"/>
            <a:ext cx="3690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원격저장소의 브랜치로 파일 올리기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024808-1060-A22F-1008-85C3A9E69080}"/>
              </a:ext>
            </a:extLst>
          </p:cNvPr>
          <p:cNvSpPr/>
          <p:nvPr/>
        </p:nvSpPr>
        <p:spPr>
          <a:xfrm>
            <a:off x="1685107" y="2345283"/>
            <a:ext cx="1028310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80371D-3C4A-3F8A-F163-8A6A2227E2FD}"/>
              </a:ext>
            </a:extLst>
          </p:cNvPr>
          <p:cNvSpPr/>
          <p:nvPr/>
        </p:nvSpPr>
        <p:spPr>
          <a:xfrm>
            <a:off x="1685107" y="2851673"/>
            <a:ext cx="2277990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D3318E-5A6F-0E63-9C72-87FCB3FEC46B}"/>
              </a:ext>
            </a:extLst>
          </p:cNvPr>
          <p:cNvSpPr/>
          <p:nvPr/>
        </p:nvSpPr>
        <p:spPr>
          <a:xfrm>
            <a:off x="1684369" y="3890832"/>
            <a:ext cx="1719927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423422-E203-0DE8-2F01-FA4EE1FA85B8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921000" y="2482344"/>
            <a:ext cx="3685245" cy="94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3A5622-EB63-4BC2-B02A-B64357ACFBA0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4191000" y="2975314"/>
            <a:ext cx="24152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A96D2CE-E099-65B3-55CA-1B111A33517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591560" y="4005501"/>
            <a:ext cx="301468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01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2360892" y="1269723"/>
            <a:ext cx="60308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n-ea"/>
              </a:rPr>
              <a:t>✅</a:t>
            </a:r>
            <a:r>
              <a:rPr lang="ko-KR" altLang="en-US" sz="2400" dirty="0" err="1">
                <a:latin typeface="+mn-ea"/>
              </a:rPr>
              <a:t>푸쉬</a:t>
            </a:r>
            <a:r>
              <a:rPr lang="ko-KR" altLang="en-US" sz="2400" dirty="0">
                <a:latin typeface="+mn-ea"/>
              </a:rPr>
              <a:t> 완료 후 </a:t>
            </a:r>
            <a:r>
              <a:rPr lang="en-US" altLang="ko-KR" sz="2400" dirty="0" err="1">
                <a:latin typeface="+mn-ea"/>
              </a:rPr>
              <a:t>github</a:t>
            </a:r>
            <a:r>
              <a:rPr lang="ko-KR" altLang="en-US" sz="2400" dirty="0">
                <a:latin typeface="+mn-ea"/>
              </a:rPr>
              <a:t>에 생성한 저장소로 이동</a:t>
            </a:r>
            <a:endParaRPr lang="en-US" altLang="ko-KR" sz="2400" dirty="0">
              <a:latin typeface="+mn-ea"/>
            </a:endParaRPr>
          </a:p>
        </p:txBody>
      </p:sp>
      <p:pic>
        <p:nvPicPr>
          <p:cNvPr id="8" name="그림 7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CBC9736-7A1A-7F58-ADB3-C89C8F9BF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97" y="1918144"/>
            <a:ext cx="7191006" cy="41441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19F2DC-23EA-2FCA-F9A6-D409C62CCC4D}"/>
              </a:ext>
            </a:extLst>
          </p:cNvPr>
          <p:cNvSpPr/>
          <p:nvPr/>
        </p:nvSpPr>
        <p:spPr>
          <a:xfrm>
            <a:off x="2537850" y="3309257"/>
            <a:ext cx="3950036" cy="3374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40C6A2-3BC3-DCC8-6048-85BC93D54739}"/>
              </a:ext>
            </a:extLst>
          </p:cNvPr>
          <p:cNvSpPr/>
          <p:nvPr/>
        </p:nvSpPr>
        <p:spPr>
          <a:xfrm>
            <a:off x="2286000" y="3735628"/>
            <a:ext cx="8481387" cy="990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71D9B-60AF-B5EA-775B-0820AF252A68}"/>
              </a:ext>
            </a:extLst>
          </p:cNvPr>
          <p:cNvSpPr txBox="1"/>
          <p:nvPr/>
        </p:nvSpPr>
        <p:spPr>
          <a:xfrm>
            <a:off x="2430480" y="3708647"/>
            <a:ext cx="19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✔️추가했던 파일들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549F9-8F2F-EE2C-33AA-79FAE26AFBB4}"/>
              </a:ext>
            </a:extLst>
          </p:cNvPr>
          <p:cNvSpPr txBox="1"/>
          <p:nvPr/>
        </p:nvSpPr>
        <p:spPr>
          <a:xfrm>
            <a:off x="5372036" y="3578978"/>
            <a:ext cx="4669432" cy="12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✔️커밋했을 때 작성한 메시지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메시지는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add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했을 때의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스테이징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영역에</a:t>
            </a:r>
            <a:b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    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올라간 파일에만 작성됨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68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</a:rPr>
              <a:t>실습</a:t>
            </a:r>
            <a:r>
              <a:rPr lang="en-US" altLang="ko-KR" sz="4800" dirty="0">
                <a:solidFill>
                  <a:schemeClr val="accent2"/>
                </a:solidFill>
              </a:rPr>
              <a:t>2. </a:t>
            </a:r>
            <a:r>
              <a:rPr lang="ko-KR" altLang="en-US" sz="4800" dirty="0">
                <a:solidFill>
                  <a:schemeClr val="accent2"/>
                </a:solidFill>
              </a:rPr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2555607" y="1693341"/>
            <a:ext cx="5917004" cy="1689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1️⃣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파일을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개 더 생성하기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: hello.txt, test.txt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2️⃣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신규 생성한 파일에 텍스트로 글을 작성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3️⃣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위 생성된 모든 파일을 원격저장소로 올리기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</a:t>
            </a:r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6704363-9E64-28FA-E538-30379C099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607" y="3806395"/>
            <a:ext cx="7080785" cy="1358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C869B-21D4-9359-F13B-584AC9AC29A6}"/>
              </a:ext>
            </a:extLst>
          </p:cNvPr>
          <p:cNvSpPr txBox="1"/>
          <p:nvPr/>
        </p:nvSpPr>
        <p:spPr>
          <a:xfrm>
            <a:off x="4246776" y="5287366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실습 </a:t>
            </a:r>
            <a:r>
              <a:rPr lang="ko-KR" altLang="en-US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완료시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github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올라간 화면 예시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65BCEAF-8047-A4A7-8DD8-3B2E59DE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984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00A8D-EE34-6F5F-A052-BB692256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97C26-242E-1BAE-5402-3BD70571F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1835"/>
            <a:ext cx="11701221" cy="1346372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Commit</a:t>
            </a:r>
            <a:r>
              <a:rPr lang="ko-KR" altLang="en-US" dirty="0"/>
              <a:t> 을 수행하면 </a:t>
            </a:r>
            <a:r>
              <a:rPr lang="en-US" altLang="ko-KR" dirty="0"/>
              <a:t>Node </a:t>
            </a:r>
            <a:r>
              <a:rPr lang="ko-KR" altLang="en-US" dirty="0"/>
              <a:t>가 생성됨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✔️ 각 </a:t>
            </a:r>
            <a:r>
              <a:rPr lang="en-US" altLang="ko-KR" dirty="0"/>
              <a:t>Commit Node</a:t>
            </a:r>
            <a:r>
              <a:rPr lang="ko-KR" altLang="en-US" dirty="0"/>
              <a:t>는 고유한 </a:t>
            </a:r>
            <a:r>
              <a:rPr lang="en-US" altLang="ko-KR" dirty="0"/>
              <a:t>ID</a:t>
            </a:r>
            <a:r>
              <a:rPr lang="ko-KR" altLang="en-US" dirty="0"/>
              <a:t>를 가짐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B0AE9-4344-0C24-5A6B-DC6A4879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1D535-1A1C-9113-F004-1825D002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54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12942C-996A-73B4-DFE6-A5F4175FAC32}"/>
              </a:ext>
            </a:extLst>
          </p:cNvPr>
          <p:cNvGrpSpPr/>
          <p:nvPr/>
        </p:nvGrpSpPr>
        <p:grpSpPr>
          <a:xfrm>
            <a:off x="1282005" y="3350422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783C5B2F-A64B-31A2-F339-0FABC383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CFBCDD-4326-0A43-0748-53F6EEA2E427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118160-FEE4-EAA5-EC30-6182CFB364E0}"/>
              </a:ext>
            </a:extLst>
          </p:cNvPr>
          <p:cNvGrpSpPr/>
          <p:nvPr/>
        </p:nvGrpSpPr>
        <p:grpSpPr>
          <a:xfrm>
            <a:off x="6670059" y="3350422"/>
            <a:ext cx="1181734" cy="1283732"/>
            <a:chOff x="987725" y="2514600"/>
            <a:chExt cx="1181734" cy="1283732"/>
          </a:xfrm>
        </p:grpSpPr>
        <p:pic>
          <p:nvPicPr>
            <p:cNvPr id="10" name="그래픽 9" descr="용지 단색으로 채워진">
              <a:extLst>
                <a:ext uri="{FF2B5EF4-FFF2-40B4-BE49-F238E27FC236}">
                  <a16:creationId xmlns:a16="http://schemas.microsoft.com/office/drawing/2014/main" id="{864EB52D-378C-5604-B555-912482BCA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E65AFF-7717-B2A5-9779-DB9C70F2D8A3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27EC1D-C010-7A46-D0EF-C386F00942D3}"/>
              </a:ext>
            </a:extLst>
          </p:cNvPr>
          <p:cNvGrpSpPr/>
          <p:nvPr/>
        </p:nvGrpSpPr>
        <p:grpSpPr>
          <a:xfrm>
            <a:off x="3976032" y="3350422"/>
            <a:ext cx="1181734" cy="1283732"/>
            <a:chOff x="987725" y="2514600"/>
            <a:chExt cx="1181734" cy="1283732"/>
          </a:xfrm>
        </p:grpSpPr>
        <p:pic>
          <p:nvPicPr>
            <p:cNvPr id="13" name="그래픽 12" descr="용지 단색으로 채워진">
              <a:extLst>
                <a:ext uri="{FF2B5EF4-FFF2-40B4-BE49-F238E27FC236}">
                  <a16:creationId xmlns:a16="http://schemas.microsoft.com/office/drawing/2014/main" id="{D9D7680C-21CA-8899-6425-19335A902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D5458-1DC5-53C0-88F5-978484823EC9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EFBCE23-E6CB-9546-A690-7DD2E6D74CD7}"/>
              </a:ext>
            </a:extLst>
          </p:cNvPr>
          <p:cNvGrpSpPr/>
          <p:nvPr/>
        </p:nvGrpSpPr>
        <p:grpSpPr>
          <a:xfrm>
            <a:off x="9497753" y="3340090"/>
            <a:ext cx="1181734" cy="1283732"/>
            <a:chOff x="987725" y="2514600"/>
            <a:chExt cx="1181734" cy="1283732"/>
          </a:xfrm>
        </p:grpSpPr>
        <p:pic>
          <p:nvPicPr>
            <p:cNvPr id="16" name="그래픽 15" descr="용지 단색으로 채워진">
              <a:extLst>
                <a:ext uri="{FF2B5EF4-FFF2-40B4-BE49-F238E27FC236}">
                  <a16:creationId xmlns:a16="http://schemas.microsoft.com/office/drawing/2014/main" id="{131772D9-96A5-40AD-B99C-C1C399A65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C45E39-8218-84A7-4CBD-96D7A23169B4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52084F3-10AE-5FCD-1EB4-E863EC0A2572}"/>
              </a:ext>
            </a:extLst>
          </p:cNvPr>
          <p:cNvCxnSpPr/>
          <p:nvPr/>
        </p:nvCxnSpPr>
        <p:spPr>
          <a:xfrm>
            <a:off x="2711837" y="4982011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80491E-B35A-D671-D9F8-14A46F610A0C}"/>
              </a:ext>
            </a:extLst>
          </p:cNvPr>
          <p:cNvCxnSpPr/>
          <p:nvPr/>
        </p:nvCxnSpPr>
        <p:spPr>
          <a:xfrm>
            <a:off x="5390913" y="4982011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128CD90-5304-02D5-871F-21A55FC60C02}"/>
              </a:ext>
            </a:extLst>
          </p:cNvPr>
          <p:cNvCxnSpPr/>
          <p:nvPr/>
        </p:nvCxnSpPr>
        <p:spPr>
          <a:xfrm>
            <a:off x="8156850" y="4982011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24C28A-C7DB-99A7-8897-60D6FE32C034}"/>
              </a:ext>
            </a:extLst>
          </p:cNvPr>
          <p:cNvSpPr txBox="1"/>
          <p:nvPr/>
        </p:nvSpPr>
        <p:spPr>
          <a:xfrm>
            <a:off x="2971144" y="44941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3D654D-B6B1-BFAD-64C8-8D31B9CF685B}"/>
              </a:ext>
            </a:extLst>
          </p:cNvPr>
          <p:cNvSpPr txBox="1"/>
          <p:nvPr/>
        </p:nvSpPr>
        <p:spPr>
          <a:xfrm>
            <a:off x="5666189" y="4495819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5E19A5-4FCA-D713-4EBE-8CB48509C49A}"/>
              </a:ext>
            </a:extLst>
          </p:cNvPr>
          <p:cNvSpPr txBox="1"/>
          <p:nvPr/>
        </p:nvSpPr>
        <p:spPr>
          <a:xfrm>
            <a:off x="8380578" y="449410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F561A9-3E9A-32A1-FEE4-7C8F887C63D4}"/>
              </a:ext>
            </a:extLst>
          </p:cNvPr>
          <p:cNvSpPr txBox="1"/>
          <p:nvPr/>
        </p:nvSpPr>
        <p:spPr>
          <a:xfrm>
            <a:off x="1443137" y="2959439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986F-4143-BBB5-A6DB-2FA6A543E634}"/>
              </a:ext>
            </a:extLst>
          </p:cNvPr>
          <p:cNvSpPr txBox="1"/>
          <p:nvPr/>
        </p:nvSpPr>
        <p:spPr>
          <a:xfrm>
            <a:off x="4208467" y="295943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03AF8-8021-3C6A-B404-92A3CD9DB956}"/>
              </a:ext>
            </a:extLst>
          </p:cNvPr>
          <p:cNvSpPr txBox="1"/>
          <p:nvPr/>
        </p:nvSpPr>
        <p:spPr>
          <a:xfrm>
            <a:off x="6885663" y="2959439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11FB00-F98C-5496-EE22-EB0843A7D9C8}"/>
              </a:ext>
            </a:extLst>
          </p:cNvPr>
          <p:cNvSpPr txBox="1"/>
          <p:nvPr/>
        </p:nvSpPr>
        <p:spPr>
          <a:xfrm>
            <a:off x="9639723" y="297075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D6BDF67-ACC1-E7F7-B9B0-F4CCCB82D4D4}"/>
              </a:ext>
            </a:extLst>
          </p:cNvPr>
          <p:cNvSpPr/>
          <p:nvPr/>
        </p:nvSpPr>
        <p:spPr>
          <a:xfrm>
            <a:off x="1592972" y="4700375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0B7757-22AB-D27C-1143-268654E3634F}"/>
              </a:ext>
            </a:extLst>
          </p:cNvPr>
          <p:cNvSpPr/>
          <p:nvPr/>
        </p:nvSpPr>
        <p:spPr>
          <a:xfrm>
            <a:off x="4303830" y="4700375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30CB470-33C5-B020-6FC4-AA5970774A73}"/>
              </a:ext>
            </a:extLst>
          </p:cNvPr>
          <p:cNvSpPr/>
          <p:nvPr/>
        </p:nvSpPr>
        <p:spPr>
          <a:xfrm>
            <a:off x="6974848" y="4700375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61C75FE-2DA1-FCED-94EB-1CEF073829DF}"/>
              </a:ext>
            </a:extLst>
          </p:cNvPr>
          <p:cNvSpPr/>
          <p:nvPr/>
        </p:nvSpPr>
        <p:spPr>
          <a:xfrm>
            <a:off x="9808720" y="4700375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CE7DB-3489-F60D-730D-4F9A08980CFC}"/>
              </a:ext>
            </a:extLst>
          </p:cNvPr>
          <p:cNvSpPr txBox="1"/>
          <p:nvPr/>
        </p:nvSpPr>
        <p:spPr>
          <a:xfrm>
            <a:off x="1435893" y="529255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03d1a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5F85B8-C7A6-AC5B-6D35-4F69617D816E}"/>
              </a:ext>
            </a:extLst>
          </p:cNvPr>
          <p:cNvSpPr txBox="1"/>
          <p:nvPr/>
        </p:nvSpPr>
        <p:spPr>
          <a:xfrm>
            <a:off x="4169193" y="5292558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a3b19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D10DBD-5BDC-AEE9-D700-02EFD2F7D541}"/>
              </a:ext>
            </a:extLst>
          </p:cNvPr>
          <p:cNvSpPr txBox="1"/>
          <p:nvPr/>
        </p:nvSpPr>
        <p:spPr>
          <a:xfrm>
            <a:off x="6895800" y="529255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5ff31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F5485C-7C5D-8341-3587-8F09D3DF232B}"/>
              </a:ext>
            </a:extLst>
          </p:cNvPr>
          <p:cNvSpPr txBox="1"/>
          <p:nvPr/>
        </p:nvSpPr>
        <p:spPr>
          <a:xfrm>
            <a:off x="9675686" y="526017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53cd1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48158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2EED2-57EC-8EF8-25EB-7D35708A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216847"/>
            <a:ext cx="11701221" cy="410022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메모장에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“ABC”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적고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레포지토리에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txt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파일을 저장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앞 페이지에서 학습한 명령어들을 사용하여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노드 생성 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txt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파일을 다시 열어서 내용을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“DEF”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바꾸고 또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노드 생성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내역을 확인하는 명령어를 사용하여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번의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내역 확인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내역을 스크린샷으로 찍어서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슬랙에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댓글로 제출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12184-AF0C-C4D9-7497-FFCF6836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7EED0F-299C-30EF-BA99-257A78FB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Malgun Gothic Semilight" panose="020B0503020000020004" pitchFamily="34" charset="-127"/>
              </a:defRPr>
            </a:lvl1pPr>
          </a:lstStyle>
          <a:p>
            <a:r>
              <a:rPr lang="ko-KR" altLang="en-US" sz="4800" dirty="0">
                <a:solidFill>
                  <a:srgbClr val="ED7D31"/>
                </a:solidFill>
              </a:rPr>
              <a:t>실습</a:t>
            </a:r>
            <a:r>
              <a:rPr lang="en-US" altLang="ko-KR" sz="4800" dirty="0">
                <a:solidFill>
                  <a:srgbClr val="ED7D31"/>
                </a:solidFill>
              </a:rPr>
              <a:t>3. </a:t>
            </a:r>
            <a:r>
              <a:rPr lang="en-US" altLang="ko-KR" sz="4800" dirty="0" err="1">
                <a:solidFill>
                  <a:srgbClr val="ED7D31"/>
                </a:solidFill>
              </a:rPr>
              <a:t>Git</a:t>
            </a:r>
            <a:r>
              <a:rPr lang="en-US" altLang="ko-KR" sz="4800" dirty="0">
                <a:solidFill>
                  <a:srgbClr val="ED7D31"/>
                </a:solidFill>
              </a:rPr>
              <a:t> </a:t>
            </a:r>
            <a:r>
              <a:rPr lang="ko-KR" altLang="en-US" sz="4800" dirty="0">
                <a:solidFill>
                  <a:srgbClr val="ED7D31"/>
                </a:solidFill>
              </a:rPr>
              <a:t>테스트</a:t>
            </a:r>
          </a:p>
        </p:txBody>
      </p:sp>
    </p:spTree>
    <p:extLst>
      <p:ext uri="{BB962C8B-B14F-4D97-AF65-F5344CB8AC3E}">
        <p14:creationId xmlns:p14="http://schemas.microsoft.com/office/powerpoint/2010/main" val="40206378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Q &amp; A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251788" y="1184892"/>
            <a:ext cx="11606536" cy="4488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🔎 파일을 신규로 제작하고 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push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하게 되면 원격저장소에 파일이 업로드됨</a:t>
            </a:r>
            <a:b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     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만약 기존 파일에서 코드만 수정만 한다면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다시 파일이 업로드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되는게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아닌 코드만 수정됨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스냅샷 방식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🔎 폴더에 아무 파일도 존재하지 않는다면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해당 폴더는 원격저장소에 업로드 되지 않음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적어도 하나의 파일이 존재해야 함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폴더가 올라가는 게 아닌 파일이 올라가는 것이기 때문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🔎 중요한 정보가 담긴 파일도 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</a:t>
            </a:r>
            <a:r>
              <a:rPr lang="ko-KR" altLang="en-US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저장소에 올려도 되나요</a:t>
            </a:r>
            <a:r>
              <a:rPr lang="en-US" altLang="ko-KR" sz="24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아니요</a:t>
            </a:r>
            <a:r>
              <a:rPr lang="en-US" altLang="ko-KR" sz="24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 </a:t>
            </a:r>
            <a:r>
              <a:rPr lang="ko-KR" altLang="en-US" sz="24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절대 안됨</a:t>
            </a:r>
            <a:r>
              <a:rPr lang="en-US" altLang="ko-KR" sz="24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!!!!!!!!!!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  <a:r>
              <a:rPr lang="en-US" altLang="ko-KR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gitignore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파일을 만들어서 파일을 무시하게 해야함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3B404-28BF-8002-552B-E31B26B3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545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.gitignore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251788" y="995353"/>
            <a:ext cx="11325474" cy="4867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모든 파일이 전부 </a:t>
            </a:r>
            <a:r>
              <a:rPr lang="en-US" altLang="ko-KR" sz="28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</a:t>
            </a:r>
            <a:r>
              <a:rPr lang="en-US" altLang="ko-KR" sz="2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원격저장소에 올릴 필요가 없음</a:t>
            </a:r>
            <a:endParaRPr lang="en-US" altLang="ko-KR" sz="2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특히 </a:t>
            </a:r>
            <a:r>
              <a:rPr lang="en-US" altLang="ko-KR" sz="2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API key, DB </a:t>
            </a:r>
            <a:r>
              <a:rPr lang="ko-KR" altLang="en-US" sz="2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접속정보 등 외부에 노출하면 안되는 정보는</a:t>
            </a:r>
            <a:endParaRPr lang="en-US" altLang="ko-KR" sz="2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800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     Git </a:t>
            </a:r>
            <a:r>
              <a:rPr lang="ko-KR" altLang="en-US" sz="2800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원격저장소에 올리면 절대 안됨</a:t>
            </a:r>
            <a:endParaRPr lang="en-US" altLang="ko-KR" sz="2800" dirty="0">
              <a:solidFill>
                <a:srgbClr val="FF505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올리면 안되는 파일들에 대한 정보를 담는 파일이 </a:t>
            </a:r>
            <a:r>
              <a:rPr lang="en-US" altLang="ko-KR" sz="2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  <a:r>
              <a:rPr lang="en-US" altLang="ko-KR" sz="28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gitignore</a:t>
            </a:r>
            <a:r>
              <a:rPr lang="en-US" altLang="ko-KR" sz="2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8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파일임</a:t>
            </a:r>
            <a:endParaRPr lang="en-US" altLang="ko-KR" sz="2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8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  <a:r>
              <a:rPr lang="en-US" altLang="ko-KR" sz="2800" b="1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gitignore</a:t>
            </a:r>
            <a:r>
              <a:rPr lang="en-US" altLang="ko-KR" sz="28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8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파일은 루트 폴더가 있는 곳에 있어야함</a:t>
            </a:r>
            <a:endParaRPr lang="en-US" altLang="ko-KR" sz="28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88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.gitignore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396627" y="1596643"/>
            <a:ext cx="6595075" cy="39065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규칙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*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.txt 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확장자가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txt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끝나는 파일 모두 무시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text.txt : text.txt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무시되지 않음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test</a:t>
            </a:r>
            <a:r>
              <a:rPr lang="en-US" altLang="ko-KR" sz="24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루트 폴더내 하위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폴더중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이름이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test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폴더의 </a:t>
            </a:r>
            <a:b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파일들은 무시한다는 뜻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상대 경로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test :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루트 폴더내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test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폴더를 무시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절대 경로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b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프로젝트 루트 기준으로 경로 지정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58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078A599-651A-34CA-83A9-5BAE985CFA31}"/>
              </a:ext>
            </a:extLst>
          </p:cNvPr>
          <p:cNvGrpSpPr/>
          <p:nvPr/>
        </p:nvGrpSpPr>
        <p:grpSpPr>
          <a:xfrm>
            <a:off x="7324419" y="1766657"/>
            <a:ext cx="4722829" cy="3736505"/>
            <a:chOff x="7315200" y="1262155"/>
            <a:chExt cx="4722829" cy="3736505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663D100-9789-A5FD-B97B-8A6BB61EA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07987" y="1325563"/>
              <a:ext cx="4520505" cy="1996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7A5143-FDF9-DDEE-E44A-0FB51B1956BA}"/>
                </a:ext>
              </a:extLst>
            </p:cNvPr>
            <p:cNvSpPr txBox="1"/>
            <p:nvPr/>
          </p:nvSpPr>
          <p:spPr>
            <a:xfrm>
              <a:off x="7407987" y="3429000"/>
              <a:ext cx="389160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무시되는 파일 예시</a:t>
              </a:r>
              <a:endPara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test/ : b.exe, a.exe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/test : b.exe</a:t>
              </a:r>
              <a:b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</a:b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a.exe 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무시되지 </a:t>
              </a:r>
              <a:r>
                <a:rPr lang="ko-KR" altLang="en-US" sz="2000" dirty="0">
                  <a:solidFill>
                    <a:srgbClr val="FF0000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않음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195185A-1D2D-556E-7838-16824E3D631E}"/>
                </a:ext>
              </a:extLst>
            </p:cNvPr>
            <p:cNvSpPr/>
            <p:nvPr/>
          </p:nvSpPr>
          <p:spPr>
            <a:xfrm>
              <a:off x="7315200" y="1262155"/>
              <a:ext cx="4722829" cy="3344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6250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80" y="1219517"/>
            <a:ext cx="10515600" cy="5028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Light" panose="02000403000000020004" pitchFamily="2" charset="-127"/>
              </a:rPr>
              <a:t>⚠️</a:t>
            </a:r>
            <a:r>
              <a:rPr lang="ko-KR" altLang="en-US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주의사항</a:t>
            </a:r>
          </a:p>
          <a:p>
            <a:pPr marL="457200" lvl="1" indent="0">
              <a:buNone/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하나의 프로젝트에는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.git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폴더가 한 번만 생성되어야 함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실수 사례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59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D460F82-7798-D749-0381-59257B548B84}"/>
              </a:ext>
            </a:extLst>
          </p:cNvPr>
          <p:cNvGrpSpPr/>
          <p:nvPr/>
        </p:nvGrpSpPr>
        <p:grpSpPr>
          <a:xfrm>
            <a:off x="659788" y="2824213"/>
            <a:ext cx="10872424" cy="2709650"/>
            <a:chOff x="807292" y="2795337"/>
            <a:chExt cx="10872424" cy="2709650"/>
          </a:xfrm>
        </p:grpSpPr>
        <p:pic>
          <p:nvPicPr>
            <p:cNvPr id="2" name="그림 1" descr="텍스트, 스크린샷, 도표, 폰트이(가) 표시된 사진&#10;&#10;자동 생성된 설명">
              <a:extLst>
                <a:ext uri="{FF2B5EF4-FFF2-40B4-BE49-F238E27FC236}">
                  <a16:creationId xmlns:a16="http://schemas.microsoft.com/office/drawing/2014/main" id="{04B37F50-F754-83B2-5113-B3E8CD246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292" y="2795337"/>
              <a:ext cx="3739081" cy="27096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43D2974-7A01-89DF-0DFA-4C9F8D2AC47D}"/>
                </a:ext>
              </a:extLst>
            </p:cNvPr>
            <p:cNvSpPr txBox="1"/>
            <p:nvPr/>
          </p:nvSpPr>
          <p:spPr>
            <a:xfrm>
              <a:off x="5105852" y="3207243"/>
              <a:ext cx="6573864" cy="1885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루트 폴더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(git-test)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에서 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git </a:t>
              </a:r>
              <a:r>
                <a:rPr lang="en-US" altLang="ko-KR" sz="20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init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후 정상적으로 버전 관리 중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하위 폴더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(a)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에서 다시 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git </a:t>
              </a:r>
              <a:r>
                <a:rPr lang="en-US" altLang="ko-KR" sz="2000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init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→ 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또 다른 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.git 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생성됨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결과적으로 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.git 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디렉토리가 중복됨</a:t>
              </a:r>
              <a:endPara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루트에서 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git push 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시 오류 발생</a:t>
              </a:r>
              <a:endPara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634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DE483-7003-205F-DF9F-4E03748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7월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B4B42-28A9-0B2B-1054-732722A1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0DF41375-192F-F237-769E-3F0AA4EE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1" y="195725"/>
            <a:ext cx="2017579" cy="84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뭐래는거야 - 뽐뿌:짤방갤러리">
            <a:extLst>
              <a:ext uri="{FF2B5EF4-FFF2-40B4-BE49-F238E27FC236}">
                <a16:creationId xmlns:a16="http://schemas.microsoft.com/office/drawing/2014/main" id="{2631418A-C195-4108-3DC2-FD438C48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33" y="3903298"/>
            <a:ext cx="2743200" cy="21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86289EF7-6452-7A9C-11FE-13872637C963}"/>
              </a:ext>
            </a:extLst>
          </p:cNvPr>
          <p:cNvSpPr txBox="1">
            <a:spLocks/>
          </p:cNvSpPr>
          <p:nvPr/>
        </p:nvSpPr>
        <p:spPr>
          <a:xfrm>
            <a:off x="251788" y="1038064"/>
            <a:ext cx="11688424" cy="4638836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💡분산형 버전 관리 시스템</a:t>
            </a:r>
            <a:r>
              <a:rPr lang="en-US" altLang="ko-KR" dirty="0"/>
              <a:t>, </a:t>
            </a:r>
            <a:r>
              <a:rPr lang="ko-KR" altLang="en-US" dirty="0"/>
              <a:t>소스 코드의 변경 이력을 효율적으로 관리하고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여러 개발자 간 협업을 가능하게 해주는 도구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리눅스 개발자</a:t>
            </a:r>
            <a:r>
              <a:rPr lang="en-US" altLang="ko-KR" dirty="0"/>
              <a:t>, </a:t>
            </a:r>
            <a:r>
              <a:rPr lang="ko-KR" altLang="en-US" dirty="0" err="1"/>
              <a:t>리누스</a:t>
            </a:r>
            <a:r>
              <a:rPr lang="ko-KR" altLang="en-US" dirty="0"/>
              <a:t> </a:t>
            </a:r>
            <a:r>
              <a:rPr lang="ko-KR" altLang="en-US" dirty="0" err="1"/>
              <a:t>토발즈가</a:t>
            </a:r>
            <a:r>
              <a:rPr lang="ko-KR" altLang="en-US" dirty="0"/>
              <a:t> 리눅스 버전 관리를 위해 개발</a:t>
            </a:r>
            <a:r>
              <a:rPr lang="en-US" altLang="ko-KR" dirty="0"/>
              <a:t>(2005</a:t>
            </a:r>
            <a:r>
              <a:rPr lang="ko-KR" altLang="en-US" dirty="0"/>
              <a:t>년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당시 사용하던 버전 관리 시스템의 라이선스 이슈와 성능 한계가 계기가 됨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6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 </a:t>
            </a:r>
            <a:r>
              <a:rPr lang="ko-KR" altLang="en-US" sz="6600" dirty="0" err="1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내려받기</a:t>
            </a:r>
            <a:endParaRPr lang="ko-KR" altLang="en-US" sz="6600" dirty="0">
              <a:solidFill>
                <a:srgbClr val="ED7D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222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DE14B-F590-5390-4ED0-85934CA6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6B89-4082-49DC-A306-910E461DCB41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61428-D3BF-F776-8121-361B8C4D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61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81459821-95CF-3555-EA73-B302A2E83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1374470"/>
            <a:ext cx="9723963" cy="41090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12E734-2A6B-2684-0FF9-747A82C20C5B}"/>
              </a:ext>
            </a:extLst>
          </p:cNvPr>
          <p:cNvSpPr/>
          <p:nvPr/>
        </p:nvSpPr>
        <p:spPr>
          <a:xfrm>
            <a:off x="811924" y="1064171"/>
            <a:ext cx="7740870" cy="139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7D987-75FA-F05A-5784-9A236377BD24}"/>
              </a:ext>
            </a:extLst>
          </p:cNvPr>
          <p:cNvSpPr txBox="1"/>
          <p:nvPr/>
        </p:nvSpPr>
        <p:spPr>
          <a:xfrm>
            <a:off x="748861" y="61743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PC </a:t>
            </a:r>
            <a:r>
              <a:rPr lang="ko-KR" altLang="en-US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 </a:t>
            </a:r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(Repository)</a:t>
            </a:r>
            <a:endParaRPr lang="ko-KR" altLang="en-US" sz="2400" b="1" dirty="0">
              <a:solidFill>
                <a:schemeClr val="accent2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51CC65-D0AD-8FCB-48C8-EB3EABAF5D2B}"/>
              </a:ext>
            </a:extLst>
          </p:cNvPr>
          <p:cNvSpPr/>
          <p:nvPr/>
        </p:nvSpPr>
        <p:spPr>
          <a:xfrm>
            <a:off x="8974887" y="1053824"/>
            <a:ext cx="2468251" cy="14055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C7309-27FB-BF8C-2566-5CB59117A603}"/>
              </a:ext>
            </a:extLst>
          </p:cNvPr>
          <p:cNvSpPr txBox="1"/>
          <p:nvPr/>
        </p:nvSpPr>
        <p:spPr>
          <a:xfrm>
            <a:off x="8713074" y="578969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온라인</a:t>
            </a:r>
            <a:r>
              <a:rPr lang="en-US" altLang="ko-KR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(GitHub) </a:t>
            </a:r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</a:t>
            </a:r>
          </a:p>
        </p:txBody>
      </p:sp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3B584B1-B0E4-0F03-D0B8-1A8FDEA25F0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7351" y="2567428"/>
            <a:ext cx="405849" cy="405849"/>
          </a:xfrm>
          <a:prstGeom prst="rect">
            <a:avLst/>
          </a:prstGeom>
        </p:spPr>
      </p:pic>
      <p:pic>
        <p:nvPicPr>
          <p:cNvPr id="15" name="그래픽 14" descr="배지 윤곽선">
            <a:extLst>
              <a:ext uri="{FF2B5EF4-FFF2-40B4-BE49-F238E27FC236}">
                <a16:creationId xmlns:a16="http://schemas.microsoft.com/office/drawing/2014/main" id="{D0A5762C-A94C-0779-6045-2680F1F5E7F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5699" y="3042743"/>
            <a:ext cx="423043" cy="423043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3C2AD771-BE73-11AF-75E8-9B05A1C3BB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1151" y="3610303"/>
            <a:ext cx="449318" cy="449318"/>
          </a:xfrm>
          <a:prstGeom prst="rect">
            <a:avLst/>
          </a:prstGeom>
        </p:spPr>
      </p:pic>
      <p:pic>
        <p:nvPicPr>
          <p:cNvPr id="20" name="그래픽 19" descr="배지 4 윤곽선">
            <a:extLst>
              <a:ext uri="{FF2B5EF4-FFF2-40B4-BE49-F238E27FC236}">
                <a16:creationId xmlns:a16="http://schemas.microsoft.com/office/drawing/2014/main" id="{739C7520-CEC2-B913-C8A3-34475F7C2B4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955" y="4493173"/>
            <a:ext cx="423043" cy="4230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2297B-E62A-D416-0040-F880C378E8DB}"/>
              </a:ext>
            </a:extLst>
          </p:cNvPr>
          <p:cNvSpPr/>
          <p:nvPr/>
        </p:nvSpPr>
        <p:spPr>
          <a:xfrm>
            <a:off x="811924" y="4278489"/>
            <a:ext cx="10631213" cy="1231974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5885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코드를 왜 받을까</a:t>
            </a:r>
            <a:r>
              <a:rPr lang="en-US" altLang="ko-KR" sz="4800" dirty="0"/>
              <a:t>?</a:t>
            </a:r>
            <a:endParaRPr lang="ko-KR" altLang="en-US" sz="4800" dirty="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2" y="1080031"/>
            <a:ext cx="11514667" cy="3297236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코드 복사 </a:t>
            </a:r>
            <a:r>
              <a:rPr lang="en-US" altLang="ko-KR" dirty="0"/>
              <a:t>: </a:t>
            </a:r>
            <a:r>
              <a:rPr lang="ko-KR" altLang="en-US" dirty="0"/>
              <a:t>원격저장소에 있는 코드를 내 컴퓨터에 백업 가능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협업 용이 </a:t>
            </a:r>
            <a:r>
              <a:rPr lang="en-US" altLang="ko-KR" dirty="0"/>
              <a:t>: </a:t>
            </a:r>
            <a:r>
              <a:rPr lang="ko-KR" altLang="en-US" dirty="0"/>
              <a:t>팀원들이 작업중인 코드를 내 컴퓨터에서 작업 가능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최신 상태 유지</a:t>
            </a:r>
            <a:r>
              <a:rPr lang="en-US" altLang="ko-KR" dirty="0"/>
              <a:t>: </a:t>
            </a:r>
            <a:r>
              <a:rPr lang="ko-KR" altLang="en-US" dirty="0"/>
              <a:t>항상 최신 버전의 코드를 가져와서 최신 상태로 작업 가능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빠른 시작 </a:t>
            </a:r>
            <a:r>
              <a:rPr lang="en-US" altLang="ko-KR" dirty="0"/>
              <a:t>: </a:t>
            </a:r>
            <a:r>
              <a:rPr lang="ko-KR" altLang="en-US" dirty="0"/>
              <a:t>기존 프로젝트를 바로 내 컴퓨터에서 실행하고 테스트 가능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✔️ 프로젝트 설정 </a:t>
            </a:r>
            <a:r>
              <a:rPr lang="en-US" altLang="ko-KR" dirty="0"/>
              <a:t>: </a:t>
            </a:r>
            <a:r>
              <a:rPr lang="ko-KR" altLang="en-US" dirty="0"/>
              <a:t>프로젝트 처음 설정 시 필요한 파일과 폴더 구조를 한번에 가져 올 수 있음</a:t>
            </a: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CC11E-1AC7-D517-DBAB-ABA2636A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575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05630-D2A3-34FF-344E-51F04829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 저장소 만들기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B560-7802-EC16-9EA1-588CF0D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0E82-21E3-488C-BCDC-EB030ADC6AB3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C63C6-3084-0440-9B2F-05EF019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63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860F8E8-F2F7-5E14-B9F1-F76DF5256AAF}"/>
              </a:ext>
            </a:extLst>
          </p:cNvPr>
          <p:cNvGrpSpPr/>
          <p:nvPr/>
        </p:nvGrpSpPr>
        <p:grpSpPr>
          <a:xfrm>
            <a:off x="1057594" y="2257609"/>
            <a:ext cx="3772426" cy="2562583"/>
            <a:chOff x="1075427" y="1690688"/>
            <a:chExt cx="3772426" cy="256258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AD13DA3-89A3-FE18-A29A-35060F587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5427" y="1690688"/>
              <a:ext cx="3772426" cy="256258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1CE2E90-359A-6317-7FEC-E9B4A9B7ED97}"/>
                </a:ext>
              </a:extLst>
            </p:cNvPr>
            <p:cNvSpPr/>
            <p:nvPr/>
          </p:nvSpPr>
          <p:spPr>
            <a:xfrm>
              <a:off x="3783330" y="3200400"/>
              <a:ext cx="1040130" cy="685800"/>
            </a:xfrm>
            <a:prstGeom prst="rect">
              <a:avLst/>
            </a:prstGeom>
            <a:noFill/>
            <a:ln w="3810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1328D384-C233-B85F-0731-FA47C5460C58}"/>
              </a:ext>
            </a:extLst>
          </p:cNvPr>
          <p:cNvGrpSpPr/>
          <p:nvPr/>
        </p:nvGrpSpPr>
        <p:grpSpPr>
          <a:xfrm>
            <a:off x="5635825" y="1145407"/>
            <a:ext cx="6058264" cy="4976897"/>
            <a:chOff x="5058309" y="1515978"/>
            <a:chExt cx="6058264" cy="4976897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6DA7A59-A62B-7C46-EAA5-EC8FC57835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58309" y="1515978"/>
              <a:ext cx="6058264" cy="4976897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673C3BC4-D9BC-7B9B-94D9-1B11F9C10BEA}"/>
                </a:ext>
              </a:extLst>
            </p:cNvPr>
            <p:cNvSpPr/>
            <p:nvPr/>
          </p:nvSpPr>
          <p:spPr>
            <a:xfrm>
              <a:off x="5135880" y="4164330"/>
              <a:ext cx="4065270" cy="396240"/>
            </a:xfrm>
            <a:prstGeom prst="rect">
              <a:avLst/>
            </a:prstGeom>
            <a:noFill/>
            <a:ln w="3810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942EE6B-0D9E-6456-6573-79943E733060}"/>
                </a:ext>
              </a:extLst>
            </p:cNvPr>
            <p:cNvSpPr/>
            <p:nvPr/>
          </p:nvSpPr>
          <p:spPr>
            <a:xfrm>
              <a:off x="5128260" y="5257800"/>
              <a:ext cx="1352550" cy="251460"/>
            </a:xfrm>
            <a:prstGeom prst="rect">
              <a:avLst/>
            </a:prstGeom>
            <a:noFill/>
            <a:ln w="3810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A2179E8-4B4F-50E4-16D1-4B374038A6E0}"/>
                </a:ext>
              </a:extLst>
            </p:cNvPr>
            <p:cNvSpPr/>
            <p:nvPr/>
          </p:nvSpPr>
          <p:spPr>
            <a:xfrm>
              <a:off x="6734890" y="2628180"/>
              <a:ext cx="1734739" cy="526499"/>
            </a:xfrm>
            <a:prstGeom prst="rect">
              <a:avLst/>
            </a:prstGeom>
            <a:noFill/>
            <a:ln w="3810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36544F-A033-0BE7-A9C9-0253976A89B7}"/>
                </a:ext>
              </a:extLst>
            </p:cNvPr>
            <p:cNvSpPr txBox="1"/>
            <p:nvPr/>
          </p:nvSpPr>
          <p:spPr>
            <a:xfrm>
              <a:off x="6819032" y="2778481"/>
              <a:ext cx="1566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 err="1">
                  <a:solidFill>
                    <a:srgbClr val="00B050"/>
                  </a:solidFill>
                </a:rPr>
                <a:t>MyTestRepo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54685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3C53E-8EE7-A875-A4F0-F918F0812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75FE17-867E-61AB-7183-38AB815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clone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017D0-AF27-A833-7DBB-CF24410A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701221" cy="2569945"/>
          </a:xfrm>
        </p:spPr>
        <p:txBody>
          <a:bodyPr>
            <a:no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ko-KR" altLang="en-US" dirty="0"/>
              <a:t>✅ </a:t>
            </a:r>
            <a:r>
              <a:rPr lang="en-US" altLang="ko-KR" dirty="0"/>
              <a:t>git clone (Remote</a:t>
            </a:r>
            <a:r>
              <a:rPr lang="ko-KR" altLang="en-US" dirty="0"/>
              <a:t> </a:t>
            </a:r>
            <a:r>
              <a:rPr lang="en-US" altLang="ko-KR" dirty="0"/>
              <a:t>Repo.</a:t>
            </a:r>
            <a:r>
              <a:rPr lang="ko-KR" altLang="en-US" dirty="0"/>
              <a:t>의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dirty="0"/>
              <a:t>✔️ 원격 저장소의 파일과 </a:t>
            </a:r>
            <a:r>
              <a:rPr lang="en-US" altLang="ko-KR" dirty="0"/>
              <a:t>Git </a:t>
            </a:r>
            <a:r>
              <a:rPr lang="ko-KR" altLang="en-US" dirty="0"/>
              <a:t>히스토리</a:t>
            </a:r>
            <a:r>
              <a:rPr lang="en-US" altLang="ko-KR" dirty="0"/>
              <a:t>(.git </a:t>
            </a:r>
            <a:r>
              <a:rPr lang="ko-KR" altLang="en-US" dirty="0"/>
              <a:t>폴더까지 포함</a:t>
            </a:r>
            <a:r>
              <a:rPr lang="en-US" altLang="ko-KR" dirty="0"/>
              <a:t>)</a:t>
            </a:r>
            <a:r>
              <a:rPr lang="ko-KR" altLang="en-US" dirty="0"/>
              <a:t>를 복사하여</a:t>
            </a:r>
            <a:r>
              <a:rPr lang="en-US" altLang="ko-KR" dirty="0"/>
              <a:t>, </a:t>
            </a:r>
            <a:r>
              <a:rPr lang="ko-KR" altLang="en-US" dirty="0"/>
              <a:t>내 컴퓨터에 새로운</a:t>
            </a:r>
            <a:endParaRPr lang="en-US" altLang="ko-KR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dirty="0"/>
              <a:t>     로컬 저장소를 생성함</a:t>
            </a:r>
            <a:endParaRPr lang="en-US" altLang="ko-KR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GitHub </a:t>
            </a:r>
            <a:r>
              <a:rPr lang="ko-KR" altLang="en-US" dirty="0"/>
              <a:t>로그인을 요청하는 경우도 있음 </a:t>
            </a:r>
            <a:endParaRPr lang="en-US" altLang="ko-KR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>
                <a:solidFill>
                  <a:srgbClr val="00B050"/>
                </a:solidFill>
              </a:rPr>
              <a:t>Personal Access Token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발급이 필요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5FA8F-EBE8-79AF-C712-3884B91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8FA63-0EF0-A2F4-4845-A7FF6EC9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64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32C2AAB-2992-6804-3F22-54AEB9C6A631}"/>
              </a:ext>
            </a:extLst>
          </p:cNvPr>
          <p:cNvGrpSpPr/>
          <p:nvPr/>
        </p:nvGrpSpPr>
        <p:grpSpPr>
          <a:xfrm>
            <a:off x="1265426" y="4735243"/>
            <a:ext cx="9673944" cy="1175055"/>
            <a:chOff x="994226" y="3891216"/>
            <a:chExt cx="9673944" cy="117505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E879389-906B-ADEF-22B1-200ADBAE4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4226" y="3970743"/>
              <a:ext cx="6725589" cy="1095528"/>
            </a:xfrm>
            <a:prstGeom prst="rect">
              <a:avLst/>
            </a:prstGeom>
          </p:spPr>
        </p:pic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11C049F-754C-91A4-C8F5-632C29A38B76}"/>
                </a:ext>
              </a:extLst>
            </p:cNvPr>
            <p:cNvCxnSpPr>
              <a:cxnSpLocks/>
            </p:cNvCxnSpPr>
            <p:nvPr/>
          </p:nvCxnSpPr>
          <p:spPr>
            <a:xfrm>
              <a:off x="2128343" y="4144165"/>
              <a:ext cx="4721773" cy="0"/>
            </a:xfrm>
            <a:prstGeom prst="line">
              <a:avLst/>
            </a:prstGeom>
            <a:ln w="28575">
              <a:solidFill>
                <a:srgbClr val="FF5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9A68288B-81B6-B54D-FDEA-C28BC177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29430" y="3891216"/>
              <a:ext cx="2438740" cy="1152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096811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B9B7-C209-7FE1-F0BD-EC8B4E52B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F08EE-E062-B3B3-5D48-766B895E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AFD2C-A832-4DCF-0C73-6445FF8DB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55" y="1145407"/>
            <a:ext cx="11074690" cy="153469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✔️ </a:t>
            </a:r>
            <a:r>
              <a:rPr lang="en-US" altLang="ko-KR" sz="2400" dirty="0"/>
              <a:t>GitHub </a:t>
            </a:r>
            <a:r>
              <a:rPr lang="ko-KR" altLang="en-US" sz="2400" dirty="0"/>
              <a:t>접근을 위한 임시 비밀번호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GitHub </a:t>
            </a:r>
            <a:r>
              <a:rPr lang="ko-KR" altLang="en-US" sz="2000" dirty="0"/>
              <a:t>계정 </a:t>
            </a:r>
            <a:r>
              <a:rPr lang="en-US" altLang="ko-KR" sz="2000" dirty="0"/>
              <a:t>-&gt; Settings -&gt; Developer settings -&gt; Personal access tokens -&gt; Tokens (classic) -&gt; Generate new token (classic) </a:t>
            </a:r>
            <a:r>
              <a:rPr lang="ko-KR" altLang="en-US" sz="2000" dirty="0"/>
              <a:t>으로 발급 가능</a:t>
            </a:r>
            <a:endParaRPr lang="en-US" altLang="ko-KR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DC836-F507-2E66-A97B-1746CC9E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F367E8-1355-3DAD-4E5B-51F05A4E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349CD18-C1AD-3393-61BD-734A315E74D1}"/>
              </a:ext>
            </a:extLst>
          </p:cNvPr>
          <p:cNvGrpSpPr/>
          <p:nvPr/>
        </p:nvGrpSpPr>
        <p:grpSpPr>
          <a:xfrm>
            <a:off x="901565" y="2998486"/>
            <a:ext cx="10388870" cy="2996162"/>
            <a:chOff x="1371600" y="3698942"/>
            <a:chExt cx="9625545" cy="270249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1917307-6C1A-59D5-F105-38EA27090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71600" y="3698942"/>
              <a:ext cx="1628689" cy="2702493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6E84ACFD-8E40-E03B-539A-9473AE603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27116" y="4061548"/>
              <a:ext cx="1781850" cy="197727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F108AE9-C1E4-DE60-E9F5-B1E8B6A23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35793" y="4362898"/>
              <a:ext cx="2354758" cy="1384267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89E73408-E85D-F83F-94E3-05A1A1975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17378" y="4138935"/>
              <a:ext cx="2879767" cy="1492562"/>
            </a:xfrm>
            <a:prstGeom prst="rect">
              <a:avLst/>
            </a:prstGeom>
          </p:spPr>
        </p:pic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FDB5285-3589-FAA1-FAA6-D9005DDFE53C}"/>
                </a:ext>
              </a:extLst>
            </p:cNvPr>
            <p:cNvCxnSpPr/>
            <p:nvPr/>
          </p:nvCxnSpPr>
          <p:spPr>
            <a:xfrm>
              <a:off x="1458310" y="6329855"/>
              <a:ext cx="488731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34D38FD5-179D-505E-764E-0A245148BF41}"/>
                </a:ext>
              </a:extLst>
            </p:cNvPr>
            <p:cNvCxnSpPr>
              <a:cxnSpLocks/>
            </p:cNvCxnSpPr>
            <p:nvPr/>
          </p:nvCxnSpPr>
          <p:spPr>
            <a:xfrm>
              <a:off x="3471041" y="5977758"/>
              <a:ext cx="864476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276E9784-1F10-7B2C-8658-8B819D680742}"/>
                </a:ext>
              </a:extLst>
            </p:cNvPr>
            <p:cNvCxnSpPr>
              <a:cxnSpLocks/>
            </p:cNvCxnSpPr>
            <p:nvPr/>
          </p:nvCxnSpPr>
          <p:spPr>
            <a:xfrm>
              <a:off x="5838497" y="5573690"/>
              <a:ext cx="63324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2CAB3F4B-D608-E15C-316F-A26637CB2637}"/>
                </a:ext>
              </a:extLst>
            </p:cNvPr>
            <p:cNvCxnSpPr>
              <a:cxnSpLocks/>
            </p:cNvCxnSpPr>
            <p:nvPr/>
          </p:nvCxnSpPr>
          <p:spPr>
            <a:xfrm>
              <a:off x="8395138" y="5316186"/>
              <a:ext cx="1623848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90035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60A22-270F-9A31-2A8E-2E1B1B84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C7257-1068-A5C6-E2FB-BD07115B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D94DF-4A5C-0F4A-1F0D-A566BFE27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420" y="1403627"/>
            <a:ext cx="8227676" cy="5018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발급 받은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Token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GitHub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로그인 창에서 비밀번호 대신 사용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909E5-3F85-B8C1-C16D-EE175678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8D2658-1F44-B754-259C-AB7503A0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66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AF1105A-0BE7-19CD-CF9E-C58C6586A752}"/>
              </a:ext>
            </a:extLst>
          </p:cNvPr>
          <p:cNvGrpSpPr/>
          <p:nvPr/>
        </p:nvGrpSpPr>
        <p:grpSpPr>
          <a:xfrm>
            <a:off x="6712466" y="2243735"/>
            <a:ext cx="4160113" cy="3290413"/>
            <a:chOff x="6267580" y="2387330"/>
            <a:chExt cx="4160113" cy="3290413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9ACAB3A5-552E-C52C-AB52-969CD71227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9418" y="3855697"/>
              <a:ext cx="3005965" cy="140805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C6FE5EB-740E-CBB5-98E0-C91192C77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39891" y="2387330"/>
              <a:ext cx="3015492" cy="140089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D3C285-6540-C22F-17FA-9243850059BA}"/>
                </a:ext>
              </a:extLst>
            </p:cNvPr>
            <p:cNvSpPr txBox="1"/>
            <p:nvPr/>
          </p:nvSpPr>
          <p:spPr>
            <a:xfrm>
              <a:off x="6267580" y="5308411"/>
              <a:ext cx="41601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실제 비밀번호 대신 발급 받은 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Token</a:t>
              </a:r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을 사용</a:t>
              </a:r>
            </a:p>
          </p:txBody>
        </p:sp>
      </p:grpSp>
      <p:pic>
        <p:nvPicPr>
          <p:cNvPr id="20" name="그림 19">
            <a:extLst>
              <a:ext uri="{FF2B5EF4-FFF2-40B4-BE49-F238E27FC236}">
                <a16:creationId xmlns:a16="http://schemas.microsoft.com/office/drawing/2014/main" id="{BDFA823E-0B15-3677-7706-30960C45B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9420" y="2243735"/>
            <a:ext cx="4843734" cy="316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187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원격 저장소 </a:t>
            </a:r>
            <a:r>
              <a:rPr lang="ko-KR" altLang="en-US" b="1" dirty="0"/>
              <a:t>로컬 컴퓨터로 복제하기</a:t>
            </a:r>
            <a:endParaRPr lang="ko-KR" altLang="en-US" sz="4800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2221" y="1556742"/>
            <a:ext cx="2734733" cy="528636"/>
          </a:xfrm>
        </p:spPr>
        <p:txBody>
          <a:bodyPr>
            <a:normAutofit lnSpcReduction="10000"/>
          </a:bodyPr>
          <a:lstStyle/>
          <a:p>
            <a:pPr marL="0" lvl="1" indent="0">
              <a:buNone/>
            </a:pPr>
            <a:r>
              <a:rPr lang="ko-KR" altLang="en-US" dirty="0"/>
              <a:t>✅저장소 주소 복사</a:t>
            </a: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ECCC88A-E471-1345-872F-7A306D9287F0}"/>
              </a:ext>
            </a:extLst>
          </p:cNvPr>
          <p:cNvGrpSpPr/>
          <p:nvPr/>
        </p:nvGrpSpPr>
        <p:grpSpPr>
          <a:xfrm>
            <a:off x="4291263" y="2094418"/>
            <a:ext cx="3609474" cy="3606829"/>
            <a:chOff x="5161547" y="2311385"/>
            <a:chExt cx="3609474" cy="3606829"/>
          </a:xfrm>
        </p:grpSpPr>
        <p:pic>
          <p:nvPicPr>
            <p:cNvPr id="5" name="그림 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E13C6BD4-EED6-A445-9D1B-59E185C52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61547" y="2311386"/>
              <a:ext cx="3398742" cy="3606828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3EA0AD7-8B97-486E-BEEC-3F13C4D109AB}"/>
                </a:ext>
              </a:extLst>
            </p:cNvPr>
            <p:cNvSpPr/>
            <p:nvPr/>
          </p:nvSpPr>
          <p:spPr>
            <a:xfrm>
              <a:off x="7572861" y="2311385"/>
              <a:ext cx="1198160" cy="450054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0CDFF04-0582-FCCC-92AB-A16C4AB70931}"/>
                </a:ext>
              </a:extLst>
            </p:cNvPr>
            <p:cNvSpPr/>
            <p:nvPr/>
          </p:nvSpPr>
          <p:spPr>
            <a:xfrm>
              <a:off x="5161547" y="3858563"/>
              <a:ext cx="3050701" cy="368968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BA4DD0-0983-A964-BAD2-CEA02A3C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2915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원격 저장소 </a:t>
            </a:r>
            <a:r>
              <a:rPr lang="ko-KR" altLang="en-US" b="1" dirty="0"/>
              <a:t>로컬 컴퓨터로 복제하기</a:t>
            </a:r>
            <a:endParaRPr lang="ko-KR" altLang="en-US" sz="4800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26997"/>
            <a:ext cx="10515600" cy="5028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 b="1" dirty="0"/>
              <a:t>✅ 방법</a:t>
            </a:r>
            <a:r>
              <a:rPr lang="en-US" altLang="ko-KR" b="1" dirty="0"/>
              <a:t>1. </a:t>
            </a:r>
            <a:r>
              <a:rPr lang="ko-KR" altLang="en-US" b="1" dirty="0"/>
              <a:t>신규 폴더 생성 후 내려 받기</a:t>
            </a:r>
            <a:endParaRPr lang="en-US" altLang="ko-KR" b="1" dirty="0"/>
          </a:p>
          <a:p>
            <a:pPr marL="457200" lvl="2" indent="0">
              <a:buNone/>
            </a:pPr>
            <a:r>
              <a:rPr lang="en-US" altLang="ko-KR" dirty="0"/>
              <a:t>1️⃣ </a:t>
            </a:r>
            <a:r>
              <a:rPr lang="ko-KR" altLang="en-US" dirty="0"/>
              <a:t>원하는 폴더를 생성 </a:t>
            </a:r>
            <a:endParaRPr lang="en-US" altLang="ko-KR" dirty="0"/>
          </a:p>
          <a:p>
            <a:pPr marL="1257300" lvl="3" indent="-342900"/>
            <a:r>
              <a:rPr lang="en-US" altLang="ko-KR" sz="2000" dirty="0" err="1"/>
              <a:t>mkdir</a:t>
            </a:r>
            <a:r>
              <a:rPr lang="en-US" altLang="ko-KR" sz="2000" dirty="0"/>
              <a:t> </a:t>
            </a:r>
            <a:r>
              <a:rPr lang="ko-KR" altLang="en-US" sz="2000" dirty="0" err="1"/>
              <a:t>폴더명</a:t>
            </a:r>
            <a:endParaRPr lang="en-US" altLang="ko-KR" sz="2000" dirty="0"/>
          </a:p>
          <a:p>
            <a:pPr marL="1257300" lvl="3" indent="-342900"/>
            <a:r>
              <a:rPr lang="en-US" altLang="ko-KR" sz="2000" dirty="0"/>
              <a:t>ex) </a:t>
            </a:r>
            <a:r>
              <a:rPr lang="en-US" altLang="ko-KR" sz="2000" dirty="0" err="1"/>
              <a:t>mkdir</a:t>
            </a:r>
            <a:r>
              <a:rPr lang="en-US" altLang="ko-KR" sz="2000" dirty="0"/>
              <a:t> git-clone</a:t>
            </a:r>
            <a:endParaRPr lang="en-US" altLang="ko-KR" dirty="0"/>
          </a:p>
          <a:p>
            <a:pPr marL="457200" lvl="2" indent="0">
              <a:buNone/>
            </a:pPr>
            <a:r>
              <a:rPr lang="en-US" altLang="ko-KR" dirty="0"/>
              <a:t>2️⃣ </a:t>
            </a:r>
            <a:r>
              <a:rPr lang="ko-KR" altLang="en-US" dirty="0"/>
              <a:t>원격저장소 복사하기</a:t>
            </a:r>
            <a:r>
              <a:rPr lang="en-US" altLang="ko-KR" dirty="0"/>
              <a:t>(</a:t>
            </a:r>
            <a:r>
              <a:rPr lang="ko-KR" altLang="en-US" dirty="0"/>
              <a:t>생성한 폴더로 이동 후</a:t>
            </a:r>
            <a:r>
              <a:rPr lang="en-US" altLang="ko-KR" dirty="0"/>
              <a:t>)</a:t>
            </a:r>
          </a:p>
          <a:p>
            <a:pPr marL="1257300" lvl="3" indent="-342900"/>
            <a:r>
              <a:rPr lang="en-US" altLang="ko-KR" sz="2000" dirty="0">
                <a:solidFill>
                  <a:srgbClr val="FF0000"/>
                </a:solidFill>
              </a:rPr>
              <a:t>git clone </a:t>
            </a:r>
            <a:r>
              <a:rPr lang="ko-KR" altLang="en-US" sz="2000" dirty="0">
                <a:solidFill>
                  <a:srgbClr val="FF0000"/>
                </a:solidFill>
              </a:rPr>
              <a:t>원격저장소 주소  </a:t>
            </a:r>
            <a:r>
              <a:rPr lang="en-US" altLang="ko-KR" sz="2000" dirty="0">
                <a:solidFill>
                  <a:srgbClr val="FF0000"/>
                </a:solidFill>
              </a:rPr>
              <a:t>.  </a:t>
            </a:r>
            <a:r>
              <a:rPr lang="en-US" altLang="ko-KR" sz="2000" dirty="0"/>
              <a:t>( . </a:t>
            </a:r>
            <a:r>
              <a:rPr lang="ko-KR" altLang="en-US" sz="2000" dirty="0"/>
              <a:t>은 한 칸 띄고</a:t>
            </a:r>
            <a:r>
              <a:rPr lang="en-US" altLang="ko-KR" sz="2000" dirty="0"/>
              <a:t>! </a:t>
            </a:r>
            <a:r>
              <a:rPr lang="ko-KR" altLang="en-US" sz="2000" dirty="0"/>
              <a:t>이 점이 중요 포인트</a:t>
            </a:r>
            <a:r>
              <a:rPr lang="en-US" altLang="ko-KR" sz="2000" dirty="0"/>
              <a:t>!)</a:t>
            </a:r>
          </a:p>
          <a:p>
            <a:pPr marL="1257300" lvl="3" indent="-342900"/>
            <a:r>
              <a:rPr lang="en-US" altLang="ko-KR" sz="2000" dirty="0"/>
              <a:t>ex) git clone https://github.com/</a:t>
            </a:r>
            <a:r>
              <a:rPr lang="ko-KR" altLang="en-US" sz="2000" dirty="0"/>
              <a:t>원격저장소 주소</a:t>
            </a:r>
            <a:r>
              <a:rPr lang="en-US" altLang="ko-KR" sz="2000" dirty="0"/>
              <a:t>.git  .</a:t>
            </a:r>
          </a:p>
          <a:p>
            <a:pPr marL="1257300" lvl="3" indent="-342900"/>
            <a:endParaRPr lang="en-US" altLang="ko-KR" sz="2000" dirty="0"/>
          </a:p>
          <a:p>
            <a:pPr marL="457200" lvl="1" indent="-457200">
              <a:buFont typeface="+mj-lt"/>
              <a:buAutoNum type="arabicPeriod"/>
            </a:pP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91C7B88-4EE6-2D5F-D7C9-B3455508F5FD}"/>
              </a:ext>
            </a:extLst>
          </p:cNvPr>
          <p:cNvGrpSpPr/>
          <p:nvPr/>
        </p:nvGrpSpPr>
        <p:grpSpPr>
          <a:xfrm>
            <a:off x="827372" y="4395608"/>
            <a:ext cx="6340640" cy="1797091"/>
            <a:chOff x="2177718" y="4489509"/>
            <a:chExt cx="6340640" cy="179709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F01670A-C476-0DD8-1A9C-DFF9FCD98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718" y="4489509"/>
              <a:ext cx="6340640" cy="594967"/>
            </a:xfrm>
            <a:prstGeom prst="rect">
              <a:avLst/>
            </a:prstGeom>
          </p:spPr>
        </p:pic>
        <p:pic>
          <p:nvPicPr>
            <p:cNvPr id="11" name="그림 10" descr="텍스트, 스크린샷, 폰트, 디자인이(가) 표시된 사진&#10;&#10;자동 생성된 설명">
              <a:extLst>
                <a:ext uri="{FF2B5EF4-FFF2-40B4-BE49-F238E27FC236}">
                  <a16:creationId xmlns:a16="http://schemas.microsoft.com/office/drawing/2014/main" id="{1E0AC699-D103-C94F-45A4-9F3A200EB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7718" y="5191072"/>
              <a:ext cx="1400370" cy="1095528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46270E6-0885-A528-5EA9-8FBCC656848F}"/>
                </a:ext>
              </a:extLst>
            </p:cNvPr>
            <p:cNvSpPr/>
            <p:nvPr/>
          </p:nvSpPr>
          <p:spPr>
            <a:xfrm>
              <a:off x="8087360" y="4825999"/>
              <a:ext cx="264160" cy="258477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B74B2-F080-2D05-4AE1-95157B05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68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6F4CC1-7EC4-9DC1-88D7-0FDF513EA774}"/>
              </a:ext>
            </a:extLst>
          </p:cNvPr>
          <p:cNvSpPr txBox="1"/>
          <p:nvPr/>
        </p:nvSpPr>
        <p:spPr>
          <a:xfrm>
            <a:off x="2505932" y="5218802"/>
            <a:ext cx="5658921" cy="875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Clone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 완료되면 폴더안에 원격저장소에 있던 파일들이 </a:t>
            </a:r>
            <a:b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    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전부 받아져 있는 것을 확인할 수 있습니다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  <a:endParaRPr lang="ko-KR" altLang="en-US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59006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원격 저장소 </a:t>
            </a:r>
            <a:r>
              <a:rPr lang="ko-KR" altLang="en-US" b="1" dirty="0"/>
              <a:t>로컬 컴퓨터로 복제하기</a:t>
            </a:r>
            <a:endParaRPr lang="ko-KR" altLang="en-US" sz="4800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24562"/>
            <a:ext cx="10515600" cy="5028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 b="1" dirty="0"/>
              <a:t>✅ 방법</a:t>
            </a:r>
            <a:r>
              <a:rPr lang="en-US" altLang="ko-KR" b="1" dirty="0"/>
              <a:t>2. </a:t>
            </a:r>
            <a:r>
              <a:rPr lang="ko-KR" altLang="en-US" b="1" dirty="0"/>
              <a:t>원격저장소의 이름으로 내려 받기</a:t>
            </a:r>
            <a:r>
              <a:rPr lang="en-US" altLang="ko-KR" b="1" dirty="0"/>
              <a:t>(</a:t>
            </a:r>
            <a:r>
              <a:rPr lang="ko-KR" altLang="en-US" b="1" dirty="0"/>
              <a:t>이름으로 폴더가 생성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457200" lvl="2" indent="0">
              <a:buNone/>
            </a:pPr>
            <a:r>
              <a:rPr lang="ko-KR" altLang="en-US" dirty="0"/>
              <a:t>✔️ 원격저장소 복사하기</a:t>
            </a:r>
            <a:endParaRPr lang="en-US" altLang="ko-KR" sz="2000" dirty="0"/>
          </a:p>
          <a:p>
            <a:pPr marL="1257300" lvl="3" indent="-342900"/>
            <a:r>
              <a:rPr lang="en-US" altLang="ko-KR" sz="2000" dirty="0">
                <a:solidFill>
                  <a:srgbClr val="FF0000"/>
                </a:solidFill>
              </a:rPr>
              <a:t>git clone </a:t>
            </a:r>
            <a:r>
              <a:rPr lang="ko-KR" altLang="en-US" sz="2000" dirty="0">
                <a:solidFill>
                  <a:srgbClr val="FF0000"/>
                </a:solidFill>
              </a:rPr>
              <a:t>원격저장소 주소 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marL="1257300" lvl="3" indent="-342900"/>
            <a:r>
              <a:rPr lang="en-US" altLang="ko-KR" sz="2000" dirty="0"/>
              <a:t>ex) git clone https://github.com/</a:t>
            </a:r>
            <a:r>
              <a:rPr lang="ko-KR" altLang="en-US" sz="2000" dirty="0"/>
              <a:t>원격저장소 주소</a:t>
            </a:r>
            <a:r>
              <a:rPr lang="en-US" altLang="ko-KR" sz="2000" dirty="0"/>
              <a:t>.git</a:t>
            </a:r>
          </a:p>
          <a:p>
            <a:pPr marL="1257300" lvl="3" indent="-342900"/>
            <a:endParaRPr lang="en-US" altLang="ko-KR" sz="2000" dirty="0"/>
          </a:p>
          <a:p>
            <a:pPr marL="457200" lvl="1" indent="-457200">
              <a:buFont typeface="+mj-lt"/>
              <a:buAutoNum type="arabicPeriod" startAt="2"/>
            </a:pP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4A12F71-B668-5821-FFAA-EFAA71E85A09}"/>
              </a:ext>
            </a:extLst>
          </p:cNvPr>
          <p:cNvGrpSpPr/>
          <p:nvPr/>
        </p:nvGrpSpPr>
        <p:grpSpPr>
          <a:xfrm>
            <a:off x="2916912" y="3194715"/>
            <a:ext cx="6358176" cy="2335315"/>
            <a:chOff x="2208308" y="3281342"/>
            <a:chExt cx="6358176" cy="23353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78E79DC-EAFC-FE55-E2C5-CF2A0CCC4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8308" y="3281342"/>
              <a:ext cx="6358176" cy="549034"/>
            </a:xfrm>
            <a:prstGeom prst="rect">
              <a:avLst/>
            </a:prstGeom>
          </p:spPr>
        </p:pic>
        <p:pic>
          <p:nvPicPr>
            <p:cNvPr id="8" name="그림 7" descr="텍스트, 스크린샷, 폰트, 라인이(가) 표시된 사진&#10;&#10;자동 생성된 설명">
              <a:extLst>
                <a:ext uri="{FF2B5EF4-FFF2-40B4-BE49-F238E27FC236}">
                  <a16:creationId xmlns:a16="http://schemas.microsoft.com/office/drawing/2014/main" id="{40140ECB-4E82-A216-C986-5A64B7F6A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8308" y="4366625"/>
              <a:ext cx="6088391" cy="1250032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E07CCEC-651B-5BE7-CF95-E615B88F7FC9}"/>
              </a:ext>
            </a:extLst>
          </p:cNvPr>
          <p:cNvSpPr txBox="1"/>
          <p:nvPr/>
        </p:nvSpPr>
        <p:spPr>
          <a:xfrm>
            <a:off x="2443397" y="5733438"/>
            <a:ext cx="7305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원격저장소 생성시 작성했던 이름이 폴더명으로 생성된 것을 확인할 수 있습니다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  <a:endParaRPr lang="ko-KR" altLang="en-US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F15A6-7319-8BC8-A9EA-61EDDBA3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27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813C6-BC4D-92BE-6EC4-78C62C724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82ADE-AC39-A93E-8D60-D85A6471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7월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A3B50B-C2D0-4B05-427E-13AD1453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1BD467CB-6553-B2B8-68CF-D88B9361F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1" y="195725"/>
            <a:ext cx="2017579" cy="84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뭐래는거야 - 뽐뿌:짤방갤러리">
            <a:extLst>
              <a:ext uri="{FF2B5EF4-FFF2-40B4-BE49-F238E27FC236}">
                <a16:creationId xmlns:a16="http://schemas.microsoft.com/office/drawing/2014/main" id="{F80C55F4-84D8-446B-06C1-224FAE31A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33" y="3903298"/>
            <a:ext cx="2743200" cy="21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3">
            <a:extLst>
              <a:ext uri="{FF2B5EF4-FFF2-40B4-BE49-F238E27FC236}">
                <a16:creationId xmlns:a16="http://schemas.microsoft.com/office/drawing/2014/main" id="{E89BCF00-A270-53C9-18E3-08E2A6780E28}"/>
              </a:ext>
            </a:extLst>
          </p:cNvPr>
          <p:cNvSpPr txBox="1">
            <a:spLocks/>
          </p:cNvSpPr>
          <p:nvPr/>
        </p:nvSpPr>
        <p:spPr>
          <a:xfrm>
            <a:off x="251788" y="1038064"/>
            <a:ext cx="11688424" cy="3884665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</a:t>
            </a:r>
            <a:r>
              <a:rPr lang="en-US" altLang="ko-KR" dirty="0"/>
              <a:t>Git</a:t>
            </a:r>
            <a:r>
              <a:rPr lang="ko-KR" altLang="en-US" dirty="0"/>
              <a:t>의 주요 특징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분산형 구조 </a:t>
            </a:r>
            <a:r>
              <a:rPr lang="en-US" altLang="ko-KR" dirty="0"/>
              <a:t>: </a:t>
            </a:r>
            <a:r>
              <a:rPr lang="ko-KR" altLang="en-US" dirty="0"/>
              <a:t>모든 사용자가 전체 이력을 복제</a:t>
            </a:r>
            <a:r>
              <a:rPr lang="en-US" altLang="ko-KR" dirty="0"/>
              <a:t>, </a:t>
            </a:r>
            <a:r>
              <a:rPr lang="ko-KR" altLang="en-US" dirty="0"/>
              <a:t>오프라인에서도 모든 작업 가능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데이터 무결성 </a:t>
            </a:r>
            <a:r>
              <a:rPr lang="en-US" altLang="ko-KR" dirty="0"/>
              <a:t>: </a:t>
            </a:r>
            <a:r>
              <a:rPr lang="ko-KR" altLang="en-US" dirty="0"/>
              <a:t>모든 변경</a:t>
            </a:r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en-US" altLang="ko-KR" dirty="0"/>
              <a:t>)</a:t>
            </a:r>
            <a:r>
              <a:rPr lang="ko-KR" altLang="en-US" dirty="0"/>
              <a:t>에 대해 해시</a:t>
            </a:r>
            <a:r>
              <a:rPr lang="en-US" altLang="ko-KR" dirty="0"/>
              <a:t>(SHA-1) </a:t>
            </a:r>
            <a:r>
              <a:rPr lang="ko-KR" altLang="en-US" dirty="0"/>
              <a:t>기반으로 관리</a:t>
            </a:r>
            <a:r>
              <a:rPr lang="en-US" altLang="ko-KR" dirty="0"/>
              <a:t>, </a:t>
            </a:r>
            <a:r>
              <a:rPr lang="ko-KR" altLang="en-US" dirty="0"/>
              <a:t>변조 방지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강력한 </a:t>
            </a:r>
            <a:r>
              <a:rPr lang="ko-KR" altLang="en-US" dirty="0" err="1"/>
              <a:t>브랜치</a:t>
            </a:r>
            <a:r>
              <a:rPr lang="en-US" altLang="ko-KR" dirty="0"/>
              <a:t>/</a:t>
            </a:r>
            <a:r>
              <a:rPr lang="ko-KR" altLang="en-US" dirty="0"/>
              <a:t>병합 기능 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ko-KR" altLang="en-US" dirty="0"/>
              <a:t> 생성</a:t>
            </a:r>
            <a:r>
              <a:rPr lang="en-US" altLang="ko-KR" dirty="0"/>
              <a:t>, </a:t>
            </a:r>
            <a:r>
              <a:rPr lang="ko-KR" altLang="en-US" dirty="0"/>
              <a:t>병합</a:t>
            </a:r>
            <a:r>
              <a:rPr lang="en-US" altLang="ko-KR" dirty="0"/>
              <a:t>, </a:t>
            </a:r>
            <a:r>
              <a:rPr lang="ko-KR" altLang="en-US" dirty="0"/>
              <a:t>롤백 등이 쉽고 효율적임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빠른 성능 </a:t>
            </a:r>
            <a:r>
              <a:rPr lang="en-US" altLang="ko-KR" dirty="0"/>
              <a:t>: </a:t>
            </a:r>
            <a:r>
              <a:rPr lang="ko-KR" altLang="en-US" dirty="0"/>
              <a:t>대부분의 작업이 로컬에서 처리되므로 속도가 매우 빠름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오픈소스 </a:t>
            </a:r>
            <a:r>
              <a:rPr lang="en-US" altLang="ko-KR" dirty="0"/>
              <a:t>: </a:t>
            </a:r>
            <a:r>
              <a:rPr lang="ko-KR" altLang="en-US" dirty="0"/>
              <a:t>누구나 무료로 사용 가능</a:t>
            </a:r>
            <a:r>
              <a:rPr lang="en-US" altLang="ko-KR" dirty="0"/>
              <a:t>, </a:t>
            </a:r>
            <a:r>
              <a:rPr lang="ko-KR" altLang="en-US" dirty="0"/>
              <a:t>다양한 확장성</a:t>
            </a:r>
          </a:p>
        </p:txBody>
      </p:sp>
    </p:spTree>
    <p:extLst>
      <p:ext uri="{BB962C8B-B14F-4D97-AF65-F5344CB8AC3E}">
        <p14:creationId xmlns:p14="http://schemas.microsoft.com/office/powerpoint/2010/main" val="382537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dirty="0"/>
              <a:t>원격 저장소의 변경 내용 내려 받기</a:t>
            </a:r>
            <a:endParaRPr lang="ko-KR" altLang="en-US" sz="4800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420" y="1268414"/>
            <a:ext cx="11539160" cy="1458074"/>
          </a:xfrm>
        </p:spPr>
        <p:txBody>
          <a:bodyPr>
            <a:noAutofit/>
          </a:bodyPr>
          <a:lstStyle/>
          <a:p>
            <a:pPr marL="0" lvl="1" indent="0">
              <a:buNone/>
            </a:pPr>
            <a:r>
              <a:rPr lang="ko-KR" altLang="en-US" dirty="0"/>
              <a:t>✅ 루트 폴더에서 명령어 실행</a:t>
            </a:r>
            <a:endParaRPr lang="en-US" altLang="ko-KR" dirty="0"/>
          </a:p>
          <a:p>
            <a:pPr marL="800100" lvl="2" indent="-342900"/>
            <a:r>
              <a:rPr lang="en-US" altLang="ko-KR" dirty="0">
                <a:solidFill>
                  <a:srgbClr val="FF0000"/>
                </a:solidFill>
              </a:rPr>
              <a:t>git pull origin </a:t>
            </a:r>
            <a:r>
              <a:rPr lang="ko-KR" altLang="en-US" dirty="0" err="1">
                <a:solidFill>
                  <a:srgbClr val="FF0000"/>
                </a:solidFill>
              </a:rPr>
              <a:t>브랜치명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/>
              <a:t>원격 저장소의 변경 내용을 현재 작업 중인 </a:t>
            </a:r>
            <a:r>
              <a:rPr lang="ko-KR" altLang="en-US" dirty="0" err="1"/>
              <a:t>브랜치로</a:t>
            </a:r>
            <a:r>
              <a:rPr lang="ko-KR" altLang="en-US" dirty="0"/>
              <a:t> 가져와 병합하는 명령어</a:t>
            </a:r>
            <a:endParaRPr lang="en-US" altLang="ko-KR" dirty="0">
              <a:solidFill>
                <a:srgbClr val="FF0000"/>
              </a:solidFill>
            </a:endParaRPr>
          </a:p>
          <a:p>
            <a:pPr marL="800100" lvl="2" indent="-342900"/>
            <a:r>
              <a:rPr lang="en-US" altLang="ko-KR" dirty="0"/>
              <a:t>ex) git pull origin main</a:t>
            </a:r>
          </a:p>
          <a:p>
            <a:pPr marL="0" lvl="1" indent="0">
              <a:buNone/>
            </a:pPr>
            <a:endParaRPr lang="en-US" altLang="ko-KR" sz="1200" dirty="0"/>
          </a:p>
          <a:p>
            <a:pPr marL="342900" lvl="1" indent="-342900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15D835-AA59-2DA3-D506-CE2F59DC6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966" y="2738141"/>
            <a:ext cx="7499911" cy="717383"/>
          </a:xfrm>
          <a:prstGeom prst="rect">
            <a:avLst/>
          </a:prstGeom>
        </p:spPr>
      </p:pic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B2FF980-5480-B318-B51D-3593AA5CCC8A}"/>
              </a:ext>
            </a:extLst>
          </p:cNvPr>
          <p:cNvSpPr txBox="1">
            <a:spLocks/>
          </p:cNvSpPr>
          <p:nvPr/>
        </p:nvSpPr>
        <p:spPr>
          <a:xfrm>
            <a:off x="251788" y="3800368"/>
            <a:ext cx="6514772" cy="5944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✅터미널에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 log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명령어 작성 후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HEAD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상태 확인</a:t>
            </a:r>
            <a:endParaRPr lang="en-US" altLang="ko-KR" sz="12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342900" lvl="1" indent="-342900"/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CF1DA0C-1C0F-DE6D-F9B2-DA14FBB3E82E}"/>
              </a:ext>
            </a:extLst>
          </p:cNvPr>
          <p:cNvGrpSpPr/>
          <p:nvPr/>
        </p:nvGrpSpPr>
        <p:grpSpPr>
          <a:xfrm>
            <a:off x="1756493" y="4394797"/>
            <a:ext cx="8679013" cy="1458074"/>
            <a:chOff x="1299294" y="4394797"/>
            <a:chExt cx="8679013" cy="1458074"/>
          </a:xfrm>
        </p:grpSpPr>
        <p:pic>
          <p:nvPicPr>
            <p:cNvPr id="5" name="그림 4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08956E67-C9BE-8B71-0AF2-95D9E0F7C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9294" y="4394797"/>
              <a:ext cx="8679013" cy="1458074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17F11D9-DD0C-54AB-5B53-02FA4B0E756B}"/>
                </a:ext>
              </a:extLst>
            </p:cNvPr>
            <p:cNvSpPr/>
            <p:nvPr/>
          </p:nvSpPr>
          <p:spPr>
            <a:xfrm>
              <a:off x="5922908" y="4539049"/>
              <a:ext cx="3876000" cy="469349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3096EA-E014-61F4-C1FE-823D93912FAB}"/>
              </a:ext>
            </a:extLst>
          </p:cNvPr>
          <p:cNvSpPr txBox="1"/>
          <p:nvPr/>
        </p:nvSpPr>
        <p:spPr>
          <a:xfrm>
            <a:off x="2037363" y="5874796"/>
            <a:ext cx="8113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로컬저장소와 원격저장소의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HEAD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최신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커밋을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가리키고 있는 상태입니다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311AB4F-01EE-B635-5DC3-FDDCABB6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274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4276-0C23-D0E3-F7A5-7474FE93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95DC2-8447-79AC-1915-EB1586446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96101"/>
            <a:ext cx="11701221" cy="439029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</a:t>
            </a:r>
            <a:r>
              <a:rPr lang="en-US" altLang="ko-KR" dirty="0"/>
              <a:t>git push : Local Repo.</a:t>
            </a:r>
            <a:r>
              <a:rPr lang="ko-KR" altLang="en-US" dirty="0"/>
              <a:t>의 변동 내역을 </a:t>
            </a:r>
            <a:r>
              <a:rPr lang="en-US" altLang="ko-KR" dirty="0"/>
              <a:t>Remote Repo.</a:t>
            </a:r>
            <a:r>
              <a:rPr lang="ko-KR" altLang="en-US" dirty="0"/>
              <a:t>에 적용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정확하게는 </a:t>
            </a:r>
            <a:r>
              <a:rPr lang="en-US" altLang="ko-KR" sz="2000" dirty="0"/>
              <a:t>Local Repo.</a:t>
            </a:r>
            <a:r>
              <a:rPr lang="ko-KR" altLang="en-US" sz="2000" dirty="0"/>
              <a:t>의 </a:t>
            </a:r>
            <a:r>
              <a:rPr lang="en-US" altLang="ko-KR" sz="2000" dirty="0"/>
              <a:t>Branch </a:t>
            </a:r>
            <a:r>
              <a:rPr lang="ko-KR" altLang="en-US" sz="2000" dirty="0"/>
              <a:t>하나를 </a:t>
            </a:r>
            <a:r>
              <a:rPr lang="en-US" altLang="ko-KR" sz="2000" dirty="0"/>
              <a:t>Remote Repo.</a:t>
            </a:r>
            <a:r>
              <a:rPr lang="ko-KR" altLang="en-US" sz="2000" dirty="0"/>
              <a:t>의 </a:t>
            </a:r>
            <a:r>
              <a:rPr lang="en-US" altLang="ko-KR" sz="2000" dirty="0"/>
              <a:t>Branch </a:t>
            </a:r>
            <a:r>
              <a:rPr lang="ko-KR" altLang="en-US" sz="2000" dirty="0"/>
              <a:t>하나와 </a:t>
            </a:r>
            <a:r>
              <a:rPr lang="en-US" altLang="ko-KR" sz="2000" dirty="0"/>
              <a:t>Merge</a:t>
            </a:r>
            <a:r>
              <a:rPr lang="ko-KR" altLang="en-US" sz="2000" dirty="0"/>
              <a:t>를 수행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</a:t>
            </a:r>
            <a:r>
              <a:rPr lang="en-US" altLang="ko-KR" dirty="0"/>
              <a:t>git push -u origin main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현재 </a:t>
            </a:r>
            <a:r>
              <a:rPr lang="en-US" altLang="ko-KR" dirty="0"/>
              <a:t>Local Branch</a:t>
            </a:r>
            <a:r>
              <a:rPr lang="ko-KR" altLang="en-US" dirty="0"/>
              <a:t>를 </a:t>
            </a:r>
            <a:r>
              <a:rPr lang="en-US" altLang="ko-KR" dirty="0"/>
              <a:t>Remote Repo. (</a:t>
            </a:r>
            <a:r>
              <a:rPr lang="ko-KR" altLang="en-US" dirty="0"/>
              <a:t>별칭</a:t>
            </a:r>
            <a:r>
              <a:rPr lang="en-US" altLang="ko-KR" dirty="0"/>
              <a:t>: origin)</a:t>
            </a:r>
            <a:r>
              <a:rPr lang="ko-KR" altLang="en-US" dirty="0"/>
              <a:t>의 </a:t>
            </a:r>
            <a:r>
              <a:rPr lang="en-US" altLang="ko-KR" dirty="0"/>
              <a:t>main Branch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</a:rPr>
              <a:t>-u</a:t>
            </a:r>
            <a:r>
              <a:rPr lang="en-US" altLang="ko-KR" dirty="0"/>
              <a:t>: Remote Repo.</a:t>
            </a:r>
            <a:r>
              <a:rPr lang="ko-KR" altLang="en-US" dirty="0"/>
              <a:t>의 별칭과 </a:t>
            </a:r>
            <a:r>
              <a:rPr lang="en-US" altLang="ko-KR" dirty="0"/>
              <a:t>Branch</a:t>
            </a:r>
            <a:r>
              <a:rPr lang="ko-KR" altLang="en-US" dirty="0"/>
              <a:t>를 기억하여 이후부터는 </a:t>
            </a:r>
            <a:r>
              <a:rPr lang="en-US" altLang="ko-KR" dirty="0"/>
              <a:t>origin main</a:t>
            </a:r>
            <a:r>
              <a:rPr lang="ko-KR" altLang="en-US" dirty="0"/>
              <a:t>을 생략하고 </a:t>
            </a:r>
            <a:r>
              <a:rPr lang="en-US" altLang="ko-KR" dirty="0"/>
              <a:t>git push </a:t>
            </a:r>
            <a:r>
              <a:rPr lang="ko-KR" altLang="en-US" dirty="0"/>
              <a:t>만으로도 작동함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차 보안</a:t>
            </a:r>
            <a:r>
              <a:rPr lang="en-US" altLang="ko-KR" dirty="0"/>
              <a:t>(OTP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이 있을 경우 </a:t>
            </a:r>
            <a:r>
              <a:rPr lang="en-US" altLang="ko-KR" dirty="0">
                <a:solidFill>
                  <a:srgbClr val="00B050"/>
                </a:solidFill>
              </a:rPr>
              <a:t>Personal Access Token </a:t>
            </a:r>
            <a:r>
              <a:rPr lang="ko-KR" altLang="en-US" dirty="0"/>
              <a:t>이 필요함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BE56B-1DCF-68D6-5046-15A5DF3E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42319A-A362-7761-344C-C64E2ED1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8543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B6B90-53A7-A309-7F6E-6EAD1E0A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4. clone </a:t>
            </a:r>
            <a:r>
              <a:rPr lang="ko-KR" altLang="en-US" dirty="0">
                <a:solidFill>
                  <a:srgbClr val="ED7D31"/>
                </a:solidFill>
              </a:rPr>
              <a:t>및 </a:t>
            </a:r>
            <a:r>
              <a:rPr lang="en-US" altLang="ko-KR" dirty="0">
                <a:solidFill>
                  <a:srgbClr val="ED7D31"/>
                </a:solidFill>
              </a:rPr>
              <a:t>push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B62D7-D6A9-20E7-3313-E9E445006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266909"/>
            <a:ext cx="11701221" cy="466579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 있는 </a:t>
            </a:r>
            <a:r>
              <a:rPr lang="en-US" altLang="ko-KR" dirty="0"/>
              <a:t>Remote Repo. </a:t>
            </a:r>
            <a:r>
              <a:rPr lang="ko-KR" altLang="en-US" dirty="0"/>
              <a:t>인 </a:t>
            </a:r>
            <a:r>
              <a:rPr lang="en-US" altLang="ko-KR" dirty="0" err="1"/>
              <a:t>MyTestRepo</a:t>
            </a:r>
            <a:r>
              <a:rPr lang="ko-KR" altLang="en-US" dirty="0"/>
              <a:t>를 </a:t>
            </a:r>
            <a:r>
              <a:rPr lang="en-US" altLang="ko-KR" dirty="0"/>
              <a:t>Local</a:t>
            </a:r>
            <a:r>
              <a:rPr lang="ko-KR" altLang="en-US" dirty="0"/>
              <a:t>에 </a:t>
            </a:r>
            <a:r>
              <a:rPr lang="en-US" altLang="ko-KR" dirty="0"/>
              <a:t>Clone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✅ </a:t>
            </a:r>
            <a:r>
              <a:rPr lang="en-US" altLang="ko-KR" dirty="0"/>
              <a:t>Local</a:t>
            </a:r>
            <a:r>
              <a:rPr lang="ko-KR" altLang="en-US" dirty="0"/>
              <a:t>에 새로운 폴더를 만들고 그곳에 </a:t>
            </a:r>
            <a:r>
              <a:rPr lang="en-US" altLang="ko-KR" dirty="0"/>
              <a:t>clone </a:t>
            </a:r>
            <a:r>
              <a:rPr lang="ko-KR" altLang="en-US" dirty="0"/>
              <a:t>해보기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Clone </a:t>
            </a:r>
            <a:r>
              <a:rPr lang="ko-KR" altLang="en-US" dirty="0"/>
              <a:t>된 </a:t>
            </a:r>
            <a:r>
              <a:rPr lang="en-US" altLang="ko-KR" dirty="0"/>
              <a:t>Local Repo.</a:t>
            </a:r>
            <a:r>
              <a:rPr lang="ko-KR" altLang="en-US" dirty="0"/>
              <a:t>에 </a:t>
            </a:r>
            <a:r>
              <a:rPr lang="en-US" altLang="ko-KR" dirty="0"/>
              <a:t>new_file.txt </a:t>
            </a:r>
            <a:r>
              <a:rPr lang="ko-KR" altLang="en-US" dirty="0"/>
              <a:t>파일 추가 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기능을 사용하여  </a:t>
            </a:r>
            <a:r>
              <a:rPr lang="en-US" altLang="ko-KR" dirty="0"/>
              <a:t>new_file.txt</a:t>
            </a:r>
            <a:r>
              <a:rPr lang="ko-KR" altLang="en-US" dirty="0"/>
              <a:t>를 </a:t>
            </a:r>
            <a:r>
              <a:rPr lang="en-US" altLang="ko-KR" dirty="0"/>
              <a:t>Remote Repo.</a:t>
            </a:r>
            <a:r>
              <a:rPr lang="ko-KR" altLang="en-US" dirty="0"/>
              <a:t>로 </a:t>
            </a:r>
            <a:r>
              <a:rPr lang="en-US" altLang="ko-KR"/>
              <a:t>push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 </a:t>
            </a:r>
            <a:r>
              <a:rPr lang="ko-KR" altLang="en-US" dirty="0"/>
              <a:t>웹 사이트에서 </a:t>
            </a:r>
            <a:r>
              <a:rPr lang="en-US" altLang="ko-KR" dirty="0" err="1"/>
              <a:t>MyTestRepo</a:t>
            </a:r>
            <a:r>
              <a:rPr lang="ko-KR" altLang="en-US" dirty="0"/>
              <a:t>에 파일이 올라간 것을 확인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파일이 올라간 화면을 캡처하여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53AC4-9892-1C2F-B30D-03DCB1C2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B0009F-51C7-A57C-6805-ED5A1656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770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6CEB7-EDC3-DDBB-3E63-3F9BD411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 push --force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20372-2B1E-76FA-708B-27813C771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904" y="1115959"/>
            <a:ext cx="11701221" cy="2716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Remote Repo.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지점이 없다면 바로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push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가능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readme.md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파일이 존재하거나 다른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내역이 있다면 공통된 </a:t>
            </a:r>
            <a:r>
              <a:rPr lang="ko-KR" altLang="en-US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커밋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지점이 없기 때문에 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buNone/>
            </a:pP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     push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불가능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 push --force </a:t>
            </a:r>
          </a:p>
          <a:p>
            <a:pPr lvl="1"/>
            <a:r>
              <a:rPr lang="en-US" altLang="ko-KR" sz="2000" dirty="0"/>
              <a:t>Local Repo.</a:t>
            </a:r>
            <a:r>
              <a:rPr lang="ko-KR" altLang="en-US" sz="2000" dirty="0"/>
              <a:t>의 상태를 </a:t>
            </a:r>
            <a:r>
              <a:rPr lang="ko-KR" altLang="en-US" sz="2000" dirty="0">
                <a:solidFill>
                  <a:srgbClr val="00B050"/>
                </a:solidFill>
              </a:rPr>
              <a:t>강제로</a:t>
            </a:r>
            <a:r>
              <a:rPr lang="ko-KR" altLang="en-US" sz="2000" dirty="0"/>
              <a:t> </a:t>
            </a:r>
            <a:r>
              <a:rPr lang="en-US" altLang="ko-KR" sz="2000" dirty="0"/>
              <a:t>Remote Repo.</a:t>
            </a:r>
            <a:r>
              <a:rPr lang="ko-KR" altLang="en-US" sz="2000" dirty="0"/>
              <a:t>에 </a:t>
            </a:r>
            <a:r>
              <a:rPr lang="ko-KR" altLang="en-US" sz="2000" dirty="0">
                <a:solidFill>
                  <a:srgbClr val="00B050"/>
                </a:solidFill>
              </a:rPr>
              <a:t>덮어쓰기</a:t>
            </a:r>
            <a:endParaRPr lang="en-US" altLang="ko-KR" sz="2000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04594-BD3E-A7F9-31D4-3EEED54F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F909D5-41FD-B27E-74C0-F0CDA8E3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73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F9164FB-BA62-58AD-C63B-4F6BB0D8CEC9}"/>
              </a:ext>
            </a:extLst>
          </p:cNvPr>
          <p:cNvGrpSpPr/>
          <p:nvPr/>
        </p:nvGrpSpPr>
        <p:grpSpPr>
          <a:xfrm>
            <a:off x="1574989" y="4036485"/>
            <a:ext cx="9225050" cy="2075697"/>
            <a:chOff x="1555531" y="4403524"/>
            <a:chExt cx="9225050" cy="2075697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65EBA9D-1568-0823-CBEC-50BDADA55E2D}"/>
                </a:ext>
              </a:extLst>
            </p:cNvPr>
            <p:cNvSpPr/>
            <p:nvPr/>
          </p:nvSpPr>
          <p:spPr>
            <a:xfrm>
              <a:off x="2900731" y="4403524"/>
              <a:ext cx="559800" cy="559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17E3756-96C0-A34E-A939-A0F7AE1B9296}"/>
                </a:ext>
              </a:extLst>
            </p:cNvPr>
            <p:cNvSpPr txBox="1"/>
            <p:nvPr/>
          </p:nvSpPr>
          <p:spPr>
            <a:xfrm>
              <a:off x="2798154" y="4963324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412af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BB7EBD-1F32-57E1-BCF7-F84DCF1B6E08}"/>
                </a:ext>
              </a:extLst>
            </p:cNvPr>
            <p:cNvSpPr/>
            <p:nvPr/>
          </p:nvSpPr>
          <p:spPr>
            <a:xfrm>
              <a:off x="4628407" y="4403524"/>
              <a:ext cx="559800" cy="559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D1C1B4D-A345-66D3-F369-FB4BFB0055B4}"/>
                </a:ext>
              </a:extLst>
            </p:cNvPr>
            <p:cNvSpPr txBox="1"/>
            <p:nvPr/>
          </p:nvSpPr>
          <p:spPr>
            <a:xfrm>
              <a:off x="4553883" y="4963324"/>
              <a:ext cx="708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3faf1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9872AC2-EF04-EECC-E9A4-29B0AE1F4FF0}"/>
                </a:ext>
              </a:extLst>
            </p:cNvPr>
            <p:cNvSpPr/>
            <p:nvPr/>
          </p:nvSpPr>
          <p:spPr>
            <a:xfrm>
              <a:off x="6332983" y="4403524"/>
              <a:ext cx="559800" cy="559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AB292E9-23AB-22B1-BB85-F8E121CF76E9}"/>
                </a:ext>
              </a:extLst>
            </p:cNvPr>
            <p:cNvSpPr txBox="1"/>
            <p:nvPr/>
          </p:nvSpPr>
          <p:spPr>
            <a:xfrm>
              <a:off x="6187515" y="4963324"/>
              <a:ext cx="8386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302b1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EF5918-D9E5-F968-0B30-9596761ACC75}"/>
                </a:ext>
              </a:extLst>
            </p:cNvPr>
            <p:cNvSpPr txBox="1"/>
            <p:nvPr/>
          </p:nvSpPr>
          <p:spPr>
            <a:xfrm>
              <a:off x="1555531" y="4498758"/>
              <a:ext cx="10214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Remote</a:t>
              </a:r>
              <a:endParaRPr lang="ko-KR" altLang="en-US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747F12-916B-CC46-2A26-BDC0FD7D5DA3}"/>
                </a:ext>
              </a:extLst>
            </p:cNvPr>
            <p:cNvSpPr txBox="1"/>
            <p:nvPr/>
          </p:nvSpPr>
          <p:spPr>
            <a:xfrm>
              <a:off x="1683770" y="5597090"/>
              <a:ext cx="7649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/>
                <a:t>Local</a:t>
              </a:r>
              <a:endParaRPr lang="ko-KR" altLang="en-US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10585A09-B833-9BFF-D40A-B2224CCD23AD}"/>
                </a:ext>
              </a:extLst>
            </p:cNvPr>
            <p:cNvSpPr/>
            <p:nvPr/>
          </p:nvSpPr>
          <p:spPr>
            <a:xfrm>
              <a:off x="2892848" y="5529131"/>
              <a:ext cx="559800" cy="5598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A2F66B3-C2CD-15CA-ED36-53CC7E3F0A42}"/>
                </a:ext>
              </a:extLst>
            </p:cNvPr>
            <p:cNvSpPr txBox="1"/>
            <p:nvPr/>
          </p:nvSpPr>
          <p:spPr>
            <a:xfrm>
              <a:off x="2736037" y="6096673"/>
              <a:ext cx="8851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484bb</a:t>
              </a:r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59B1AD7-4FEC-3DFC-6448-4389A80E8F74}"/>
                </a:ext>
              </a:extLst>
            </p:cNvPr>
            <p:cNvSpPr/>
            <p:nvPr/>
          </p:nvSpPr>
          <p:spPr>
            <a:xfrm>
              <a:off x="4620524" y="5529131"/>
              <a:ext cx="559800" cy="5598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04D0B6-3133-CD1C-53F5-9C0F028E2F67}"/>
                </a:ext>
              </a:extLst>
            </p:cNvPr>
            <p:cNvSpPr txBox="1"/>
            <p:nvPr/>
          </p:nvSpPr>
          <p:spPr>
            <a:xfrm>
              <a:off x="4503388" y="6109889"/>
              <a:ext cx="8098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cd3a1</a:t>
              </a:r>
              <a:endParaRPr lang="ko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52884B3-7578-7922-5B1E-A201EC0001A7}"/>
                </a:ext>
              </a:extLst>
            </p:cNvPr>
            <p:cNvSpPr/>
            <p:nvPr/>
          </p:nvSpPr>
          <p:spPr>
            <a:xfrm>
              <a:off x="6325100" y="5529131"/>
              <a:ext cx="559800" cy="559800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1987E93-6F51-2D3F-76EA-6D3837A25F31}"/>
                </a:ext>
              </a:extLst>
            </p:cNvPr>
            <p:cNvSpPr txBox="1"/>
            <p:nvPr/>
          </p:nvSpPr>
          <p:spPr>
            <a:xfrm>
              <a:off x="6252848" y="6096673"/>
              <a:ext cx="720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85ff1</a:t>
              </a:r>
              <a:endParaRPr lang="ko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B2019BB0-FC85-26E0-47F7-48EF12E5D97E}"/>
                </a:ext>
              </a:extLst>
            </p:cNvPr>
            <p:cNvCxnSpPr>
              <a:stCxn id="6" idx="6"/>
              <a:endCxn id="9" idx="2"/>
            </p:cNvCxnSpPr>
            <p:nvPr/>
          </p:nvCxnSpPr>
          <p:spPr>
            <a:xfrm>
              <a:off x="3460531" y="4683424"/>
              <a:ext cx="1167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70A9CAF-6FC3-E2A2-F851-971ADF2A25F0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>
            <a:xfrm>
              <a:off x="5188207" y="4683424"/>
              <a:ext cx="11447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398D64D-AE46-45AB-E308-5FB7D86D9173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>
              <a:off x="3452648" y="5809031"/>
              <a:ext cx="11678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05429FC1-891A-6FF8-5FFD-567DF49D17A0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>
              <a:off x="5180324" y="5809031"/>
              <a:ext cx="11447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8431996-7271-60E9-CCFA-FC0C07994F0D}"/>
                </a:ext>
              </a:extLst>
            </p:cNvPr>
            <p:cNvSpPr txBox="1"/>
            <p:nvPr/>
          </p:nvSpPr>
          <p:spPr>
            <a:xfrm>
              <a:off x="7159077" y="5009490"/>
              <a:ext cx="36215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latin typeface="맑은 고딕" panose="020B0503020000020004" pitchFamily="50" charset="-127"/>
                  <a:ea typeface="맑은 고딕" panose="020B0503020000020004" pitchFamily="50" charset="-127"/>
                  <a:cs typeface="Pretendard Light" panose="02000403000000020004" pitchFamily="2" charset="-127"/>
                </a:rPr>
                <a:t>⚠️</a:t>
              </a:r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일치하는 </a:t>
              </a:r>
              <a:r>
                <a:rPr lang="ko-KR" altLang="en-US" dirty="0" err="1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커밋</a:t>
              </a:r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노드가 전혀 없다면 </a:t>
              </a:r>
              <a:endPara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      push </a:t>
              </a:r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및 </a:t>
              </a:r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pull </a:t>
              </a:r>
              <a:r>
                <a: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모두 불가능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855465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C8B59-F47B-D413-EB73-BE036F30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5. remote </a:t>
            </a:r>
            <a:r>
              <a:rPr lang="ko-KR" altLang="en-US" dirty="0">
                <a:solidFill>
                  <a:srgbClr val="ED7D31"/>
                </a:solidFill>
              </a:rPr>
              <a:t>및 </a:t>
            </a:r>
            <a:r>
              <a:rPr lang="en-US" altLang="ko-KR" dirty="0">
                <a:solidFill>
                  <a:srgbClr val="ED7D31"/>
                </a:solidFill>
              </a:rPr>
              <a:t>pull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DF862-8A32-03AD-4FE8-938BCC749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701221" cy="466579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새로운 </a:t>
            </a:r>
            <a:r>
              <a:rPr lang="en-US" altLang="ko-KR" dirty="0"/>
              <a:t>Local Repo.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test.txt </a:t>
            </a:r>
            <a:r>
              <a:rPr lang="ko-KR" altLang="en-US" dirty="0"/>
              <a:t>파일을 추가하고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Remote Repo.</a:t>
            </a:r>
            <a:r>
              <a:rPr lang="ko-KR" altLang="en-US" dirty="0"/>
              <a:t>인 </a:t>
            </a:r>
            <a:r>
              <a:rPr lang="en-US" altLang="ko-KR" dirty="0" err="1"/>
              <a:t>MyTestRepo</a:t>
            </a:r>
            <a:r>
              <a:rPr lang="ko-KR" altLang="en-US" dirty="0"/>
              <a:t>과 </a:t>
            </a:r>
            <a:r>
              <a:rPr lang="en-US" altLang="ko-KR" dirty="0"/>
              <a:t>remote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pull </a:t>
            </a:r>
            <a:r>
              <a:rPr lang="ko-KR" altLang="en-US" dirty="0"/>
              <a:t>시도 </a:t>
            </a:r>
            <a:r>
              <a:rPr lang="en-US" altLang="ko-KR" dirty="0"/>
              <a:t>(</a:t>
            </a:r>
            <a:r>
              <a:rPr lang="ko-KR" altLang="en-US" dirty="0"/>
              <a:t>당연히 오류 발생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강제로 </a:t>
            </a:r>
            <a:r>
              <a:rPr lang="en-US" altLang="ko-KR" dirty="0"/>
              <a:t>push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Add file </a:t>
            </a:r>
            <a:r>
              <a:rPr lang="ko-KR" altLang="en-US" dirty="0"/>
              <a:t>기능으로 </a:t>
            </a:r>
            <a:r>
              <a:rPr lang="en-US" altLang="ko-KR" dirty="0"/>
              <a:t>memo.txt </a:t>
            </a:r>
            <a:r>
              <a:rPr lang="ko-KR" altLang="en-US" dirty="0"/>
              <a:t>파일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Local Repo.</a:t>
            </a:r>
            <a:r>
              <a:rPr lang="ko-KR" altLang="en-US" dirty="0"/>
              <a:t>에서 </a:t>
            </a:r>
            <a:r>
              <a:rPr lang="en-US" altLang="ko-KR" dirty="0"/>
              <a:t>fetch </a:t>
            </a:r>
            <a:r>
              <a:rPr lang="ko-KR" altLang="en-US" dirty="0"/>
              <a:t>및 </a:t>
            </a:r>
            <a:r>
              <a:rPr lang="en-US" altLang="ko-KR" dirty="0"/>
              <a:t>pull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 log</a:t>
            </a:r>
            <a:r>
              <a:rPr lang="ko-KR" altLang="en-US" dirty="0"/>
              <a:t>를 캡처하여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4B950-8E9A-7BEB-F129-3C275560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864F5C-C246-2995-8552-94BEDC21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65427-5E7C-F469-A13D-DF730E02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008" y="4401307"/>
            <a:ext cx="446784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891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README.md</a:t>
            </a:r>
            <a:endParaRPr lang="ko-KR" altLang="en-US" sz="6600" dirty="0">
              <a:solidFill>
                <a:srgbClr val="ED7D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0960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AB2F2-A5E0-AB9D-38EA-35ADDFA2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README.md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9AFAA-4049-7711-CFE3-FA8CAA18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89170"/>
            <a:ext cx="11510283" cy="467965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</a:t>
            </a:r>
            <a:r>
              <a:rPr lang="en-US" altLang="ko-KR" dirty="0"/>
              <a:t>README.md</a:t>
            </a:r>
            <a:r>
              <a:rPr lang="ko-KR" altLang="en-US" dirty="0"/>
              <a:t>는 마크다운 형식으로 작성된 안내 문서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README</a:t>
            </a:r>
            <a:r>
              <a:rPr lang="ko-KR" altLang="en-US" dirty="0"/>
              <a:t>는 </a:t>
            </a:r>
            <a:r>
              <a:rPr lang="en-US" altLang="ko-KR" dirty="0"/>
              <a:t>"</a:t>
            </a:r>
            <a:r>
              <a:rPr lang="ko-KR" altLang="en-US" dirty="0"/>
              <a:t>이 파일을 먼저 읽으세요</a:t>
            </a:r>
            <a:r>
              <a:rPr lang="en-US" altLang="ko-KR" dirty="0"/>
              <a:t>(Read Me First)"</a:t>
            </a:r>
            <a:r>
              <a:rPr lang="ko-KR" altLang="en-US" dirty="0"/>
              <a:t>라는 의미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.md</a:t>
            </a:r>
            <a:r>
              <a:rPr lang="ko-KR" altLang="en-US" dirty="0"/>
              <a:t>는 </a:t>
            </a:r>
            <a:r>
              <a:rPr lang="en-US" altLang="ko-KR" dirty="0"/>
              <a:t>Markdown</a:t>
            </a:r>
            <a:r>
              <a:rPr lang="ko-KR" altLang="en-US" dirty="0"/>
              <a:t>파일 확장자로</a:t>
            </a:r>
            <a:r>
              <a:rPr lang="en-US" altLang="ko-KR" dirty="0"/>
              <a:t>, </a:t>
            </a:r>
            <a:r>
              <a:rPr lang="ko-KR" altLang="en-US" dirty="0"/>
              <a:t>간단한 문법으로 서식을 지정할 수 있는 텍스트 파일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📌</a:t>
            </a:r>
            <a:r>
              <a:rPr lang="en-US" altLang="ko-KR" dirty="0"/>
              <a:t>README.md</a:t>
            </a:r>
            <a:r>
              <a:rPr lang="ko-KR" altLang="en-US" dirty="0"/>
              <a:t>에 담는 내용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1️⃣ </a:t>
            </a:r>
            <a:r>
              <a:rPr lang="ko-KR" altLang="en-US" dirty="0"/>
              <a:t>프로젝트 제목과 설명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2️⃣ </a:t>
            </a:r>
            <a:r>
              <a:rPr lang="ko-KR" altLang="en-US" dirty="0"/>
              <a:t>설치 방법 </a:t>
            </a:r>
            <a:r>
              <a:rPr lang="en-US" altLang="ko-KR" dirty="0"/>
              <a:t>/ </a:t>
            </a:r>
            <a:r>
              <a:rPr lang="ko-KR" altLang="en-US" dirty="0"/>
              <a:t>사용 방법 </a:t>
            </a:r>
            <a:r>
              <a:rPr lang="en-US" altLang="ko-KR" dirty="0"/>
              <a:t>/ </a:t>
            </a:r>
            <a:r>
              <a:rPr lang="ko-KR" altLang="en-US" dirty="0"/>
              <a:t>예시 코드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3️⃣ </a:t>
            </a:r>
            <a:r>
              <a:rPr lang="ko-KR" altLang="en-US" dirty="0"/>
              <a:t>스크린샷이나 데모 링크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FD43E0-16C1-094C-0AC1-9566585E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18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593AB-5185-9820-C506-23272634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C32B3-44A7-DA1C-F752-26C1382B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0515600" cy="48514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제목 </a:t>
            </a:r>
            <a:r>
              <a:rPr lang="en-US" altLang="ko-KR" dirty="0"/>
              <a:t>: # 1</a:t>
            </a:r>
            <a:r>
              <a:rPr lang="ko-KR" altLang="en-US" dirty="0"/>
              <a:t> 개</a:t>
            </a:r>
            <a:r>
              <a:rPr lang="en-US" altLang="ko-KR" dirty="0"/>
              <a:t>~ 6 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기울임 </a:t>
            </a:r>
            <a:r>
              <a:rPr lang="en-US" altLang="ko-KR" dirty="0"/>
              <a:t>: *</a:t>
            </a:r>
            <a:r>
              <a:rPr lang="ko-KR" altLang="en-US" dirty="0"/>
              <a:t>기울임</a:t>
            </a:r>
            <a:r>
              <a:rPr lang="en-US" altLang="ko-KR" dirty="0"/>
              <a:t>* or _</a:t>
            </a:r>
            <a:r>
              <a:rPr lang="ko-KR" altLang="en-US" dirty="0"/>
              <a:t>기울임</a:t>
            </a:r>
            <a:r>
              <a:rPr lang="en-US" altLang="ko-KR" dirty="0"/>
              <a:t>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굵게 </a:t>
            </a:r>
            <a:r>
              <a:rPr lang="en-US" altLang="ko-KR" dirty="0"/>
              <a:t>: **</a:t>
            </a:r>
            <a:r>
              <a:rPr lang="ko-KR" altLang="en-US" dirty="0"/>
              <a:t>굵게</a:t>
            </a:r>
            <a:r>
              <a:rPr lang="en-US" altLang="ko-KR" dirty="0"/>
              <a:t>** or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ko-KR" altLang="en-US" dirty="0"/>
              <a:t>굵게</a:t>
            </a:r>
            <a:r>
              <a:rPr lang="en-US" altLang="ko-KR" dirty="0"/>
              <a:t>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기울임</a:t>
            </a:r>
            <a:r>
              <a:rPr lang="en-US" altLang="ko-KR" dirty="0"/>
              <a:t>+</a:t>
            </a:r>
            <a:r>
              <a:rPr lang="ko-KR" altLang="en-US" dirty="0"/>
              <a:t>굵게 </a:t>
            </a:r>
            <a:r>
              <a:rPr lang="en-US" altLang="ko-KR" dirty="0"/>
              <a:t>: ***</a:t>
            </a:r>
            <a:r>
              <a:rPr lang="ko-KR" altLang="en-US" dirty="0"/>
              <a:t>기울임과 굵게</a:t>
            </a:r>
            <a:r>
              <a:rPr lang="en-US" altLang="ko-KR" dirty="0"/>
              <a:t>*** or ___</a:t>
            </a:r>
            <a:r>
              <a:rPr lang="ko-KR" altLang="en-US" dirty="0"/>
              <a:t>기울임과 굵게</a:t>
            </a:r>
            <a:r>
              <a:rPr lang="en-US" altLang="ko-KR" dirty="0"/>
              <a:t>___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취소선 </a:t>
            </a:r>
            <a:r>
              <a:rPr lang="en-US" altLang="ko-KR" dirty="0"/>
              <a:t>: ~~</a:t>
            </a:r>
            <a:r>
              <a:rPr lang="ko-KR" altLang="en-US" dirty="0"/>
              <a:t>취소선</a:t>
            </a:r>
            <a:r>
              <a:rPr lang="en-US" altLang="ko-KR" dirty="0"/>
              <a:t>~~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이모지</a:t>
            </a:r>
            <a:r>
              <a:rPr lang="ko-KR" altLang="en-US" dirty="0"/>
              <a:t> </a:t>
            </a:r>
            <a:r>
              <a:rPr lang="en-US" altLang="ko-KR" dirty="0"/>
              <a:t>:  :smile:,  :heart:,  :rocket: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>
                <a:hlinkClick r:id="rId2"/>
              </a:rPr>
              <a:t>이모지</a:t>
            </a:r>
            <a:r>
              <a:rPr lang="ko-KR" altLang="en-US" dirty="0">
                <a:hlinkClick r:id="rId2"/>
              </a:rPr>
              <a:t> 이름 찾기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줄바꿈은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r>
              <a:rPr lang="ko-KR" altLang="en-US" dirty="0"/>
              <a:t> </a:t>
            </a:r>
            <a:r>
              <a:rPr lang="ko-KR" altLang="en-US" dirty="0" err="1"/>
              <a:t>두번을</a:t>
            </a:r>
            <a:r>
              <a:rPr lang="ko-KR" altLang="en-US" dirty="0"/>
              <a:t> 눌러서 공백을 만들어 주기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6751BC-F6F1-3AFA-7E59-EFC74037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846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1DAD8-3FEC-0342-A911-C67F4597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5ED10-9120-3C77-FBB0-F7DFAA4D6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0515600" cy="4851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인덱싱 </a:t>
            </a:r>
            <a:r>
              <a:rPr lang="en-US" altLang="ko-KR" dirty="0"/>
              <a:t>: </a:t>
            </a:r>
            <a:r>
              <a:rPr lang="ko-KR" altLang="en-US" dirty="0"/>
              <a:t>순서 있는 인덱싱은 </a:t>
            </a:r>
            <a:r>
              <a:rPr lang="en-US" altLang="ko-KR" dirty="0"/>
              <a:t>1</a:t>
            </a:r>
            <a:r>
              <a:rPr lang="ko-KR" altLang="en-US" dirty="0"/>
              <a:t>번부터 번호를 입력해주면 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+, *, - : </a:t>
            </a:r>
            <a:r>
              <a:rPr lang="ko-KR" altLang="en-US" dirty="0"/>
              <a:t>순서 없는 인덱싱 </a:t>
            </a:r>
            <a:r>
              <a:rPr lang="ko-KR" altLang="en-US" dirty="0" err="1"/>
              <a:t>만들때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TAB</a:t>
            </a:r>
            <a:r>
              <a:rPr lang="ko-KR" altLang="en-US" dirty="0"/>
              <a:t>을 사용하여 하위 인덱싱을 제작할 수 도 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하이퍼링크 </a:t>
            </a:r>
            <a:r>
              <a:rPr lang="en-US" altLang="ko-KR" dirty="0"/>
              <a:t>: &lt;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&gt;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링크 </a:t>
            </a:r>
            <a:r>
              <a:rPr lang="en-US" altLang="ko-KR" dirty="0"/>
              <a:t>: [</a:t>
            </a:r>
            <a:r>
              <a:rPr lang="ko-KR" altLang="en-US" dirty="0" err="1"/>
              <a:t>링크이름</a:t>
            </a:r>
            <a:r>
              <a:rPr lang="en-US" altLang="ko-KR" dirty="0"/>
              <a:t>](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이미지 </a:t>
            </a:r>
            <a:r>
              <a:rPr lang="en-US" altLang="ko-KR" dirty="0"/>
              <a:t>: ![</a:t>
            </a:r>
            <a:r>
              <a:rPr lang="ko-KR" altLang="en-US" dirty="0" err="1"/>
              <a:t>이미지이름</a:t>
            </a:r>
            <a:r>
              <a:rPr lang="en-US" altLang="ko-KR" dirty="0"/>
              <a:t>](</a:t>
            </a:r>
            <a:r>
              <a:rPr lang="ko-KR" altLang="en-US" dirty="0"/>
              <a:t>이미지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인용 </a:t>
            </a:r>
            <a:r>
              <a:rPr lang="en-US" altLang="ko-KR" dirty="0"/>
              <a:t>: &gt; </a:t>
            </a:r>
            <a:r>
              <a:rPr lang="ko-KR" altLang="en-US" dirty="0" err="1"/>
              <a:t>인용내용</a:t>
            </a:r>
            <a:r>
              <a:rPr lang="en-US" altLang="ko-KR" dirty="0"/>
              <a:t>, &gt;&gt; </a:t>
            </a:r>
            <a:r>
              <a:rPr lang="ko-KR" altLang="en-US" dirty="0" err="1"/>
              <a:t>중첩인용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EA367-B76B-18E8-7668-CA2E6409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792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EFF8F-CEFE-31A5-400F-CBEAD3C0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FDCC4-5354-5AF3-E4E3-A25C34A7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0515600" cy="4851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코드 </a:t>
            </a:r>
            <a:r>
              <a:rPr lang="en-US" altLang="ko-KR" dirty="0"/>
              <a:t>: `</a:t>
            </a:r>
            <a:r>
              <a:rPr lang="ko-KR" altLang="en-US" dirty="0" err="1"/>
              <a:t>한줄코드</a:t>
            </a:r>
            <a:r>
              <a:rPr lang="en-US" altLang="ko-KR" dirty="0"/>
              <a:t>`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여러줄</a:t>
            </a:r>
            <a:r>
              <a:rPr lang="ko-KR" altLang="en-US" dirty="0"/>
              <a:t> 코드 </a:t>
            </a:r>
            <a:r>
              <a:rPr lang="en-US" altLang="ko-KR" dirty="0"/>
              <a:t>: ```</a:t>
            </a:r>
            <a:r>
              <a:rPr lang="ko-KR" altLang="en-US" dirty="0" err="1"/>
              <a:t>언어명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수평선 </a:t>
            </a:r>
            <a:r>
              <a:rPr lang="en-US" altLang="ko-KR" dirty="0"/>
              <a:t>: ---, ***, ___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체크박스 </a:t>
            </a:r>
            <a:r>
              <a:rPr lang="en-US" altLang="ko-KR" dirty="0"/>
              <a:t>: [ ] </a:t>
            </a:r>
            <a:r>
              <a:rPr lang="ko-KR" altLang="en-US" dirty="0" err="1"/>
              <a:t>빈체크</a:t>
            </a:r>
            <a:r>
              <a:rPr lang="en-US" altLang="ko-KR" dirty="0"/>
              <a:t>, [x] </a:t>
            </a:r>
            <a:r>
              <a:rPr lang="ko-KR" altLang="en-US" dirty="0"/>
              <a:t>체크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표 </a:t>
            </a:r>
            <a:r>
              <a:rPr lang="en-US" altLang="ko-KR" dirty="0"/>
              <a:t>:  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54D7E-2FB8-78E8-6128-0F546750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79</a:t>
            </a:fld>
            <a:endParaRPr lang="ko-KR" altLang="en-US"/>
          </a:p>
        </p:txBody>
      </p:sp>
      <p:pic>
        <p:nvPicPr>
          <p:cNvPr id="6" name="그림 5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D0D23CA-A60F-60B5-1E19-93250CDEF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120" y="3698623"/>
            <a:ext cx="4435858" cy="16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29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449436" cy="1283732"/>
            <a:chOff x="987725" y="2514600"/>
            <a:chExt cx="1449436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memo(1).txt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1038760" y="1495264"/>
            <a:ext cx="7497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보통의 파일 관리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en-US" altLang="ko-KR" sz="3200" dirty="0">
                <a:latin typeface="+mj-ea"/>
                <a:ea typeface="+mj-ea"/>
              </a:rPr>
              <a:t> &gt; </a:t>
            </a:r>
            <a:r>
              <a:rPr lang="ko-KR" altLang="en-US" sz="3200" dirty="0">
                <a:latin typeface="+mj-ea"/>
                <a:ea typeface="+mj-ea"/>
              </a:rPr>
              <a:t>파일 복사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덮어쓰기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다른 이름으로 저장 등</a:t>
            </a:r>
            <a:endParaRPr lang="en-US" altLang="ko-KR" sz="2000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568058" cy="1283732"/>
            <a:chOff x="987725" y="2514600"/>
            <a:chExt cx="1568058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memo123.txt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549111" y="34323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덮어쓰기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7403556" y="342474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이름으로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1110555" y="5226371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최종의</a:t>
            </a:r>
            <a:r>
              <a:rPr lang="en-US" altLang="ko-KR" dirty="0"/>
              <a:t>.. </a:t>
            </a:r>
            <a:r>
              <a:rPr lang="ko-KR" altLang="en-US" dirty="0"/>
              <a:t>최종의</a:t>
            </a:r>
            <a:r>
              <a:rPr lang="en-US" altLang="ko-KR" dirty="0"/>
              <a:t>..</a:t>
            </a:r>
            <a:r>
              <a:rPr lang="ko-KR" altLang="en-US" dirty="0"/>
              <a:t>최종의</a:t>
            </a:r>
            <a:r>
              <a:rPr lang="en-US" altLang="ko-KR" dirty="0"/>
              <a:t>.. </a:t>
            </a:r>
            <a:r>
              <a:rPr lang="ko-KR" altLang="en-US" dirty="0"/>
              <a:t>진짜 최종 제발 최종</a:t>
            </a:r>
          </a:p>
        </p:txBody>
      </p:sp>
      <p:pic>
        <p:nvPicPr>
          <p:cNvPr id="2" name="Picture 2" descr="Version Control/Git - Wikiversity">
            <a:extLst>
              <a:ext uri="{FF2B5EF4-FFF2-40B4-BE49-F238E27FC236}">
                <a16:creationId xmlns:a16="http://schemas.microsoft.com/office/drawing/2014/main" id="{C862E950-E7D8-600A-F6C1-01B932C83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1" y="195725"/>
            <a:ext cx="2017579" cy="84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337359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06B5E-1AA8-39DF-8D27-CBC244004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984AB-9FAE-200A-4F02-D807C82BD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6. </a:t>
            </a:r>
            <a:r>
              <a:rPr lang="en-US" altLang="ko-KR" dirty="0" err="1">
                <a:solidFill>
                  <a:srgbClr val="ED7D31"/>
                </a:solidFill>
              </a:rPr>
              <a:t>Github</a:t>
            </a:r>
            <a:r>
              <a:rPr lang="en-US" altLang="ko-KR" dirty="0">
                <a:solidFill>
                  <a:srgbClr val="ED7D31"/>
                </a:solidFill>
              </a:rPr>
              <a:t> </a:t>
            </a:r>
            <a:r>
              <a:rPr lang="ko-KR" altLang="en-US" dirty="0">
                <a:solidFill>
                  <a:srgbClr val="ED7D31"/>
                </a:solidFill>
              </a:rPr>
              <a:t>프로필 꾸미기</a:t>
            </a:r>
            <a:r>
              <a:rPr lang="en-US" altLang="ko-KR" dirty="0">
                <a:solidFill>
                  <a:srgbClr val="ED7D31"/>
                </a:solidFill>
              </a:rPr>
              <a:t>!!</a:t>
            </a:r>
            <a:endParaRPr lang="ko-KR" altLang="en-US" dirty="0">
              <a:solidFill>
                <a:srgbClr val="ED7D3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A046D5-0DCF-EAB6-BE3C-3D7FF62C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6042"/>
            <a:ext cx="11701221" cy="3042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https://velog.io/@pjy707099/Github-%EA%B0%84%EC%A7%80%EB%82%98%EA%B2%8C-%ED%94%84%EB%A1%9C%ED%95%84-%EA%BE%B8%EB%AF%B8%EA%B8%B0</a:t>
            </a:r>
          </a:p>
          <a:p>
            <a:pPr marL="0" indent="0">
              <a:buNone/>
            </a:pPr>
            <a:r>
              <a:rPr lang="en-US" altLang="ko-KR" sz="2000" dirty="0">
                <a:hlinkClick r:id="rId3"/>
              </a:rPr>
              <a:t>https://velog.io/@oka1313/Github-%EA%B9%83%ED%97%88%EB%B8%8C-%ED%94%84%EB%A1%9C%ED%95%84-%EA%BE%B8%EB%AF%B8%EA%B8%B0</a:t>
            </a:r>
            <a:endParaRPr lang="en-US" altLang="ko-KR" sz="20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위 링크의 글을 참조하여 내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r>
              <a:rPr lang="ko-KR" altLang="en-US" dirty="0"/>
              <a:t>프로필 꾸며보기</a:t>
            </a:r>
            <a:r>
              <a:rPr lang="en-US" altLang="ko-KR" dirty="0"/>
              <a:t>!</a:t>
            </a:r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CCFBF-EACF-D46D-2E57-AB7B397D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0584F3A-2E90-47D1-D686-73BF1E46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484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181734" cy="1283732"/>
            <a:chOff x="987725" y="2514600"/>
            <a:chExt cx="1181734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181734" cy="1283732"/>
            <a:chOff x="987725" y="2514600"/>
            <a:chExt cx="1181734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743200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8212217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Ver.4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FED38-39C8-DE39-15BA-6553FA62C3E9}"/>
              </a:ext>
            </a:extLst>
          </p:cNvPr>
          <p:cNvSpPr txBox="1"/>
          <p:nvPr/>
        </p:nvSpPr>
        <p:spPr>
          <a:xfrm>
            <a:off x="1110555" y="5059275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&gt; </a:t>
            </a:r>
            <a:r>
              <a:rPr lang="ko-KR" altLang="en-US" sz="2000" dirty="0"/>
              <a:t>전체 파일을 복사하는 것이 아니라 수정된 내용을 기록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82C38-AF93-3F2D-B5FD-973F63EE2499}"/>
              </a:ext>
            </a:extLst>
          </p:cNvPr>
          <p:cNvSpPr txBox="1"/>
          <p:nvPr/>
        </p:nvSpPr>
        <p:spPr>
          <a:xfrm>
            <a:off x="1110555" y="1374821"/>
            <a:ext cx="981550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형상 관리 도구 </a:t>
            </a:r>
            <a:r>
              <a:rPr lang="en-US" altLang="ko-KR" sz="3200" dirty="0"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(Configuration Management Tool)</a:t>
            </a:r>
          </a:p>
          <a:p>
            <a:r>
              <a:rPr lang="en-US" altLang="ko-KR" sz="3200" dirty="0">
                <a:latin typeface="+mj-ea"/>
                <a:ea typeface="+mj-ea"/>
              </a:rPr>
              <a:t>    </a:t>
            </a:r>
            <a:r>
              <a:rPr lang="en-US" altLang="ko-KR" sz="4800" dirty="0">
                <a:latin typeface="+mj-ea"/>
                <a:ea typeface="+mj-ea"/>
              </a:rPr>
              <a:t>≈ </a:t>
            </a:r>
            <a:r>
              <a:rPr lang="ko-KR" altLang="en-US" sz="3600" dirty="0">
                <a:latin typeface="+mj-ea"/>
                <a:ea typeface="+mj-ea"/>
              </a:rPr>
              <a:t>버전 관리 시스템</a:t>
            </a:r>
            <a:r>
              <a:rPr lang="en-US" altLang="ko-KR" sz="3600" dirty="0">
                <a:latin typeface="+mj-ea"/>
                <a:ea typeface="+mj-ea"/>
              </a:rPr>
              <a:t>(Version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en-US" altLang="ko-KR" sz="3600" dirty="0">
                <a:latin typeface="+mj-ea"/>
                <a:ea typeface="+mj-ea"/>
              </a:rPr>
              <a:t>Control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en-US" altLang="ko-KR" sz="3600" dirty="0">
                <a:latin typeface="+mj-ea"/>
                <a:ea typeface="+mj-ea"/>
              </a:rPr>
              <a:t>System)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3" name="Picture 2" descr="Version Control/Git - Wikiversity">
            <a:extLst>
              <a:ext uri="{FF2B5EF4-FFF2-40B4-BE49-F238E27FC236}">
                <a16:creationId xmlns:a16="http://schemas.microsoft.com/office/drawing/2014/main" id="{E2BD2B40-9263-4026-9142-474B7F022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991" y="195725"/>
            <a:ext cx="2017579" cy="84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9576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3907</TotalTime>
  <Words>3610</Words>
  <Application>Microsoft Office PowerPoint</Application>
  <PresentationFormat>와이드스크린</PresentationFormat>
  <Paragraphs>676</Paragraphs>
  <Slides>81</Slides>
  <Notes>73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81</vt:i4>
      </vt:variant>
    </vt:vector>
  </HeadingPairs>
  <TitlesOfParts>
    <vt:vector size="94" baseType="lpstr">
      <vt:lpstr>G마켓 산스 TTF Bold</vt:lpstr>
      <vt:lpstr>G마켓 산스 TTF Medium</vt:lpstr>
      <vt:lpstr>Kim jung chul Gothic Regular</vt:lpstr>
      <vt:lpstr>Pretendard Black</vt:lpstr>
      <vt:lpstr>Pretendard ExtraBold</vt:lpstr>
      <vt:lpstr>Pretendard Light</vt:lpstr>
      <vt:lpstr>Pretendard Medium</vt:lpstr>
      <vt:lpstr>맑은 고딕</vt:lpstr>
      <vt:lpstr>메이플스토리</vt:lpstr>
      <vt:lpstr>Arial</vt:lpstr>
      <vt:lpstr>Symbol</vt:lpstr>
      <vt:lpstr>Wingdings</vt:lpstr>
      <vt:lpstr>1_Office 테마</vt:lpstr>
      <vt:lpstr>x</vt:lpstr>
      <vt:lpstr>PowerPoint 프레젠테이션</vt:lpstr>
      <vt:lpstr>학습목표🎓</vt:lpstr>
      <vt:lpstr>커리큘럼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 설치하기 (Window)</vt:lpstr>
      <vt:lpstr>Git 설치하기 (Mac)</vt:lpstr>
      <vt:lpstr>Git 설치확인</vt:lpstr>
      <vt:lpstr>PowerPoint 프레젠테이션</vt:lpstr>
      <vt:lpstr>폴더 구조의 이해</vt:lpstr>
      <vt:lpstr>폴더 구조의 이해</vt:lpstr>
      <vt:lpstr>폴더 구조의 이해</vt:lpstr>
      <vt:lpstr>폴더 구조 확인하기</vt:lpstr>
      <vt:lpstr>PowerPoint 프레젠테이션</vt:lpstr>
      <vt:lpstr>GUI</vt:lpstr>
      <vt:lpstr>CLI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GitHub 회원가입</vt:lpstr>
      <vt:lpstr>PowerPoint 프레젠테이션</vt:lpstr>
      <vt:lpstr>레포지토리 생성</vt:lpstr>
      <vt:lpstr>레포지토리 생성</vt:lpstr>
      <vt:lpstr>원격저장소와 내 폴더 연결</vt:lpstr>
      <vt:lpstr>원격저장소와 내 폴더 연결</vt:lpstr>
      <vt:lpstr>명령어 살펴보기</vt:lpstr>
      <vt:lpstr>명령어 살펴보기</vt:lpstr>
      <vt:lpstr>명령어 살펴보기</vt:lpstr>
      <vt:lpstr>PowerPoint 프레젠테이션</vt:lpstr>
      <vt:lpstr>코드를 원격저장소에 올리는 이유</vt:lpstr>
      <vt:lpstr>PowerPoint 프레젠테이션</vt:lpstr>
      <vt:lpstr>원격저장소에 파일 올리기</vt:lpstr>
      <vt:lpstr>PowerPoint 프레젠테이션</vt:lpstr>
      <vt:lpstr>PowerPoint 프레젠테이션</vt:lpstr>
      <vt:lpstr>PowerPoint 프레젠테이션</vt:lpstr>
      <vt:lpstr>PowerPoint 프레젠테이션</vt:lpstr>
      <vt:lpstr>Git 주요 명령어</vt:lpstr>
      <vt:lpstr>원격저장소에 파일 올리기</vt:lpstr>
      <vt:lpstr>원격저장소에 파일 올리기</vt:lpstr>
      <vt:lpstr>실습2. 원격저장소에 파일 올리기</vt:lpstr>
      <vt:lpstr>Commit Node</vt:lpstr>
      <vt:lpstr>PowerPoint 프레젠테이션</vt:lpstr>
      <vt:lpstr>Q &amp; A</vt:lpstr>
      <vt:lpstr>.gitignore</vt:lpstr>
      <vt:lpstr>.gitignore</vt:lpstr>
      <vt:lpstr>실수 사례</vt:lpstr>
      <vt:lpstr>PowerPoint 프레젠테이션</vt:lpstr>
      <vt:lpstr>PowerPoint 프레젠테이션</vt:lpstr>
      <vt:lpstr>코드를 왜 받을까?</vt:lpstr>
      <vt:lpstr>원격 저장소 만들기</vt:lpstr>
      <vt:lpstr>git clone</vt:lpstr>
      <vt:lpstr>Personal Access Token</vt:lpstr>
      <vt:lpstr>Personal Access Token</vt:lpstr>
      <vt:lpstr>원격 저장소 로컬 컴퓨터로 복제하기</vt:lpstr>
      <vt:lpstr>원격 저장소 로컬 컴퓨터로 복제하기</vt:lpstr>
      <vt:lpstr>원격 저장소 로컬 컴퓨터로 복제하기</vt:lpstr>
      <vt:lpstr>원격 저장소의 변경 내용 내려 받기</vt:lpstr>
      <vt:lpstr>git push</vt:lpstr>
      <vt:lpstr>실습4. clone 및 push</vt:lpstr>
      <vt:lpstr>git push --force </vt:lpstr>
      <vt:lpstr>실습5. remote 및 pull</vt:lpstr>
      <vt:lpstr>PowerPoint 프레젠테이션</vt:lpstr>
      <vt:lpstr>README.md</vt:lpstr>
      <vt:lpstr>Markdown 문법</vt:lpstr>
      <vt:lpstr>Markdown 문법</vt:lpstr>
      <vt:lpstr>Markdown 문법</vt:lpstr>
      <vt:lpstr>실습6. Github 프로필 꾸미기!!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324</cp:revision>
  <dcterms:created xsi:type="dcterms:W3CDTF">2023-01-31T04:26:23Z</dcterms:created>
  <dcterms:modified xsi:type="dcterms:W3CDTF">2025-07-08T03:24:04Z</dcterms:modified>
</cp:coreProperties>
</file>