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3"/>
  </p:notesMasterIdLst>
  <p:sldIdLst>
    <p:sldId id="696" r:id="rId2"/>
    <p:sldId id="256" r:id="rId3"/>
    <p:sldId id="542" r:id="rId4"/>
    <p:sldId id="543" r:id="rId5"/>
    <p:sldId id="544" r:id="rId6"/>
    <p:sldId id="671" r:id="rId7"/>
    <p:sldId id="545" r:id="rId8"/>
    <p:sldId id="674" r:id="rId9"/>
    <p:sldId id="675" r:id="rId10"/>
    <p:sldId id="670" r:id="rId11"/>
    <p:sldId id="541" r:id="rId12"/>
    <p:sldId id="549" r:id="rId13"/>
    <p:sldId id="557" r:id="rId14"/>
    <p:sldId id="558" r:id="rId15"/>
    <p:sldId id="562" r:id="rId16"/>
    <p:sldId id="563" r:id="rId17"/>
    <p:sldId id="564" r:id="rId18"/>
    <p:sldId id="609" r:id="rId19"/>
    <p:sldId id="582" r:id="rId20"/>
    <p:sldId id="583" r:id="rId21"/>
    <p:sldId id="584" r:id="rId22"/>
    <p:sldId id="591" r:id="rId23"/>
    <p:sldId id="593" r:id="rId24"/>
    <p:sldId id="594" r:id="rId25"/>
    <p:sldId id="595" r:id="rId26"/>
    <p:sldId id="556" r:id="rId27"/>
    <p:sldId id="566" r:id="rId28"/>
    <p:sldId id="568" r:id="rId29"/>
    <p:sldId id="581" r:id="rId30"/>
    <p:sldId id="672" r:id="rId31"/>
    <p:sldId id="688" r:id="rId32"/>
    <p:sldId id="689" r:id="rId33"/>
    <p:sldId id="690" r:id="rId34"/>
    <p:sldId id="691" r:id="rId35"/>
    <p:sldId id="565" r:id="rId36"/>
    <p:sldId id="692" r:id="rId37"/>
    <p:sldId id="695" r:id="rId38"/>
    <p:sldId id="693" r:id="rId39"/>
    <p:sldId id="571" r:id="rId40"/>
    <p:sldId id="587" r:id="rId41"/>
    <p:sldId id="683" r:id="rId42"/>
    <p:sldId id="697" r:id="rId43"/>
    <p:sldId id="684" r:id="rId44"/>
    <p:sldId id="686" r:id="rId45"/>
    <p:sldId id="570" r:id="rId46"/>
    <p:sldId id="588" r:id="rId47"/>
    <p:sldId id="577" r:id="rId48"/>
    <p:sldId id="578" r:id="rId49"/>
    <p:sldId id="355" r:id="rId50"/>
    <p:sldId id="579" r:id="rId51"/>
    <p:sldId id="580" r:id="rId52"/>
  </p:sldIdLst>
  <p:sldSz cx="12192000" cy="6858000"/>
  <p:notesSz cx="6858000" cy="9144000"/>
  <p:embeddedFontLst>
    <p:embeddedFont>
      <p:font typeface="Arial Rounded MT Bold" panose="020F0704030504030204" pitchFamily="34" charset="0"/>
      <p:regular r:id="rId54"/>
    </p:embeddedFont>
    <p:embeddedFont>
      <p:font typeface="Cambria Math" panose="02040503050406030204" pitchFamily="18" charset="0"/>
      <p:regular r:id="rId55"/>
    </p:embeddedFont>
    <p:embeddedFont>
      <p:font typeface="G마켓 산스 TTF Medium" panose="02000000000000000000" pitchFamily="2" charset="-127"/>
      <p:regular r:id="rId56"/>
    </p:embeddedFont>
    <p:embeddedFont>
      <p:font typeface="맑은 고딕" panose="020B0503020000020004" pitchFamily="50" charset="-127"/>
      <p:regular r:id="rId57"/>
      <p:bold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F2C"/>
    <a:srgbClr val="F9A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9" autoAdjust="0"/>
    <p:restoredTop sz="70888" autoAdjust="0"/>
  </p:normalViewPr>
  <p:slideViewPr>
    <p:cSldViewPr snapToGrid="0">
      <p:cViewPr varScale="1">
        <p:scale>
          <a:sx n="111" d="100"/>
          <a:sy n="111" d="100"/>
        </p:scale>
        <p:origin x="104" y="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199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47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0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89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59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290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6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043A6-A237-FAC7-600A-9061B568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52" y="6466897"/>
            <a:ext cx="2743200" cy="365125"/>
          </a:xfrm>
        </p:spPr>
        <p:txBody>
          <a:bodyPr/>
          <a:lstStyle/>
          <a:p>
            <a:fld id="{442BEE3F-2E9A-4FD8-8B8A-8619F3E161C0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0122D-3523-6CED-C5D8-F3D528C1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AC04C-B8A7-FFB2-46A6-4A00B520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148" y="6474198"/>
            <a:ext cx="2743200" cy="365125"/>
          </a:xfrm>
        </p:spPr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3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C3B4-86CF-2498-CC6E-A256E4AA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E0FE57-EEBD-DC2E-5AAA-A425A6D59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A4B4C-46E0-9C94-5EAC-7237CB6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6647A-6FF5-9F90-2812-CADD4840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AE80C-7F7A-130E-8BD8-5BA97658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1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8AC244-4A84-09D3-50FB-F934F9F47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D64C9-D76D-C43E-C82B-A315CE73F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D0D7C-1A4D-433C-79F6-2C0633D1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F9A77-28DF-C409-13B2-D20C80BB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66F88-F4F1-E00D-DC2A-8DBEA270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5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4D0C3-D33B-7107-AB80-D9F3309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97DBF-398C-9DB6-E916-35AB4FE2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5B8D2-7CD5-9B15-8E13-87FF760E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3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601C5-2723-67A2-7D21-9F39D14C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1E75F-8FF2-A69A-E094-650EAEFD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1FDEF-673D-E199-7B54-FFD44BA2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7B47C-D16B-1F66-3165-B941B9C6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13A5C-BE81-C46F-5191-E33C5F06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1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9A2ED-4026-CEC5-0F77-74287163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CA756-D15D-464E-966E-2DF9AA979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C8A21-839F-87B3-9ABB-E0DA07E88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268EA5-E313-8CB5-4A12-914620F4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797BB-0DAF-A25A-8AC2-46D61F5D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752A1-1625-10E7-A4F0-2E13719E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7AE7F-26ED-35B6-1BBA-A08CB8EC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8D8DD-7148-8B19-6172-B0A169CFC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CD1D6-87C8-BD82-7711-368227F1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8518-1B3C-A417-C6AC-99F9C66D1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843F92-B722-06A6-9A56-0A03BE26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532A15-9ECF-C043-5CC2-911757B5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98F67-77F3-1632-EC3C-114B75C5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B6C1BB-6866-2A3B-A1F3-28B5D93C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9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99283-9B12-5339-3042-B6B67884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7E34E6-ECFD-E5F2-081F-39427DA9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04029-E47F-F52E-AF1E-D31E2D40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665754-DE22-245A-A4D5-FE78A35B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7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E82391-47AE-B4C0-C4C4-22E5D963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9BF5EA-4922-4594-BC0D-A1D7F17A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BF1BF-296A-E655-349A-1877369A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9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94360-95AE-5B28-BF6B-21268060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97E12-A7FB-C81A-18C2-34781A06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9CAA1-90A7-601C-BD90-A0DC6A391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85FF0-6BE8-F11D-CDAC-7E7B63F3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67A35-AF67-BDC9-86E1-D6EE283B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23707-35CC-08DC-8C13-06293DE5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7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7A00-094E-C3F9-1A07-8FD90B7C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E9F136-9A64-0D06-F721-734E1E224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C3BE40-4202-4B4A-C8A7-24945AC6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21BA2-CA17-A4B0-BBDD-B3995CC8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E2437-D7E8-6CA8-856B-7C81E4CF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00DA3E-B239-6A01-347D-5321CBE9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2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DE65-2350-3072-3D26-AE091FE72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2024-12-02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0F7DA-0F14-8211-C3E8-B6E466EE4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DDAAB-9487-BAAF-7209-B8E704131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 userDrawn="1"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" name="그림 9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DDBE88BC-6CC3-E91A-1684-6375C21D23E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2" y="126744"/>
            <a:ext cx="2886635" cy="6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6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마켓 산스 TTF Medium" panose="02000000000000000000" pitchFamily="2" charset="-127"/>
          <a:ea typeface="G마켓 산스 TTF Medium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/>
              <a:t>x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>
                <a:latin typeface="Arial Rounded MT Bold" panose="020F0704030504030204" pitchFamily="34" charset="0"/>
              </a:rPr>
              <a:t>7</a:t>
            </a:r>
            <a:r>
              <a:rPr lang="ko-KR" altLang="en-US" b="1">
                <a:latin typeface="Arial Rounded MT Bold" panose="020F0704030504030204" pitchFamily="34" charset="0"/>
              </a:rPr>
              <a:t>기</a:t>
            </a:r>
            <a:endParaRPr lang="ko-KR" alt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10" name="그림 9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A611E206-8734-8C1B-C7A0-99730D8C0F0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2657237"/>
            <a:ext cx="3459480" cy="7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5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(Anaconda)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8F564-E23E-4347-BBDC-B594F1454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공식 홈페이지에서 다운 및 설치 가능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https://www.anaconda.com/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free Download -&gt; Download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Anaconda</a:t>
            </a:r>
            <a:r>
              <a:rPr lang="ko-KR" altLang="en-US" dirty="0"/>
              <a:t>를 </a:t>
            </a:r>
            <a:r>
              <a:rPr lang="en-US" altLang="ko-KR" dirty="0"/>
              <a:t>path</a:t>
            </a:r>
            <a:r>
              <a:rPr lang="ko-KR" altLang="en-US" dirty="0"/>
              <a:t>에 등록하고 기본 </a:t>
            </a:r>
            <a:r>
              <a:rPr lang="en-US" altLang="ko-KR" dirty="0"/>
              <a:t>python</a:t>
            </a:r>
            <a:r>
              <a:rPr lang="ko-KR" altLang="en-US" dirty="0"/>
              <a:t>으로 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3747E-0B4B-4E6D-A218-A22C7330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B2BAE4-E7DA-4F07-83D5-86A2A039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8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99F2C"/>
                </a:solidFill>
              </a:rPr>
              <a:t>실습</a:t>
            </a:r>
            <a:r>
              <a:rPr lang="en-US" altLang="ko-KR" dirty="0">
                <a:solidFill>
                  <a:srgbClr val="F99F2C"/>
                </a:solidFill>
              </a:rPr>
              <a:t>1.</a:t>
            </a:r>
            <a:endParaRPr lang="ko-KR" altLang="en-US" dirty="0">
              <a:solidFill>
                <a:srgbClr val="F99F2C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C0F858-9270-442D-B801-9CF65A7D18B0}"/>
              </a:ext>
            </a:extLst>
          </p:cNvPr>
          <p:cNvSpPr txBox="1">
            <a:spLocks/>
          </p:cNvSpPr>
          <p:nvPr/>
        </p:nvSpPr>
        <p:spPr>
          <a:xfrm>
            <a:off x="990600" y="14779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IDLE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앱을 열기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File &gt; New File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눌러 새로운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편집창을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열어준다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다음과 같이 실습 코드 작성하기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File &gt; Save As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통해 저장 후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Run &gt; Rum Module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통해 실행하기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F5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 단축키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887" y="2948396"/>
            <a:ext cx="4995419" cy="1410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4826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4536882" y="3004490"/>
            <a:ext cx="3118236" cy="849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용어 정리</a:t>
            </a:r>
          </a:p>
        </p:txBody>
      </p:sp>
    </p:spTree>
    <p:extLst>
      <p:ext uri="{BB962C8B-B14F-4D97-AF65-F5344CB8AC3E}">
        <p14:creationId xmlns:p14="http://schemas.microsoft.com/office/powerpoint/2010/main" val="2402156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표현식 </a:t>
            </a:r>
            <a:r>
              <a:rPr lang="en-US" altLang="ko-KR" dirty="0"/>
              <a:t>&amp; </a:t>
            </a:r>
            <a:r>
              <a:rPr lang="ko-KR" altLang="en-US" dirty="0"/>
              <a:t>문장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표현식 </a:t>
            </a:r>
            <a:r>
              <a:rPr lang="en-US" altLang="ko-KR" dirty="0"/>
              <a:t>(expression)</a:t>
            </a:r>
          </a:p>
          <a:p>
            <a:pPr lvl="1"/>
            <a:r>
              <a:rPr lang="ko-KR" altLang="en-US" dirty="0"/>
              <a:t>어떠한 </a:t>
            </a:r>
            <a:r>
              <a:rPr lang="ko-KR" altLang="en-US" b="1" dirty="0"/>
              <a:t>값을 만들어내는</a:t>
            </a:r>
            <a:r>
              <a:rPr lang="ko-KR" altLang="en-US" dirty="0"/>
              <a:t> 간단한 코드</a:t>
            </a:r>
          </a:p>
          <a:p>
            <a:pPr lvl="1"/>
            <a:r>
              <a:rPr lang="ko-KR" altLang="en-US" dirty="0"/>
              <a:t>값</a:t>
            </a:r>
            <a:r>
              <a:rPr lang="en-US" altLang="ko-KR" dirty="0"/>
              <a:t>: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수식</a:t>
            </a:r>
            <a:r>
              <a:rPr lang="en-US" altLang="ko-KR" dirty="0"/>
              <a:t>, </a:t>
            </a:r>
            <a:r>
              <a:rPr lang="ko-KR" altLang="en-US" dirty="0"/>
              <a:t>문자열 등</a:t>
            </a:r>
            <a:endParaRPr lang="en-US" altLang="ko-KR" dirty="0"/>
          </a:p>
          <a:p>
            <a:r>
              <a:rPr lang="ko-KR" altLang="en-US" dirty="0"/>
              <a:t>문장</a:t>
            </a:r>
            <a:r>
              <a:rPr lang="en-US" altLang="ko-KR" dirty="0"/>
              <a:t>(statement) </a:t>
            </a:r>
          </a:p>
          <a:p>
            <a:pPr lvl="1"/>
            <a:r>
              <a:rPr lang="ko-KR" altLang="en-US" dirty="0"/>
              <a:t>표현식이 하나 이상 모인 것</a:t>
            </a:r>
          </a:p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한 줄이 문장</a:t>
            </a:r>
          </a:p>
          <a:p>
            <a:r>
              <a:rPr lang="ko-KR" altLang="en-US" dirty="0"/>
              <a:t>프로그램</a:t>
            </a:r>
            <a:r>
              <a:rPr lang="en-US" altLang="ko-KR" dirty="0"/>
              <a:t>(program) </a:t>
            </a:r>
          </a:p>
          <a:p>
            <a:pPr lvl="1"/>
            <a:r>
              <a:rPr lang="ko-KR" altLang="en-US" dirty="0"/>
              <a:t>문장이 모인 것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722" y="1554030"/>
            <a:ext cx="3537691" cy="13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4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특정한 의미</a:t>
            </a:r>
            <a:r>
              <a:rPr lang="ko-KR" altLang="en-US" dirty="0"/>
              <a:t>가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/>
              <a:t>부여된 단어</a:t>
            </a:r>
            <a:endParaRPr lang="en-US" altLang="ko-KR" dirty="0"/>
          </a:p>
          <a:p>
            <a:r>
              <a:rPr lang="ko-KR" altLang="en-US" dirty="0" err="1"/>
              <a:t>파이썬이</a:t>
            </a:r>
            <a:r>
              <a:rPr lang="ko-KR" altLang="en-US" dirty="0"/>
              <a:t> 만들어질 때 예약해 놓은 것</a:t>
            </a:r>
            <a:endParaRPr lang="en-US" altLang="ko-KR" dirty="0"/>
          </a:p>
          <a:p>
            <a:r>
              <a:rPr lang="ko-KR" altLang="en-US" dirty="0"/>
              <a:t>이미 특정 기능을 수행하고 있기 때문에</a:t>
            </a:r>
            <a:r>
              <a:rPr lang="en-US" altLang="ko-KR" dirty="0"/>
              <a:t>, </a:t>
            </a:r>
            <a:r>
              <a:rPr lang="ko-KR" altLang="en-US" dirty="0"/>
              <a:t>사용자가 이름을 정할 때 키워드를 사용하면 안 됨</a:t>
            </a:r>
            <a:endParaRPr lang="en-US" altLang="ko-KR" dirty="0"/>
          </a:p>
          <a:p>
            <a:r>
              <a:rPr lang="ko-KR" altLang="en-US" dirty="0"/>
              <a:t>코드 전용 에디터에서 구분해 줌 </a:t>
            </a:r>
            <a:r>
              <a:rPr lang="en-US" altLang="ko-KR" dirty="0"/>
              <a:t>(</a:t>
            </a:r>
            <a:r>
              <a:rPr lang="ko-KR" altLang="en-US" dirty="0"/>
              <a:t>다 외울 필요는 없다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48" y="4433885"/>
            <a:ext cx="8569261" cy="109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1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프로그램의 진행에 </a:t>
            </a:r>
            <a:r>
              <a:rPr lang="ko-KR" altLang="en-US" b="1" dirty="0"/>
              <a:t>전혀 영향을 주지 않는</a:t>
            </a:r>
            <a:r>
              <a:rPr lang="ko-KR" altLang="en-US" dirty="0"/>
              <a:t> 코드</a:t>
            </a:r>
          </a:p>
          <a:p>
            <a:r>
              <a:rPr lang="ko-KR" altLang="en-US" dirty="0"/>
              <a:t>프로그램을 설명하기 위해 사용</a:t>
            </a:r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사용 </a:t>
            </a:r>
            <a:r>
              <a:rPr lang="en-US" altLang="ko-KR" dirty="0"/>
              <a:t>– 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문장 처리</a:t>
            </a:r>
            <a:endParaRPr lang="en-US" altLang="ko-KR" dirty="0"/>
          </a:p>
          <a:p>
            <a:r>
              <a:rPr lang="ko-KR" altLang="en-US" dirty="0"/>
              <a:t>쌍 따옴표 </a:t>
            </a:r>
            <a:r>
              <a:rPr lang="en-US" altLang="ko-KR" dirty="0"/>
              <a:t>or </a:t>
            </a:r>
            <a:r>
              <a:rPr lang="ko-KR" altLang="en-US" dirty="0"/>
              <a:t>단 따옴표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– </a:t>
            </a:r>
            <a:r>
              <a:rPr lang="ko-KR" altLang="en-US" dirty="0"/>
              <a:t>긴 문장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627" y="2267677"/>
            <a:ext cx="3985753" cy="30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4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연산자와 </a:t>
            </a:r>
            <a:r>
              <a:rPr lang="ko-KR" altLang="en-US" dirty="0" err="1"/>
              <a:t>피연산자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연산자</a:t>
            </a:r>
            <a:r>
              <a:rPr lang="en-US" altLang="ko-KR" dirty="0"/>
              <a:t>: </a:t>
            </a:r>
            <a:r>
              <a:rPr lang="ko-KR" altLang="en-US" dirty="0"/>
              <a:t>값과 값 사이에 기능을 적용할 때 사용</a:t>
            </a:r>
            <a:r>
              <a:rPr lang="en-US" altLang="ko-KR" dirty="0"/>
              <a:t>, </a:t>
            </a:r>
            <a:r>
              <a:rPr lang="ko-KR" altLang="en-US" dirty="0"/>
              <a:t>사칙연산 등</a:t>
            </a:r>
            <a:endParaRPr lang="en-US" altLang="ko-KR" dirty="0"/>
          </a:p>
          <a:p>
            <a:r>
              <a:rPr lang="ko-KR" altLang="en-US" dirty="0" err="1"/>
              <a:t>피연산자</a:t>
            </a:r>
            <a:r>
              <a:rPr lang="en-US" altLang="ko-KR" dirty="0"/>
              <a:t>: </a:t>
            </a:r>
            <a:r>
              <a:rPr lang="ko-KR" altLang="en-US" dirty="0"/>
              <a:t>연산에 쓰이는 </a:t>
            </a:r>
            <a:r>
              <a:rPr lang="ko-KR" altLang="en-US" dirty="0" err="1"/>
              <a:t>자료값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65" y="3099419"/>
            <a:ext cx="3616446" cy="182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08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  <a:r>
              <a:rPr lang="en-US" altLang="ko-KR" dirty="0"/>
              <a:t>: print()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메시지</a:t>
            </a:r>
            <a:r>
              <a:rPr lang="en-US" altLang="ko-KR" dirty="0"/>
              <a:t> </a:t>
            </a:r>
            <a:r>
              <a:rPr lang="ko-KR" altLang="en-US" dirty="0"/>
              <a:t>출력 기능을 담당하는 함수</a:t>
            </a:r>
            <a:endParaRPr lang="en-US" altLang="ko-KR" dirty="0"/>
          </a:p>
          <a:p>
            <a:r>
              <a:rPr lang="ko-KR" altLang="en-US" dirty="0"/>
              <a:t>여러 개 출력 시  쉼표 </a:t>
            </a:r>
            <a:r>
              <a:rPr lang="en-US" altLang="ko-KR" dirty="0"/>
              <a:t>( , )</a:t>
            </a:r>
            <a:r>
              <a:rPr lang="ko-KR" altLang="en-US" dirty="0"/>
              <a:t>로 구분 </a:t>
            </a:r>
            <a:r>
              <a:rPr lang="en-US" altLang="ko-KR" dirty="0"/>
              <a:t>-&gt; </a:t>
            </a:r>
            <a:r>
              <a:rPr lang="ko-KR" altLang="en-US" dirty="0"/>
              <a:t>무조건 띄워 쓰기가 하나 들어감</a:t>
            </a:r>
            <a:endParaRPr lang="en-US" altLang="ko-KR" dirty="0"/>
          </a:p>
          <a:p>
            <a:pPr lvl="1"/>
            <a:r>
              <a:rPr lang="ko-KR" altLang="en-US" dirty="0"/>
              <a:t>띄워 쓰기 없애려면 </a:t>
            </a:r>
            <a:r>
              <a:rPr lang="en-US" altLang="ko-KR" dirty="0" err="1"/>
              <a:t>sep</a:t>
            </a:r>
            <a:r>
              <a:rPr lang="en-US" altLang="ko-KR" dirty="0"/>
              <a:t> </a:t>
            </a:r>
            <a:r>
              <a:rPr lang="ko-KR" altLang="en-US" dirty="0"/>
              <a:t>옵션 추가 </a:t>
            </a:r>
            <a:endParaRPr lang="en-US" altLang="ko-KR" dirty="0"/>
          </a:p>
          <a:p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숫자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괄호 안에 아무것도 넣지 않으면 줄 바꿈 역할</a:t>
            </a:r>
            <a:endParaRPr lang="en-US" altLang="ko-KR" dirty="0"/>
          </a:p>
          <a:p>
            <a:r>
              <a:rPr lang="ko-KR" altLang="en-US" dirty="0" err="1"/>
              <a:t>엔터</a:t>
            </a:r>
            <a:r>
              <a:rPr lang="ko-KR" altLang="en-US" dirty="0"/>
              <a:t> 없이 출력하고 싶다면</a:t>
            </a:r>
            <a:r>
              <a:rPr lang="en-US" altLang="ko-KR" dirty="0"/>
              <a:t>, end </a:t>
            </a:r>
            <a:r>
              <a:rPr lang="ko-KR" altLang="en-US" dirty="0"/>
              <a:t>옵션을 추가하기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866" y="765787"/>
            <a:ext cx="5597751" cy="11195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245" y="3262037"/>
            <a:ext cx="5472700" cy="928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220" y="4316057"/>
            <a:ext cx="4051992" cy="7973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220" y="2514385"/>
            <a:ext cx="3784795" cy="6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56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) f </a:t>
            </a:r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파이썬</a:t>
            </a:r>
            <a:r>
              <a:rPr lang="ko-KR" altLang="en-US" sz="2400" dirty="0"/>
              <a:t> </a:t>
            </a:r>
            <a:r>
              <a:rPr lang="en-US" altLang="ko-KR" sz="2400" dirty="0"/>
              <a:t>3.6 </a:t>
            </a:r>
            <a:r>
              <a:rPr lang="ko-KR" altLang="en-US" sz="2400" dirty="0"/>
              <a:t>버전 부터 사용 가능한 기능</a:t>
            </a:r>
            <a:endParaRPr lang="en-US" altLang="ko-KR" sz="2400" dirty="0"/>
          </a:p>
          <a:p>
            <a:r>
              <a:rPr lang="ko-KR" altLang="en-US" sz="2400" dirty="0"/>
              <a:t>문자열 앞에 </a:t>
            </a:r>
            <a:r>
              <a:rPr lang="en-US" altLang="ko-KR" sz="2400" dirty="0"/>
              <a:t>f </a:t>
            </a:r>
            <a:r>
              <a:rPr lang="ko-KR" altLang="en-US" sz="2400" dirty="0"/>
              <a:t>접두사를 붙이면 </a:t>
            </a:r>
            <a:r>
              <a:rPr lang="en-US" altLang="ko-KR" sz="2400" dirty="0"/>
              <a:t>f </a:t>
            </a:r>
            <a:r>
              <a:rPr lang="ko-KR" altLang="en-US" sz="2400" dirty="0"/>
              <a:t>문자열 </a:t>
            </a:r>
            <a:r>
              <a:rPr lang="ko-KR" altLang="en-US" sz="2400" dirty="0" err="1"/>
              <a:t>포매팅</a:t>
            </a:r>
            <a:r>
              <a:rPr lang="ko-KR" altLang="en-US" sz="2400" dirty="0"/>
              <a:t> 기능을 사용 할 수 있다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name, age </a:t>
            </a:r>
            <a:r>
              <a:rPr lang="ko-KR" altLang="en-US" sz="2400" dirty="0"/>
              <a:t>같은 변수 값을 생성한 후에 그 값을 참조할 수 있음</a:t>
            </a:r>
            <a:endParaRPr lang="en-US" altLang="ko-KR" sz="2400" dirty="0"/>
          </a:p>
          <a:p>
            <a:r>
              <a:rPr lang="ko-KR" altLang="en-US" sz="2400" dirty="0"/>
              <a:t>표현식 지원 </a:t>
            </a:r>
            <a:r>
              <a:rPr lang="en-US" altLang="ko-KR" sz="2400" dirty="0"/>
              <a:t>(</a:t>
            </a:r>
            <a:r>
              <a:rPr lang="ko-KR" altLang="en-US" sz="2400" dirty="0"/>
              <a:t>문자열 안에서 변수와 </a:t>
            </a:r>
            <a:r>
              <a:rPr lang="en-US" altLang="ko-KR" sz="2400" dirty="0"/>
              <a:t>+,- </a:t>
            </a:r>
            <a:r>
              <a:rPr lang="ko-KR" altLang="en-US" sz="2400" dirty="0"/>
              <a:t>같은 수식 함께 사용 가능</a:t>
            </a:r>
            <a:r>
              <a:rPr lang="en-US" altLang="ko-KR" sz="2400" dirty="0"/>
              <a:t>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78" y="2400170"/>
            <a:ext cx="4986419" cy="11010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937" y="4713927"/>
            <a:ext cx="4535299" cy="96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2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5294376" y="2686792"/>
            <a:ext cx="4154424" cy="148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58690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910929"/>
            <a:ext cx="7772498" cy="1036141"/>
          </a:xfrm>
        </p:spPr>
        <p:txBody>
          <a:bodyPr>
            <a:no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기초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2024-12-02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= variable, </a:t>
            </a:r>
            <a:r>
              <a:rPr lang="ko-KR" altLang="en-US" dirty="0"/>
              <a:t>변하는 값</a:t>
            </a:r>
            <a:endParaRPr lang="en-US" altLang="ko-KR" dirty="0"/>
          </a:p>
          <a:p>
            <a:r>
              <a:rPr lang="ko-KR" altLang="en-US" dirty="0"/>
              <a:t>변수는 데이터를 담는 빈 그릇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122" name="Picture 2" descr="JavaScript] 변수란? - 하나몬">
            <a:extLst>
              <a:ext uri="{FF2B5EF4-FFF2-40B4-BE49-F238E27FC236}">
                <a16:creationId xmlns:a16="http://schemas.microsoft.com/office/drawing/2014/main" id="{78BD32F7-5C33-4786-ADB2-B79C1D691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72" y="2852882"/>
            <a:ext cx="8601456" cy="267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083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3D8EA-9A76-48E8-BA68-91F97EFD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사용하기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E0FC8-5A01-40F8-AC9A-F36967E4C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등호 기호</a:t>
            </a:r>
            <a:r>
              <a:rPr lang="en-US" altLang="ko-KR" dirty="0"/>
              <a:t>(=)</a:t>
            </a:r>
            <a:r>
              <a:rPr lang="ko-KR" altLang="en-US" dirty="0"/>
              <a:t>를 사용해 데이터 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변수 이름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= [</a:t>
            </a:r>
            <a:r>
              <a:rPr lang="ko-KR" altLang="en-US" dirty="0"/>
              <a:t>변수에 저장할 데이터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변수 이름은 </a:t>
            </a:r>
            <a:r>
              <a:rPr lang="ko-KR" altLang="en-US" dirty="0" err="1"/>
              <a:t>식별자</a:t>
            </a:r>
            <a:r>
              <a:rPr lang="ko-KR" altLang="en-US" dirty="0"/>
              <a:t> </a:t>
            </a:r>
            <a:r>
              <a:rPr lang="ko-KR" altLang="en-US" dirty="0" err="1"/>
              <a:t>네이밍</a:t>
            </a:r>
            <a:r>
              <a:rPr lang="ko-KR" altLang="en-US" dirty="0"/>
              <a:t> 규칙이 적용 됨</a:t>
            </a:r>
            <a:endParaRPr lang="en-US" altLang="ko-KR" dirty="0"/>
          </a:p>
          <a:p>
            <a:r>
              <a:rPr lang="ko-KR" altLang="en-US" dirty="0"/>
              <a:t>키워드나 </a:t>
            </a:r>
            <a:r>
              <a:rPr lang="en-US" altLang="ko-KR" dirty="0"/>
              <a:t>print()</a:t>
            </a:r>
            <a:r>
              <a:rPr lang="ko-KR" altLang="en-US" dirty="0"/>
              <a:t>와 같은 </a:t>
            </a:r>
            <a:r>
              <a:rPr lang="ko-KR" altLang="en-US" dirty="0" err="1"/>
              <a:t>함수명은</a:t>
            </a:r>
            <a:r>
              <a:rPr lang="ko-KR" altLang="en-US" dirty="0"/>
              <a:t> 변수로 사용 안됨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DDDD9-6171-40A1-B42D-1A093B82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35EE81-6A90-44EB-818A-92850C0A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18" y="1488012"/>
            <a:ext cx="3121770" cy="12807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618" y="3975251"/>
            <a:ext cx="2377826" cy="18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38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프로그래밍 언어에서 </a:t>
            </a:r>
            <a:r>
              <a:rPr lang="ko-KR" altLang="en-US" b="1" dirty="0"/>
              <a:t>이름을 붙일 때</a:t>
            </a:r>
            <a:r>
              <a:rPr lang="ko-KR" altLang="en-US" dirty="0"/>
              <a:t> 사용하는 단어</a:t>
            </a:r>
            <a:endParaRPr lang="en-US" altLang="ko-KR" dirty="0"/>
          </a:p>
          <a:p>
            <a:r>
              <a:rPr lang="ko-KR" altLang="en-US" dirty="0"/>
              <a:t>주로 변수</a:t>
            </a:r>
            <a:r>
              <a:rPr lang="en-US" altLang="ko-KR" dirty="0"/>
              <a:t>, </a:t>
            </a:r>
            <a:r>
              <a:rPr lang="ko-KR" altLang="en-US" dirty="0"/>
              <a:t>함수 이름 등으로 사용함</a:t>
            </a:r>
            <a:endParaRPr lang="en-US" altLang="ko-KR" dirty="0"/>
          </a:p>
          <a:p>
            <a:r>
              <a:rPr lang="ko-KR" altLang="en-US" dirty="0">
                <a:solidFill>
                  <a:srgbClr val="F99F2C"/>
                </a:solidFill>
              </a:rPr>
              <a:t>규칙</a:t>
            </a:r>
            <a:endParaRPr lang="en-US" altLang="ko-KR" dirty="0">
              <a:solidFill>
                <a:srgbClr val="F99F2C"/>
              </a:solidFill>
            </a:endParaRPr>
          </a:p>
          <a:p>
            <a:pPr lvl="1"/>
            <a:r>
              <a:rPr lang="ko-KR" altLang="en-US" dirty="0"/>
              <a:t>첫 문자는 알파벳 문자이거나 </a:t>
            </a:r>
            <a:r>
              <a:rPr lang="ko-KR" altLang="en-US" dirty="0" err="1"/>
              <a:t>밑줄이어야</a:t>
            </a:r>
            <a:r>
              <a:rPr lang="ko-KR" altLang="en-US" dirty="0"/>
              <a:t> 함</a:t>
            </a:r>
          </a:p>
          <a:p>
            <a:pPr lvl="1"/>
            <a:r>
              <a:rPr lang="ko-KR" altLang="en-US" dirty="0"/>
              <a:t>나머지 문자는 문자</a:t>
            </a:r>
            <a:r>
              <a:rPr lang="en-US" altLang="ko-KR" dirty="0"/>
              <a:t>, </a:t>
            </a:r>
            <a:r>
              <a:rPr lang="ko-KR" altLang="en-US" dirty="0"/>
              <a:t>밑줄</a:t>
            </a:r>
            <a:r>
              <a:rPr lang="en-US" altLang="ko-KR" dirty="0"/>
              <a:t>(_) </a:t>
            </a:r>
            <a:r>
              <a:rPr lang="ko-KR" altLang="en-US" dirty="0"/>
              <a:t>또는 숫자</a:t>
            </a:r>
            <a:r>
              <a:rPr lang="en-US" altLang="ko-KR" dirty="0"/>
              <a:t>(0-9)</a:t>
            </a:r>
            <a:r>
              <a:rPr lang="ko-KR" altLang="en-US" dirty="0"/>
              <a:t>여야 함</a:t>
            </a:r>
          </a:p>
          <a:p>
            <a:pPr lvl="1"/>
            <a:r>
              <a:rPr lang="ko-KR" altLang="en-US" b="1" dirty="0"/>
              <a:t>대소문자 구분</a:t>
            </a:r>
            <a:endParaRPr lang="ko-KR" altLang="en-US" dirty="0"/>
          </a:p>
          <a:p>
            <a:pPr lvl="1"/>
            <a:r>
              <a:rPr lang="ko-KR" altLang="en-US" dirty="0"/>
              <a:t>키워드는 사용 불가</a:t>
            </a:r>
          </a:p>
          <a:p>
            <a:pPr lvl="1"/>
            <a:r>
              <a:rPr lang="en-US" altLang="ko-KR" dirty="0" err="1"/>
              <a:t>snake_case</a:t>
            </a:r>
            <a:r>
              <a:rPr lang="en-US" altLang="ko-KR" dirty="0"/>
              <a:t> : </a:t>
            </a:r>
            <a:r>
              <a:rPr lang="ko-KR" altLang="en-US" dirty="0"/>
              <a:t>함수나 변수 이름에 사용</a:t>
            </a:r>
            <a:r>
              <a:rPr lang="en-US" altLang="ko-KR"/>
              <a:t>, CamelCase </a:t>
            </a:r>
            <a:r>
              <a:rPr lang="en-US" altLang="ko-KR" dirty="0"/>
              <a:t>: </a:t>
            </a:r>
            <a:r>
              <a:rPr lang="ko-KR" altLang="en-US" dirty="0"/>
              <a:t>클래스 이름에 사용</a:t>
            </a:r>
          </a:p>
          <a:p>
            <a:endParaRPr lang="ko-KR" altLang="en-US" dirty="0">
              <a:solidFill>
                <a:srgbClr val="F99F2C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408" y="1899263"/>
            <a:ext cx="3469610" cy="17953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2353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r>
              <a:rPr lang="ko-KR" altLang="en-US" dirty="0"/>
              <a:t>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3000" dirty="0" err="1">
                <a:solidFill>
                  <a:srgbClr val="F99F2C"/>
                </a:solidFill>
              </a:rPr>
              <a:t>snake_case</a:t>
            </a:r>
            <a:endParaRPr lang="en-US" altLang="ko-KR" sz="3000" dirty="0">
              <a:solidFill>
                <a:srgbClr val="F99F2C"/>
              </a:solidFill>
            </a:endParaRPr>
          </a:p>
          <a:p>
            <a:pPr lvl="1"/>
            <a:r>
              <a:rPr lang="ko-KR" altLang="en-US" sz="2600" dirty="0"/>
              <a:t>함수나 변수에 사용</a:t>
            </a:r>
            <a:endParaRPr lang="en-US" altLang="ko-KR" sz="2600" dirty="0"/>
          </a:p>
          <a:p>
            <a:pPr lvl="1"/>
            <a:r>
              <a:rPr lang="ko-KR" altLang="en-US" sz="2600" dirty="0"/>
              <a:t>단어 사이에 </a:t>
            </a:r>
            <a:r>
              <a:rPr lang="ko-KR" altLang="en-US" sz="2600" dirty="0" err="1"/>
              <a:t>언더바</a:t>
            </a:r>
            <a:r>
              <a:rPr lang="en-US" altLang="ko-KR" sz="2600" dirty="0"/>
              <a:t>(_) </a:t>
            </a:r>
            <a:r>
              <a:rPr lang="ko-KR" altLang="en-US" sz="2600" dirty="0"/>
              <a:t>기호로 </a:t>
            </a:r>
            <a:r>
              <a:rPr lang="ko-KR" altLang="en-US" sz="2600" dirty="0" err="1"/>
              <a:t>식별자</a:t>
            </a:r>
            <a:r>
              <a:rPr lang="ko-KR" altLang="en-US" sz="2600" dirty="0"/>
              <a:t> 만듦</a:t>
            </a:r>
            <a:endParaRPr lang="en-US" altLang="ko-KR" sz="2600" dirty="0"/>
          </a:p>
          <a:p>
            <a:r>
              <a:rPr lang="en-US" altLang="ko-KR" sz="3000" dirty="0">
                <a:solidFill>
                  <a:srgbClr val="F99F2C"/>
                </a:solidFill>
              </a:rPr>
              <a:t>CamelCase</a:t>
            </a:r>
          </a:p>
          <a:p>
            <a:pPr lvl="1"/>
            <a:r>
              <a:rPr lang="ko-KR" altLang="en-US" sz="2600" dirty="0"/>
              <a:t>클래스에 사용</a:t>
            </a:r>
            <a:endParaRPr lang="en-US" altLang="ko-KR" sz="2600" dirty="0"/>
          </a:p>
          <a:p>
            <a:pPr lvl="1"/>
            <a:r>
              <a:rPr lang="ko-KR" altLang="en-US" sz="2600" dirty="0"/>
              <a:t>단어들의 첫 글자를 대문자로 만들어 </a:t>
            </a:r>
            <a:r>
              <a:rPr lang="ko-KR" altLang="en-US" sz="2600" dirty="0" err="1"/>
              <a:t>식별자</a:t>
            </a:r>
            <a:r>
              <a:rPr lang="ko-KR" altLang="en-US" sz="2600" dirty="0"/>
              <a:t> 만듦</a:t>
            </a:r>
          </a:p>
          <a:p>
            <a:pPr lvl="2"/>
            <a:r>
              <a:rPr lang="en-US" altLang="ko-KR" sz="2200" dirty="0"/>
              <a:t>CamelCase (O)</a:t>
            </a:r>
          </a:p>
          <a:p>
            <a:pPr lvl="2"/>
            <a:r>
              <a:rPr lang="en-US" altLang="ko-KR" sz="2200" dirty="0"/>
              <a:t>camelCase (x)</a:t>
            </a:r>
          </a:p>
          <a:p>
            <a:pPr lvl="1"/>
            <a:r>
              <a:rPr lang="ko-KR" altLang="en-US" sz="2600" dirty="0"/>
              <a:t>첫번째 글자를 대문자 </a:t>
            </a:r>
            <a:r>
              <a:rPr lang="en-US" altLang="ko-KR" sz="2600" dirty="0"/>
              <a:t>or </a:t>
            </a:r>
            <a:r>
              <a:rPr lang="ko-KR" altLang="en-US" sz="2600" dirty="0"/>
              <a:t>첫번째 글자는 소문자 </a:t>
            </a:r>
            <a:r>
              <a:rPr lang="en-US" altLang="ko-KR" sz="2600" dirty="0"/>
              <a:t>: </a:t>
            </a:r>
            <a:r>
              <a:rPr lang="ko-KR" altLang="en-US" sz="2600" dirty="0"/>
              <a:t>두 종류 있으나 </a:t>
            </a:r>
            <a:r>
              <a:rPr lang="ko-KR" altLang="en-US" sz="2600" dirty="0" err="1"/>
              <a:t>파이썬</a:t>
            </a:r>
            <a:r>
              <a:rPr lang="ko-KR" altLang="en-US" sz="2600" dirty="0"/>
              <a:t> 에서는 첫 글자는 대문자로 적는 방법만 사용함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859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Q1. </a:t>
            </a:r>
            <a:r>
              <a:rPr lang="ko-KR" altLang="en-US" dirty="0"/>
              <a:t>퀴즈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27" y="1325564"/>
            <a:ext cx="10515600" cy="101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Q. </a:t>
            </a:r>
            <a:r>
              <a:rPr lang="ko-KR" altLang="en-US" sz="4000" dirty="0"/>
              <a:t>변수의 값은 한 번 설정하면 바꿀 수 없을까</a:t>
            </a:r>
            <a:r>
              <a:rPr lang="en-US" altLang="ko-KR" sz="4000" dirty="0"/>
              <a:t>?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7B78686F-BC40-4F7F-8D42-1A3FB4F834C6}"/>
              </a:ext>
            </a:extLst>
          </p:cNvPr>
          <p:cNvSpPr txBox="1">
            <a:spLocks/>
          </p:cNvSpPr>
          <p:nvPr/>
        </p:nvSpPr>
        <p:spPr>
          <a:xfrm>
            <a:off x="1514855" y="3675888"/>
            <a:ext cx="9162289" cy="20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 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 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변하는 수</a:t>
            </a:r>
            <a:endParaRPr lang="en-US" altLang="ko-KR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즉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그릇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담기는 데이터는 언제든지 바꿀 수 있다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E7422C0C-EAEA-4D0C-9B62-C506B48D0A44}"/>
              </a:ext>
            </a:extLst>
          </p:cNvPr>
          <p:cNvSpPr txBox="1">
            <a:spLocks/>
          </p:cNvSpPr>
          <p:nvPr/>
        </p:nvSpPr>
        <p:spPr>
          <a:xfrm>
            <a:off x="750627" y="2770316"/>
            <a:ext cx="10515600" cy="250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altLang="ko-KR" sz="4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77383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Q2. </a:t>
            </a:r>
            <a:r>
              <a:rPr lang="ko-KR" altLang="en-US" dirty="0"/>
              <a:t>퀴즈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27" y="1325564"/>
            <a:ext cx="10515600" cy="101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Q. </a:t>
            </a:r>
            <a:r>
              <a:rPr lang="ko-KR" altLang="en-US" sz="4000" dirty="0"/>
              <a:t>아래 코드를 실행했을 때 출력되는 값은</a:t>
            </a:r>
            <a:r>
              <a:rPr lang="en-US" altLang="ko-KR" sz="4000" dirty="0"/>
              <a:t>?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7B78686F-BC40-4F7F-8D42-1A3FB4F834C6}"/>
              </a:ext>
            </a:extLst>
          </p:cNvPr>
          <p:cNvSpPr txBox="1">
            <a:spLocks/>
          </p:cNvSpPr>
          <p:nvPr/>
        </p:nvSpPr>
        <p:spPr>
          <a:xfrm>
            <a:off x="6721659" y="2614868"/>
            <a:ext cx="4434021" cy="3145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AutoNum type="arabicPeriod"/>
            </a:pPr>
            <a:r>
              <a:rPr lang="en-US" altLang="ko-KR" sz="4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Harin</a:t>
            </a:r>
            <a:endParaRPr lang="en-US" altLang="ko-KR" sz="4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indent="-742950">
              <a:buAutoNum type="arabicPeriod"/>
            </a:pPr>
            <a:r>
              <a:rPr lang="en-US" altLang="ko-KR" sz="4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HarinVictoria</a:t>
            </a:r>
            <a:endParaRPr lang="en-US" altLang="ko-KR" sz="4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742950" indent="-742950">
              <a:buAutoNum type="arabicPeriod"/>
            </a:pPr>
            <a:r>
              <a:rPr lang="en-US" altLang="ko-KR" sz="4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Victoria</a:t>
            </a:r>
          </a:p>
          <a:p>
            <a:pPr marL="742950" indent="-742950">
              <a:buAutoNum type="arabicPeriod"/>
            </a:pPr>
            <a:r>
              <a:rPr lang="en-US" altLang="ko-KR" sz="4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marL="742950" indent="-742950">
              <a:buAutoNum type="arabicPeriod"/>
            </a:pPr>
            <a:endParaRPr lang="en-US" altLang="ko-KR" sz="4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47607D-FC62-43F1-A643-C9B091673C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1" b="1"/>
          <a:stretch/>
        </p:blipFill>
        <p:spPr>
          <a:xfrm>
            <a:off x="967325" y="2732183"/>
            <a:ext cx="5294642" cy="3028537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8A0C833-9BDC-42F8-8D07-D191D24F86F1}"/>
              </a:ext>
            </a:extLst>
          </p:cNvPr>
          <p:cNvSpPr/>
          <p:nvPr/>
        </p:nvSpPr>
        <p:spPr>
          <a:xfrm>
            <a:off x="6261967" y="4027933"/>
            <a:ext cx="3906161" cy="8869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24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4866864" y="2686792"/>
            <a:ext cx="4154424" cy="148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자료형</a:t>
            </a:r>
            <a:endParaRPr lang="ko-KR" altLang="en-US" sz="6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291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6847541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숫자형</a:t>
            </a:r>
            <a:endParaRPr lang="en-US" altLang="ko-KR" dirty="0"/>
          </a:p>
          <a:p>
            <a:pPr lvl="1"/>
            <a:r>
              <a:rPr lang="ko-KR" altLang="en-US" dirty="0"/>
              <a:t>정수형</a:t>
            </a:r>
            <a:r>
              <a:rPr lang="en-US" altLang="ko-KR" dirty="0"/>
              <a:t>: 10, 5, -1</a:t>
            </a:r>
          </a:p>
          <a:p>
            <a:pPr lvl="1"/>
            <a:r>
              <a:rPr lang="ko-KR" altLang="en-US" dirty="0" err="1"/>
              <a:t>실수형</a:t>
            </a:r>
            <a:r>
              <a:rPr lang="en-US" altLang="ko-KR" dirty="0"/>
              <a:t>: 11.1, 10.0</a:t>
            </a:r>
          </a:p>
          <a:p>
            <a:r>
              <a:rPr lang="ko-KR" altLang="en-US" dirty="0"/>
              <a:t>문자열</a:t>
            </a:r>
            <a:r>
              <a:rPr lang="en-US" altLang="ko-KR" dirty="0"/>
              <a:t>: </a:t>
            </a:r>
            <a:r>
              <a:rPr lang="ko-KR" altLang="en-US" dirty="0"/>
              <a:t>문자의 양쪽 끝을 따옴표로 감싸서 표기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차이점</a:t>
            </a:r>
            <a:r>
              <a:rPr lang="en-US" altLang="ko-KR" dirty="0"/>
              <a:t>: </a:t>
            </a:r>
            <a:r>
              <a:rPr lang="ko-KR" altLang="en-US" dirty="0" err="1"/>
              <a:t>숫자형은</a:t>
            </a:r>
            <a:r>
              <a:rPr lang="ko-KR" altLang="en-US" dirty="0"/>
              <a:t> 수리적 계산 가능</a:t>
            </a:r>
            <a:endParaRPr lang="en-US" altLang="ko-KR" dirty="0"/>
          </a:p>
          <a:p>
            <a:r>
              <a:rPr lang="en-US" altLang="ko-KR" dirty="0"/>
              <a:t>type()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통해 </a:t>
            </a:r>
            <a:r>
              <a:rPr lang="ko-KR" altLang="en-US" dirty="0" err="1"/>
              <a:t>자료형</a:t>
            </a:r>
            <a:r>
              <a:rPr lang="ko-KR" altLang="en-US" dirty="0"/>
              <a:t> 알 수 있음</a:t>
            </a:r>
            <a:r>
              <a:rPr lang="en-US" altLang="ko-KR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504" y="1325563"/>
            <a:ext cx="3994107" cy="246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34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이스케이프 문자 </a:t>
            </a:r>
            <a:r>
              <a:rPr lang="en-US" altLang="ko-KR" dirty="0"/>
              <a:t>: </a:t>
            </a:r>
            <a:r>
              <a:rPr lang="ko-KR" altLang="en-US" dirty="0"/>
              <a:t>원래 역할에서 벗어나게 하는 문자</a:t>
            </a:r>
            <a:endParaRPr lang="en-US" altLang="ko-KR" dirty="0"/>
          </a:p>
          <a:p>
            <a:r>
              <a:rPr lang="en-US" altLang="ko-KR" dirty="0"/>
              <a:t>Q. </a:t>
            </a:r>
            <a:r>
              <a:rPr lang="ko-KR" altLang="en-US" dirty="0"/>
              <a:t>만약 따옴표 자체를 문자 데이터로 표시하고 싶다면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47" y="2651126"/>
            <a:ext cx="7606145" cy="307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36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99F2C"/>
                </a:solidFill>
              </a:rPr>
              <a:t>실습</a:t>
            </a:r>
            <a:r>
              <a:rPr lang="en-US" altLang="ko-KR" dirty="0">
                <a:solidFill>
                  <a:srgbClr val="F99F2C"/>
                </a:solidFill>
              </a:rPr>
              <a:t>2.</a:t>
            </a:r>
            <a:endParaRPr lang="ko-KR" altLang="en-US" dirty="0">
              <a:solidFill>
                <a:srgbClr val="F99F2C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C0F858-9270-442D-B801-9CF65A7D18B0}"/>
              </a:ext>
            </a:extLst>
          </p:cNvPr>
          <p:cNvSpPr txBox="1">
            <a:spLocks/>
          </p:cNvSpPr>
          <p:nvPr/>
        </p:nvSpPr>
        <p:spPr>
          <a:xfrm>
            <a:off x="990600" y="14779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아래 예제와 같이 개를 출력하시오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결과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574" y="2311705"/>
            <a:ext cx="2298146" cy="25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9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77EE1-CD64-4261-8AA7-250D0F78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931B4-5069-4FA2-8002-208CA004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은 프로그래밍 언어로 세계에서 가장 많이 사용되는 언어 중 하나입니다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AF72C-B533-4FF9-A130-F648316E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90D65E-6BBD-40AD-9C36-8D87CA26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642535" y="6004653"/>
            <a:ext cx="2532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출처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TIOBE (</a:t>
            </a:r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티오베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7A2B90-07D7-8675-E77B-57DFE6ED9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88" y="2743877"/>
            <a:ext cx="5998048" cy="26898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AE37A9-CC04-40DA-8F7D-9F44A29FF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04" y="2743877"/>
            <a:ext cx="5462496" cy="26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78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99F2C"/>
                </a:solidFill>
              </a:rPr>
              <a:t>실습</a:t>
            </a:r>
            <a:r>
              <a:rPr lang="en-US" altLang="ko-KR" dirty="0">
                <a:solidFill>
                  <a:srgbClr val="F99F2C"/>
                </a:solidFill>
              </a:rPr>
              <a:t>2. </a:t>
            </a:r>
            <a:r>
              <a:rPr lang="ko-KR" altLang="en-US" dirty="0">
                <a:solidFill>
                  <a:srgbClr val="F99F2C"/>
                </a:solidFill>
              </a:rPr>
              <a:t>정답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C0F858-9270-442D-B801-9CF65A7D18B0}"/>
              </a:ext>
            </a:extLst>
          </p:cNvPr>
          <p:cNvSpPr txBox="1">
            <a:spLocks/>
          </p:cNvSpPr>
          <p:nvPr/>
        </p:nvSpPr>
        <p:spPr>
          <a:xfrm>
            <a:off x="990600" y="14779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6CD43B-7749-BE18-A77E-58CA49C0C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77040"/>
            <a:ext cx="10302940" cy="297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18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365246" y="1643496"/>
            <a:ext cx="9455154" cy="14951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bit(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비트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: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컴퓨터가 표현하는 데이터의 최소 단위로 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진수 하나의 값을 저장할 수 있는 메모리의 크기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컴퓨터는 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로만 데이터를 저장함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(0-&gt; </a:t>
            </a:r>
            <a:r>
              <a:rPr lang="ko-KR" altLang="en-US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신호꺼짐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1-&gt; </a:t>
            </a:r>
            <a:r>
              <a:rPr lang="ko-KR" altLang="en-US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신호켜짐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-56803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컴퓨터에서 데이터 표현하기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34651" y="3213489"/>
            <a:ext cx="5256584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비트로 표현할 수 있는 수의 범위 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16822"/>
                  </p:ext>
                </p:extLst>
              </p:nvPr>
            </p:nvGraphicFramePr>
            <p:xfrm>
              <a:off x="1478400" y="4034569"/>
              <a:ext cx="6984776" cy="1751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3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063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err="1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비트수</a:t>
                          </a:r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표현할 수 있는 범위</a:t>
                          </a:r>
                          <a:r>
                            <a:rPr lang="en-US" altLang="ko-KR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(</a:t>
                          </a:r>
                          <a:r>
                            <a:rPr lang="ko-KR" altLang="en-US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십진수</a:t>
                          </a:r>
                          <a:r>
                            <a:rPr lang="en-US" altLang="ko-KR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)</a:t>
                          </a:r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1bit</a:t>
                          </a:r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 0,</a:t>
                          </a:r>
                          <a:r>
                            <a:rPr lang="en-US" altLang="ko-KR" sz="1800" baseline="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 1(0~1)</a:t>
                          </a:r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2bit</a:t>
                          </a:r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 00,</a:t>
                          </a:r>
                          <a:r>
                            <a:rPr lang="en-US" altLang="ko-KR" sz="1800" baseline="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 01, 10, 11(0~3)</a:t>
                          </a:r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3bit</a:t>
                          </a:r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 000,</a:t>
                          </a:r>
                          <a:r>
                            <a:rPr lang="en-US" altLang="ko-KR" sz="1800" baseline="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 001, 010, 011, 100, 101, 110, 111(0~7)</a:t>
                          </a:r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16822"/>
                  </p:ext>
                </p:extLst>
              </p:nvPr>
            </p:nvGraphicFramePr>
            <p:xfrm>
              <a:off x="1478400" y="4034569"/>
              <a:ext cx="6984776" cy="17510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3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063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 err="1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비트수</a:t>
                          </a:r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표현할 수 있는 범위</a:t>
                          </a:r>
                          <a:r>
                            <a:rPr lang="en-US" altLang="ko-KR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(</a:t>
                          </a:r>
                          <a:r>
                            <a:rPr lang="ko-KR" altLang="en-US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십진수</a:t>
                          </a:r>
                          <a:r>
                            <a:rPr lang="en-US" altLang="ko-KR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)</a:t>
                          </a:r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1bit</a:t>
                          </a:r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 0,</a:t>
                          </a:r>
                          <a:r>
                            <a:rPr lang="en-US" altLang="ko-KR" sz="1800" baseline="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 1(0~1)</a:t>
                          </a:r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48588" t="-105479" r="-1130" b="-20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2bit</a:t>
                          </a:r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 00,</a:t>
                          </a:r>
                          <a:r>
                            <a:rPr lang="en-US" altLang="ko-KR" sz="1800" baseline="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 01, 10, 11(0~3)</a:t>
                          </a:r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48588" t="-208333" r="-1130" b="-1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776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3bit</a:t>
                          </a:r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80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 000,</a:t>
                          </a:r>
                          <a:r>
                            <a:rPr lang="en-US" altLang="ko-KR" sz="1800" baseline="0" dirty="0">
                              <a:latin typeface="G마켓 산스 TTF Medium" panose="02000000000000000000" pitchFamily="2" charset="-127"/>
                              <a:ea typeface="G마켓 산스 TTF Medium" panose="02000000000000000000" pitchFamily="2" charset="-127"/>
                            </a:rPr>
                            <a:t> 001, 010, 011, 100, 101, 110, 111(0~7)</a:t>
                          </a:r>
                          <a:endParaRPr lang="ko-KR" altLang="en-US" sz="1800" dirty="0">
                            <a:latin typeface="G마켓 산스 TTF Medium" panose="02000000000000000000" pitchFamily="2" charset="-127"/>
                            <a:ea typeface="G마켓 산스 TTF Medium" panose="02000000000000000000" pitchFamily="2" charset="-12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48588" t="-308333" r="-1130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34651" y="1009961"/>
            <a:ext cx="5256584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비트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(binary digit)</a:t>
            </a:r>
            <a:r>
              <a: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24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4000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542346" y="1073534"/>
            <a:ext cx="5256584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진수 표현 </a:t>
            </a:r>
            <a:endParaRPr lang="en-US" altLang="ko-KR" sz="24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6151" y="0"/>
            <a:ext cx="10515600" cy="1325563"/>
          </a:xfrm>
        </p:spPr>
        <p:txBody>
          <a:bodyPr/>
          <a:lstStyle/>
          <a:p>
            <a:r>
              <a:rPr lang="en-US" altLang="ko-KR" dirty="0"/>
              <a:t> 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984676" y="1988841"/>
          <a:ext cx="6192690" cy="3960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0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r>
                        <a:rPr lang="ko-KR" altLang="en-US" sz="1600" dirty="0"/>
                        <a:t>진수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r>
                        <a:rPr lang="ko-KR" altLang="en-US" sz="1600" dirty="0"/>
                        <a:t>진수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16</a:t>
                      </a:r>
                      <a:r>
                        <a:rPr lang="ko-KR" altLang="en-US" sz="1600" dirty="0"/>
                        <a:t>진수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r>
                        <a:rPr lang="ko-KR" altLang="en-US" sz="1600" dirty="0"/>
                        <a:t>진수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r>
                        <a:rPr lang="ko-KR" altLang="en-US" sz="1600" dirty="0"/>
                        <a:t>진수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16</a:t>
                      </a:r>
                      <a:r>
                        <a:rPr lang="ko-KR" altLang="en-US" sz="1600" dirty="0"/>
                        <a:t>진수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0010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0011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0110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E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0111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1111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F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8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10000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10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모서리가 둥근 사각형 설명선 10"/>
          <p:cNvSpPr/>
          <p:nvPr/>
        </p:nvSpPr>
        <p:spPr>
          <a:xfrm>
            <a:off x="3928893" y="5869808"/>
            <a:ext cx="1621187" cy="439512"/>
          </a:xfrm>
          <a:prstGeom prst="wedgeRoundRectCallout">
            <a:avLst>
              <a:gd name="adj1" fmla="val -82964"/>
              <a:gd name="adj2" fmla="val -58554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자리 올림 발생</a:t>
            </a:r>
          </a:p>
        </p:txBody>
      </p:sp>
    </p:spTree>
    <p:extLst>
      <p:ext uri="{BB962C8B-B14F-4D97-AF65-F5344CB8AC3E}">
        <p14:creationId xmlns:p14="http://schemas.microsoft.com/office/powerpoint/2010/main" val="792509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2412" y="64852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진수 표현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5734" y="1190360"/>
            <a:ext cx="4464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진수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2</a:t>
            </a:r>
            <a:r>
              <a: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진수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16</a:t>
            </a:r>
            <a:r>
              <a: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진수 </a:t>
            </a:r>
            <a:endParaRPr lang="en-US" altLang="ko-KR" sz="24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64176" y="1717052"/>
                <a:ext cx="5215072" cy="1328023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※ 10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진수를 </a:t>
                </a:r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2</a:t>
                </a:r>
                <a:r>
                  <a:rPr lang="ko-KR" altLang="en-US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진수로 바꾸기</a:t>
                </a:r>
                <a:endParaRPr lang="en-US" altLang="ko-KR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      10 = 1010(2)</a:t>
                </a:r>
              </a:p>
              <a:p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       </a:t>
                </a:r>
                <a:r>
                  <a:rPr lang="en-US" altLang="ko-KR" dirty="0">
                    <a:solidFill>
                      <a:srgbClr val="0070C0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8 4 2 1</a:t>
                </a:r>
              </a:p>
              <a:p>
                <a:r>
                  <a:rPr lang="en-US" altLang="ko-KR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        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0 1 0(1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+ 1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→8+2)</m:t>
                    </m:r>
                  </m:oMath>
                </a14:m>
                <a:endParaRPr lang="ko-KR" altLang="en-US" dirty="0">
                  <a:latin typeface="Cambria Math" panose="02040503050406030204" pitchFamily="18" charset="0"/>
                  <a:ea typeface="G마켓 산스 TTF Medium" panose="02000000000000000000" pitchFamily="2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76" y="1717052"/>
                <a:ext cx="5215072" cy="132802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69"/>
          <a:stretch/>
        </p:blipFill>
        <p:spPr>
          <a:xfrm>
            <a:off x="2254712" y="3157273"/>
            <a:ext cx="2217000" cy="3172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87"/>
          <a:stretch/>
        </p:blipFill>
        <p:spPr>
          <a:xfrm>
            <a:off x="4876694" y="3954313"/>
            <a:ext cx="2438611" cy="13754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2629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90211" y="2302961"/>
            <a:ext cx="4680520" cy="39100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rgbClr val="0070C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아스키 코드</a:t>
            </a:r>
            <a:r>
              <a:rPr lang="en-US" altLang="ko-KR" sz="1800" b="1" dirty="0">
                <a:solidFill>
                  <a:srgbClr val="0070C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(ASCII)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숫자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영문알파벳 등 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128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문자를 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표기하도록 정한 </a:t>
            </a:r>
            <a:r>
              <a:rPr lang="ko-KR" altLang="en-US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코드값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유니코드</a:t>
            </a:r>
            <a:r>
              <a:rPr lang="en-US" altLang="ko-KR" sz="1800" b="1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(Unicode)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한글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중국어 등 아스키 코드로 표현할 수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없는 문자 표기 가능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한글은 약 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11,000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-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총 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65536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문자 표현 가능</a:t>
            </a: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937" y="0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아스키 코드와 유니코드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228812"/>
              </p:ext>
            </p:extLst>
          </p:nvPr>
        </p:nvGraphicFramePr>
        <p:xfrm>
          <a:off x="6682348" y="2302961"/>
          <a:ext cx="3710128" cy="3449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문자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코드값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문자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코드값</a:t>
                      </a:r>
                      <a:endParaRPr lang="ko-KR" altLang="en-US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A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65</a:t>
                      </a:r>
                      <a:endParaRPr lang="ko-KR" altLang="en-US" b="1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!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B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66</a:t>
                      </a:r>
                      <a:endParaRPr lang="ko-KR" altLang="en-US" b="1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“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67</a:t>
                      </a:r>
                      <a:endParaRPr lang="ko-KR" altLang="en-US" b="1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…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…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…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…</a:t>
                      </a:r>
                      <a:endParaRPr lang="ko-KR" altLang="en-US" b="1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0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a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97</a:t>
                      </a:r>
                      <a:endParaRPr lang="ko-KR" altLang="en-US" b="1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49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b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98</a:t>
                      </a:r>
                      <a:endParaRPr lang="ko-KR" altLang="en-US" b="1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2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50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C00000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c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99</a:t>
                      </a:r>
                      <a:endParaRPr lang="ko-KR" altLang="en-US" b="1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290211" y="1044528"/>
            <a:ext cx="910226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숫자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문자 표현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컴퓨터 내부에서는 숫자뿐만 아니라 문자도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진수로 표현 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8473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4944459" y="2686792"/>
            <a:ext cx="2303081" cy="148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연산자</a:t>
            </a:r>
          </a:p>
        </p:txBody>
      </p:sp>
    </p:spTree>
    <p:extLst>
      <p:ext uri="{BB962C8B-B14F-4D97-AF65-F5344CB8AC3E}">
        <p14:creationId xmlns:p14="http://schemas.microsoft.com/office/powerpoint/2010/main" val="1858885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712470" y="15205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항과 연산자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872456" y="1340768"/>
            <a:ext cx="8616032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항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(operand)</a:t>
            </a:r>
          </a:p>
          <a:p>
            <a:pPr lvl="1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연산에 사용되는 값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연산자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(operator)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연산에 사용되는 기호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예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3 + 7 (3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항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‘+’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연산자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1289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3216-9B89-AC39-9E6E-A7BE20108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ECDB894-2A0B-C3C7-441C-3DA4898D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70" y="15205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항과 연산자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9CEAA4-8058-3BF7-F2DD-8F98D85B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B04912E-09C6-04B5-056A-A246853D68DF}"/>
              </a:ext>
            </a:extLst>
          </p:cNvPr>
          <p:cNvSpPr txBox="1">
            <a:spLocks/>
          </p:cNvSpPr>
          <p:nvPr/>
        </p:nvSpPr>
        <p:spPr>
          <a:xfrm>
            <a:off x="1872456" y="1340768"/>
            <a:ext cx="8616032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연산자의 종류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lvl="1" indent="0">
              <a:buNone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E3A01DA-372D-2ED7-3657-494B71F59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28963"/>
              </p:ext>
            </p:extLst>
          </p:nvPr>
        </p:nvGraphicFramePr>
        <p:xfrm>
          <a:off x="2085766" y="1929780"/>
          <a:ext cx="67687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7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구분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연산자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연산 예</a:t>
                      </a:r>
                    </a:p>
                  </a:txBody>
                  <a:tcPr>
                    <a:lnR w="12700" cmpd="sng">
                      <a:noFill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대입연산자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‘=‘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num</a:t>
                      </a:r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= 10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산술연산자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+, -, *,</a:t>
                      </a:r>
                      <a:r>
                        <a:rPr lang="en-US" altLang="ko-KR" baseline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/, %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3</a:t>
                      </a:r>
                      <a:r>
                        <a:rPr lang="en-US" altLang="ko-KR" baseline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+ 7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비교연산자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&gt;, &gt;=, &lt;, &lt;=, ==, !=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</a:t>
                      </a:r>
                      <a:r>
                        <a:rPr lang="en-US" altLang="ko-KR" baseline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== 3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논리연산자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and, or, not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7 &gt;=3</a:t>
                      </a:r>
                      <a:r>
                        <a:rPr lang="en-US" altLang="ko-KR" baseline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and 3 !=3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복합대입연산자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+=, -=, *=, /=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 += 1</a:t>
                      </a:r>
                      <a:endParaRPr lang="ko-KR" altLang="en-US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54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1198" y="35354"/>
            <a:ext cx="10515600" cy="1325563"/>
          </a:xfrm>
        </p:spPr>
        <p:txBody>
          <a:bodyPr/>
          <a:lstStyle/>
          <a:p>
            <a:r>
              <a:rPr lang="ko-KR" altLang="en-US" dirty="0"/>
              <a:t> 대입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4166" y="1490529"/>
            <a:ext cx="5130944" cy="281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오른쪽의 값을 왼쪽의 변수에 대입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‘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‘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연산자를 사용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age = 20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user_id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“abc123”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user_pw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0000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55" y="1854282"/>
            <a:ext cx="3093988" cy="30406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9419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숫자형</a:t>
            </a:r>
            <a:r>
              <a:rPr lang="ko-KR" altLang="en-US" dirty="0"/>
              <a:t> 연산하기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사칙 연산</a:t>
            </a:r>
            <a:endParaRPr lang="en-US" altLang="ko-KR" dirty="0"/>
          </a:p>
          <a:p>
            <a:pPr lvl="1"/>
            <a:r>
              <a:rPr lang="ko-KR" altLang="en-US" dirty="0"/>
              <a:t>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</a:t>
            </a:r>
            <a:endParaRPr lang="en-US" altLang="ko-KR" dirty="0"/>
          </a:p>
          <a:p>
            <a:pPr lvl="1"/>
            <a:r>
              <a:rPr lang="en-US" altLang="ko-KR" dirty="0"/>
              <a:t>+, -, *, /</a:t>
            </a:r>
          </a:p>
          <a:p>
            <a:r>
              <a:rPr lang="ko-KR" altLang="en-US" dirty="0"/>
              <a:t>특별한 연산자</a:t>
            </a:r>
            <a:endParaRPr lang="en-US" altLang="ko-KR" dirty="0"/>
          </a:p>
          <a:p>
            <a:pPr lvl="1"/>
            <a:r>
              <a:rPr lang="ko-KR" altLang="en-US" dirty="0"/>
              <a:t>정수 나누기 연산자 </a:t>
            </a:r>
            <a:r>
              <a:rPr lang="en-US" altLang="ko-KR" dirty="0"/>
              <a:t>: // , </a:t>
            </a:r>
            <a:r>
              <a:rPr lang="ko-KR" altLang="en-US" dirty="0"/>
              <a:t>정수 부분 </a:t>
            </a:r>
            <a:r>
              <a:rPr lang="en-US" altLang="ko-KR" dirty="0"/>
              <a:t>(</a:t>
            </a:r>
            <a:r>
              <a:rPr lang="ko-KR" altLang="en-US" dirty="0"/>
              <a:t>몫</a:t>
            </a:r>
            <a:r>
              <a:rPr lang="en-US" altLang="ko-KR" dirty="0"/>
              <a:t>) </a:t>
            </a:r>
            <a:r>
              <a:rPr lang="ko-KR" altLang="en-US" dirty="0"/>
              <a:t>만 출력</a:t>
            </a:r>
            <a:endParaRPr lang="en-US" altLang="ko-KR" dirty="0"/>
          </a:p>
          <a:p>
            <a:pPr lvl="1"/>
            <a:r>
              <a:rPr lang="ko-KR" altLang="en-US" dirty="0"/>
              <a:t>나머지 연산자</a:t>
            </a:r>
            <a:r>
              <a:rPr lang="en-US" altLang="ko-KR" dirty="0"/>
              <a:t>: % , </a:t>
            </a:r>
            <a:r>
              <a:rPr lang="ko-KR" altLang="en-US" dirty="0"/>
              <a:t>코딩에서 자주 사용</a:t>
            </a:r>
            <a:endParaRPr lang="en-US" altLang="ko-KR" dirty="0"/>
          </a:p>
          <a:p>
            <a:pPr lvl="1"/>
            <a:r>
              <a:rPr lang="ko-KR" altLang="en-US" dirty="0"/>
              <a:t>제곱 연산자 </a:t>
            </a:r>
            <a:r>
              <a:rPr lang="en-US" altLang="ko-KR" dirty="0"/>
              <a:t>: **, </a:t>
            </a:r>
            <a:r>
              <a:rPr lang="ko-KR" altLang="en-US" dirty="0"/>
              <a:t>어떤 수를 여러 번 곱하는 연산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8581" b="1456"/>
          <a:stretch/>
        </p:blipFill>
        <p:spPr>
          <a:xfrm>
            <a:off x="8177527" y="3207783"/>
            <a:ext cx="2856519" cy="11077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252" y="4423027"/>
            <a:ext cx="281979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C2225-9E20-45A8-84FA-6CDA8188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6F586-B6DA-4B2C-BA4E-A0EADE689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코드가 간결하고 문법이 쉽다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다양한 분야 활용 가능</a:t>
            </a:r>
            <a:endParaRPr lang="en-US" altLang="ko-KR" dirty="0"/>
          </a:p>
          <a:p>
            <a:pPr lvl="1"/>
            <a:r>
              <a:rPr lang="en-US" altLang="ko-KR" dirty="0"/>
              <a:t>Ex. </a:t>
            </a:r>
            <a:r>
              <a:rPr lang="ko-KR" altLang="en-US" dirty="0"/>
              <a:t>웹 개발</a:t>
            </a:r>
            <a:r>
              <a:rPr lang="en-US" altLang="ko-KR" dirty="0"/>
              <a:t>, </a:t>
            </a:r>
            <a:r>
              <a:rPr lang="ko-KR" altLang="en-US" dirty="0"/>
              <a:t>해킹 도구</a:t>
            </a:r>
            <a:r>
              <a:rPr lang="en-US" altLang="ko-KR" dirty="0"/>
              <a:t>, AI, 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사물인터넷 등</a:t>
            </a:r>
            <a:endParaRPr lang="en-US" altLang="ko-KR" dirty="0"/>
          </a:p>
          <a:p>
            <a:r>
              <a:rPr lang="ko-KR" altLang="en-US" dirty="0"/>
              <a:t>많은 기능들을 갖고 있는 라이브러리가 풍부하다</a:t>
            </a:r>
            <a:endParaRPr lang="en-US" altLang="ko-KR" dirty="0"/>
          </a:p>
          <a:p>
            <a:r>
              <a:rPr lang="ko-KR" altLang="en-US" dirty="0"/>
              <a:t>개발 속도가 빠르다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00713-EB88-4AFD-A9B8-D7780DBA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6D6FB9-6606-4FB2-9C5C-965B7D94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8A9CD-FB85-9D32-28D5-45914CC3D63C}"/>
              </a:ext>
            </a:extLst>
          </p:cNvPr>
          <p:cNvSpPr txBox="1"/>
          <p:nvPr/>
        </p:nvSpPr>
        <p:spPr>
          <a:xfrm>
            <a:off x="954156" y="4764396"/>
            <a:ext cx="9813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단점</a:t>
            </a:r>
            <a:r>
              <a:rPr lang="en-US" altLang="ko-KR" sz="28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28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시스템 프로그램</a:t>
            </a:r>
            <a:r>
              <a:rPr lang="en-US" altLang="ko-KR" sz="28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8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주로 </a:t>
            </a:r>
            <a:r>
              <a:rPr lang="en-US" altLang="ko-KR" sz="28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</a:t>
            </a:r>
            <a:r>
              <a:rPr lang="ko-KR" altLang="en-US" sz="28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언어</a:t>
            </a:r>
            <a:r>
              <a:rPr lang="en-US" altLang="ko-KR" sz="28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), </a:t>
            </a:r>
            <a:r>
              <a:rPr lang="ko-KR" altLang="en-US" sz="28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모바일 앱 등에 아직 사용이 적다</a:t>
            </a:r>
            <a:r>
              <a:rPr lang="en-US" altLang="ko-KR" sz="28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2800" dirty="0">
              <a:solidFill>
                <a:srgbClr val="C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015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숫자형</a:t>
            </a:r>
            <a:r>
              <a:rPr lang="ko-KR" altLang="en-US" dirty="0"/>
              <a:t> 연산하기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연산자 우선순위</a:t>
            </a:r>
            <a:endParaRPr lang="en-US" altLang="ko-KR" dirty="0"/>
          </a:p>
          <a:p>
            <a:pPr lvl="1"/>
            <a:r>
              <a:rPr lang="ko-KR" altLang="en-US" dirty="0"/>
              <a:t>수학에서 곱셈과 나눗셈이 덧셈</a:t>
            </a:r>
            <a:r>
              <a:rPr lang="en-US" altLang="ko-KR" dirty="0"/>
              <a:t>, </a:t>
            </a:r>
            <a:r>
              <a:rPr lang="ko-KR" altLang="en-US" dirty="0"/>
              <a:t>뺄셈보다 우선순위가 높은 것처럼 프로그래밍에서도 연산자 사이에 우선순위가 있음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곱하기</a:t>
            </a:r>
            <a:r>
              <a:rPr lang="en-US" altLang="ko-KR" dirty="0"/>
              <a:t>(</a:t>
            </a:r>
            <a:r>
              <a:rPr lang="ko-KR" altLang="en-US" dirty="0"/>
              <a:t>*</a:t>
            </a:r>
            <a:r>
              <a:rPr lang="en-US" altLang="ko-KR" dirty="0"/>
              <a:t>), </a:t>
            </a:r>
            <a:r>
              <a:rPr lang="ko-KR" altLang="en-US" dirty="0"/>
              <a:t>나누기</a:t>
            </a:r>
            <a:r>
              <a:rPr lang="en-US" altLang="ko-KR" dirty="0"/>
              <a:t>(/)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더하기</a:t>
            </a:r>
            <a:r>
              <a:rPr lang="en-US" altLang="ko-KR" dirty="0"/>
              <a:t>(+), </a:t>
            </a:r>
            <a:r>
              <a:rPr lang="ko-KR" altLang="en-US" dirty="0"/>
              <a:t>빼기</a:t>
            </a:r>
            <a:r>
              <a:rPr lang="en-US" altLang="ko-KR" dirty="0"/>
              <a:t>(-)</a:t>
            </a:r>
          </a:p>
          <a:p>
            <a:r>
              <a:rPr lang="ko-KR" altLang="en-US" dirty="0"/>
              <a:t>소괄호 </a:t>
            </a:r>
            <a:r>
              <a:rPr lang="en-US" altLang="ko-KR" dirty="0"/>
              <a:t>() </a:t>
            </a:r>
            <a:r>
              <a:rPr lang="ko-KR" altLang="en-US" dirty="0"/>
              <a:t>사용하기</a:t>
            </a:r>
            <a:endParaRPr lang="en-US" altLang="ko-KR" dirty="0"/>
          </a:p>
          <a:p>
            <a:pPr lvl="1"/>
            <a:r>
              <a:rPr lang="ko-KR" altLang="en-US" dirty="0"/>
              <a:t>괄호를 이용해 수식의 </a:t>
            </a:r>
            <a:r>
              <a:rPr lang="ko-KR" altLang="en-US" dirty="0" err="1"/>
              <a:t>가독성을</a:t>
            </a:r>
            <a:r>
              <a:rPr lang="ko-KR" altLang="en-US" dirty="0"/>
              <a:t> 높임</a:t>
            </a:r>
            <a:endParaRPr lang="en-US" altLang="ko-KR" dirty="0"/>
          </a:p>
          <a:p>
            <a:pPr lvl="1"/>
            <a:r>
              <a:rPr lang="ko-KR" altLang="en-US" dirty="0"/>
              <a:t>명시적으로 우선 순위를 지정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038" y="2442132"/>
            <a:ext cx="3140324" cy="323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90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0060" y="34828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산술 연산자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41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84070" y="1592218"/>
          <a:ext cx="4053790" cy="4122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3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연산자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연산 작업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설명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3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+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n1 + n2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더하기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3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-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n1 - n2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빼기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3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*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n1 * n2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곱하기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3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/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n1 / n2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나누기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3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//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n1 // n2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몫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3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%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n1 % n2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나머지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3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**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n1 ** n2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거듭제곱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5" y="2420888"/>
            <a:ext cx="4320915" cy="20270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2612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76C9D-A9B1-AA2F-AD4B-FD2B888F9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96460-4D5F-248F-4DCC-C336209A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연산자 우선순위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24B85-1384-3049-F8A3-AF72D7BF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DC37BB-D091-F09E-CB23-A5707911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9DC867-7BBD-183D-A313-9D0135B8C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54" y="1332984"/>
            <a:ext cx="495369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74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7260" y="81991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실습 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37260" y="834034"/>
            <a:ext cx="10961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</a:t>
            </a:r>
            <a:r>
              <a: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몫과 나머지 계산하기</a:t>
            </a:r>
            <a:endParaRPr lang="en-US" altLang="ko-KR" sz="28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빵을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명이 나눠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가질때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몫과 나머지를 구하세요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--------------------------------------------------------------------------------------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36038" y="2728923"/>
            <a:ext cx="2770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☞ 실행 결과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26" y="3422144"/>
            <a:ext cx="2675528" cy="7040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9017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4038" y="0"/>
            <a:ext cx="10515600" cy="1325563"/>
          </a:xfrm>
        </p:spPr>
        <p:txBody>
          <a:bodyPr/>
          <a:lstStyle/>
          <a:p>
            <a:r>
              <a:rPr lang="ko-KR" altLang="en-US" dirty="0" err="1"/>
              <a:t>복합대입</a:t>
            </a:r>
            <a:r>
              <a:rPr lang="ko-KR" altLang="en-US" dirty="0"/>
              <a:t> 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63" y="2410630"/>
            <a:ext cx="4096275" cy="16996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152336"/>
              </p:ext>
            </p:extLst>
          </p:nvPr>
        </p:nvGraphicFramePr>
        <p:xfrm>
          <a:off x="1593766" y="1482492"/>
          <a:ext cx="4132664" cy="32598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2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연산자</a:t>
                      </a: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연산 작업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6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+=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val</a:t>
                      </a:r>
                      <a:r>
                        <a:rPr lang="en-US" altLang="ko-KR" sz="1800" baseline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+= 10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6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-=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val</a:t>
                      </a:r>
                      <a:r>
                        <a:rPr lang="en-US" altLang="ko-KR" sz="1800" baseline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-= 10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6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*=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val</a:t>
                      </a:r>
                      <a:r>
                        <a:rPr lang="en-US" altLang="ko-KR" sz="1800" baseline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*= 10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6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/=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val</a:t>
                      </a:r>
                      <a:r>
                        <a:rPr lang="en-US" altLang="ko-KR" sz="1800" baseline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/= 10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6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%=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val</a:t>
                      </a:r>
                      <a:r>
                        <a:rPr lang="en-US" altLang="ko-KR" sz="1800" baseline="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%= 10</a:t>
                      </a:r>
                      <a:endParaRPr lang="ko-KR" altLang="en-US" sz="18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513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연산하기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연산자 </a:t>
            </a:r>
            <a:r>
              <a:rPr lang="en-US" altLang="ko-KR" dirty="0"/>
              <a:t>: </a:t>
            </a:r>
            <a:r>
              <a:rPr lang="ko-KR" altLang="en-US" dirty="0"/>
              <a:t>문자 연결 기능</a:t>
            </a:r>
            <a:r>
              <a:rPr lang="en-US" altLang="ko-KR" dirty="0"/>
              <a:t>, </a:t>
            </a:r>
            <a:r>
              <a:rPr lang="ko-KR" altLang="en-US" dirty="0"/>
              <a:t>더하기</a:t>
            </a: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연산자 </a:t>
            </a:r>
            <a:r>
              <a:rPr lang="en-US" altLang="ko-KR" dirty="0"/>
              <a:t>: </a:t>
            </a:r>
            <a:r>
              <a:rPr lang="ko-KR" altLang="en-US" dirty="0"/>
              <a:t>문자 반복해서 연결하는 기능 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30" y="3372712"/>
            <a:ext cx="5490543" cy="13122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452" y="1266064"/>
            <a:ext cx="2623786" cy="17246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585" y="3540930"/>
            <a:ext cx="3623803" cy="112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58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4177553" y="2686792"/>
            <a:ext cx="3432413" cy="148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6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 함수</a:t>
            </a:r>
          </a:p>
        </p:txBody>
      </p:sp>
    </p:spTree>
    <p:extLst>
      <p:ext uri="{BB962C8B-B14F-4D97-AF65-F5344CB8AC3E}">
        <p14:creationId xmlns:p14="http://schemas.microsoft.com/office/powerpoint/2010/main" val="3738306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r>
              <a:rPr lang="en-US" altLang="ko-KR" dirty="0"/>
              <a:t>: input()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메시지</a:t>
            </a:r>
            <a:r>
              <a:rPr lang="en-US" altLang="ko-KR" dirty="0"/>
              <a:t> </a:t>
            </a:r>
            <a:r>
              <a:rPr lang="ko-KR" altLang="en-US" dirty="0"/>
              <a:t>입력 기능을 담당하는 함수</a:t>
            </a:r>
            <a:endParaRPr lang="en-US" altLang="ko-KR" dirty="0"/>
          </a:p>
          <a:p>
            <a:r>
              <a:rPr lang="ko-KR" altLang="en-US" dirty="0"/>
              <a:t>사용자마다 다른 값을 입력 받아서 사용</a:t>
            </a:r>
            <a:endParaRPr lang="en-US" altLang="ko-KR" dirty="0"/>
          </a:p>
          <a:p>
            <a:r>
              <a:rPr lang="en-US" altLang="ko-KR" dirty="0"/>
              <a:t>input(“</a:t>
            </a:r>
            <a:r>
              <a:rPr lang="ko-KR" altLang="en-US" dirty="0"/>
              <a:t>프롬프트 문자열</a:t>
            </a:r>
            <a:r>
              <a:rPr lang="en-US" altLang="ko-KR" dirty="0"/>
              <a:t>“)</a:t>
            </a:r>
          </a:p>
          <a:p>
            <a:pPr marL="0" indent="0">
              <a:buNone/>
            </a:pPr>
            <a:r>
              <a:rPr lang="en-US" altLang="ko-KR" dirty="0"/>
              <a:t>* input</a:t>
            </a:r>
            <a:r>
              <a:rPr lang="ko-KR" altLang="en-US" dirty="0"/>
              <a:t>으로 입력 받은 값은 </a:t>
            </a:r>
            <a:r>
              <a:rPr lang="ko-KR" altLang="en-US" dirty="0">
                <a:solidFill>
                  <a:srgbClr val="F99F2C"/>
                </a:solidFill>
              </a:rPr>
              <a:t>문자열</a:t>
            </a:r>
            <a:r>
              <a:rPr lang="en-US" altLang="ko-KR" dirty="0"/>
              <a:t>!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346" y="2529940"/>
            <a:ext cx="3848637" cy="8002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47" y="4058725"/>
            <a:ext cx="5315692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59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457180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문자 </a:t>
            </a:r>
            <a:r>
              <a:rPr lang="en-US" altLang="ko-KR" dirty="0"/>
              <a:t>&lt;-&gt;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자료형을</a:t>
            </a:r>
            <a:r>
              <a:rPr lang="ko-KR" altLang="en-US" dirty="0"/>
              <a:t> 바꿔주는 것</a:t>
            </a:r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() : </a:t>
            </a:r>
            <a:r>
              <a:rPr lang="ko-KR" altLang="en-US" dirty="0" err="1"/>
              <a:t>정수형으로</a:t>
            </a:r>
            <a:r>
              <a:rPr lang="ko-KR" altLang="en-US" dirty="0"/>
              <a:t> 변환</a:t>
            </a:r>
            <a:endParaRPr lang="en-US" altLang="ko-KR" dirty="0"/>
          </a:p>
          <a:p>
            <a:r>
              <a:rPr lang="en-US" altLang="ko-KR" dirty="0"/>
              <a:t>float() : </a:t>
            </a:r>
            <a:r>
              <a:rPr lang="ko-KR" altLang="en-US" dirty="0" err="1"/>
              <a:t>실수형으로</a:t>
            </a:r>
            <a:r>
              <a:rPr lang="ko-KR" altLang="en-US" dirty="0"/>
              <a:t> 변환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주의</a:t>
            </a:r>
            <a:r>
              <a:rPr lang="en-US" altLang="ko-KR" dirty="0"/>
              <a:t>) </a:t>
            </a:r>
            <a:r>
              <a:rPr lang="ko-KR" altLang="en-US" dirty="0"/>
              <a:t>변환이 불가능한 데이터를 변환하고자 하는 경우 </a:t>
            </a:r>
            <a:r>
              <a:rPr lang="en-US" altLang="ko-KR" dirty="0"/>
              <a:t>Value Error </a:t>
            </a:r>
            <a:r>
              <a:rPr lang="ko-KR" altLang="en-US" dirty="0"/>
              <a:t>발생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숫자가 아닌 걸 숫자로 변환하려고 할 때</a:t>
            </a:r>
            <a:r>
              <a:rPr lang="en-US" altLang="ko-KR" dirty="0"/>
              <a:t>, ex) </a:t>
            </a:r>
            <a:r>
              <a:rPr lang="en-US" altLang="ko-KR" dirty="0" err="1"/>
              <a:t>int</a:t>
            </a:r>
            <a:r>
              <a:rPr lang="en-US" altLang="ko-KR" dirty="0"/>
              <a:t>(“name”)</a:t>
            </a:r>
          </a:p>
          <a:p>
            <a:r>
              <a:rPr lang="ko-KR" altLang="en-US" dirty="0"/>
              <a:t>소수점이 있는 숫자 형식의 문자열을 </a:t>
            </a:r>
            <a:r>
              <a:rPr lang="ko-KR" altLang="en-US" dirty="0" err="1"/>
              <a:t>정수형으로</a:t>
            </a:r>
            <a:r>
              <a:rPr lang="ko-KR" altLang="en-US" dirty="0"/>
              <a:t> 변환하려고 할 때</a:t>
            </a:r>
            <a:r>
              <a:rPr lang="en-US" altLang="ko-KR" dirty="0"/>
              <a:t>,                 ex) </a:t>
            </a:r>
            <a:r>
              <a:rPr lang="en-US" altLang="ko-KR" dirty="0" err="1"/>
              <a:t>int</a:t>
            </a:r>
            <a:r>
              <a:rPr lang="en-US" altLang="ko-KR" dirty="0"/>
              <a:t>(“11.2”)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070" y="856837"/>
            <a:ext cx="3865566" cy="25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32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82116" y="36501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형 변환</a:t>
            </a:r>
            <a:r>
              <a:rPr lang="en-US" altLang="ko-KR" dirty="0"/>
              <a:t>(Type Conversion)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85936" y="1073661"/>
            <a:ext cx="5895156" cy="9485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str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숫자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: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문자로 변환함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249" y="2135455"/>
            <a:ext cx="5640625" cy="33843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183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 전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8F564-E23E-4347-BBDC-B594F1454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사용자명이 한글로 되어있는 경우 많은 경우에서 에러발생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사용자명을 영어로 바꾸거나 영어이름의 사용자 추가하여 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3747E-0B4B-4E6D-A218-A22C7330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B2BAE4-E7DA-4F07-83D5-86A2A039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471E0AC-8F33-6F73-7A8B-9254BC5DFADA}"/>
              </a:ext>
            </a:extLst>
          </p:cNvPr>
          <p:cNvGrpSpPr/>
          <p:nvPr/>
        </p:nvGrpSpPr>
        <p:grpSpPr>
          <a:xfrm>
            <a:off x="1053548" y="3072079"/>
            <a:ext cx="3995530" cy="2105319"/>
            <a:chOff x="1053548" y="3072079"/>
            <a:chExt cx="3995530" cy="210531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981990D-8451-2A31-5CA1-E65296410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3072079"/>
              <a:ext cx="3238952" cy="2105319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437FBB3-C6A9-ACF7-5E34-619D5F352B05}"/>
                </a:ext>
              </a:extLst>
            </p:cNvPr>
            <p:cNvSpPr/>
            <p:nvPr/>
          </p:nvSpPr>
          <p:spPr>
            <a:xfrm>
              <a:off x="1053548" y="3776870"/>
              <a:ext cx="3995530" cy="66592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943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99F2C"/>
                </a:solidFill>
              </a:rPr>
              <a:t>실습</a:t>
            </a:r>
            <a:r>
              <a:rPr lang="en-US" altLang="ko-KR" dirty="0">
                <a:solidFill>
                  <a:srgbClr val="F99F2C"/>
                </a:solidFill>
              </a:rPr>
              <a:t>3.</a:t>
            </a:r>
            <a:endParaRPr lang="ko-KR" altLang="en-US" dirty="0">
              <a:solidFill>
                <a:srgbClr val="F99F2C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C0F858-9270-442D-B801-9CF65A7D18B0}"/>
              </a:ext>
            </a:extLst>
          </p:cNvPr>
          <p:cNvSpPr txBox="1">
            <a:spLocks/>
          </p:cNvSpPr>
          <p:nvPr/>
        </p:nvSpPr>
        <p:spPr>
          <a:xfrm>
            <a:off x="990600" y="13255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입출력 실습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다음과 같이 실행되도록 코드를 작성하세요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101" y="2062359"/>
            <a:ext cx="6258798" cy="13336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101" y="3942984"/>
            <a:ext cx="8878539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23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99F2C"/>
                </a:solidFill>
              </a:rPr>
              <a:t>실습</a:t>
            </a:r>
            <a:r>
              <a:rPr lang="en-US" altLang="ko-KR" dirty="0">
                <a:solidFill>
                  <a:srgbClr val="F99F2C"/>
                </a:solidFill>
              </a:rPr>
              <a:t>3.</a:t>
            </a:r>
            <a:endParaRPr lang="ko-KR" altLang="en-US" dirty="0">
              <a:solidFill>
                <a:srgbClr val="F99F2C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4C0F858-9270-442D-B801-9CF65A7D18B0}"/>
              </a:ext>
            </a:extLst>
          </p:cNvPr>
          <p:cNvSpPr txBox="1">
            <a:spLocks/>
          </p:cNvSpPr>
          <p:nvPr/>
        </p:nvSpPr>
        <p:spPr>
          <a:xfrm>
            <a:off x="990600" y="13255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정답 코드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034534"/>
            <a:ext cx="8020570" cy="404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0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  <a:r>
              <a:rPr lang="en-US" altLang="ko-KR" dirty="0"/>
              <a:t>(</a:t>
            </a:r>
            <a:r>
              <a:rPr lang="ko-KR" altLang="en-US" dirty="0" err="1"/>
              <a:t>비권장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8F564-E23E-4347-BBDC-B594F1454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공식 홈페이지에서 다운 및 설치 가능</a:t>
            </a:r>
            <a:endParaRPr lang="en-US" altLang="ko-KR" dirty="0"/>
          </a:p>
          <a:p>
            <a:r>
              <a:rPr lang="ko-KR" altLang="en-US" sz="2800" dirty="0">
                <a:hlinkClick r:id="rId2"/>
              </a:rPr>
              <a:t>https://www.python.org/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Downloads -&gt; Download for Windows Python 3.13.0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* [Add Python 3.13 to Path] </a:t>
            </a:r>
            <a:r>
              <a:rPr lang="ko-KR" altLang="en-US" dirty="0">
                <a:solidFill>
                  <a:srgbClr val="FF0000"/>
                </a:solidFill>
              </a:rPr>
              <a:t>항목 체크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3747E-0B4B-4E6D-A218-A22C7330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B2BAE4-E7DA-4F07-83D5-86A2A039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6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50B6-45EB-45A6-B5B0-6760AB03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실행 방법</a:t>
            </a:r>
            <a:r>
              <a:rPr lang="en-US" altLang="ko-KR" dirty="0"/>
              <a:t>(</a:t>
            </a:r>
            <a:r>
              <a:rPr lang="ko-KR" altLang="en-US" dirty="0" err="1"/>
              <a:t>비권장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0F858-9270-442D-B801-9CF65A7D1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IDLE ( Integrated Development Environment )</a:t>
            </a:r>
          </a:p>
          <a:p>
            <a:r>
              <a:rPr lang="ko-KR" altLang="en-US" dirty="0"/>
              <a:t>통합개발환경</a:t>
            </a:r>
            <a:endParaRPr lang="en-US" altLang="ko-KR" dirty="0"/>
          </a:p>
          <a:p>
            <a:r>
              <a:rPr lang="ko-KR" altLang="en-US" dirty="0" err="1"/>
              <a:t>파이썬과</a:t>
            </a:r>
            <a:r>
              <a:rPr lang="ko-KR" altLang="en-US" dirty="0"/>
              <a:t> 함께 기본적으로 설치되는 텍스트 에디터</a:t>
            </a:r>
            <a:r>
              <a:rPr lang="en-US" altLang="ko-KR" dirty="0"/>
              <a:t>(</a:t>
            </a:r>
            <a:r>
              <a:rPr lang="ko-KR" altLang="en-US" dirty="0"/>
              <a:t>번역기와 내장 라이브러리 포함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4CBF4-9169-4031-926A-4D4285E7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74B811-C60B-4C54-A38B-16B7A728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3758126" y="3383576"/>
            <a:ext cx="4675748" cy="2877134"/>
            <a:chOff x="4524498" y="2128376"/>
            <a:chExt cx="6152088" cy="3785572"/>
          </a:xfrm>
        </p:grpSpPr>
        <p:pic>
          <p:nvPicPr>
            <p:cNvPr id="8" name="그림 7" descr="화면 캡처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47"/>
            <a:stretch/>
          </p:blipFill>
          <p:spPr>
            <a:xfrm>
              <a:off x="4622336" y="2128376"/>
              <a:ext cx="6054250" cy="3785572"/>
            </a:xfrm>
            <a:prstGeom prst="rect">
              <a:avLst/>
            </a:prstGeom>
          </p:spPr>
        </p:pic>
        <p:sp>
          <p:nvSpPr>
            <p:cNvPr id="9" name="액자 8"/>
            <p:cNvSpPr/>
            <p:nvPr/>
          </p:nvSpPr>
          <p:spPr>
            <a:xfrm>
              <a:off x="4524498" y="2517569"/>
              <a:ext cx="3113087" cy="676893"/>
            </a:xfrm>
            <a:prstGeom prst="fram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2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C2225-9E20-45A8-84FA-6CDA8188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은 인터프리터 방식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00713-EB88-4AFD-A9B8-D7780DBA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6D6FB9-6606-4FB2-9C5C-965B7D94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FECD0B-5CE5-F538-7FE4-394CFD2D1008}"/>
              </a:ext>
            </a:extLst>
          </p:cNvPr>
          <p:cNvSpPr/>
          <p:nvPr/>
        </p:nvSpPr>
        <p:spPr>
          <a:xfrm>
            <a:off x="3981936" y="4675608"/>
            <a:ext cx="829363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컴파일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5AA10E-6828-9160-39A2-6F8349582AAD}"/>
              </a:ext>
            </a:extLst>
          </p:cNvPr>
          <p:cNvSpPr/>
          <p:nvPr/>
        </p:nvSpPr>
        <p:spPr>
          <a:xfrm>
            <a:off x="5794416" y="4675608"/>
            <a:ext cx="733436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링크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87327B-C926-7A62-D625-806274B341FA}"/>
              </a:ext>
            </a:extLst>
          </p:cNvPr>
          <p:cNvCxnSpPr/>
          <p:nvPr/>
        </p:nvCxnSpPr>
        <p:spPr>
          <a:xfrm flipV="1">
            <a:off x="3147659" y="4966376"/>
            <a:ext cx="834279" cy="18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C01C346-6358-A361-07EC-0D52246A005D}"/>
              </a:ext>
            </a:extLst>
          </p:cNvPr>
          <p:cNvCxnSpPr/>
          <p:nvPr/>
        </p:nvCxnSpPr>
        <p:spPr>
          <a:xfrm>
            <a:off x="4918041" y="4966376"/>
            <a:ext cx="780664" cy="158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C:\Documents and Settings\이승화\My Documents\My Pictures\아이콘-배경\노트북.jpg">
            <a:extLst>
              <a:ext uri="{FF2B5EF4-FFF2-40B4-BE49-F238E27FC236}">
                <a16:creationId xmlns:a16="http://schemas.microsoft.com/office/drawing/2014/main" id="{49A3FDBF-D61A-C3FB-59E0-0F64A3C22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674482" y="4675608"/>
            <a:ext cx="950926" cy="533400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1A6FB7-3CEA-1838-6DCE-85C37A9413D5}"/>
              </a:ext>
            </a:extLst>
          </p:cNvPr>
          <p:cNvSpPr txBox="1"/>
          <p:nvPr/>
        </p:nvSpPr>
        <p:spPr>
          <a:xfrm>
            <a:off x="3267863" y="460360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*.c</a:t>
            </a:r>
            <a:endParaRPr lang="ko-KR" altLang="en-US" sz="1600" b="1" dirty="0">
              <a:solidFill>
                <a:srgbClr val="0000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E871F4-AA17-B6C4-4B28-3EEC3F78E96B}"/>
              </a:ext>
            </a:extLst>
          </p:cNvPr>
          <p:cNvSpPr txBox="1"/>
          <p:nvPr/>
        </p:nvSpPr>
        <p:spPr>
          <a:xfrm>
            <a:off x="4921385" y="4603600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*.obj</a:t>
            </a:r>
            <a:endParaRPr lang="ko-KR" altLang="en-US" sz="1600" b="1" dirty="0">
              <a:solidFill>
                <a:srgbClr val="0000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11E7B2-A525-B0F8-CC51-2268218B1DB5}"/>
              </a:ext>
            </a:extLst>
          </p:cNvPr>
          <p:cNvCxnSpPr/>
          <p:nvPr/>
        </p:nvCxnSpPr>
        <p:spPr>
          <a:xfrm>
            <a:off x="6625144" y="4966376"/>
            <a:ext cx="1000131" cy="138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9A87EF-E7A0-F636-686C-C5AD764B39CE}"/>
              </a:ext>
            </a:extLst>
          </p:cNvPr>
          <p:cNvSpPr txBox="1"/>
          <p:nvPr/>
        </p:nvSpPr>
        <p:spPr>
          <a:xfrm>
            <a:off x="6625144" y="4625372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*.exe</a:t>
            </a:r>
            <a:endParaRPr lang="ko-KR" altLang="en-US" sz="1600" b="1" dirty="0">
              <a:solidFill>
                <a:srgbClr val="0000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634E61-6072-5D13-4479-1033981B0CDD}"/>
              </a:ext>
            </a:extLst>
          </p:cNvPr>
          <p:cNvGrpSpPr/>
          <p:nvPr/>
        </p:nvGrpSpPr>
        <p:grpSpPr>
          <a:xfrm>
            <a:off x="1624484" y="4549740"/>
            <a:ext cx="1499931" cy="1071570"/>
            <a:chOff x="857224" y="5143512"/>
            <a:chExt cx="1499931" cy="1071570"/>
          </a:xfrm>
        </p:grpSpPr>
        <p:pic>
          <p:nvPicPr>
            <p:cNvPr id="18" name="Picture 3" descr="C:\Documents and Settings\goh-jm\Application Data\Microsoft\Media Catalog\FLAG.WMF">
              <a:extLst>
                <a:ext uri="{FF2B5EF4-FFF2-40B4-BE49-F238E27FC236}">
                  <a16:creationId xmlns:a16="http://schemas.microsoft.com/office/drawing/2014/main" id="{9AE9C40A-520D-2463-4A5B-58E1D400D1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7224" y="5143512"/>
              <a:ext cx="1448068" cy="1071570"/>
            </a:xfrm>
            <a:prstGeom prst="rect">
              <a:avLst/>
            </a:prstGeom>
            <a:noFill/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4C98E6-DB95-1A33-F181-DBF5749FA8C5}"/>
                </a:ext>
              </a:extLst>
            </p:cNvPr>
            <p:cNvSpPr txBox="1"/>
            <p:nvPr/>
          </p:nvSpPr>
          <p:spPr>
            <a:xfrm>
              <a:off x="1326104" y="5336054"/>
              <a:ext cx="10310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프로그램 </a:t>
              </a:r>
              <a:endParaRPr lang="en-US" altLang="ko-KR" sz="16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작성</a:t>
              </a:r>
            </a:p>
          </p:txBody>
        </p:sp>
      </p:grp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7076CAEB-6DB6-4C2C-9AD8-0385BB45025F}"/>
              </a:ext>
            </a:extLst>
          </p:cNvPr>
          <p:cNvSpPr txBox="1">
            <a:spLocks/>
          </p:cNvSpPr>
          <p:nvPr/>
        </p:nvSpPr>
        <p:spPr>
          <a:xfrm>
            <a:off x="955500" y="1340768"/>
            <a:ext cx="8963751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인터프리터</a:t>
            </a:r>
            <a:r>
              <a:rPr lang="en-US" altLang="ko-KR" sz="2000" b="1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(Interpreter)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2"/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175181EC-13F1-9AF2-67F4-41474573B5A9}"/>
              </a:ext>
            </a:extLst>
          </p:cNvPr>
          <p:cNvSpPr txBox="1">
            <a:spLocks/>
          </p:cNvSpPr>
          <p:nvPr/>
        </p:nvSpPr>
        <p:spPr>
          <a:xfrm>
            <a:off x="955501" y="3909474"/>
            <a:ext cx="2803549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2000" b="1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컴파일러</a:t>
            </a:r>
            <a:r>
              <a:rPr lang="en-US" altLang="ko-KR" sz="2000" b="1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(Compiler)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2"/>
            <a:endParaRPr lang="ko-KR" altLang="en-US" b="1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89D260-263D-47F3-2A57-AA1B1AF1A89F}"/>
              </a:ext>
            </a:extLst>
          </p:cNvPr>
          <p:cNvSpPr/>
          <p:nvPr/>
        </p:nvSpPr>
        <p:spPr>
          <a:xfrm>
            <a:off x="3965801" y="2114055"/>
            <a:ext cx="829363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바이트코드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FC84FC1-5154-E481-D167-51F5FC73D591}"/>
              </a:ext>
            </a:extLst>
          </p:cNvPr>
          <p:cNvCxnSpPr/>
          <p:nvPr/>
        </p:nvCxnSpPr>
        <p:spPr>
          <a:xfrm flipV="1">
            <a:off x="3131524" y="2404823"/>
            <a:ext cx="834279" cy="18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 descr="C:\Documents and Settings\이승화\My Documents\My Pictures\아이콘-배경\노트북.jpg">
            <a:extLst>
              <a:ext uri="{FF2B5EF4-FFF2-40B4-BE49-F238E27FC236}">
                <a16:creationId xmlns:a16="http://schemas.microsoft.com/office/drawing/2014/main" id="{9B2E59D0-6505-09D5-DF6C-06638B85C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090306" y="2116505"/>
            <a:ext cx="950926" cy="533400"/>
          </a:xfrm>
          <a:prstGeom prst="rect">
            <a:avLst/>
          </a:prstGeom>
          <a:noFill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2B3BBCA-A821-8735-D5D7-97436C85C3F9}"/>
              </a:ext>
            </a:extLst>
          </p:cNvPr>
          <p:cNvSpPr txBox="1"/>
          <p:nvPr/>
        </p:nvSpPr>
        <p:spPr>
          <a:xfrm>
            <a:off x="3188060" y="203489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*.</a:t>
            </a:r>
            <a:r>
              <a:rPr lang="en-US" altLang="ko-KR" sz="1600" b="1" dirty="0" err="1">
                <a:solidFill>
                  <a:srgbClr val="0000FF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py</a:t>
            </a:r>
            <a:endParaRPr lang="ko-KR" altLang="en-US" sz="1600" b="1" dirty="0">
              <a:solidFill>
                <a:srgbClr val="0000FF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610E078-2C17-52E3-234B-D9E2E64DBE8C}"/>
              </a:ext>
            </a:extLst>
          </p:cNvPr>
          <p:cNvCxnSpPr/>
          <p:nvPr/>
        </p:nvCxnSpPr>
        <p:spPr>
          <a:xfrm>
            <a:off x="5040968" y="2407273"/>
            <a:ext cx="1000131" cy="138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0631B9F-5B88-E091-57F2-15281CBBC47A}"/>
              </a:ext>
            </a:extLst>
          </p:cNvPr>
          <p:cNvGrpSpPr/>
          <p:nvPr/>
        </p:nvGrpSpPr>
        <p:grpSpPr>
          <a:xfrm>
            <a:off x="1608349" y="1988187"/>
            <a:ext cx="1499931" cy="1071570"/>
            <a:chOff x="857224" y="5143512"/>
            <a:chExt cx="1499931" cy="1071570"/>
          </a:xfrm>
        </p:grpSpPr>
        <p:pic>
          <p:nvPicPr>
            <p:cNvPr id="28" name="Picture 3" descr="C:\Documents and Settings\goh-jm\Application Data\Microsoft\Media Catalog\FLAG.WMF">
              <a:extLst>
                <a:ext uri="{FF2B5EF4-FFF2-40B4-BE49-F238E27FC236}">
                  <a16:creationId xmlns:a16="http://schemas.microsoft.com/office/drawing/2014/main" id="{2C86D379-0AA6-7F6D-7FA8-1A5B6E7F47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7224" y="5143512"/>
              <a:ext cx="1448068" cy="1071570"/>
            </a:xfrm>
            <a:prstGeom prst="rect">
              <a:avLst/>
            </a:prstGeom>
            <a:noFill/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7F699C-03C4-D6FE-1972-E397675C74DC}"/>
                </a:ext>
              </a:extLst>
            </p:cNvPr>
            <p:cNvSpPr txBox="1"/>
            <p:nvPr/>
          </p:nvSpPr>
          <p:spPr>
            <a:xfrm>
              <a:off x="1326104" y="5336054"/>
              <a:ext cx="10310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프로그램 </a:t>
              </a:r>
              <a:endParaRPr lang="en-US" altLang="ko-KR" sz="16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ko-KR" altLang="en-US" sz="1600" b="1" dirty="0">
                  <a:solidFill>
                    <a:srgbClr val="FF0000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작성</a:t>
              </a:r>
            </a:p>
          </p:txBody>
        </p:sp>
      </p:grpSp>
      <p:sp>
        <p:nvSpPr>
          <p:cNvPr id="30" name="모서리가 둥근 사각형 설명선 6">
            <a:extLst>
              <a:ext uri="{FF2B5EF4-FFF2-40B4-BE49-F238E27FC236}">
                <a16:creationId xmlns:a16="http://schemas.microsoft.com/office/drawing/2014/main" id="{C3831364-C424-440C-4BA4-41A28C3B4498}"/>
              </a:ext>
            </a:extLst>
          </p:cNvPr>
          <p:cNvSpPr/>
          <p:nvPr/>
        </p:nvSpPr>
        <p:spPr>
          <a:xfrm>
            <a:off x="4731133" y="5559420"/>
            <a:ext cx="1652069" cy="677892"/>
          </a:xfrm>
          <a:prstGeom prst="wedgeRoundRectCallout">
            <a:avLst>
              <a:gd name="adj1" fmla="val -17870"/>
              <a:gd name="adj2" fmla="val -98302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기계어로 변환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00101010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EAD6A8-92E7-852F-7E81-418218458948}"/>
              </a:ext>
            </a:extLst>
          </p:cNvPr>
          <p:cNvSpPr txBox="1"/>
          <p:nvPr/>
        </p:nvSpPr>
        <p:spPr>
          <a:xfrm>
            <a:off x="6731548" y="5051434"/>
            <a:ext cx="651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4B34ED-8FDF-DE0D-E455-5831EC469946}"/>
              </a:ext>
            </a:extLst>
          </p:cNvPr>
          <p:cNvSpPr txBox="1"/>
          <p:nvPr/>
        </p:nvSpPr>
        <p:spPr>
          <a:xfrm>
            <a:off x="5206894" y="25667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</a:p>
        </p:txBody>
      </p:sp>
      <p:sp>
        <p:nvSpPr>
          <p:cNvPr id="33" name="모서리가 둥근 사각형 설명선 51">
            <a:extLst>
              <a:ext uri="{FF2B5EF4-FFF2-40B4-BE49-F238E27FC236}">
                <a16:creationId xmlns:a16="http://schemas.microsoft.com/office/drawing/2014/main" id="{DA6FBDE4-9428-51AF-925F-9D4667E99692}"/>
              </a:ext>
            </a:extLst>
          </p:cNvPr>
          <p:cNvSpPr/>
          <p:nvPr/>
        </p:nvSpPr>
        <p:spPr>
          <a:xfrm>
            <a:off x="5636655" y="2976477"/>
            <a:ext cx="1652069" cy="290693"/>
          </a:xfrm>
          <a:prstGeom prst="wedgeRoundRectCallout">
            <a:avLst>
              <a:gd name="adj1" fmla="val -24083"/>
              <a:gd name="adj2" fmla="val -79032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행씩 실행</a:t>
            </a:r>
          </a:p>
        </p:txBody>
      </p:sp>
      <p:sp>
        <p:nvSpPr>
          <p:cNvPr id="34" name="모서리가 둥근 사각형 설명선 29">
            <a:extLst>
              <a:ext uri="{FF2B5EF4-FFF2-40B4-BE49-F238E27FC236}">
                <a16:creationId xmlns:a16="http://schemas.microsoft.com/office/drawing/2014/main" id="{06FAD23E-A911-85AF-F34E-A38E5D64EBCD}"/>
              </a:ext>
            </a:extLst>
          </p:cNvPr>
          <p:cNvSpPr/>
          <p:nvPr/>
        </p:nvSpPr>
        <p:spPr>
          <a:xfrm>
            <a:off x="3852342" y="3125423"/>
            <a:ext cx="1652069" cy="835233"/>
          </a:xfrm>
          <a:prstGeom prst="wedgeRoundRectCallout">
            <a:avLst>
              <a:gd name="adj1" fmla="val -24083"/>
              <a:gd name="adj2" fmla="val -79032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기계어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00101010</a:t>
            </a:r>
          </a:p>
          <a:p>
            <a:pPr algn="ctr"/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11010100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70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Python </a:t>
            </a:r>
            <a:r>
              <a:rPr lang="ko-KR" altLang="en-US" sz="4800" dirty="0"/>
              <a:t>문서</a:t>
            </a:r>
            <a:r>
              <a:rPr lang="en-US" altLang="ko-KR" sz="4800" dirty="0"/>
              <a:t>(Documentation)</a:t>
            </a:r>
            <a:endParaRPr lang="ko-KR" altLang="en-US" sz="4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E3747E-0B4B-4E6D-A218-A22C7330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B2BAE4-E7DA-4F07-83D5-86A2A039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2BB030-8802-EA11-5EF8-82DCE35C9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133"/>
          <a:stretch/>
        </p:blipFill>
        <p:spPr>
          <a:xfrm>
            <a:off x="1083365" y="1749786"/>
            <a:ext cx="5327375" cy="45342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AB4F4F-0969-4864-3FAE-ACABA79D24FD}"/>
              </a:ext>
            </a:extLst>
          </p:cNvPr>
          <p:cNvSpPr txBox="1"/>
          <p:nvPr/>
        </p:nvSpPr>
        <p:spPr>
          <a:xfrm>
            <a:off x="1003852" y="1168342"/>
            <a:ext cx="333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튜토리얼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tutorial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9C9725C-9E3B-321F-6B65-E55DCDAFB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99"/>
          <a:stretch/>
        </p:blipFill>
        <p:spPr>
          <a:xfrm>
            <a:off x="5395782" y="2405301"/>
            <a:ext cx="5905010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792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4744</TotalTime>
  <Words>1635</Words>
  <Application>Microsoft Office PowerPoint</Application>
  <PresentationFormat>와이드스크린</PresentationFormat>
  <Paragraphs>492</Paragraphs>
  <Slides>51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9" baseType="lpstr">
      <vt:lpstr>Arial</vt:lpstr>
      <vt:lpstr>Arial Rounded MT Bold</vt:lpstr>
      <vt:lpstr>맑은 고딕</vt:lpstr>
      <vt:lpstr>Wingdings</vt:lpstr>
      <vt:lpstr>G마켓 산스 TTF Medium</vt:lpstr>
      <vt:lpstr>Symbol</vt:lpstr>
      <vt:lpstr>Cambria Math</vt:lpstr>
      <vt:lpstr>1_Office 테마</vt:lpstr>
      <vt:lpstr>    x</vt:lpstr>
      <vt:lpstr>Python 기초</vt:lpstr>
      <vt:lpstr>Python</vt:lpstr>
      <vt:lpstr>Python 장점</vt:lpstr>
      <vt:lpstr>Python 설치 전 주의사항</vt:lpstr>
      <vt:lpstr>Python 설치(비권장)</vt:lpstr>
      <vt:lpstr>Python 실행 방법(비권장)</vt:lpstr>
      <vt:lpstr>Python은 인터프리터 방식</vt:lpstr>
      <vt:lpstr>Python 문서(Documentation)</vt:lpstr>
      <vt:lpstr>Python 설치(Anaconda)</vt:lpstr>
      <vt:lpstr>실습1.</vt:lpstr>
      <vt:lpstr>PowerPoint 프레젠테이션</vt:lpstr>
      <vt:lpstr>표현식 &amp; 문장</vt:lpstr>
      <vt:lpstr>키워드</vt:lpstr>
      <vt:lpstr>주석</vt:lpstr>
      <vt:lpstr>연산자와 피연산자</vt:lpstr>
      <vt:lpstr>출력: print()</vt:lpstr>
      <vt:lpstr>추가) f 문자열 포매팅</vt:lpstr>
      <vt:lpstr>PowerPoint 프레젠테이션</vt:lpstr>
      <vt:lpstr>변수</vt:lpstr>
      <vt:lpstr>변수 사용하기</vt:lpstr>
      <vt:lpstr>식별자</vt:lpstr>
      <vt:lpstr>식별자 규칙</vt:lpstr>
      <vt:lpstr>Q1. 퀴즈</vt:lpstr>
      <vt:lpstr>Q2. 퀴즈</vt:lpstr>
      <vt:lpstr>PowerPoint 프레젠테이션</vt:lpstr>
      <vt:lpstr>자료형</vt:lpstr>
      <vt:lpstr>자료형</vt:lpstr>
      <vt:lpstr>실습2.</vt:lpstr>
      <vt:lpstr>실습2. 정답</vt:lpstr>
      <vt:lpstr> 컴퓨터에서 데이터 표현하기</vt:lpstr>
      <vt:lpstr> 10진수를 2진수로 바꾸기</vt:lpstr>
      <vt:lpstr> 진수 표현</vt:lpstr>
      <vt:lpstr> 아스키 코드와 유니코드</vt:lpstr>
      <vt:lpstr>PowerPoint 프레젠테이션</vt:lpstr>
      <vt:lpstr> 항과 연산자</vt:lpstr>
      <vt:lpstr> 항과 연산자</vt:lpstr>
      <vt:lpstr> 대입 연산자</vt:lpstr>
      <vt:lpstr>숫자형 연산하기</vt:lpstr>
      <vt:lpstr>숫자형 연산하기</vt:lpstr>
      <vt:lpstr> 산술 연산자 </vt:lpstr>
      <vt:lpstr>연산자 우선순위 </vt:lpstr>
      <vt:lpstr>실습 문제</vt:lpstr>
      <vt:lpstr>복합대입 연산자</vt:lpstr>
      <vt:lpstr>문자열 연산하기</vt:lpstr>
      <vt:lpstr>PowerPoint 프레젠테이션</vt:lpstr>
      <vt:lpstr>입력: input()</vt:lpstr>
      <vt:lpstr>형변환</vt:lpstr>
      <vt:lpstr> 형 변환(Type Conversion)</vt:lpstr>
      <vt:lpstr>실습3.</vt:lpstr>
      <vt:lpstr>실습3.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jcastle</cp:lastModifiedBy>
  <cp:revision>896</cp:revision>
  <dcterms:created xsi:type="dcterms:W3CDTF">2022-06-26T11:10:22Z</dcterms:created>
  <dcterms:modified xsi:type="dcterms:W3CDTF">2024-12-02T01:17:04Z</dcterms:modified>
</cp:coreProperties>
</file>