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6"/>
  </p:notesMasterIdLst>
  <p:sldIdLst>
    <p:sldId id="670" r:id="rId2"/>
    <p:sldId id="256" r:id="rId3"/>
    <p:sldId id="393" r:id="rId4"/>
    <p:sldId id="376" r:id="rId5"/>
    <p:sldId id="377" r:id="rId6"/>
    <p:sldId id="321" r:id="rId7"/>
    <p:sldId id="579" r:id="rId8"/>
    <p:sldId id="580" r:id="rId9"/>
    <p:sldId id="691" r:id="rId10"/>
    <p:sldId id="692" r:id="rId11"/>
    <p:sldId id="693" r:id="rId12"/>
    <p:sldId id="694" r:id="rId13"/>
    <p:sldId id="690" r:id="rId14"/>
    <p:sldId id="671" r:id="rId15"/>
    <p:sldId id="676" r:id="rId16"/>
    <p:sldId id="581" r:id="rId17"/>
    <p:sldId id="584" r:id="rId18"/>
    <p:sldId id="583" r:id="rId19"/>
    <p:sldId id="585" r:id="rId20"/>
    <p:sldId id="586" r:id="rId21"/>
    <p:sldId id="587" r:id="rId22"/>
    <p:sldId id="588" r:id="rId23"/>
    <p:sldId id="589" r:id="rId24"/>
    <p:sldId id="591" r:id="rId25"/>
    <p:sldId id="592" r:id="rId26"/>
    <p:sldId id="688" r:id="rId27"/>
    <p:sldId id="686" r:id="rId28"/>
    <p:sldId id="684" r:id="rId29"/>
    <p:sldId id="685" r:id="rId30"/>
    <p:sldId id="679" r:id="rId31"/>
    <p:sldId id="680" r:id="rId32"/>
    <p:sldId id="681" r:id="rId33"/>
    <p:sldId id="687" r:id="rId34"/>
    <p:sldId id="689" r:id="rId35"/>
    <p:sldId id="673" r:id="rId36"/>
    <p:sldId id="577" r:id="rId37"/>
    <p:sldId id="595" r:id="rId38"/>
    <p:sldId id="606" r:id="rId39"/>
    <p:sldId id="596" r:id="rId40"/>
    <p:sldId id="597" r:id="rId41"/>
    <p:sldId id="598" r:id="rId42"/>
    <p:sldId id="677" r:id="rId43"/>
    <p:sldId id="683" r:id="rId44"/>
    <p:sldId id="594" r:id="rId45"/>
    <p:sldId id="600" r:id="rId46"/>
    <p:sldId id="593" r:id="rId47"/>
    <p:sldId id="599" r:id="rId48"/>
    <p:sldId id="602" r:id="rId49"/>
    <p:sldId id="604" r:id="rId50"/>
    <p:sldId id="603" r:id="rId51"/>
    <p:sldId id="607" r:id="rId52"/>
    <p:sldId id="608" r:id="rId53"/>
    <p:sldId id="610" r:id="rId54"/>
    <p:sldId id="612" r:id="rId55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57"/>
    </p:embeddedFont>
    <p:embeddedFont>
      <p:font typeface="맑은 고딕" panose="020B0503020000020004" pitchFamily="50" charset="-127"/>
      <p:regular r:id="rId58"/>
      <p:bold r:id="rId59"/>
    </p:embeddedFont>
    <p:embeddedFont>
      <p:font typeface="휴먼엑스포" panose="02030504000101010101" pitchFamily="18" charset="-127"/>
      <p:regular r:id="rId60"/>
    </p:embeddedFont>
    <p:embeddedFont>
      <p:font typeface="Arial Rounded MT Bold" panose="020F0704030504030204" pitchFamily="34" charset="0"/>
      <p:regular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3" autoAdjust="0"/>
    <p:restoredTop sz="70888" autoAdjust="0"/>
  </p:normalViewPr>
  <p:slideViewPr>
    <p:cSldViewPr snapToGrid="0">
      <p:cViewPr varScale="1">
        <p:scale>
          <a:sx n="139" d="100"/>
          <a:sy n="139" d="100"/>
        </p:scale>
        <p:origin x="168" y="5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6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3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8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8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6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8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3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0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8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0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1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5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1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0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4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5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2024-11-21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DDBE88BC-6CC3-E91A-1684-6375C21D23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2" y="126744"/>
            <a:ext cx="2886635" cy="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9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/>
              <a:t>x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7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10" name="그림 9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611E206-8734-8C1B-C7A0-99730D8C0F0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657237"/>
            <a:ext cx="3459480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1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3952-00FC-25B6-34B6-8810A1486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6DCDE-3800-0BC7-4505-E3D5423E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A6C1E-1215-806F-DF82-D9D5016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3CEE83-7CCF-B629-66AB-5288E934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074" name="Picture 2" descr="파이썬 리스트 슬라이싱 음수 인덱스">
            <a:extLst>
              <a:ext uri="{FF2B5EF4-FFF2-40B4-BE49-F238E27FC236}">
                <a16:creationId xmlns:a16="http://schemas.microsoft.com/office/drawing/2014/main" id="{C12A22A2-D9D9-0AD0-21F9-9A5148AC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128375"/>
            <a:ext cx="69532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03960-1A00-8F34-AFD2-03A3481A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dirty="0"/>
              <a:t>음수 인덱스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120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6F6A9-5FFB-9803-8189-A162C73E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FFA07-3152-D71D-729F-E93C4706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ACC9F-8F61-69EB-69C1-CB0D1D5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57B973-A062-9DCF-3C5B-886FF13F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098" name="Picture 2" descr="파이썬 리스트 슬라이싱 단계 크기 지정">
            <a:extLst>
              <a:ext uri="{FF2B5EF4-FFF2-40B4-BE49-F238E27FC236}">
                <a16:creationId xmlns:a16="http://schemas.microsoft.com/office/drawing/2014/main" id="{134854AC-29A5-DB73-C20F-30341A06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373406"/>
            <a:ext cx="6953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EA01-73C1-6A03-B959-FCBE3A9E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dirty="0"/>
              <a:t>스텝</a:t>
            </a:r>
            <a:endParaRPr lang="en-US" altLang="ko-KR" dirty="0"/>
          </a:p>
          <a:p>
            <a:pPr lvl="1"/>
            <a:r>
              <a:rPr lang="ko-KR" altLang="en-US" sz="2000" dirty="0"/>
              <a:t>음수도 가능</a:t>
            </a:r>
            <a:endParaRPr lang="en-US" altLang="ko-KR" sz="2000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315202-06A4-2F4A-D47D-D2ABAB9F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73" y="2595446"/>
            <a:ext cx="736385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285AA-12D0-F360-7B59-5F4E341E9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9A67C-7027-8D89-56E1-0D85CAD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1AA1B-71A4-A462-B524-18E1B139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601FAC-E259-26F0-8EA1-9000DA8F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08585-5434-C41E-5BF1-8D97C9CA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sz="2000" dirty="0"/>
              <a:t>목록 반전</a:t>
            </a:r>
            <a:endParaRPr lang="en-US" altLang="ko-KR" sz="2000" dirty="0"/>
          </a:p>
          <a:p>
            <a:pPr lvl="1"/>
            <a:r>
              <a:rPr lang="en-US" altLang="ko-KR" sz="1600" dirty="0"/>
              <a:t>-1</a:t>
            </a:r>
            <a:r>
              <a:rPr lang="ko-KR" altLang="en-US" sz="1600" dirty="0"/>
              <a:t>의 음수 값을 지정하면서 </a:t>
            </a:r>
            <a:r>
              <a:rPr lang="en-US" altLang="ko-KR" sz="1600" dirty="0"/>
              <a:t>start</a:t>
            </a:r>
            <a:r>
              <a:rPr lang="ko-KR" altLang="en-US" sz="1600" dirty="0"/>
              <a:t>및 인덱스를 모두 생략하면 슬라이스의 요소 순서가 반전됩니다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3EC992-AC41-3DE9-BE7C-5654F92B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2790736"/>
            <a:ext cx="730669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9942-4928-F482-8088-10A907E5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BD0DF-8678-B473-68F6-4CE40BE2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34B02-F73C-EA04-EC63-8EC27836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동일하게 인덱스로 </a:t>
            </a:r>
            <a:r>
              <a:rPr lang="ko-KR" altLang="en-US" dirty="0" err="1"/>
              <a:t>슬라이싱</a:t>
            </a:r>
            <a:r>
              <a:rPr lang="ko-KR" altLang="en-US" dirty="0"/>
              <a:t>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AADA5-CBEA-C56A-F8A1-5213D5FA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C31D0-54E0-8F90-C949-27F6FF4F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9D639E-8D95-E180-D8F8-AF3824B3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7" y="2128375"/>
            <a:ext cx="8418653" cy="37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 값 수정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인덱스로 접근해 값 수정하기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 </a:t>
            </a:r>
            <a:r>
              <a:rPr lang="ko-KR" altLang="en-US" sz="2400" dirty="0"/>
              <a:t>주의</a:t>
            </a:r>
            <a:r>
              <a:rPr lang="en-US" altLang="ko-KR" sz="2400" dirty="0"/>
              <a:t>) </a:t>
            </a:r>
            <a:r>
              <a:rPr lang="ko-KR" altLang="en-US" sz="2400" dirty="0"/>
              <a:t>리스트 길이를 넘는 인덱스로 요소에 접근하면 </a:t>
            </a:r>
            <a:r>
              <a:rPr lang="en-US" altLang="ko-KR" sz="2400" dirty="0" err="1"/>
              <a:t>IndexError</a:t>
            </a:r>
            <a:r>
              <a:rPr lang="en-US" altLang="ko-KR" sz="2400" dirty="0"/>
              <a:t> </a:t>
            </a:r>
            <a:r>
              <a:rPr lang="ko-KR" altLang="en-US" sz="2400" dirty="0"/>
              <a:t>발생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2" y="3116321"/>
            <a:ext cx="9160012" cy="24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값 삭제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440786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del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  <a:r>
              <a:rPr lang="en-US" altLang="ko-KR" dirty="0"/>
              <a:t>[</a:t>
            </a:r>
            <a:r>
              <a:rPr lang="en-US" altLang="ko-KR" dirty="0" err="1"/>
              <a:t>idx</a:t>
            </a:r>
            <a:r>
              <a:rPr lang="en-US" altLang="ko-KR" dirty="0"/>
              <a:t>] – </a:t>
            </a:r>
            <a:r>
              <a:rPr lang="en-US" altLang="ko-KR" dirty="0" err="1"/>
              <a:t>idx</a:t>
            </a:r>
            <a:r>
              <a:rPr lang="en-US" altLang="ko-KR" dirty="0"/>
              <a:t> </a:t>
            </a:r>
            <a:r>
              <a:rPr lang="ko-KR" altLang="en-US" dirty="0"/>
              <a:t>위치 값 삭제</a:t>
            </a:r>
            <a:endParaRPr lang="en-US" altLang="ko-KR" dirty="0"/>
          </a:p>
          <a:p>
            <a:r>
              <a:rPr lang="en-US" altLang="ko-KR" dirty="0"/>
              <a:t>del </a:t>
            </a:r>
            <a:r>
              <a:rPr lang="ko-KR" altLang="en-US" dirty="0"/>
              <a:t>리스트</a:t>
            </a:r>
            <a:r>
              <a:rPr lang="en-US" altLang="ko-KR" dirty="0"/>
              <a:t>[</a:t>
            </a:r>
            <a:r>
              <a:rPr lang="en-US" altLang="ko-KR" dirty="0" err="1"/>
              <a:t>idx:idx</a:t>
            </a:r>
            <a:r>
              <a:rPr lang="en-US" altLang="ko-KR" dirty="0"/>
              <a:t>] : </a:t>
            </a:r>
            <a:r>
              <a:rPr lang="ko-KR" altLang="en-US" dirty="0" err="1"/>
              <a:t>슬라이싱으로</a:t>
            </a:r>
            <a:r>
              <a:rPr lang="ko-KR" altLang="en-US" dirty="0"/>
              <a:t> 여러 요소 한 번에 삭제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89C857-A8FD-39DE-C7FA-03E08C07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67" y="2766349"/>
            <a:ext cx="6635686" cy="3033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473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더하기 </a:t>
            </a:r>
            <a:r>
              <a:rPr lang="en-US" altLang="ko-KR" dirty="0"/>
              <a:t>+ </a:t>
            </a:r>
          </a:p>
          <a:p>
            <a:r>
              <a:rPr lang="ko-KR" altLang="en-US" dirty="0"/>
              <a:t>반복 </a:t>
            </a:r>
            <a:r>
              <a:rPr lang="en-US" altLang="ko-KR" dirty="0"/>
              <a:t>*</a:t>
            </a:r>
          </a:p>
          <a:p>
            <a:r>
              <a:rPr lang="ko-KR" altLang="en-US" dirty="0"/>
              <a:t>길이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89" y="1325563"/>
            <a:ext cx="5276269" cy="27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3581598" y="2553787"/>
            <a:ext cx="5268686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6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 함수</a:t>
            </a:r>
          </a:p>
        </p:txBody>
      </p:sp>
    </p:spTree>
    <p:extLst>
      <p:ext uri="{BB962C8B-B14F-4D97-AF65-F5344CB8AC3E}">
        <p14:creationId xmlns:p14="http://schemas.microsoft.com/office/powerpoint/2010/main" val="320434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함수 </a:t>
            </a:r>
            <a:r>
              <a:rPr lang="en-US" altLang="ko-KR" dirty="0"/>
              <a:t>-</a:t>
            </a:r>
            <a:r>
              <a:rPr lang="ko-KR" altLang="en-US" dirty="0"/>
              <a:t> 정렬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sort()</a:t>
            </a:r>
          </a:p>
          <a:p>
            <a:pPr lvl="1"/>
            <a:r>
              <a:rPr lang="ko-KR" altLang="en-US" dirty="0"/>
              <a:t>숫자 정렬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 정렬 </a:t>
            </a:r>
            <a:r>
              <a:rPr lang="en-US" altLang="ko-KR" dirty="0"/>
              <a:t>(</a:t>
            </a:r>
            <a:r>
              <a:rPr lang="ko-KR" altLang="en-US" dirty="0"/>
              <a:t>알파벳순</a:t>
            </a:r>
            <a:r>
              <a:rPr lang="en-US" altLang="ko-KR" dirty="0"/>
              <a:t>, </a:t>
            </a:r>
            <a:r>
              <a:rPr lang="ko-KR" altLang="en-US" dirty="0" err="1"/>
              <a:t>자음순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99" y="1823372"/>
            <a:ext cx="3284240" cy="11800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12" y="3501232"/>
            <a:ext cx="4386766" cy="23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6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함수 </a:t>
            </a:r>
            <a:r>
              <a:rPr lang="en-US" altLang="ko-KR" dirty="0"/>
              <a:t>-</a:t>
            </a:r>
            <a:r>
              <a:rPr lang="ko-KR" altLang="en-US" dirty="0"/>
              <a:t> 정렬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reverse()</a:t>
            </a:r>
          </a:p>
          <a:p>
            <a:pPr lvl="1"/>
            <a:r>
              <a:rPr lang="ko-KR" altLang="en-US" dirty="0"/>
              <a:t>뒤집기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13" y="2013995"/>
            <a:ext cx="5606773" cy="26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910929"/>
            <a:ext cx="7772498" cy="1036141"/>
          </a:xfrm>
        </p:spPr>
        <p:txBody>
          <a:bodyPr>
            <a:noAutofit/>
          </a:bodyPr>
          <a:lstStyle/>
          <a:p>
            <a:r>
              <a:rPr lang="ko-KR" altLang="en-US" dirty="0"/>
              <a:t>리스트와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2024-11-21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함수 </a:t>
            </a:r>
            <a:r>
              <a:rPr lang="en-US" altLang="ko-KR" dirty="0"/>
              <a:t>–</a:t>
            </a:r>
            <a:r>
              <a:rPr lang="ko-KR" altLang="en-US" dirty="0"/>
              <a:t>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이름으로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/>
              <a:t>append() : </a:t>
            </a:r>
            <a:r>
              <a:rPr lang="ko-KR" altLang="en-US" dirty="0"/>
              <a:t>맨 마지막에 요소 추가</a:t>
            </a:r>
            <a:endParaRPr lang="en-US" altLang="ko-KR" dirty="0"/>
          </a:p>
          <a:p>
            <a:r>
              <a:rPr lang="en-US" altLang="ko-KR" dirty="0"/>
              <a:t>remove() : </a:t>
            </a:r>
            <a:r>
              <a:rPr lang="ko-KR" altLang="en-US" dirty="0"/>
              <a:t>리스트에서 첫 번째로 나오는 요소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8" y="3230200"/>
            <a:ext cx="6127303" cy="30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6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함수 </a:t>
            </a:r>
            <a:r>
              <a:rPr lang="en-US" altLang="ko-KR" dirty="0"/>
              <a:t>–</a:t>
            </a:r>
            <a:r>
              <a:rPr lang="ko-KR" altLang="en-US" dirty="0"/>
              <a:t>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번호로 추가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en-US" altLang="ko-KR" dirty="0"/>
              <a:t>– </a:t>
            </a:r>
            <a:r>
              <a:rPr lang="ko-KR" altLang="en-US" dirty="0"/>
              <a:t>원하는 위치에 추가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insert(</a:t>
            </a:r>
            <a:r>
              <a:rPr lang="en-US" altLang="ko-KR" dirty="0" err="1"/>
              <a:t>idx</a:t>
            </a:r>
            <a:r>
              <a:rPr lang="en-US" altLang="ko-KR" dirty="0"/>
              <a:t>, item) : </a:t>
            </a:r>
            <a:r>
              <a:rPr lang="en-US" altLang="ko-KR" dirty="0" err="1"/>
              <a:t>idx</a:t>
            </a:r>
            <a:r>
              <a:rPr lang="ko-KR" altLang="en-US" dirty="0"/>
              <a:t>번째 위치에 </a:t>
            </a:r>
            <a:r>
              <a:rPr lang="en-US" altLang="ko-KR" dirty="0"/>
              <a:t>item</a:t>
            </a:r>
            <a:r>
              <a:rPr lang="ko-KR" altLang="en-US" dirty="0"/>
              <a:t>을 삽입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38416"/>
          <a:stretch/>
        </p:blipFill>
        <p:spPr>
          <a:xfrm>
            <a:off x="1072331" y="2768580"/>
            <a:ext cx="5749015" cy="22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9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함수 </a:t>
            </a:r>
            <a:r>
              <a:rPr lang="en-US" altLang="ko-KR" dirty="0"/>
              <a:t>–</a:t>
            </a:r>
            <a:r>
              <a:rPr lang="ko-KR" altLang="en-US" dirty="0"/>
              <a:t>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요소 번호로 추가</a:t>
            </a:r>
            <a:r>
              <a:rPr lang="en-US" altLang="ko-KR" sz="2400" dirty="0"/>
              <a:t>/</a:t>
            </a:r>
            <a:r>
              <a:rPr lang="ko-KR" altLang="en-US" sz="2400" dirty="0"/>
              <a:t>삭제 </a:t>
            </a:r>
            <a:r>
              <a:rPr lang="en-US" altLang="ko-KR" sz="2400" dirty="0"/>
              <a:t>– </a:t>
            </a:r>
            <a:r>
              <a:rPr lang="ko-KR" altLang="en-US" sz="2400" dirty="0"/>
              <a:t>원하는 위치에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삭제 가능</a:t>
            </a:r>
            <a:r>
              <a:rPr lang="en-US" altLang="ko-KR" sz="2400" dirty="0"/>
              <a:t>!</a:t>
            </a:r>
          </a:p>
          <a:p>
            <a:r>
              <a:rPr lang="en-US" altLang="ko-KR" sz="2400" dirty="0"/>
              <a:t>pop(): </a:t>
            </a:r>
            <a:r>
              <a:rPr lang="ko-KR" altLang="en-US" sz="2400" dirty="0"/>
              <a:t>맨 마지막 요소 삭제</a:t>
            </a:r>
            <a:endParaRPr lang="en-US" altLang="ko-KR" sz="2400" dirty="0"/>
          </a:p>
          <a:p>
            <a:pPr lvl="1"/>
            <a:r>
              <a:rPr lang="en-US" altLang="ko-KR" sz="2000" dirty="0"/>
              <a:t>pop(</a:t>
            </a:r>
            <a:r>
              <a:rPr lang="en-US" altLang="ko-KR" sz="2000" dirty="0" err="1"/>
              <a:t>idx</a:t>
            </a:r>
            <a:r>
              <a:rPr lang="en-US" altLang="ko-KR" sz="2000" dirty="0"/>
              <a:t>): </a:t>
            </a:r>
            <a:r>
              <a:rPr lang="en-US" altLang="ko-KR" sz="2000" dirty="0" err="1"/>
              <a:t>idx</a:t>
            </a:r>
            <a:r>
              <a:rPr lang="ko-KR" altLang="en-US" sz="2000" dirty="0"/>
              <a:t>번째 인덱스 위치의 요소 삭제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del </a:t>
            </a:r>
            <a:r>
              <a:rPr lang="en-US" altLang="ko-KR" sz="2400" dirty="0" err="1"/>
              <a:t>list_name</a:t>
            </a:r>
            <a:r>
              <a:rPr lang="en-US" altLang="ko-KR" sz="2400" dirty="0"/>
              <a:t>[</a:t>
            </a:r>
            <a:r>
              <a:rPr lang="en-US" altLang="ko-KR" sz="2400" dirty="0" err="1"/>
              <a:t>idx</a:t>
            </a:r>
            <a:r>
              <a:rPr lang="en-US" altLang="ko-KR" sz="2400" dirty="0"/>
              <a:t>] : </a:t>
            </a:r>
            <a:r>
              <a:rPr lang="en-US" altLang="ko-KR" sz="2400" dirty="0" err="1"/>
              <a:t>idx</a:t>
            </a:r>
            <a:r>
              <a:rPr lang="ko-KR" altLang="en-US" sz="2400" dirty="0"/>
              <a:t>번째 위치의</a:t>
            </a:r>
            <a:r>
              <a:rPr lang="en-US" altLang="ko-KR" sz="2400" dirty="0"/>
              <a:t> </a:t>
            </a:r>
            <a:r>
              <a:rPr lang="ko-KR" altLang="en-US" sz="2400" dirty="0"/>
              <a:t>값을 삭제</a:t>
            </a:r>
            <a:endParaRPr lang="en-US" altLang="ko-KR" sz="2400" dirty="0"/>
          </a:p>
          <a:p>
            <a:pPr lvl="1"/>
            <a:r>
              <a:rPr lang="en-US" altLang="ko-KR" sz="2000" dirty="0"/>
              <a:t>del </a:t>
            </a:r>
            <a:r>
              <a:rPr lang="en-US" altLang="ko-KR" sz="2000" dirty="0" err="1"/>
              <a:t>list_name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idx:idx</a:t>
            </a:r>
            <a:r>
              <a:rPr lang="en-US" altLang="ko-KR" sz="2000" dirty="0"/>
              <a:t>] : </a:t>
            </a:r>
            <a:r>
              <a:rPr lang="ko-KR" altLang="en-US" sz="2000" dirty="0" err="1"/>
              <a:t>슬라이싱으로</a:t>
            </a:r>
            <a:r>
              <a:rPr lang="ko-KR" altLang="en-US" sz="2000" dirty="0"/>
              <a:t> 여러 요소 한 번에 삭제 가능</a:t>
            </a:r>
            <a:endParaRPr lang="en-US" altLang="ko-KR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70" y="1990831"/>
            <a:ext cx="4392245" cy="1637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70" y="4732266"/>
            <a:ext cx="3623686" cy="15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0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함수 </a:t>
            </a:r>
            <a:r>
              <a:rPr lang="en-US" altLang="ko-KR" dirty="0"/>
              <a:t>–</a:t>
            </a:r>
            <a:r>
              <a:rPr lang="ko-KR" altLang="en-US" dirty="0"/>
              <a:t> 위치 찾기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만약에 리스트 개수가 </a:t>
            </a:r>
            <a:r>
              <a:rPr lang="en-US" altLang="ko-KR" dirty="0"/>
              <a:t>100</a:t>
            </a:r>
            <a:r>
              <a:rPr lang="ko-KR" altLang="en-US" dirty="0"/>
              <a:t>개가 넘는다면</a:t>
            </a:r>
            <a:r>
              <a:rPr lang="en-US" altLang="ko-KR" dirty="0"/>
              <a:t>, </a:t>
            </a:r>
            <a:r>
              <a:rPr lang="ko-KR" altLang="en-US" dirty="0"/>
              <a:t>중간 정도에 있는 아이템을 찾기 위해 다 셀 수 없음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index(item): item</a:t>
            </a:r>
            <a:r>
              <a:rPr lang="ko-KR" altLang="en-US" dirty="0"/>
              <a:t>이 몇 번째 위치에 있는지 값을 반환</a:t>
            </a:r>
            <a:endParaRPr lang="en-US" altLang="ko-KR" dirty="0"/>
          </a:p>
          <a:p>
            <a:pPr lvl="1"/>
            <a:r>
              <a:rPr lang="ko-KR" altLang="en-US" dirty="0"/>
              <a:t>중복된 값이 있으면 제일 앞에 위치 반환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8" y="3917921"/>
            <a:ext cx="8931786" cy="12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91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함수 </a:t>
            </a:r>
            <a:r>
              <a:rPr lang="en-US" altLang="ko-KR" dirty="0"/>
              <a:t>– </a:t>
            </a:r>
            <a:r>
              <a:rPr lang="ko-KR" altLang="en-US" dirty="0"/>
              <a:t>개수 세기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중복된 상품명</a:t>
            </a:r>
            <a:r>
              <a:rPr lang="en-US" altLang="ko-KR" dirty="0"/>
              <a:t>, </a:t>
            </a:r>
            <a:r>
              <a:rPr lang="ko-KR" altLang="en-US" dirty="0"/>
              <a:t>동명이인도 </a:t>
            </a:r>
            <a:r>
              <a:rPr lang="ko-KR" altLang="en-US" dirty="0" err="1"/>
              <a:t>상품코드나</a:t>
            </a:r>
            <a:r>
              <a:rPr lang="ko-KR" altLang="en-US" dirty="0"/>
              <a:t> 출석 번호가 다르면 </a:t>
            </a:r>
            <a:br>
              <a:rPr lang="en-US" altLang="ko-KR" dirty="0"/>
            </a:br>
            <a:r>
              <a:rPr lang="ko-KR" altLang="en-US" dirty="0"/>
              <a:t>다른 것으로 판단</a:t>
            </a:r>
            <a:endParaRPr lang="en-US" altLang="ko-KR" dirty="0"/>
          </a:p>
          <a:p>
            <a:r>
              <a:rPr lang="en-US" altLang="ko-KR" dirty="0"/>
              <a:t>count(item) : </a:t>
            </a:r>
            <a:r>
              <a:rPr lang="ko-KR" altLang="en-US" dirty="0"/>
              <a:t>같은 이름 가진 요소 개수 세기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15" y="3312733"/>
            <a:ext cx="4897319" cy="12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3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다음과 같은 리스트가 있을 때 결과를 출력해보세요</a:t>
            </a:r>
            <a:r>
              <a:rPr lang="en-US" altLang="ko-KR" sz="40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5" y="3084070"/>
            <a:ext cx="9912627" cy="25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2C732-268C-BFEA-489B-64ACA7CE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739C0-E1F4-73A7-DEC1-183CA298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4C6A3C-04CF-F893-F73E-EC237C1C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EBFB73-AC2D-B3DE-76C9-0EC0CCCC9ED9}"/>
              </a:ext>
            </a:extLst>
          </p:cNvPr>
          <p:cNvSpPr txBox="1">
            <a:spLocks/>
          </p:cNvSpPr>
          <p:nvPr/>
        </p:nvSpPr>
        <p:spPr>
          <a:xfrm>
            <a:off x="3581598" y="2553787"/>
            <a:ext cx="5268686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6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문자열 함수</a:t>
            </a:r>
          </a:p>
        </p:txBody>
      </p:sp>
    </p:spTree>
    <p:extLst>
      <p:ext uri="{BB962C8B-B14F-4D97-AF65-F5344CB8AC3E}">
        <p14:creationId xmlns:p14="http://schemas.microsoft.com/office/powerpoint/2010/main" val="161274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인덱싱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원소의 위치</a:t>
            </a:r>
            <a:r>
              <a:rPr lang="en-US" altLang="ko-KR" dirty="0"/>
              <a:t>, </a:t>
            </a:r>
            <a:r>
              <a:rPr lang="ko-KR" altLang="en-US" dirty="0"/>
              <a:t>순서를 </a:t>
            </a:r>
            <a:r>
              <a:rPr lang="ko-KR" altLang="en-US" dirty="0" err="1">
                <a:solidFill>
                  <a:srgbClr val="F99F2C"/>
                </a:solidFill>
              </a:rPr>
              <a:t>인덱스</a:t>
            </a:r>
            <a:r>
              <a:rPr lang="ko-KR" altLang="en-US" dirty="0" err="1"/>
              <a:t>라고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 번호는 </a:t>
            </a:r>
            <a:r>
              <a:rPr lang="en-US" altLang="ko-KR" dirty="0">
                <a:solidFill>
                  <a:srgbClr val="F99F2C"/>
                </a:solidFill>
              </a:rPr>
              <a:t>0</a:t>
            </a:r>
            <a:r>
              <a:rPr lang="ko-KR" altLang="en-US" dirty="0">
                <a:solidFill>
                  <a:srgbClr val="F99F2C"/>
                </a:solidFill>
              </a:rPr>
              <a:t>부터 시작</a:t>
            </a:r>
            <a:endParaRPr lang="en-US" altLang="ko-KR" dirty="0">
              <a:solidFill>
                <a:srgbClr val="F99F2C"/>
              </a:solidFill>
            </a:endParaRPr>
          </a:p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ko-KR" altLang="en-US" dirty="0"/>
              <a:t>슬라이스 치즈처럼 문자열에서 범위를 지정해 일부를 잘라낸 것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[</a:t>
            </a:r>
            <a:r>
              <a:rPr lang="ko-KR" altLang="en-US" dirty="0"/>
              <a:t>시작 위치</a:t>
            </a:r>
            <a:r>
              <a:rPr lang="en-US" altLang="ko-KR" dirty="0"/>
              <a:t>:</a:t>
            </a:r>
            <a:r>
              <a:rPr lang="ko-KR" altLang="en-US" dirty="0"/>
              <a:t>끝 위치</a:t>
            </a:r>
            <a:r>
              <a:rPr lang="en-US" altLang="ko-KR" dirty="0"/>
              <a:t>]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10" y="4352408"/>
            <a:ext cx="8273408" cy="891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769" t="8783" r="2136" b="6270"/>
          <a:stretch/>
        </p:blipFill>
        <p:spPr>
          <a:xfrm>
            <a:off x="5846955" y="1913434"/>
            <a:ext cx="5397191" cy="9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6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22" y="-5228"/>
            <a:ext cx="10515600" cy="1325563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문자열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3223" y="1435767"/>
            <a:ext cx="6820804" cy="29546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문자열은 특별한</a:t>
            </a:r>
            <a:r>
              <a:rPr lang="en-US" altLang="ko-KR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1</a:t>
            </a: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리스트이다</a:t>
            </a:r>
            <a:r>
              <a:rPr lang="en-US" altLang="ko-KR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문자열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시작번호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끝번호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[0:5] ==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[:5]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[6:12] ==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[6:]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※ </a:t>
            </a:r>
            <a:r>
              <a:rPr lang="ko-KR" altLang="en-US" sz="2400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끝번호는</a:t>
            </a:r>
            <a:r>
              <a:rPr lang="ko-KR" altLang="en-US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</a:t>
            </a:r>
            <a:r>
              <a:rPr lang="ko-KR" altLang="en-US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-1)</a:t>
            </a:r>
            <a:r>
              <a:rPr lang="ko-KR" altLang="en-US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과 같다</a:t>
            </a:r>
            <a:endParaRPr lang="en-US" altLang="ko-KR" sz="240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59" y="2365061"/>
            <a:ext cx="4574828" cy="32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78" y="2810158"/>
            <a:ext cx="8478152" cy="31451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3"/>
            <a:ext cx="10515600" cy="1325563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문자열 포맷 서식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235287" y="1811282"/>
          <a:ext cx="3916037" cy="1997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코드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내 용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%d</a:t>
                      </a:r>
                      <a:endParaRPr lang="ko-KR" altLang="en-US" sz="1800" dirty="0"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ko-KR" altLang="en-US" sz="1800" dirty="0"/>
                        <a:t>정수</a:t>
                      </a:r>
                      <a:r>
                        <a:rPr lang="en-US" altLang="ko-KR" sz="1800" dirty="0"/>
                        <a:t>(decimal)</a:t>
                      </a:r>
                      <a:endParaRPr lang="ko-KR" altLang="en-US" sz="1800" dirty="0"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%f</a:t>
                      </a:r>
                      <a:endParaRPr lang="ko-KR" altLang="en-US" sz="1800" dirty="0"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ko-KR" altLang="en-US" sz="1800" dirty="0"/>
                        <a:t>실수</a:t>
                      </a:r>
                      <a:r>
                        <a:rPr lang="en-US" altLang="ko-KR" sz="1800" dirty="0"/>
                        <a:t>(float)</a:t>
                      </a:r>
                      <a:endParaRPr lang="ko-KR" altLang="en-US" sz="1800" dirty="0"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%s</a:t>
                      </a:r>
                      <a:endParaRPr lang="ko-KR" altLang="en-US" sz="1800" dirty="0"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ko-KR" altLang="en-US" sz="1800" dirty="0"/>
                        <a:t>문자열</a:t>
                      </a:r>
                      <a:r>
                        <a:rPr lang="en-US" altLang="ko-KR" sz="1800" dirty="0"/>
                        <a:t>(string)</a:t>
                      </a:r>
                      <a:endParaRPr lang="ko-KR" altLang="en-US" sz="1800" dirty="0"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45193" y="1569881"/>
            <a:ext cx="4254357" cy="1055608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문자열 포맷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lang="en-US" altLang="ko-KR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%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상수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89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3461657" y="3079304"/>
            <a:ext cx="5268686" cy="8752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6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982705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(): </a:t>
            </a:r>
            <a:r>
              <a:rPr lang="ko-KR" altLang="en-US" dirty="0"/>
              <a:t>문자열의 문자 개수를 반환</a:t>
            </a:r>
            <a:endParaRPr lang="en-US" altLang="ko-KR" dirty="0"/>
          </a:p>
          <a:p>
            <a:pPr lvl="1"/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특수 문자도 한 개의 문자로 인식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count(): </a:t>
            </a:r>
            <a:r>
              <a:rPr lang="ko-KR" altLang="en-US" dirty="0"/>
              <a:t>찾을 문자열이 몇 개 들어있는지 개수를 반환 </a:t>
            </a:r>
          </a:p>
          <a:p>
            <a:pPr lvl="1"/>
            <a:r>
              <a:rPr lang="ko-KR" altLang="en-US" dirty="0"/>
              <a:t>해당 문자를 찾지 못하면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05" y="1474580"/>
            <a:ext cx="3792664" cy="876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006"/>
            <a:ext cx="6676289" cy="8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79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upper(): </a:t>
            </a:r>
            <a:r>
              <a:rPr lang="ko-KR" altLang="en-US" sz="2400" dirty="0"/>
              <a:t>문자열을 알파벳 대문자로 반환</a:t>
            </a:r>
            <a:endParaRPr lang="en-US" altLang="ko-KR" sz="2400" dirty="0"/>
          </a:p>
          <a:p>
            <a:r>
              <a:rPr lang="en-US" altLang="ko-KR" sz="2400" dirty="0"/>
              <a:t>lower(): </a:t>
            </a:r>
            <a:r>
              <a:rPr lang="ko-KR" altLang="en-US" sz="2400" dirty="0"/>
              <a:t>문자열을 알파벳 소문자로 반환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find(), </a:t>
            </a:r>
            <a:r>
              <a:rPr lang="en-US" altLang="ko-KR" sz="2400" dirty="0" err="1"/>
              <a:t>rfind</a:t>
            </a:r>
            <a:r>
              <a:rPr lang="en-US" altLang="ko-KR" sz="2400" dirty="0"/>
              <a:t>(): </a:t>
            </a:r>
            <a:r>
              <a:rPr lang="ko-KR" altLang="en-US" sz="2400" dirty="0"/>
              <a:t>왼쪽</a:t>
            </a:r>
            <a:r>
              <a:rPr lang="en-US" altLang="ko-KR" sz="2400" dirty="0"/>
              <a:t>, </a:t>
            </a:r>
            <a:r>
              <a:rPr lang="ko-KR" altLang="en-US" sz="2400" dirty="0"/>
              <a:t>오른쪽부터 해당 문자의 위치 찾음</a:t>
            </a:r>
            <a:endParaRPr lang="en-US" altLang="ko-KR" sz="2400" dirty="0"/>
          </a:p>
          <a:p>
            <a:pPr lvl="1"/>
            <a:r>
              <a:rPr lang="ko-KR" altLang="en-US" sz="2000" dirty="0"/>
              <a:t>문자가 여러 개인 경우 처음 등장하는 위치 찾음</a:t>
            </a: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203" y="1343797"/>
            <a:ext cx="4781994" cy="130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06" y="3943081"/>
            <a:ext cx="6634400" cy="10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7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split(): </a:t>
            </a:r>
            <a:r>
              <a:rPr lang="ko-KR" altLang="en-US" dirty="0"/>
              <a:t>문자열을 </a:t>
            </a:r>
            <a:r>
              <a:rPr lang="ko-KR" altLang="en-US" sz="3200" dirty="0"/>
              <a:t>공백이나</a:t>
            </a:r>
            <a:r>
              <a:rPr lang="ko-KR" altLang="en-US" dirty="0"/>
              <a:t> 다른 문자로 나누어 리스트로 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문자열을 특정한 문자로 자를 때 사용</a:t>
            </a:r>
            <a:r>
              <a:rPr lang="en-US" altLang="ko-KR" dirty="0"/>
              <a:t>!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괄호 안의 문자 기준으로 자름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실행 결과 </a:t>
            </a:r>
            <a:r>
              <a:rPr lang="en-US" altLang="ko-KR" dirty="0"/>
              <a:t>-&gt; </a:t>
            </a:r>
            <a:r>
              <a:rPr lang="ko-KR" altLang="en-US" dirty="0"/>
              <a:t>리스트 라는 데이터 형식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format()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{0}, {1}.format(</a:t>
            </a:r>
            <a:r>
              <a:rPr lang="ko-KR" altLang="en-US" dirty="0"/>
              <a:t>인자</a:t>
            </a:r>
            <a:r>
              <a:rPr lang="en-US" altLang="ko-KR" dirty="0"/>
              <a:t>1, </a:t>
            </a:r>
            <a:r>
              <a:rPr lang="ko-KR" altLang="en-US" dirty="0"/>
              <a:t>인자</a:t>
            </a:r>
            <a:r>
              <a:rPr lang="en-US" altLang="ko-KR" dirty="0"/>
              <a:t>2)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5316201"/>
            <a:ext cx="9259592" cy="7621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3894"/>
          <a:stretch/>
        </p:blipFill>
        <p:spPr>
          <a:xfrm>
            <a:off x="6708841" y="2231193"/>
            <a:ext cx="4489427" cy="204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9486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strip(): </a:t>
            </a:r>
            <a:r>
              <a:rPr lang="ko-KR" altLang="en-US" dirty="0"/>
              <a:t>문자열의 좌우 공백을 제거함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strip() – </a:t>
            </a:r>
            <a:r>
              <a:rPr lang="ko-KR" altLang="en-US" dirty="0"/>
              <a:t>문자열의 공백 제거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lstrip</a:t>
            </a:r>
            <a:r>
              <a:rPr lang="en-US" altLang="ko-KR" dirty="0"/>
              <a:t>() – </a:t>
            </a:r>
            <a:r>
              <a:rPr lang="ko-KR" altLang="en-US" dirty="0"/>
              <a:t>문자열의 왼쪽 공백 제거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err="1"/>
              <a:t>rstrip</a:t>
            </a:r>
            <a:r>
              <a:rPr lang="en-US" altLang="ko-KR" dirty="0"/>
              <a:t>() – </a:t>
            </a:r>
            <a:r>
              <a:rPr lang="ko-KR" altLang="en-US" dirty="0"/>
              <a:t>문자열의 오른쪽 공백 제거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replace(</a:t>
            </a:r>
            <a:r>
              <a:rPr lang="ko-KR" altLang="en-US" dirty="0" err="1"/>
              <a:t>이전문자</a:t>
            </a:r>
            <a:r>
              <a:rPr lang="en-US" altLang="ko-KR" dirty="0"/>
              <a:t>, </a:t>
            </a:r>
            <a:r>
              <a:rPr lang="ko-KR" altLang="en-US" dirty="0" err="1"/>
              <a:t>새로운문자</a:t>
            </a:r>
            <a:r>
              <a:rPr lang="en-US" altLang="ko-KR" dirty="0"/>
              <a:t>): </a:t>
            </a:r>
            <a:r>
              <a:rPr lang="ko-KR" altLang="en-US" dirty="0"/>
              <a:t>문자의 내용을 변경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059" y="1479046"/>
            <a:ext cx="3750959" cy="2661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36" y="5316201"/>
            <a:ext cx="625879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99F2C"/>
                </a:solidFill>
              </a:rPr>
              <a:t>실습</a:t>
            </a:r>
            <a:r>
              <a:rPr lang="en-US" altLang="ko-KR" dirty="0">
                <a:solidFill>
                  <a:srgbClr val="F99F2C"/>
                </a:solidFill>
              </a:rPr>
              <a:t>2.</a:t>
            </a:r>
            <a:endParaRPr lang="ko-KR" altLang="en-US" dirty="0">
              <a:solidFill>
                <a:srgbClr val="F99F2C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C0F858-9270-442D-B801-9CF65A7D18B0}"/>
              </a:ext>
            </a:extLst>
          </p:cNvPr>
          <p:cNvSpPr txBox="1">
            <a:spLocks/>
          </p:cNvSpPr>
          <p:nvPr/>
        </p:nvSpPr>
        <p:spPr>
          <a:xfrm>
            <a:off x="990600" y="1325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위치에 들어갈 세 자리 자연수가 주어질 때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(3), (4), (5), (6)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위치에 들어갈 값을 구하는 프로그램을 작성하시오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다음과 같이 실행되도록 코드를 작성하세요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900" y="3501232"/>
            <a:ext cx="2600688" cy="1838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2537"/>
          <a:stretch/>
        </p:blipFill>
        <p:spPr>
          <a:xfrm>
            <a:off x="7517113" y="2596231"/>
            <a:ext cx="276226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15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99F2C"/>
                </a:solidFill>
              </a:rPr>
              <a:t>실습</a:t>
            </a:r>
            <a:r>
              <a:rPr lang="en-US" altLang="ko-KR" dirty="0">
                <a:solidFill>
                  <a:srgbClr val="F99F2C"/>
                </a:solidFill>
              </a:rPr>
              <a:t>2. </a:t>
            </a:r>
            <a:r>
              <a:rPr lang="ko-KR" altLang="en-US" dirty="0">
                <a:solidFill>
                  <a:srgbClr val="F99F2C"/>
                </a:solidFill>
              </a:rPr>
              <a:t>정답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C0F858-9270-442D-B801-9CF65A7D18B0}"/>
              </a:ext>
            </a:extLst>
          </p:cNvPr>
          <p:cNvSpPr txBox="1">
            <a:spLocks/>
          </p:cNvSpPr>
          <p:nvPr/>
        </p:nvSpPr>
        <p:spPr>
          <a:xfrm>
            <a:off x="990600" y="1325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6E6C4B-769C-B2A3-2504-F6375949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01" y="1521165"/>
            <a:ext cx="5846598" cy="39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18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3581598" y="2553787"/>
            <a:ext cx="5268686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6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조건문</a:t>
            </a:r>
            <a:endParaRPr lang="ko-KR" altLang="en-US" sz="6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722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Boolean (</a:t>
            </a:r>
            <a:r>
              <a:rPr lang="ko-KR" altLang="en-US" dirty="0"/>
              <a:t>불</a:t>
            </a:r>
            <a:r>
              <a:rPr lang="en-US" altLang="ko-KR" dirty="0"/>
              <a:t>, </a:t>
            </a:r>
            <a:r>
              <a:rPr lang="ko-KR" altLang="en-US" dirty="0"/>
              <a:t>불린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등으로 불림</a:t>
            </a:r>
            <a:r>
              <a:rPr lang="en-US" altLang="ko-KR" dirty="0"/>
              <a:t>)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en-US" altLang="ko-KR" dirty="0"/>
              <a:t>True</a:t>
            </a:r>
          </a:p>
          <a:p>
            <a:pPr lvl="1"/>
            <a:r>
              <a:rPr lang="en-US" altLang="ko-KR" dirty="0"/>
              <a:t>False</a:t>
            </a:r>
          </a:p>
          <a:p>
            <a:pPr lvl="1"/>
            <a:r>
              <a:rPr lang="ko-KR" altLang="en-US" dirty="0"/>
              <a:t>대소문자 주의</a:t>
            </a:r>
            <a:r>
              <a:rPr lang="en-US" altLang="ko-KR" dirty="0"/>
              <a:t>! (</a:t>
            </a:r>
            <a:r>
              <a:rPr lang="ko-KR" altLang="en-US" dirty="0"/>
              <a:t>소문자 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True/False </a:t>
            </a:r>
            <a:r>
              <a:rPr lang="ko-KR" altLang="en-US" dirty="0"/>
              <a:t>결과가 나오는 연산에서 볼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비교</a:t>
            </a:r>
            <a:r>
              <a:rPr lang="en-US" altLang="ko-KR" dirty="0"/>
              <a:t> = </a:t>
            </a:r>
            <a:r>
              <a:rPr lang="ko-KR" altLang="en-US" dirty="0"/>
              <a:t>부등호 사용하는 수식 등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b="1" dirty="0"/>
              <a:t>비교 연산자</a:t>
            </a:r>
            <a:r>
              <a:rPr lang="ko-KR" altLang="en-US" dirty="0"/>
              <a:t>를 통해 </a:t>
            </a:r>
            <a:r>
              <a:rPr lang="en-US" altLang="ko-KR" dirty="0"/>
              <a:t>Boolean </a:t>
            </a:r>
            <a:r>
              <a:rPr lang="ko-KR" altLang="en-US" dirty="0"/>
              <a:t>결과를 만듦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99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False</a:t>
            </a:r>
            <a:r>
              <a:rPr lang="ko-KR" altLang="en-US" sz="2400" dirty="0"/>
              <a:t>만이</a:t>
            </a:r>
            <a:r>
              <a:rPr lang="en-US" altLang="ko-KR" sz="2400" dirty="0"/>
              <a:t> False</a:t>
            </a:r>
            <a:r>
              <a:rPr lang="ko-KR" altLang="en-US" sz="2400" dirty="0"/>
              <a:t>를 의미하진 않는다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r>
              <a:rPr lang="en-US" altLang="ko-KR" sz="2400" dirty="0"/>
              <a:t>-&gt; False </a:t>
            </a:r>
            <a:r>
              <a:rPr lang="ko-KR" altLang="en-US" sz="2400" dirty="0"/>
              <a:t>데이터 타입만 거짓을 의미하지 않는다는 소리</a:t>
            </a:r>
            <a:endParaRPr lang="en-US" altLang="ko-KR" sz="2400" dirty="0"/>
          </a:p>
          <a:p>
            <a:r>
              <a:rPr lang="en-US" altLang="ko-KR" sz="2400" dirty="0"/>
              <a:t>None, </a:t>
            </a:r>
            <a:r>
              <a:rPr lang="ko-KR" altLang="en-US" sz="2400" dirty="0"/>
              <a:t>숫자 </a:t>
            </a:r>
            <a:r>
              <a:rPr lang="en-US" altLang="ko-KR" sz="2400" dirty="0"/>
              <a:t>0 (0.0 </a:t>
            </a:r>
            <a:r>
              <a:rPr lang="ko-KR" altLang="en-US" sz="2400" dirty="0"/>
              <a:t>포함</a:t>
            </a:r>
            <a:r>
              <a:rPr lang="en-US" altLang="ko-KR" sz="2400" dirty="0"/>
              <a:t>), </a:t>
            </a:r>
            <a:r>
              <a:rPr lang="ko-KR" altLang="en-US" sz="2400" dirty="0"/>
              <a:t>빈 문자열</a:t>
            </a:r>
            <a:r>
              <a:rPr lang="en-US" altLang="ko-KR" sz="2400" dirty="0"/>
              <a:t>/</a:t>
            </a:r>
            <a:r>
              <a:rPr lang="ko-KR" altLang="en-US" sz="2400" dirty="0"/>
              <a:t>리스트 등 모두 </a:t>
            </a:r>
            <a:r>
              <a:rPr lang="en-US" altLang="ko-KR" sz="2400" dirty="0"/>
              <a:t>False </a:t>
            </a:r>
            <a:r>
              <a:rPr lang="ko-KR" altLang="en-US" sz="2400" dirty="0"/>
              <a:t>로 변환 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-&gt; </a:t>
            </a:r>
            <a:r>
              <a:rPr lang="ko-KR" altLang="en-US" sz="2400" dirty="0"/>
              <a:t>그 외에는 모두 </a:t>
            </a:r>
            <a:r>
              <a:rPr lang="en-US" altLang="ko-KR" sz="2400" dirty="0"/>
              <a:t>True</a:t>
            </a:r>
            <a:r>
              <a:rPr lang="ko-KR" altLang="en-US" sz="2400" dirty="0"/>
              <a:t>값 의미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54" y="3830611"/>
            <a:ext cx="4042497" cy="2247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6651" y="4588234"/>
            <a:ext cx="642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bool()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다른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자료형을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Boolean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자료형으로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3980147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991" y="1325563"/>
            <a:ext cx="3228666" cy="3369811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88" y="1018572"/>
            <a:ext cx="3373834" cy="49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1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4651"/>
            <a:ext cx="7928925" cy="854968"/>
          </a:xfrm>
        </p:spPr>
        <p:txBody>
          <a:bodyPr>
            <a:noAutofit/>
          </a:bodyPr>
          <a:lstStyle/>
          <a:p>
            <a:r>
              <a:rPr lang="ko-KR" altLang="en-US" dirty="0"/>
              <a:t>   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 </a:t>
            </a:r>
            <a:r>
              <a:rPr lang="ko-KR" altLang="en-US" dirty="0"/>
              <a:t>사용의 필요성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47630" y="1044520"/>
            <a:ext cx="588095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</a:t>
            </a:r>
            <a:r>
              <a:rPr lang="en-US" altLang="ko-KR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배열</a:t>
            </a:r>
            <a:r>
              <a:rPr lang="en-US" altLang="ko-KR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사용의 필요성 </a:t>
            </a:r>
            <a:endParaRPr lang="en-US" altLang="ko-KR" sz="2000" b="1" dirty="0">
              <a:solidFill>
                <a:srgbClr val="00206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정수 </a:t>
            </a:r>
            <a:r>
              <a:rPr lang="en-US" altLang="ko-KR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개를 이용한 학생의 성적 프로그램을 </a:t>
            </a:r>
            <a:r>
              <a:rPr lang="ko-KR" altLang="en-US" dirty="0" err="1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만들때</a:t>
            </a:r>
            <a:r>
              <a:rPr lang="ko-KR" altLang="en-US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rgbClr val="00206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10</a:t>
            </a:r>
            <a:r>
              <a:rPr lang="ko-KR" altLang="en-US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변수를 선언</a:t>
            </a:r>
            <a:endParaRPr lang="en-US" altLang="ko-KR" dirty="0">
              <a:solidFill>
                <a:srgbClr val="00206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num1, num2, num3, …, num10;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정보가 흩어진 채 저장되고</a:t>
            </a:r>
            <a:r>
              <a:rPr lang="en-US" altLang="ko-KR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이름이 많아</a:t>
            </a:r>
            <a:endParaRPr lang="en-US" altLang="ko-KR" dirty="0">
              <a:solidFill>
                <a:srgbClr val="00206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비효율적이고 관리하기 어렵다</a:t>
            </a:r>
            <a:r>
              <a:rPr lang="en-US" altLang="ko-KR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736600" y="2108237"/>
            <a:ext cx="230425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36937" y="245935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48464" y="2495254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56647" y="3116349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914148" y="3116349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28925" y="211748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num1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88965" y="1748197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메모리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40452" y="214895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num2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64928" y="2828318"/>
            <a:ext cx="80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num3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42139" y="2828318"/>
            <a:ext cx="80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num4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50160" y="3767594"/>
            <a:ext cx="3144652" cy="511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</a:t>
            </a:r>
            <a:r>
              <a:rPr lang="en-US" altLang="ko-KR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배열</a:t>
            </a:r>
            <a:r>
              <a:rPr lang="en-US" altLang="ko-KR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사용의 장점 </a:t>
            </a:r>
            <a:endParaRPr lang="en-US" altLang="ko-KR" sz="2000" b="1" dirty="0">
              <a:solidFill>
                <a:srgbClr val="00206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22267" y="5114259"/>
            <a:ext cx="4032448" cy="1101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12598" y="4769183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메모리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9172"/>
              </p:ext>
            </p:extLst>
          </p:nvPr>
        </p:nvGraphicFramePr>
        <p:xfrm>
          <a:off x="2678589" y="5431017"/>
          <a:ext cx="3600400" cy="3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0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612852" y="583608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num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[0]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90804" y="583608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num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[1]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4732" y="583608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num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[2]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0916" y="585582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num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[9]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86163" y="4271650"/>
            <a:ext cx="7667230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인덱스를 이용하여 순차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순서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적으로 관리할 수 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-&gt;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효율적이다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851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동시에 비교 연산 가능</a:t>
            </a:r>
            <a:r>
              <a:rPr lang="en-US" altLang="ko-KR" dirty="0"/>
              <a:t>! (</a:t>
            </a:r>
            <a:r>
              <a:rPr lang="ko-KR" altLang="en-US" dirty="0"/>
              <a:t>다른 언어에서는 지원 안하는 경우가 많다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문자 데이터에서의 비교 연산자</a:t>
            </a:r>
            <a:endParaRPr lang="en-US" altLang="ko-KR" dirty="0"/>
          </a:p>
          <a:p>
            <a:pPr lvl="1"/>
            <a:r>
              <a:rPr lang="ko-KR" altLang="en-US" dirty="0"/>
              <a:t>사전 순서</a:t>
            </a:r>
            <a:r>
              <a:rPr lang="en-US" altLang="ko-KR" dirty="0"/>
              <a:t>, </a:t>
            </a:r>
            <a:r>
              <a:rPr lang="ko-KR" altLang="en-US" dirty="0"/>
              <a:t>정렬 순서로 비교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37" y="2005935"/>
            <a:ext cx="2983253" cy="24031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34" y="3114926"/>
            <a:ext cx="3310359" cy="31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61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Boolean </a:t>
            </a:r>
            <a:r>
              <a:rPr lang="ko-KR" altLang="en-US" dirty="0"/>
              <a:t>데이터 끼리 논리 연산자 사용 가능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not : </a:t>
            </a:r>
            <a:r>
              <a:rPr lang="ko-KR" altLang="en-US" dirty="0"/>
              <a:t>부정</a:t>
            </a:r>
            <a:endParaRPr lang="en-US" altLang="ko-KR" dirty="0"/>
          </a:p>
          <a:p>
            <a:r>
              <a:rPr lang="en-US" altLang="ko-KR" dirty="0"/>
              <a:t>and : </a:t>
            </a:r>
            <a:r>
              <a:rPr lang="ko-KR" altLang="en-US" dirty="0"/>
              <a:t>그리고 </a:t>
            </a:r>
            <a:r>
              <a:rPr lang="en-US" altLang="ko-KR" dirty="0"/>
              <a:t>-&gt; </a:t>
            </a:r>
            <a:r>
              <a:rPr lang="ko-KR" altLang="en-US" dirty="0"/>
              <a:t>둘 다 참이어야 참</a:t>
            </a:r>
            <a:r>
              <a:rPr lang="en-US" altLang="ko-KR" dirty="0"/>
              <a:t>, </a:t>
            </a:r>
            <a:r>
              <a:rPr lang="ko-KR" altLang="en-US" dirty="0"/>
              <a:t>하나라도 거짓이면 거짓</a:t>
            </a:r>
            <a:endParaRPr lang="en-US" altLang="ko-KR" dirty="0"/>
          </a:p>
          <a:p>
            <a:r>
              <a:rPr lang="en-US" altLang="ko-KR" dirty="0"/>
              <a:t>or : </a:t>
            </a:r>
            <a:r>
              <a:rPr lang="ko-KR" altLang="en-US" dirty="0"/>
              <a:t>또는 </a:t>
            </a:r>
            <a:r>
              <a:rPr lang="en-US" altLang="ko-KR" dirty="0"/>
              <a:t>-&gt; </a:t>
            </a:r>
            <a:r>
              <a:rPr lang="ko-KR" altLang="en-US" dirty="0"/>
              <a:t>둘 중 하나라도 참이면 참</a:t>
            </a:r>
            <a:r>
              <a:rPr lang="en-US" altLang="ko-KR" dirty="0"/>
              <a:t>, </a:t>
            </a:r>
            <a:r>
              <a:rPr lang="ko-KR" altLang="en-US" dirty="0"/>
              <a:t>둘 다 거짓이면 거짓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09" y="4006318"/>
            <a:ext cx="3159887" cy="19294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47" y="4006318"/>
            <a:ext cx="3715473" cy="18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5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논리형 연산하기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4B189F-F938-BEEF-DDE8-9E9849C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28" y="1418160"/>
            <a:ext cx="5089319" cy="41029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155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연산자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94" y="3308167"/>
            <a:ext cx="5854157" cy="23687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dirty="0" err="1"/>
              <a:t>요소값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err="1"/>
              <a:t>요소값이</a:t>
            </a:r>
            <a:r>
              <a:rPr lang="ko-KR" altLang="en-US" dirty="0"/>
              <a:t> 리스트에 있으면 </a:t>
            </a:r>
            <a:r>
              <a:rPr lang="en-US" altLang="ko-KR" dirty="0"/>
              <a:t>True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err="1"/>
              <a:t>요소값이</a:t>
            </a:r>
            <a:r>
              <a:rPr lang="ko-KR" altLang="en-US" dirty="0"/>
              <a:t> 리스트에 없으면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7190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만약에</a:t>
            </a:r>
            <a:r>
              <a:rPr lang="en-US" altLang="ko-KR" dirty="0"/>
              <a:t>’ </a:t>
            </a:r>
            <a:r>
              <a:rPr lang="ko-KR" altLang="en-US" dirty="0"/>
              <a:t>라는 </a:t>
            </a:r>
            <a:r>
              <a:rPr lang="en-US" altLang="ko-KR" dirty="0"/>
              <a:t>if</a:t>
            </a:r>
            <a:r>
              <a:rPr lang="ko-KR" altLang="en-US" dirty="0"/>
              <a:t>의 의미처럼 조건을 걸 때 사용</a:t>
            </a:r>
            <a:endParaRPr lang="en-US" altLang="ko-KR" dirty="0"/>
          </a:p>
          <a:p>
            <a:r>
              <a:rPr lang="ko-KR" altLang="en-US" dirty="0"/>
              <a:t>컴퓨터에게 만약 </a:t>
            </a:r>
            <a:r>
              <a:rPr lang="en-US" altLang="ko-KR" dirty="0"/>
              <a:t>OO </a:t>
            </a:r>
            <a:r>
              <a:rPr lang="ko-KR" altLang="en-US" dirty="0"/>
              <a:t>라면</a:t>
            </a:r>
            <a:r>
              <a:rPr lang="en-US" altLang="ko-KR" dirty="0"/>
              <a:t>, OO </a:t>
            </a:r>
            <a:r>
              <a:rPr lang="ko-KR" altLang="en-US" dirty="0"/>
              <a:t>해줘 라는 명령을 내리는 것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4329"/>
            <a:ext cx="3175926" cy="21575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9953" y="2997114"/>
            <a:ext cx="5971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조건 뒤에 콜론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: 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반드시 붙이기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   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들여쓰기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(space 4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칸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-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권장사항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하기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!</a:t>
            </a: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-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들여쓰기로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if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문 블록을 구분하기 때문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!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208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Quiz.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3"/>
            <a:ext cx="9117387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다음 결과를 예측 해보기</a:t>
            </a:r>
            <a:r>
              <a:rPr lang="en-US" altLang="ko-KR" sz="4000" dirty="0"/>
              <a:t>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98" y="2481835"/>
            <a:ext cx="3818101" cy="2090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6318" y="2609794"/>
            <a:ext cx="350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둘다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print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Smaller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출력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Bigger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출력</a:t>
            </a:r>
          </a:p>
        </p:txBody>
      </p:sp>
      <p:sp>
        <p:nvSpPr>
          <p:cNvPr id="5" name="액자 4"/>
          <p:cNvSpPr/>
          <p:nvPr/>
        </p:nvSpPr>
        <p:spPr>
          <a:xfrm>
            <a:off x="5706318" y="2966889"/>
            <a:ext cx="2911753" cy="48613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2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1" y="1325562"/>
            <a:ext cx="9182776" cy="382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숫자를 입력 받아 홀수</a:t>
            </a:r>
            <a:r>
              <a:rPr lang="en-US" altLang="ko-KR" sz="4000" dirty="0"/>
              <a:t>, </a:t>
            </a:r>
            <a:r>
              <a:rPr lang="ko-KR" altLang="en-US" sz="4000" dirty="0"/>
              <a:t>짝수 구분하기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(</a:t>
            </a:r>
            <a:r>
              <a:rPr lang="ko-KR" altLang="en-US" sz="4000" dirty="0"/>
              <a:t>힌트</a:t>
            </a:r>
            <a:r>
              <a:rPr lang="en-US" altLang="ko-KR" sz="4000" dirty="0"/>
              <a:t>: </a:t>
            </a:r>
            <a:r>
              <a:rPr lang="ko-KR" altLang="en-US" sz="4000" dirty="0"/>
              <a:t>나머지 연산자 이용</a:t>
            </a:r>
            <a:r>
              <a:rPr lang="en-US" altLang="ko-KR" sz="4000" dirty="0"/>
              <a:t>)</a:t>
            </a:r>
          </a:p>
          <a:p>
            <a:pPr marL="0" indent="0">
              <a:buNone/>
            </a:pP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297" y="2494536"/>
            <a:ext cx="4576933" cy="3170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131" y="3692324"/>
            <a:ext cx="630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 받는 값은 홀수 또는 짝수로 홀수이면서 짝수인 값은 존재하지 않음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2400" dirty="0">
                <a:solidFill>
                  <a:srgbClr val="F9A13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홀수인지 짝수인지 모두 검사할 필요가 없다</a:t>
            </a:r>
            <a:r>
              <a:rPr lang="en-US" altLang="ko-KR" sz="2400" dirty="0">
                <a:solidFill>
                  <a:srgbClr val="F9A13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400" dirty="0">
              <a:solidFill>
                <a:srgbClr val="F9A13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7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</a:t>
            </a:r>
            <a:r>
              <a:rPr lang="ko-KR" altLang="en-US" dirty="0"/>
              <a:t>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조건이 참일 때 실행하는 문장과 거짓일 때 실행하는 문장이 다를 때</a:t>
            </a:r>
            <a:endParaRPr lang="en-US" altLang="ko-KR" dirty="0"/>
          </a:p>
          <a:p>
            <a:r>
              <a:rPr lang="ko-KR" altLang="en-US" dirty="0"/>
              <a:t>두 가지의 경우의 수로만 나뉘는 경우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53306" y="3151161"/>
            <a:ext cx="60988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가지 이상의 케이스로 나뉘는 경우에는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??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if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 여러 개 사용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?? X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elif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2" y="3151161"/>
            <a:ext cx="3747638" cy="28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4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조건이 </a:t>
            </a:r>
            <a:r>
              <a:rPr lang="en-US" altLang="ko-KR" dirty="0"/>
              <a:t>2</a:t>
            </a:r>
            <a:r>
              <a:rPr lang="ko-KR" altLang="en-US" dirty="0"/>
              <a:t>개 이상일 때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29" y="2023650"/>
            <a:ext cx="4151237" cy="43381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87" y="2217885"/>
            <a:ext cx="3585895" cy="33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41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if</a:t>
            </a:r>
            <a:r>
              <a:rPr lang="ko-KR" altLang="en-US" dirty="0"/>
              <a:t>문 사용하는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04" y="2004385"/>
            <a:ext cx="3608924" cy="4212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60" y="1609425"/>
            <a:ext cx="4326528" cy="45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485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dirty="0"/>
              <a:t>   리스트</a:t>
            </a:r>
            <a:r>
              <a:rPr lang="en-US" altLang="ko-KR" dirty="0"/>
              <a:t>(list)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61792" y="3211001"/>
            <a:ext cx="2628292" cy="511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리스트의 생성 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79438" y="3787065"/>
            <a:ext cx="6443094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 이름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[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3…  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season = [“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겨울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number = [ 1. 2, 3, 4, 5]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792" y="1071986"/>
            <a:ext cx="8352928" cy="222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(list)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란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 개의 연속적인 값을 저장하고자 할 때 사용하는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자료형이다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값만을 저장하고 변경할 수 있다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리스트는 대괄호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[] 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표현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쉼표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, )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구분하여 작성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CDFBD-0ED9-4B02-B0AD-B1EA48F35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"/>
          <a:stretch/>
        </p:blipFill>
        <p:spPr>
          <a:xfrm>
            <a:off x="5043637" y="4914520"/>
            <a:ext cx="6660171" cy="10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2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293945" cy="38251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4000" dirty="0"/>
              <a:t>점수를 입력 받아 점수에 따라 </a:t>
            </a:r>
            <a:r>
              <a:rPr lang="en-US" altLang="ko-KR" sz="4000" dirty="0"/>
              <a:t>A~E </a:t>
            </a:r>
            <a:r>
              <a:rPr lang="ko-KR" altLang="en-US" sz="4000" dirty="0"/>
              <a:t>등급 나누기</a:t>
            </a:r>
            <a:endParaRPr lang="en-US" altLang="ko-KR" sz="4000" dirty="0"/>
          </a:p>
          <a:p>
            <a:pPr lvl="1"/>
            <a:r>
              <a:rPr lang="en-US" altLang="ko-KR" sz="3600" dirty="0"/>
              <a:t>A – 90</a:t>
            </a:r>
            <a:r>
              <a:rPr lang="ko-KR" altLang="en-US" sz="3600" dirty="0"/>
              <a:t>점</a:t>
            </a:r>
            <a:r>
              <a:rPr lang="en-US" altLang="ko-KR" sz="3600" dirty="0"/>
              <a:t> </a:t>
            </a:r>
            <a:r>
              <a:rPr lang="ko-KR" altLang="en-US" sz="3600" dirty="0"/>
              <a:t>이상</a:t>
            </a:r>
            <a:endParaRPr lang="en-US" altLang="ko-KR" sz="3600" dirty="0"/>
          </a:p>
          <a:p>
            <a:pPr lvl="1"/>
            <a:r>
              <a:rPr lang="en-US" altLang="ko-KR" sz="3600" dirty="0"/>
              <a:t>B – 80</a:t>
            </a:r>
            <a:r>
              <a:rPr lang="ko-KR" altLang="en-US" sz="3600" dirty="0"/>
              <a:t>점</a:t>
            </a:r>
            <a:r>
              <a:rPr lang="en-US" altLang="ko-KR" sz="3600" dirty="0"/>
              <a:t> </a:t>
            </a:r>
            <a:r>
              <a:rPr lang="ko-KR" altLang="en-US" sz="3600" dirty="0"/>
              <a:t>이상 </a:t>
            </a:r>
            <a:r>
              <a:rPr lang="en-US" altLang="ko-KR" sz="3600" dirty="0"/>
              <a:t>90</a:t>
            </a:r>
            <a:r>
              <a:rPr lang="ko-KR" altLang="en-US" sz="3600" dirty="0"/>
              <a:t>점 미만</a:t>
            </a:r>
            <a:endParaRPr lang="en-US" altLang="ko-KR" sz="3600" dirty="0"/>
          </a:p>
          <a:p>
            <a:pPr lvl="1"/>
            <a:r>
              <a:rPr lang="en-US" altLang="ko-KR" sz="3600" dirty="0"/>
              <a:t>C – 70</a:t>
            </a:r>
            <a:r>
              <a:rPr lang="ko-KR" altLang="en-US" sz="3600" dirty="0"/>
              <a:t>점 이상 </a:t>
            </a:r>
            <a:r>
              <a:rPr lang="en-US" altLang="ko-KR" sz="3600" dirty="0"/>
              <a:t>80</a:t>
            </a:r>
            <a:r>
              <a:rPr lang="ko-KR" altLang="en-US" sz="3600" dirty="0"/>
              <a:t>점 미만</a:t>
            </a:r>
            <a:endParaRPr lang="en-US" altLang="ko-KR" sz="3600" dirty="0"/>
          </a:p>
          <a:p>
            <a:pPr lvl="1"/>
            <a:r>
              <a:rPr lang="en-US" altLang="ko-KR" sz="3600" dirty="0"/>
              <a:t>D – 60</a:t>
            </a:r>
            <a:r>
              <a:rPr lang="ko-KR" altLang="en-US" sz="3600" dirty="0"/>
              <a:t>점</a:t>
            </a:r>
            <a:r>
              <a:rPr lang="en-US" altLang="ko-KR" sz="3600" dirty="0"/>
              <a:t> </a:t>
            </a:r>
            <a:r>
              <a:rPr lang="ko-KR" altLang="en-US" sz="3600" dirty="0"/>
              <a:t>이상 </a:t>
            </a:r>
            <a:r>
              <a:rPr lang="en-US" altLang="ko-KR" sz="3600" dirty="0"/>
              <a:t>70</a:t>
            </a:r>
            <a:r>
              <a:rPr lang="ko-KR" altLang="en-US" sz="3600" dirty="0"/>
              <a:t>점 미만</a:t>
            </a:r>
            <a:endParaRPr lang="en-US" altLang="ko-KR" sz="3600" dirty="0"/>
          </a:p>
          <a:p>
            <a:pPr lvl="1"/>
            <a:r>
              <a:rPr lang="en-US" altLang="ko-KR" sz="3600" dirty="0"/>
              <a:t>E – 60</a:t>
            </a:r>
            <a:r>
              <a:rPr lang="ko-KR" altLang="en-US" sz="3600" dirty="0"/>
              <a:t>점 미만</a:t>
            </a:r>
            <a:endParaRPr lang="en-US" altLang="ko-KR" sz="3600" dirty="0"/>
          </a:p>
          <a:p>
            <a:pPr lvl="1"/>
            <a:endParaRPr lang="en-US" altLang="ko-KR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69" y="2109897"/>
            <a:ext cx="5315658" cy="37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5.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1069450" cy="382517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교통비를 낼 때 나이와 결제 방법에 따른 금액을 출력하세요</a:t>
            </a:r>
            <a:endParaRPr lang="en-US" altLang="ko-KR" sz="4000" dirty="0"/>
          </a:p>
          <a:p>
            <a:pPr marL="457200" lvl="1" indent="0">
              <a:buNone/>
            </a:pPr>
            <a:endParaRPr lang="en-US" altLang="ko-KR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76126"/>
              </p:ext>
            </p:extLst>
          </p:nvPr>
        </p:nvGraphicFramePr>
        <p:xfrm>
          <a:off x="2656011" y="3005268"/>
          <a:ext cx="6800507" cy="192024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618802">
                  <a:extLst>
                    <a:ext uri="{9D8B030D-6E8A-4147-A177-3AD203B41FA5}">
                      <a16:colId xmlns:a16="http://schemas.microsoft.com/office/drawing/2014/main" val="1553156280"/>
                    </a:ext>
                  </a:extLst>
                </a:gridCol>
                <a:gridCol w="1237604">
                  <a:extLst>
                    <a:ext uri="{9D8B030D-6E8A-4147-A177-3AD203B41FA5}">
                      <a16:colId xmlns:a16="http://schemas.microsoft.com/office/drawing/2014/main" val="3808592917"/>
                    </a:ext>
                  </a:extLst>
                </a:gridCol>
                <a:gridCol w="1237603">
                  <a:extLst>
                    <a:ext uri="{9D8B030D-6E8A-4147-A177-3AD203B41FA5}">
                      <a16:colId xmlns:a16="http://schemas.microsoft.com/office/drawing/2014/main" val="3968318596"/>
                    </a:ext>
                  </a:extLst>
                </a:gridCol>
                <a:gridCol w="1237603">
                  <a:extLst>
                    <a:ext uri="{9D8B030D-6E8A-4147-A177-3AD203B41FA5}">
                      <a16:colId xmlns:a16="http://schemas.microsoft.com/office/drawing/2014/main" val="1003236322"/>
                    </a:ext>
                  </a:extLst>
                </a:gridCol>
                <a:gridCol w="1237603">
                  <a:extLst>
                    <a:ext uri="{9D8B030D-6E8A-4147-A177-3AD203B41FA5}">
                      <a16:colId xmlns:a16="http://schemas.microsoft.com/office/drawing/2014/main" val="34648521"/>
                    </a:ext>
                  </a:extLst>
                </a:gridCol>
                <a:gridCol w="1231292">
                  <a:extLst>
                    <a:ext uri="{9D8B030D-6E8A-4147-A177-3AD203B41FA5}">
                      <a16:colId xmlns:a16="http://schemas.microsoft.com/office/drawing/2014/main" val="529008517"/>
                    </a:ext>
                  </a:extLst>
                </a:gridCol>
              </a:tblGrid>
              <a:tr h="525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나이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75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75</a:t>
                      </a:r>
                      <a:r>
                        <a:rPr lang="ko-KR" altLang="en-US" dirty="0"/>
                        <a:t>세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10834"/>
                  </a:ext>
                </a:extLst>
              </a:tr>
              <a:tr h="525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카드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무료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450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720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무료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072928"/>
                  </a:ext>
                </a:extLst>
              </a:tr>
              <a:tr h="525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현금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7950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0" y="5052086"/>
            <a:ext cx="8930491" cy="8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05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5 - 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1069450" cy="382517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338085" y="1186666"/>
            <a:ext cx="6397491" cy="4766921"/>
            <a:chOff x="1712632" y="1932972"/>
            <a:chExt cx="5496371" cy="435607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1385" b="1"/>
            <a:stretch/>
          </p:blipFill>
          <p:spPr>
            <a:xfrm>
              <a:off x="1712632" y="1932972"/>
              <a:ext cx="5496371" cy="4356072"/>
            </a:xfrm>
            <a:prstGeom prst="rect">
              <a:avLst/>
            </a:prstGeom>
          </p:spPr>
        </p:pic>
        <p:sp>
          <p:nvSpPr>
            <p:cNvPr id="5" name="액자 4"/>
            <p:cNvSpPr/>
            <p:nvPr/>
          </p:nvSpPr>
          <p:spPr>
            <a:xfrm>
              <a:off x="1759353" y="6007261"/>
              <a:ext cx="3900667" cy="281783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94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) </a:t>
            </a:r>
            <a:r>
              <a:rPr lang="ko-KR" altLang="en-US" dirty="0"/>
              <a:t>스택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LIFO(Last In First Out)</a:t>
            </a:r>
          </a:p>
          <a:p>
            <a:r>
              <a:rPr lang="en-US" altLang="ko-KR" dirty="0"/>
              <a:t>Ex. </a:t>
            </a:r>
            <a:r>
              <a:rPr lang="ko-KR" altLang="en-US" dirty="0"/>
              <a:t>접시 쌓기 </a:t>
            </a:r>
            <a:r>
              <a:rPr lang="en-US" altLang="ko-KR" dirty="0"/>
              <a:t>(</a:t>
            </a:r>
            <a:r>
              <a:rPr lang="ko-KR" altLang="en-US" dirty="0"/>
              <a:t>가장 마지막에 쌓은 접시를 가장 먼저 꺼내야 한다</a:t>
            </a:r>
            <a:r>
              <a:rPr lang="en-US" altLang="ko-KR" dirty="0"/>
              <a:t>.)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42" y="3188575"/>
            <a:ext cx="3331123" cy="23984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59" y="3188575"/>
            <a:ext cx="3085331" cy="23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1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FIFO(First In First Out)</a:t>
            </a:r>
          </a:p>
          <a:p>
            <a:r>
              <a:rPr lang="en-US" altLang="ko-KR" dirty="0"/>
              <a:t>Ex. </a:t>
            </a:r>
            <a:r>
              <a:rPr lang="ko-KR" altLang="en-US" dirty="0"/>
              <a:t>버스 줄 서기 </a:t>
            </a:r>
            <a:r>
              <a:rPr lang="en-US" altLang="ko-KR" dirty="0"/>
              <a:t>(</a:t>
            </a:r>
            <a:r>
              <a:rPr lang="ko-KR" altLang="en-US" dirty="0"/>
              <a:t>먼저 온 사람이 먼저 버스에 탄다</a:t>
            </a:r>
            <a:r>
              <a:rPr lang="en-US" altLang="ko-KR" dirty="0"/>
              <a:t>.)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588" y="2989165"/>
            <a:ext cx="3387794" cy="26877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2" y="3179009"/>
            <a:ext cx="3526184" cy="23080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90" y="2989165"/>
            <a:ext cx="3548280" cy="26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5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521" y="105242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의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69" y="1889429"/>
            <a:ext cx="3909399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ECE925-DC27-07F0-2E04-96CD55817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07" y="1889429"/>
            <a:ext cx="3533258" cy="4063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34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특징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항목 추가</a:t>
            </a:r>
            <a:r>
              <a:rPr lang="en-US" altLang="ko-KR" dirty="0"/>
              <a:t>/</a:t>
            </a:r>
            <a:r>
              <a:rPr lang="ko-KR" altLang="en-US" dirty="0"/>
              <a:t>삭제 가능</a:t>
            </a:r>
            <a:endParaRPr lang="en-US" altLang="ko-KR" dirty="0"/>
          </a:p>
          <a:p>
            <a:r>
              <a:rPr lang="ko-KR" altLang="en-US" dirty="0"/>
              <a:t>항목에 대한 순서가 있음 </a:t>
            </a:r>
            <a:r>
              <a:rPr lang="en-US" altLang="ko-KR" dirty="0"/>
              <a:t>– </a:t>
            </a:r>
            <a:r>
              <a:rPr lang="ko-KR" altLang="en-US" dirty="0"/>
              <a:t>모든 요소가 번호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  <a:r>
              <a:rPr lang="ko-KR" altLang="en-US" dirty="0"/>
              <a:t>를 갖는다</a:t>
            </a:r>
            <a:endParaRPr lang="en-US" altLang="ko-KR" dirty="0"/>
          </a:p>
          <a:p>
            <a:r>
              <a:rPr lang="ko-KR" altLang="en-US" dirty="0"/>
              <a:t>항목 검색 가능 </a:t>
            </a:r>
            <a:r>
              <a:rPr lang="en-US" altLang="ko-KR" dirty="0"/>
              <a:t>– </a:t>
            </a:r>
            <a:r>
              <a:rPr lang="ko-KR" altLang="en-US" dirty="0"/>
              <a:t>인덱스 번호로 특정 가능</a:t>
            </a:r>
            <a:endParaRPr lang="en-US" altLang="ko-KR" dirty="0"/>
          </a:p>
          <a:p>
            <a:r>
              <a:rPr lang="ko-KR" altLang="en-US" dirty="0"/>
              <a:t>같은 </a:t>
            </a:r>
            <a:r>
              <a:rPr lang="ko-KR" altLang="en-US" dirty="0" err="1"/>
              <a:t>자료형일</a:t>
            </a:r>
            <a:r>
              <a:rPr lang="ko-KR" altLang="en-US" dirty="0"/>
              <a:t> 필요 없음</a:t>
            </a:r>
            <a:r>
              <a:rPr lang="en-US" altLang="ko-KR" dirty="0"/>
              <a:t>! – </a:t>
            </a:r>
            <a:r>
              <a:rPr lang="ko-KR" altLang="en-US" dirty="0" err="1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문자열 모두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5" y="4212296"/>
            <a:ext cx="3836020" cy="9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start</a:t>
            </a:r>
            <a:r>
              <a:rPr lang="en-US" altLang="ko-KR" dirty="0"/>
              <a:t>: </a:t>
            </a:r>
            <a:r>
              <a:rPr lang="ko-KR" altLang="en-US" dirty="0"/>
              <a:t>슬라이스가 시작되는 인덱스</a:t>
            </a:r>
            <a:r>
              <a:rPr lang="en-US" altLang="ko-KR" dirty="0"/>
              <a:t>(</a:t>
            </a:r>
            <a:r>
              <a:rPr lang="ko-KR" altLang="en-US" dirty="0"/>
              <a:t>포함</a:t>
            </a:r>
            <a:r>
              <a:rPr lang="en-US" altLang="ko-KR" dirty="0"/>
              <a:t>), </a:t>
            </a:r>
            <a:r>
              <a:rPr lang="ko-KR" altLang="en-US" dirty="0" err="1"/>
              <a:t>생략시</a:t>
            </a:r>
            <a:r>
              <a:rPr lang="ko-KR" altLang="en-US" dirty="0"/>
              <a:t> 처음부터</a:t>
            </a:r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stop</a:t>
            </a:r>
            <a:r>
              <a:rPr lang="en-US" altLang="ko-KR" dirty="0"/>
              <a:t>: </a:t>
            </a:r>
            <a:r>
              <a:rPr lang="ko-KR" altLang="en-US" dirty="0"/>
              <a:t>슬라이스가 끝나는 인덱스</a:t>
            </a:r>
            <a:r>
              <a:rPr lang="en-US" altLang="ko-KR" dirty="0"/>
              <a:t>(</a:t>
            </a:r>
            <a:r>
              <a:rPr lang="ko-KR" altLang="en-US" dirty="0"/>
              <a:t>제외</a:t>
            </a:r>
            <a:r>
              <a:rPr lang="en-US" altLang="ko-KR" dirty="0"/>
              <a:t>), </a:t>
            </a:r>
            <a:r>
              <a:rPr lang="ko-KR" altLang="en-US" dirty="0"/>
              <a:t>생략하면 끝까지</a:t>
            </a:r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step</a:t>
            </a:r>
            <a:r>
              <a:rPr lang="en-US" altLang="ko-KR" dirty="0"/>
              <a:t>: </a:t>
            </a:r>
            <a:r>
              <a:rPr lang="ko-KR" altLang="en-US" dirty="0"/>
              <a:t>요소 간 간격</a:t>
            </a:r>
            <a:r>
              <a:rPr lang="en-US" altLang="ko-KR" dirty="0"/>
              <a:t>, </a:t>
            </a:r>
            <a:r>
              <a:rPr lang="ko-KR" altLang="en-US" dirty="0"/>
              <a:t>생략하면 기본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 descr="python list slicing syntax">
            <a:extLst>
              <a:ext uri="{FF2B5EF4-FFF2-40B4-BE49-F238E27FC236}">
                <a16:creationId xmlns:a16="http://schemas.microsoft.com/office/drawing/2014/main" id="{245D94DC-866C-5FAE-C567-B25D9A2C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613" y="1913218"/>
            <a:ext cx="34099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1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FDBE-57CC-0F17-7396-488B9CA8E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56662-7D53-6E63-0695-95E32410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8CB5A-F413-52BB-0091-7AD539A4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75182-EC80-C36A-B3CE-BA3546C1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050" name="Picture 2" descr="파이썬 리스트 슬라이싱 일러스트레이션">
            <a:extLst>
              <a:ext uri="{FF2B5EF4-FFF2-40B4-BE49-F238E27FC236}">
                <a16:creationId xmlns:a16="http://schemas.microsoft.com/office/drawing/2014/main" id="{9313F814-BEA2-65F9-83FD-83AE5B46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072808"/>
            <a:ext cx="69532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E1DB682-0FCA-EB17-7AE8-67B8CED5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dirty="0"/>
              <a:t>양수 인덱스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051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</TotalTime>
  <Words>1516</Words>
  <Application>Microsoft Office PowerPoint</Application>
  <PresentationFormat>와이드스크린</PresentationFormat>
  <Paragraphs>345</Paragraphs>
  <Slides>54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G마켓 산스 TTF Medium</vt:lpstr>
      <vt:lpstr>휴먼엑스포</vt:lpstr>
      <vt:lpstr>Wingdings</vt:lpstr>
      <vt:lpstr>맑은 고딕</vt:lpstr>
      <vt:lpstr>Arial</vt:lpstr>
      <vt:lpstr>Arial Rounded MT Bold</vt:lpstr>
      <vt:lpstr>1_Office 테마</vt:lpstr>
      <vt:lpstr>    x</vt:lpstr>
      <vt:lpstr>리스트와 조건문</vt:lpstr>
      <vt:lpstr>PowerPoint 프레젠테이션</vt:lpstr>
      <vt:lpstr>   리스트(배열) 사용의 필요성</vt:lpstr>
      <vt:lpstr>   리스트(list)란?</vt:lpstr>
      <vt:lpstr> 리스트(list)의 활용</vt:lpstr>
      <vt:lpstr>리스트 특징</vt:lpstr>
      <vt:lpstr>리스트 슬라이싱</vt:lpstr>
      <vt:lpstr>리스트 슬라이싱</vt:lpstr>
      <vt:lpstr>리스트 슬라이싱</vt:lpstr>
      <vt:lpstr>리스트 슬라이싱</vt:lpstr>
      <vt:lpstr>리스트 슬라이싱</vt:lpstr>
      <vt:lpstr>리스트 슬라이싱</vt:lpstr>
      <vt:lpstr>리스트 값 수정</vt:lpstr>
      <vt:lpstr>리스트 값 삭제</vt:lpstr>
      <vt:lpstr>리스트 연산</vt:lpstr>
      <vt:lpstr>PowerPoint 프레젠테이션</vt:lpstr>
      <vt:lpstr>리스트 함수 - 정렬</vt:lpstr>
      <vt:lpstr>리스트 함수 - 정렬</vt:lpstr>
      <vt:lpstr>리스트 함수 – 추가/삭제</vt:lpstr>
      <vt:lpstr>리스트 함수 – 추가/삭제</vt:lpstr>
      <vt:lpstr>리스트 함수 – 추가/삭제</vt:lpstr>
      <vt:lpstr>리스트 함수 – 위치 찾기</vt:lpstr>
      <vt:lpstr>리스트 함수 – 개수 세기</vt:lpstr>
      <vt:lpstr>실습1.</vt:lpstr>
      <vt:lpstr>PowerPoint 프레젠테이션</vt:lpstr>
      <vt:lpstr>문자열 인덱싱</vt:lpstr>
      <vt:lpstr>  문자열 인덱싱, 슬라이싱 </vt:lpstr>
      <vt:lpstr>  문자열 포맷 서식</vt:lpstr>
      <vt:lpstr>문자열 함수</vt:lpstr>
      <vt:lpstr>문자열 함수</vt:lpstr>
      <vt:lpstr>문자열 함수</vt:lpstr>
      <vt:lpstr>문자열 함수</vt:lpstr>
      <vt:lpstr>실습2.</vt:lpstr>
      <vt:lpstr>실습2. 정답</vt:lpstr>
      <vt:lpstr>PowerPoint 프레젠테이션</vt:lpstr>
      <vt:lpstr>Boolean 자료형</vt:lpstr>
      <vt:lpstr>Boolean 자료형</vt:lpstr>
      <vt:lpstr>비교 연산자</vt:lpstr>
      <vt:lpstr>비교 연산자</vt:lpstr>
      <vt:lpstr>논리 연산자</vt:lpstr>
      <vt:lpstr>논리형 연산하기</vt:lpstr>
      <vt:lpstr>in 연산자</vt:lpstr>
      <vt:lpstr>if 조건문</vt:lpstr>
      <vt:lpstr>Quiz.</vt:lpstr>
      <vt:lpstr>실습3.</vt:lpstr>
      <vt:lpstr>if-else문</vt:lpstr>
      <vt:lpstr>if-elif-else문</vt:lpstr>
      <vt:lpstr>중첩 if문</vt:lpstr>
      <vt:lpstr>실습4.</vt:lpstr>
      <vt:lpstr>실습5.</vt:lpstr>
      <vt:lpstr>실습5 - 정답.</vt:lpstr>
      <vt:lpstr>추가) 스택</vt:lpstr>
      <vt:lpstr>추가) 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938</cp:revision>
  <dcterms:created xsi:type="dcterms:W3CDTF">2022-06-26T11:10:22Z</dcterms:created>
  <dcterms:modified xsi:type="dcterms:W3CDTF">2024-11-21T02:53:59Z</dcterms:modified>
</cp:coreProperties>
</file>