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sldIdLst>
    <p:sldId id="675" r:id="rId2"/>
    <p:sldId id="256" r:id="rId3"/>
    <p:sldId id="578" r:id="rId4"/>
    <p:sldId id="627" r:id="rId5"/>
    <p:sldId id="628" r:id="rId6"/>
    <p:sldId id="671" r:id="rId7"/>
    <p:sldId id="679" r:id="rId8"/>
    <p:sldId id="680" r:id="rId9"/>
    <p:sldId id="629" r:id="rId10"/>
    <p:sldId id="630" r:id="rId11"/>
    <p:sldId id="631" r:id="rId12"/>
    <p:sldId id="674" r:id="rId13"/>
    <p:sldId id="681" r:id="rId14"/>
    <p:sldId id="632" r:id="rId15"/>
    <p:sldId id="633" r:id="rId16"/>
    <p:sldId id="672" r:id="rId17"/>
    <p:sldId id="634" r:id="rId18"/>
    <p:sldId id="673" r:id="rId19"/>
    <p:sldId id="676" r:id="rId20"/>
    <p:sldId id="677" r:id="rId21"/>
    <p:sldId id="678" r:id="rId22"/>
    <p:sldId id="682" r:id="rId23"/>
    <p:sldId id="684" r:id="rId24"/>
    <p:sldId id="683" r:id="rId25"/>
    <p:sldId id="685" r:id="rId26"/>
    <p:sldId id="688" r:id="rId27"/>
    <p:sldId id="689" r:id="rId28"/>
    <p:sldId id="686" r:id="rId29"/>
    <p:sldId id="687" r:id="rId30"/>
  </p:sldIdLst>
  <p:sldSz cx="12192000" cy="6858000"/>
  <p:notesSz cx="6858000" cy="9144000"/>
  <p:embeddedFontLst>
    <p:embeddedFont>
      <p:font typeface="메이플스토리" panose="020B0600000101010101" charset="-127"/>
      <p:regular r:id="rId32"/>
      <p:bold r:id="rId33"/>
    </p:embeddedFont>
    <p:embeddedFont>
      <p:font typeface="Arial Rounded MT Bold" panose="020F0704030504030204" pitchFamily="34" charset="0"/>
      <p:regular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HY엽서M" panose="02030600000101010101" pitchFamily="18" charset="-127"/>
      <p:regular r:id="rId39"/>
    </p:embeddedFont>
    <p:embeddedFont>
      <p:font typeface="맑은 고딕" panose="020B0503020000020004" pitchFamily="50" charset="-127"/>
      <p:regular r:id="rId40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3" autoAdjust="0"/>
    <p:restoredTop sz="70888" autoAdjust="0"/>
  </p:normalViewPr>
  <p:slideViewPr>
    <p:cSldViewPr snapToGrid="0">
      <p:cViewPr varScale="1">
        <p:scale>
          <a:sx n="108" d="100"/>
          <a:sy n="108" d="100"/>
        </p:scale>
        <p:origin x="84" y="1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043A6-A237-FAC7-600A-9061B568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52" y="6466897"/>
            <a:ext cx="2743200" cy="365125"/>
          </a:xfrm>
        </p:spPr>
        <p:txBody>
          <a:bodyPr/>
          <a:lstStyle/>
          <a:p>
            <a:fld id="{442BEE3F-2E9A-4FD8-8B8A-8619F3E161C0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0122D-3523-6CED-C5D8-F3D528C1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AC04C-B8A7-FFB2-46A6-4A00B520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148" y="6474198"/>
            <a:ext cx="2743200" cy="365125"/>
          </a:xfrm>
        </p:spPr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62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C3B4-86CF-2498-CC6E-A256E4AA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E0FE57-EEBD-DC2E-5AAA-A425A6D59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A4B4C-46E0-9C94-5EAC-7237CB6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6647A-6FF5-9F90-2812-CADD4840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AE80C-7F7A-130E-8BD8-5BA97658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8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8AC244-4A84-09D3-50FB-F934F9F47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D64C9-D76D-C43E-C82B-A315CE73F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D0D7C-1A4D-433C-79F6-2C0633D1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F9A77-28DF-C409-13B2-D20C80BB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66F88-F4F1-E00D-DC2A-8DBEA270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5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4D0C3-D33B-7107-AB80-D9F33099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97DBF-398C-9DB6-E916-35AB4FE2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5B8D2-7CD5-9B15-8E13-87FF760E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167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601C5-2723-67A2-7D21-9F39D14C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1E75F-8FF2-A69A-E094-650EAEFD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1FDEF-673D-E199-7B54-FFD44BA2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7B47C-D16B-1F66-3165-B941B9C6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13A5C-BE81-C46F-5191-E33C5F06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9A2ED-4026-CEC5-0F77-74287163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CA756-D15D-464E-966E-2DF9AA979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C8A21-839F-87B3-9ABB-E0DA07E88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268EA5-E313-8CB5-4A12-914620F4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797BB-0DAF-A25A-8AC2-46D61F5D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752A1-1625-10E7-A4F0-2E13719E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7AE7F-26ED-35B6-1BBA-A08CB8EC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8D8DD-7148-8B19-6172-B0A169CFC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CD1D6-87C8-BD82-7711-368227F17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8518-1B3C-A417-C6AC-99F9C66D1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843F92-B722-06A6-9A56-0A03BE26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532A15-9ECF-C043-5CC2-911757B5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98F67-77F3-1632-EC3C-114B75C5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B6C1BB-6866-2A3B-A1F3-28B5D93C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4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99283-9B12-5339-3042-B6B67884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7E34E6-ECFD-E5F2-081F-39427DA9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04029-E47F-F52E-AF1E-D31E2D40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665754-DE22-245A-A4D5-FE78A35B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3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E82391-47AE-B4C0-C4C4-22E5D963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9BF5EA-4922-4594-BC0D-A1D7F17A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BF1BF-296A-E655-349A-1877369A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1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94360-95AE-5B28-BF6B-21268060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97E12-A7FB-C81A-18C2-34781A06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9CAA1-90A7-601C-BD90-A0DC6A391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85FF0-6BE8-F11D-CDAC-7E7B63F3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67A35-AF67-BDC9-86E1-D6EE283B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23707-35CC-08DC-8C13-06293DE5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6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7A00-094E-C3F9-1A07-8FD90B7C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E9F136-9A64-0D06-F721-734E1E224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C3BE40-4202-4B4A-C8A7-24945AC6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21BA2-CA17-A4B0-BBDD-B3995CC8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E2437-D7E8-6CA8-856B-7C81E4CF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00DA3E-B239-6A01-347D-5321CBE9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12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DE65-2350-3072-3D26-AE091FE72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0F7DA-0F14-8211-C3E8-B6E466EE4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DDAAB-9487-BAAF-7209-B8E704131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 userDrawn="1"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DDBE88BC-6CC3-E91A-1684-6375C21D23E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2" y="126744"/>
            <a:ext cx="2886635" cy="6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3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acmicpc.net/problem/1442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 dirty="0">
                <a:latin typeface="Arial Rounded MT Bold" panose="020F0704030504030204" pitchFamily="34" charset="0"/>
              </a:rPr>
              <a:t>7</a:t>
            </a:r>
            <a:r>
              <a:rPr lang="ko-KR" altLang="en-US" b="1" dirty="0">
                <a:latin typeface="Arial Rounded MT Bold" panose="020F0704030504030204" pitchFamily="34" charset="0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  <p:pic>
        <p:nvPicPr>
          <p:cNvPr id="10" name="그림 9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A611E206-8734-8C1B-C7A0-99730D8C0F0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2657237"/>
            <a:ext cx="3459480" cy="7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15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  <a:r>
              <a:rPr lang="en-US" altLang="ko-KR" dirty="0"/>
              <a:t>(dictionary)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33196"/>
          </a:xfrm>
        </p:spPr>
        <p:txBody>
          <a:bodyPr/>
          <a:lstStyle/>
          <a:p>
            <a:r>
              <a:rPr lang="ko-KR" altLang="en-US" dirty="0"/>
              <a:t>딕셔너리 값에 접근하기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9A130"/>
                </a:solidFill>
              </a:rPr>
              <a:t>딕셔너리변수</a:t>
            </a:r>
            <a:r>
              <a:rPr lang="en-US" altLang="ko-KR" dirty="0">
                <a:solidFill>
                  <a:srgbClr val="F9A130"/>
                </a:solidFill>
              </a:rPr>
              <a:t>[</a:t>
            </a:r>
            <a:r>
              <a:rPr lang="ko-KR" altLang="en-US" dirty="0">
                <a:solidFill>
                  <a:srgbClr val="F9A130"/>
                </a:solidFill>
              </a:rPr>
              <a:t>키</a:t>
            </a:r>
            <a:r>
              <a:rPr lang="en-US" altLang="ko-KR" dirty="0">
                <a:solidFill>
                  <a:srgbClr val="F9A130"/>
                </a:solidFill>
              </a:rPr>
              <a:t>]</a:t>
            </a:r>
            <a:r>
              <a:rPr lang="en-US" altLang="ko-KR" dirty="0"/>
              <a:t> vs </a:t>
            </a:r>
            <a:r>
              <a:rPr lang="ko-KR" altLang="en-US" dirty="0">
                <a:solidFill>
                  <a:srgbClr val="F9A130"/>
                </a:solidFill>
              </a:rPr>
              <a:t>딕셔너리변수</a:t>
            </a:r>
            <a:r>
              <a:rPr lang="en-US" altLang="ko-KR" dirty="0">
                <a:solidFill>
                  <a:srgbClr val="F9A130"/>
                </a:solidFill>
              </a:rPr>
              <a:t>.get(</a:t>
            </a:r>
            <a:r>
              <a:rPr lang="ko-KR" altLang="en-US" dirty="0">
                <a:solidFill>
                  <a:srgbClr val="F9A130"/>
                </a:solidFill>
              </a:rPr>
              <a:t>키</a:t>
            </a:r>
            <a:r>
              <a:rPr lang="en-US" altLang="ko-KR" dirty="0">
                <a:solidFill>
                  <a:srgbClr val="F9A130"/>
                </a:solidFill>
              </a:rPr>
              <a:t>)</a:t>
            </a:r>
          </a:p>
          <a:p>
            <a:pPr lvl="1"/>
            <a:endParaRPr lang="en-US" altLang="ko-KR" dirty="0">
              <a:solidFill>
                <a:srgbClr val="F9A130"/>
              </a:solidFill>
            </a:endParaRPr>
          </a:p>
          <a:p>
            <a:pPr lvl="1"/>
            <a:endParaRPr lang="en-US" altLang="ko-KR" dirty="0">
              <a:solidFill>
                <a:srgbClr val="F9A130"/>
              </a:solidFill>
            </a:endParaRPr>
          </a:p>
          <a:p>
            <a:endParaRPr lang="en-US" altLang="ko-KR" sz="800" dirty="0"/>
          </a:p>
          <a:p>
            <a:r>
              <a:rPr lang="ko-KR" altLang="en-US" dirty="0"/>
              <a:t>딕셔너리의 모든 키 반환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딕셔너리의 모든 값 반환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72088"/>
            <a:ext cx="6421577" cy="953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2836"/>
            <a:ext cx="6643051" cy="78073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375" y="5789204"/>
            <a:ext cx="7542837" cy="53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  <a:r>
              <a:rPr lang="en-US" altLang="ko-KR" dirty="0"/>
              <a:t>(dictionary)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문을 활용하여 딕셔너리 모든 값 출력하기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6392"/>
            <a:ext cx="4404004" cy="302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0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  <a:r>
              <a:rPr lang="en-US" altLang="ko-KR" dirty="0"/>
              <a:t>(dictionary)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모두 지우기</a:t>
            </a:r>
            <a:endParaRPr lang="en-US" altLang="ko-KR" dirty="0"/>
          </a:p>
          <a:p>
            <a:pPr lvl="1"/>
            <a:r>
              <a:rPr lang="en-US" altLang="ko-KR" dirty="0" err="1"/>
              <a:t>fruits.clear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Key</a:t>
            </a:r>
            <a:r>
              <a:rPr lang="ko-KR" altLang="en-US" dirty="0"/>
              <a:t>가 </a:t>
            </a:r>
            <a:r>
              <a:rPr lang="ko-KR" altLang="en-US" dirty="0" err="1"/>
              <a:t>딕셔너리</a:t>
            </a:r>
            <a:r>
              <a:rPr lang="ko-KR" altLang="en-US" dirty="0"/>
              <a:t> 안에 있는지 조사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D7CA72-ED40-756B-8CAC-4C23D4D66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983958"/>
            <a:ext cx="2119320" cy="112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48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  <a:r>
              <a:rPr lang="en-US" altLang="ko-KR" dirty="0"/>
              <a:t>(dictionary) </a:t>
            </a:r>
            <a:r>
              <a:rPr lang="ko-KR" altLang="en-US" dirty="0"/>
              <a:t>응용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698" y="1612371"/>
            <a:ext cx="6198259" cy="37123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38" y="1612371"/>
            <a:ext cx="4572638" cy="10860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38" y="3130923"/>
            <a:ext cx="3724795" cy="11622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923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) map()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map(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반복 가능한 객체</a:t>
            </a:r>
            <a:r>
              <a:rPr lang="en-US" altLang="ko-KR" dirty="0"/>
              <a:t>) : </a:t>
            </a:r>
            <a:r>
              <a:rPr lang="ko-KR" altLang="en-US" dirty="0"/>
              <a:t>반복 가능한 객체를 함수에 넣어서 실행한다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31517" r="18155"/>
          <a:stretch/>
        </p:blipFill>
        <p:spPr>
          <a:xfrm>
            <a:off x="838200" y="4527484"/>
            <a:ext cx="8176849" cy="17515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6745"/>
            <a:ext cx="3522228" cy="182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28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1. set </a:t>
            </a:r>
            <a:r>
              <a:rPr lang="ko-KR" altLang="en-US" dirty="0">
                <a:solidFill>
                  <a:schemeClr val="accent2"/>
                </a:solidFill>
              </a:rPr>
              <a:t>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5471" y="1325563"/>
            <a:ext cx="39489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hlinkClick r:id="rId2"/>
              </a:rPr>
              <a:t>https://www.acmicpc.net/problem/14425</a:t>
            </a:r>
            <a:endParaRPr lang="ko-KR" altLang="en-US" sz="2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121" y="737401"/>
            <a:ext cx="7250807" cy="550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70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1 -</a:t>
            </a:r>
            <a:r>
              <a:rPr lang="ko-KR" altLang="en-US" dirty="0">
                <a:solidFill>
                  <a:schemeClr val="accent2"/>
                </a:solidFill>
              </a:rPr>
              <a:t>정답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C9D34D-0748-ADE1-92A3-1B0E9BDFB59B}"/>
              </a:ext>
            </a:extLst>
          </p:cNvPr>
          <p:cNvSpPr txBox="1"/>
          <p:nvPr/>
        </p:nvSpPr>
        <p:spPr>
          <a:xfrm>
            <a:off x="1150373" y="1510234"/>
            <a:ext cx="99758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import sys</a:t>
            </a:r>
          </a:p>
          <a:p>
            <a:r>
              <a:rPr lang="en-US" altLang="ko-KR" sz="2400" dirty="0"/>
              <a:t>input = </a:t>
            </a:r>
            <a:r>
              <a:rPr lang="en-US" altLang="ko-KR" sz="2400" dirty="0" err="1"/>
              <a:t>sys.stdin.readline</a:t>
            </a:r>
            <a:endParaRPr lang="en-US" altLang="ko-KR" sz="2400" dirty="0"/>
          </a:p>
          <a:p>
            <a:r>
              <a:rPr lang="en-US" altLang="ko-KR" sz="2400" dirty="0"/>
              <a:t>N, M = map(int, input().split())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S = set()</a:t>
            </a:r>
          </a:p>
          <a:p>
            <a:r>
              <a:rPr lang="en-US" altLang="ko-KR" sz="2400" dirty="0"/>
              <a:t>for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in range(N):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>
                <a:solidFill>
                  <a:srgbClr val="FF0000"/>
                </a:solidFill>
              </a:rPr>
              <a:t>S.add</a:t>
            </a:r>
            <a:r>
              <a:rPr lang="en-US" altLang="ko-KR" sz="2400" dirty="0">
                <a:solidFill>
                  <a:srgbClr val="FF0000"/>
                </a:solidFill>
              </a:rPr>
              <a:t>(input())</a:t>
            </a:r>
          </a:p>
          <a:p>
            <a:r>
              <a:rPr lang="en-US" altLang="ko-KR" sz="2400" dirty="0" err="1"/>
              <a:t>ans</a:t>
            </a:r>
            <a:r>
              <a:rPr lang="en-US" altLang="ko-KR" sz="2400" dirty="0"/>
              <a:t> = 0</a:t>
            </a:r>
          </a:p>
          <a:p>
            <a:r>
              <a:rPr lang="en-US" altLang="ko-KR" sz="2400" dirty="0"/>
              <a:t>for _ in range(M):</a:t>
            </a:r>
          </a:p>
          <a:p>
            <a:r>
              <a:rPr lang="en-US" altLang="ko-KR" sz="2400" dirty="0"/>
              <a:t>    t = input()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>
                <a:solidFill>
                  <a:srgbClr val="FF0000"/>
                </a:solidFill>
              </a:rPr>
              <a:t>if t in S:</a:t>
            </a:r>
          </a:p>
          <a:p>
            <a:r>
              <a:rPr lang="en-US" altLang="ko-KR" sz="2400" dirty="0"/>
              <a:t>        </a:t>
            </a:r>
            <a:r>
              <a:rPr lang="en-US" altLang="ko-KR" sz="2400" dirty="0" err="1"/>
              <a:t>ans</a:t>
            </a:r>
            <a:r>
              <a:rPr lang="en-US" altLang="ko-KR" sz="2400" dirty="0"/>
              <a:t>+=1</a:t>
            </a:r>
          </a:p>
          <a:p>
            <a:r>
              <a:rPr lang="en-US" altLang="ko-KR" sz="2400" dirty="0"/>
              <a:t>print(</a:t>
            </a:r>
            <a:r>
              <a:rPr lang="en-US" altLang="ko-KR" sz="2400" dirty="0" err="1"/>
              <a:t>ans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18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 err="1">
                <a:solidFill>
                  <a:schemeClr val="accent2"/>
                </a:solidFill>
              </a:rPr>
              <a:t>딕셔너리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사용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학생들의 점수를 저장하는 학생 </a:t>
            </a:r>
            <a:r>
              <a:rPr lang="ko-KR" altLang="en-US" dirty="0" err="1"/>
              <a:t>딕셔너리를</a:t>
            </a:r>
            <a:r>
              <a:rPr lang="ko-KR" altLang="en-US" dirty="0"/>
              <a:t> 생성한다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"Alice", "Bob", "Charlie" </a:t>
            </a:r>
            <a:r>
              <a:rPr lang="ko-KR" altLang="en-US" dirty="0"/>
              <a:t>세 명의 학생을 </a:t>
            </a:r>
            <a:r>
              <a:rPr lang="en-US" altLang="ko-KR" dirty="0"/>
              <a:t>key</a:t>
            </a:r>
            <a:r>
              <a:rPr lang="ko-KR" altLang="en-US" dirty="0"/>
              <a:t>로 갖고</a:t>
            </a:r>
            <a:r>
              <a:rPr lang="en-US" altLang="ko-KR" dirty="0"/>
              <a:t>, </a:t>
            </a:r>
            <a:r>
              <a:rPr lang="ko-KR" altLang="en-US" dirty="0"/>
              <a:t>각각의 점수 </a:t>
            </a:r>
            <a:r>
              <a:rPr lang="en-US" altLang="ko-KR" dirty="0"/>
              <a:t>85, 90, 95</a:t>
            </a:r>
            <a:r>
              <a:rPr lang="ko-KR" altLang="en-US" dirty="0"/>
              <a:t>를 </a:t>
            </a:r>
            <a:r>
              <a:rPr lang="en-US" altLang="ko-KR" dirty="0"/>
              <a:t>value</a:t>
            </a:r>
            <a:r>
              <a:rPr lang="ko-KR" altLang="en-US" dirty="0"/>
              <a:t>로 갖는 데이터를 추가한다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학생 추가</a:t>
            </a:r>
            <a:r>
              <a:rPr lang="en-US" altLang="ko-KR" dirty="0"/>
              <a:t>: "David" </a:t>
            </a:r>
            <a:r>
              <a:rPr lang="ko-KR" altLang="en-US" dirty="0"/>
              <a:t>학생의 점수로 </a:t>
            </a:r>
            <a:r>
              <a:rPr lang="en-US" altLang="ko-KR" dirty="0"/>
              <a:t>80</a:t>
            </a:r>
            <a:r>
              <a:rPr lang="ko-KR" altLang="en-US" dirty="0"/>
              <a:t>을 추가한다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학생 점수 수정</a:t>
            </a:r>
            <a:r>
              <a:rPr lang="en-US" altLang="ko-KR" dirty="0"/>
              <a:t>: "Alice" </a:t>
            </a:r>
            <a:r>
              <a:rPr lang="ko-KR" altLang="en-US" dirty="0"/>
              <a:t>학생의 점수를 </a:t>
            </a:r>
            <a:r>
              <a:rPr lang="en-US" altLang="ko-KR" dirty="0"/>
              <a:t>88</a:t>
            </a:r>
            <a:r>
              <a:rPr lang="ko-KR" altLang="en-US" dirty="0"/>
              <a:t>로 수정한다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학생 삭제</a:t>
            </a:r>
            <a:r>
              <a:rPr lang="en-US" altLang="ko-KR" dirty="0"/>
              <a:t>: "Bob" </a:t>
            </a:r>
            <a:r>
              <a:rPr lang="ko-KR" altLang="en-US" dirty="0"/>
              <a:t>학생을 </a:t>
            </a:r>
            <a:r>
              <a:rPr lang="ko-KR" altLang="en-US" dirty="0" err="1"/>
              <a:t>딕셔너리에서</a:t>
            </a:r>
            <a:r>
              <a:rPr lang="ko-KR" altLang="en-US" dirty="0"/>
              <a:t> 삭제한다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학생 전체 출력</a:t>
            </a:r>
            <a:r>
              <a:rPr lang="en-US" altLang="ko-KR" dirty="0"/>
              <a:t>: </a:t>
            </a:r>
            <a:r>
              <a:rPr lang="ko-KR" altLang="en-US" dirty="0" err="1"/>
              <a:t>딕셔너리에</a:t>
            </a:r>
            <a:r>
              <a:rPr lang="ko-KR" altLang="en-US" dirty="0"/>
              <a:t> 있는 모든 학생과 점수를 출력한다</a:t>
            </a:r>
            <a:r>
              <a:rPr lang="en-US" altLang="ko-KR" dirty="0"/>
              <a:t>.(for</a:t>
            </a:r>
            <a:r>
              <a:rPr lang="ko-KR" altLang="en-US" dirty="0"/>
              <a:t>문 이용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2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2-</a:t>
            </a:r>
            <a:r>
              <a:rPr lang="ko-KR" altLang="en-US" dirty="0">
                <a:solidFill>
                  <a:schemeClr val="accent2"/>
                </a:solidFill>
              </a:rPr>
              <a:t>정답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4F9363C-4D53-002B-DA6C-26E65D5C6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583" y="1253331"/>
            <a:ext cx="4167365" cy="5093447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3DB5E-12E0-301B-16F3-BA539CCB6906}"/>
              </a:ext>
            </a:extLst>
          </p:cNvPr>
          <p:cNvSpPr txBox="1"/>
          <p:nvPr/>
        </p:nvSpPr>
        <p:spPr>
          <a:xfrm>
            <a:off x="5668743" y="1404047"/>
            <a:ext cx="53748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dict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= {}</a:t>
            </a: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dict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["Alice"] = 85</a:t>
            </a: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dict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["Bob"] = 90</a:t>
            </a: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dict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["Charlie"] = 95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dict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dict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["David"] = 80</a:t>
            </a: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dict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["Alice"] = 88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dict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effectLst/>
                <a:latin typeface="Consolas" panose="020B0609020204030204" pitchFamily="49" charset="0"/>
              </a:rPr>
              <a:t>dict.pop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("Bob")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dict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for student in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dict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:</a:t>
            </a: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    print(f"{student}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의 점수는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dict.get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(student)}"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239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  <a:r>
              <a:rPr lang="en-US" altLang="ko-KR" dirty="0"/>
              <a:t>(dictionary) </a:t>
            </a:r>
            <a:r>
              <a:rPr lang="ko-KR" altLang="en-US" dirty="0"/>
              <a:t>응용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129707"/>
            <a:ext cx="3724795" cy="52299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760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910929"/>
            <a:ext cx="7772498" cy="1036141"/>
          </a:xfrm>
        </p:spPr>
        <p:txBody>
          <a:bodyPr>
            <a:noAutofit/>
          </a:bodyPr>
          <a:lstStyle/>
          <a:p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셋</a:t>
            </a:r>
            <a:r>
              <a:rPr lang="en-US" altLang="ko-KR" dirty="0"/>
              <a:t>, </a:t>
            </a:r>
            <a:r>
              <a:rPr lang="ko-KR" altLang="en-US" dirty="0"/>
              <a:t>딕셔너리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2024-12-04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  <a:r>
              <a:rPr lang="en-US" altLang="ko-KR" dirty="0"/>
              <a:t>(dictionary) </a:t>
            </a:r>
            <a:r>
              <a:rPr lang="ko-KR" altLang="en-US" dirty="0"/>
              <a:t>응용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12" y="1540110"/>
            <a:ext cx="5876830" cy="30645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846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  <a:r>
              <a:rPr lang="en-US" altLang="ko-KR" dirty="0"/>
              <a:t>(dictionary) </a:t>
            </a:r>
            <a:r>
              <a:rPr lang="ko-KR" altLang="en-US" dirty="0"/>
              <a:t>응용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34" y="1198822"/>
            <a:ext cx="8540507" cy="491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8470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1574"/>
            <a:ext cx="10515600" cy="1325563"/>
          </a:xfrm>
        </p:spPr>
        <p:txBody>
          <a:bodyPr/>
          <a:lstStyle/>
          <a:p>
            <a:r>
              <a:rPr lang="en-US" altLang="ko-KR" dirty="0"/>
              <a:t>  2</a:t>
            </a:r>
            <a:r>
              <a:rPr lang="ko-KR" altLang="en-US" dirty="0"/>
              <a:t>차원 리스트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49287" y="1192265"/>
            <a:ext cx="4608512" cy="7386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메이플스토리" panose="020B0600000101010101" charset="-127"/>
                <a:ea typeface="메이플스토리" panose="020B0600000101010101" charset="-127"/>
              </a:rPr>
              <a:t>2</a:t>
            </a:r>
            <a:r>
              <a:rPr lang="ko-KR" altLang="en-US" sz="2800" dirty="0">
                <a:latin typeface="메이플스토리" panose="020B0600000101010101" charset="-127"/>
                <a:ea typeface="메이플스토리" panose="020B0600000101010101" charset="-127"/>
              </a:rPr>
              <a:t>차원 리스트의 선언 및 생성</a:t>
            </a:r>
            <a:endParaRPr lang="en-US" altLang="ko-KR" sz="2800" dirty="0"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461325" y="2383802"/>
          <a:ext cx="2480804" cy="2209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0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0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66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605861" y="2576306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a[0][0]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864994" y="2576306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a[0][1]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605861" y="3319503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a[1][0]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605862" y="4062700"/>
            <a:ext cx="906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a[2][0]</a:t>
            </a:r>
            <a:endParaRPr lang="ko-KR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912009" y="3320698"/>
            <a:ext cx="812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a[1][1]</a:t>
            </a:r>
            <a:endParaRPr lang="ko-KR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912009" y="4062700"/>
            <a:ext cx="812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a[2][1]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10" y="1415006"/>
            <a:ext cx="3867690" cy="49536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9964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 2</a:t>
            </a:r>
            <a:r>
              <a:rPr lang="ko-KR" altLang="en-US" dirty="0"/>
              <a:t>차원 리스트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40902" y="1013724"/>
            <a:ext cx="6289983" cy="7386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메이플스토리" panose="020B0600000101010101" charset="-127"/>
                <a:ea typeface="메이플스토리" panose="020B0600000101010101" charset="-127"/>
              </a:rPr>
              <a:t>리스트 요소 추가</a:t>
            </a:r>
            <a:r>
              <a:rPr lang="en-US" altLang="ko-KR" sz="2800" dirty="0">
                <a:latin typeface="메이플스토리" panose="020B0600000101010101" charset="-127"/>
                <a:ea typeface="메이플스토리" panose="020B0600000101010101" charset="-127"/>
              </a:rPr>
              <a:t>, </a:t>
            </a:r>
            <a:r>
              <a:rPr lang="ko-KR" altLang="en-US" sz="2800" dirty="0">
                <a:latin typeface="메이플스토리" panose="020B0600000101010101" charset="-127"/>
                <a:ea typeface="메이플스토리" panose="020B0600000101010101" charset="-127"/>
              </a:rPr>
              <a:t>수정</a:t>
            </a:r>
            <a:r>
              <a:rPr lang="en-US" altLang="ko-KR" sz="2800" dirty="0">
                <a:latin typeface="메이플스토리" panose="020B0600000101010101" charset="-127"/>
                <a:ea typeface="메이플스토리" panose="020B0600000101010101" charset="-127"/>
              </a:rPr>
              <a:t>, </a:t>
            </a:r>
            <a:r>
              <a:rPr lang="ko-KR" altLang="en-US" sz="2800" dirty="0">
                <a:latin typeface="메이플스토리" panose="020B0600000101010101" charset="-127"/>
                <a:ea typeface="메이플스토리" panose="020B0600000101010101" charset="-127"/>
              </a:rPr>
              <a:t>삭제</a:t>
            </a:r>
            <a:r>
              <a:rPr lang="en-US" altLang="ko-KR" sz="2800" dirty="0">
                <a:latin typeface="메이플스토리" panose="020B0600000101010101" charset="-127"/>
                <a:ea typeface="메이플스토리" panose="020B0600000101010101" charset="-127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075" y="1893816"/>
            <a:ext cx="4401164" cy="42677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7467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 2</a:t>
            </a:r>
            <a:r>
              <a:rPr lang="ko-KR" altLang="en-US" dirty="0"/>
              <a:t>차원 리스트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66731" y="1069534"/>
            <a:ext cx="5669498" cy="7386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메이플스토리" panose="020B0600000101010101" charset="-127"/>
                <a:ea typeface="메이플스토리" panose="020B0600000101010101" charset="-127"/>
              </a:rPr>
              <a:t>2</a:t>
            </a:r>
            <a:r>
              <a:rPr lang="ko-KR" altLang="en-US" sz="2800" dirty="0">
                <a:latin typeface="메이플스토리" panose="020B0600000101010101" charset="-127"/>
                <a:ea typeface="메이플스토리" panose="020B0600000101010101" charset="-127"/>
              </a:rPr>
              <a:t>차원 리스트의 크기 및 전체 조회</a:t>
            </a:r>
            <a:endParaRPr lang="en-US" altLang="ko-KR" sz="2800" dirty="0"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32349" r="6875"/>
          <a:stretch/>
        </p:blipFill>
        <p:spPr>
          <a:xfrm>
            <a:off x="6439914" y="1895701"/>
            <a:ext cx="4630857" cy="33060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68965"/>
          <a:stretch/>
        </p:blipFill>
        <p:spPr>
          <a:xfrm>
            <a:off x="1166731" y="2395097"/>
            <a:ext cx="4972744" cy="15166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4020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 2</a:t>
            </a:r>
            <a:r>
              <a:rPr lang="ko-KR" altLang="en-US" dirty="0"/>
              <a:t>차원 리스트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29544" y="985822"/>
            <a:ext cx="4608512" cy="6794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메이플스토리" panose="020B0600000101010101" charset="-127"/>
                <a:ea typeface="메이플스토리" panose="020B0600000101010101" charset="-127"/>
              </a:rPr>
              <a:t>2</a:t>
            </a:r>
            <a:r>
              <a:rPr lang="ko-KR" altLang="en-US" sz="2800" dirty="0">
                <a:latin typeface="메이플스토리" panose="020B0600000101010101" charset="-127"/>
                <a:ea typeface="메이플스토리" panose="020B0600000101010101" charset="-127"/>
              </a:rPr>
              <a:t>차원 리스트의 연산</a:t>
            </a:r>
            <a:endParaRPr lang="en-US" altLang="ko-KR" sz="2800" dirty="0"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29" y="1930666"/>
            <a:ext cx="4538990" cy="39693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077" y="2857378"/>
            <a:ext cx="4820323" cy="17528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6651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 2</a:t>
            </a:r>
            <a:r>
              <a:rPr lang="ko-KR" altLang="en-US" dirty="0"/>
              <a:t>차원 리스트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29544" y="985822"/>
            <a:ext cx="4608512" cy="6794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메이플스토리" panose="020B0600000101010101" charset="-127"/>
                <a:ea typeface="메이플스토리" panose="020B0600000101010101" charset="-127"/>
              </a:rPr>
              <a:t>구구단 구현하기</a:t>
            </a:r>
            <a:endParaRPr lang="en-US" altLang="ko-KR" sz="2800" dirty="0"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43" y="2149793"/>
            <a:ext cx="5468113" cy="17528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528" y="2079145"/>
            <a:ext cx="1695687" cy="31341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93010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 2</a:t>
            </a:r>
            <a:r>
              <a:rPr lang="ko-KR" altLang="en-US" dirty="0"/>
              <a:t>차원 리스트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29544" y="985822"/>
            <a:ext cx="4608512" cy="67948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dirty="0">
                <a:latin typeface="메이플스토리" panose="020B0600000101010101" charset="-127"/>
                <a:ea typeface="메이플스토리" panose="020B0600000101010101" charset="-127"/>
              </a:rPr>
              <a:t>구구단 구현하기</a:t>
            </a:r>
            <a:endParaRPr lang="en-US" altLang="ko-KR" sz="2800" dirty="0"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46" y="1924525"/>
            <a:ext cx="5734850" cy="29436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304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2</a:t>
            </a:r>
            <a:r>
              <a:rPr lang="ko-KR" altLang="en-US" dirty="0"/>
              <a:t>차원 리스트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82282" y="1057902"/>
            <a:ext cx="4608512" cy="6794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메이플스토리" panose="020B0600000101010101" charset="-127"/>
                <a:ea typeface="메이플스토리" panose="020B0600000101010101" charset="-127"/>
              </a:rPr>
              <a:t>2</a:t>
            </a:r>
            <a:r>
              <a:rPr lang="ko-KR" altLang="en-US" sz="2800" dirty="0">
                <a:latin typeface="메이플스토리" panose="020B0600000101010101" charset="-127"/>
                <a:ea typeface="메이플스토리" panose="020B0600000101010101" charset="-127"/>
              </a:rPr>
              <a:t>차원 리스트 성적 통계</a:t>
            </a:r>
            <a:endParaRPr lang="en-US" altLang="ko-KR" sz="2800" dirty="0"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015" y="1205820"/>
            <a:ext cx="5119408" cy="50685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0457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2</a:t>
            </a:r>
            <a:r>
              <a:rPr lang="ko-KR" altLang="en-US" dirty="0"/>
              <a:t>차원 리스트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043" y="1113077"/>
            <a:ext cx="6281514" cy="507633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754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()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리스트처럼 요소를 일렬로 저장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저장된 요소를 변경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삭제할 수 없음</a:t>
            </a:r>
            <a:endParaRPr lang="en-US" altLang="ko-KR" dirty="0"/>
          </a:p>
          <a:p>
            <a:r>
              <a:rPr lang="ko-KR" altLang="en-US" dirty="0"/>
              <a:t>한 마디로</a:t>
            </a:r>
            <a:r>
              <a:rPr lang="en-US" altLang="ko-KR" dirty="0"/>
              <a:t>, </a:t>
            </a:r>
            <a:r>
              <a:rPr lang="ko-KR" altLang="en-US" dirty="0"/>
              <a:t>읽기 전용 리스트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메모리 용량을 아끼고 퍼포먼스를 향상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214" y="2346033"/>
            <a:ext cx="3476142" cy="382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9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</a:t>
            </a:r>
            <a:r>
              <a:rPr lang="en-US" altLang="ko-KR" dirty="0"/>
              <a:t>(set)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집합을 표현하는 </a:t>
            </a:r>
            <a:r>
              <a:rPr lang="ko-KR" altLang="en-US" dirty="0" err="1"/>
              <a:t>자료형</a:t>
            </a:r>
            <a:endParaRPr lang="en-US" altLang="ko-KR" dirty="0"/>
          </a:p>
          <a:p>
            <a:r>
              <a:rPr lang="ko-KR" altLang="en-US" dirty="0"/>
              <a:t>중복된 문자는 한번만 저장된다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요소의 순서가 정해져 있지 않아 셋을 출력해보면 매번 요소의 순서가 바뀐다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5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</a:t>
            </a:r>
            <a:r>
              <a:rPr lang="en-US" altLang="ko-KR" dirty="0"/>
              <a:t>(set)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698" y="471117"/>
            <a:ext cx="4288832" cy="56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8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80B31-129E-24D9-042B-19DD1FAB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FFF0B-E926-B175-247B-F1C8164B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3DB04-1705-B906-C1E4-DD7339C1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0F625C-8AC9-0459-219B-40E9010E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4078BA-13F5-DE0C-8244-C072C11E1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5562"/>
            <a:ext cx="2743199" cy="43236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6DB9A83-F6C2-845C-0F35-ECA056400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167" y="2438163"/>
            <a:ext cx="3156432" cy="32110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B5E79AB-BF2C-BA2E-EA17-BA161E206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817" y="2076323"/>
            <a:ext cx="2958753" cy="430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6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80B31-129E-24D9-042B-19DD1FAB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</a:t>
            </a:r>
            <a:r>
              <a:rPr lang="en-US" altLang="ko-KR" dirty="0"/>
              <a:t>(set) </a:t>
            </a:r>
            <a:r>
              <a:rPr lang="ko-KR" altLang="en-US" dirty="0"/>
              <a:t>응용 </a:t>
            </a:r>
            <a:r>
              <a:rPr lang="en-US" altLang="ko-KR" dirty="0"/>
              <a:t>– </a:t>
            </a:r>
            <a:r>
              <a:rPr lang="ko-KR" altLang="en-US" dirty="0" err="1"/>
              <a:t>중복이름</a:t>
            </a:r>
            <a:r>
              <a:rPr lang="ko-KR" altLang="en-US" dirty="0"/>
              <a:t> 찾기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3DB04-1705-B906-C1E4-DD7339C1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0F625C-8AC9-0459-219B-40E9010E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303160" y="1542936"/>
            <a:ext cx="5098139" cy="4186978"/>
            <a:chOff x="1933046" y="1913050"/>
            <a:chExt cx="5098139" cy="4186978"/>
          </a:xfrm>
        </p:grpSpPr>
        <p:sp>
          <p:nvSpPr>
            <p:cNvPr id="14" name="자유형 13"/>
            <p:cNvSpPr/>
            <p:nvPr/>
          </p:nvSpPr>
          <p:spPr>
            <a:xfrm>
              <a:off x="2644986" y="2193094"/>
              <a:ext cx="748937" cy="139361"/>
            </a:xfrm>
            <a:custGeom>
              <a:avLst/>
              <a:gdLst>
                <a:gd name="connsiteX0" fmla="*/ 0 w 748937"/>
                <a:gd name="connsiteY0" fmla="*/ 139361 h 139361"/>
                <a:gd name="connsiteX1" fmla="*/ 426720 w 748937"/>
                <a:gd name="connsiteY1" fmla="*/ 23 h 139361"/>
                <a:gd name="connsiteX2" fmla="*/ 748937 w 748937"/>
                <a:gd name="connsiteY2" fmla="*/ 130652 h 13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8937" h="139361">
                  <a:moveTo>
                    <a:pt x="0" y="139361"/>
                  </a:moveTo>
                  <a:cubicBezTo>
                    <a:pt x="150948" y="70417"/>
                    <a:pt x="301897" y="1474"/>
                    <a:pt x="426720" y="23"/>
                  </a:cubicBezTo>
                  <a:cubicBezTo>
                    <a:pt x="551543" y="-1428"/>
                    <a:pt x="650240" y="64612"/>
                    <a:pt x="748937" y="13065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 15"/>
            <p:cNvSpPr/>
            <p:nvPr/>
          </p:nvSpPr>
          <p:spPr>
            <a:xfrm>
              <a:off x="2644986" y="2057066"/>
              <a:ext cx="1386650" cy="275389"/>
            </a:xfrm>
            <a:custGeom>
              <a:avLst/>
              <a:gdLst>
                <a:gd name="connsiteX0" fmla="*/ 0 w 748937"/>
                <a:gd name="connsiteY0" fmla="*/ 139361 h 139361"/>
                <a:gd name="connsiteX1" fmla="*/ 426720 w 748937"/>
                <a:gd name="connsiteY1" fmla="*/ 23 h 139361"/>
                <a:gd name="connsiteX2" fmla="*/ 748937 w 748937"/>
                <a:gd name="connsiteY2" fmla="*/ 130652 h 13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8937" h="139361">
                  <a:moveTo>
                    <a:pt x="0" y="139361"/>
                  </a:moveTo>
                  <a:cubicBezTo>
                    <a:pt x="150948" y="70417"/>
                    <a:pt x="301897" y="1474"/>
                    <a:pt x="426720" y="23"/>
                  </a:cubicBezTo>
                  <a:cubicBezTo>
                    <a:pt x="551543" y="-1428"/>
                    <a:pt x="650240" y="64612"/>
                    <a:pt x="748937" y="13065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 16"/>
            <p:cNvSpPr/>
            <p:nvPr/>
          </p:nvSpPr>
          <p:spPr>
            <a:xfrm>
              <a:off x="2644986" y="1913050"/>
              <a:ext cx="1890706" cy="417275"/>
            </a:xfrm>
            <a:custGeom>
              <a:avLst/>
              <a:gdLst>
                <a:gd name="connsiteX0" fmla="*/ 0 w 748937"/>
                <a:gd name="connsiteY0" fmla="*/ 139361 h 139361"/>
                <a:gd name="connsiteX1" fmla="*/ 426720 w 748937"/>
                <a:gd name="connsiteY1" fmla="*/ 23 h 139361"/>
                <a:gd name="connsiteX2" fmla="*/ 748937 w 748937"/>
                <a:gd name="connsiteY2" fmla="*/ 130652 h 13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8937" h="139361">
                  <a:moveTo>
                    <a:pt x="0" y="139361"/>
                  </a:moveTo>
                  <a:cubicBezTo>
                    <a:pt x="150948" y="70417"/>
                    <a:pt x="301897" y="1474"/>
                    <a:pt x="426720" y="23"/>
                  </a:cubicBezTo>
                  <a:cubicBezTo>
                    <a:pt x="551543" y="-1428"/>
                    <a:pt x="650240" y="64612"/>
                    <a:pt x="748937" y="13065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5245414" y="1913050"/>
              <a:ext cx="0" cy="4186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2375453" y="2348716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콩쥐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19454" y="2348716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흥부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75666" y="2348716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팥쥐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15597" y="2348716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흥부</a:t>
              </a: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3288988" y="3129198"/>
              <a:ext cx="748937" cy="139361"/>
            </a:xfrm>
            <a:custGeom>
              <a:avLst/>
              <a:gdLst>
                <a:gd name="connsiteX0" fmla="*/ 0 w 748937"/>
                <a:gd name="connsiteY0" fmla="*/ 139361 h 139361"/>
                <a:gd name="connsiteX1" fmla="*/ 426720 w 748937"/>
                <a:gd name="connsiteY1" fmla="*/ 23 h 139361"/>
                <a:gd name="connsiteX2" fmla="*/ 748937 w 748937"/>
                <a:gd name="connsiteY2" fmla="*/ 130652 h 13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8937" h="139361">
                  <a:moveTo>
                    <a:pt x="0" y="139361"/>
                  </a:moveTo>
                  <a:cubicBezTo>
                    <a:pt x="150948" y="70417"/>
                    <a:pt x="301897" y="1474"/>
                    <a:pt x="426720" y="23"/>
                  </a:cubicBezTo>
                  <a:cubicBezTo>
                    <a:pt x="551543" y="-1428"/>
                    <a:pt x="650240" y="64612"/>
                    <a:pt x="748937" y="13065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3288988" y="2993170"/>
              <a:ext cx="1386650" cy="275389"/>
            </a:xfrm>
            <a:custGeom>
              <a:avLst/>
              <a:gdLst>
                <a:gd name="connsiteX0" fmla="*/ 0 w 748937"/>
                <a:gd name="connsiteY0" fmla="*/ 139361 h 139361"/>
                <a:gd name="connsiteX1" fmla="*/ 426720 w 748937"/>
                <a:gd name="connsiteY1" fmla="*/ 23 h 139361"/>
                <a:gd name="connsiteX2" fmla="*/ 748937 w 748937"/>
                <a:gd name="connsiteY2" fmla="*/ 130652 h 13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8937" h="139361">
                  <a:moveTo>
                    <a:pt x="0" y="139361"/>
                  </a:moveTo>
                  <a:cubicBezTo>
                    <a:pt x="150948" y="70417"/>
                    <a:pt x="301897" y="1474"/>
                    <a:pt x="426720" y="23"/>
                  </a:cubicBezTo>
                  <a:cubicBezTo>
                    <a:pt x="551543" y="-1428"/>
                    <a:pt x="650240" y="64612"/>
                    <a:pt x="748937" y="13065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019454" y="3308834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흥부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675666" y="3308834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팥쥐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315597" y="3308834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흥부</a:t>
              </a:r>
            </a:p>
          </p:txBody>
        </p:sp>
        <p:sp>
          <p:nvSpPr>
            <p:cNvPr id="28" name="자유형 27"/>
            <p:cNvSpPr/>
            <p:nvPr/>
          </p:nvSpPr>
          <p:spPr>
            <a:xfrm>
              <a:off x="3888661" y="4001282"/>
              <a:ext cx="748937" cy="139361"/>
            </a:xfrm>
            <a:custGeom>
              <a:avLst/>
              <a:gdLst>
                <a:gd name="connsiteX0" fmla="*/ 0 w 748937"/>
                <a:gd name="connsiteY0" fmla="*/ 139361 h 139361"/>
                <a:gd name="connsiteX1" fmla="*/ 426720 w 748937"/>
                <a:gd name="connsiteY1" fmla="*/ 23 h 139361"/>
                <a:gd name="connsiteX2" fmla="*/ 748937 w 748937"/>
                <a:gd name="connsiteY2" fmla="*/ 130652 h 13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8937" h="139361">
                  <a:moveTo>
                    <a:pt x="0" y="139361"/>
                  </a:moveTo>
                  <a:cubicBezTo>
                    <a:pt x="150948" y="70417"/>
                    <a:pt x="301897" y="1474"/>
                    <a:pt x="426720" y="23"/>
                  </a:cubicBezTo>
                  <a:cubicBezTo>
                    <a:pt x="551543" y="-1428"/>
                    <a:pt x="650240" y="64612"/>
                    <a:pt x="748937" y="13065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75666" y="4159681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팥쥐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315597" y="4159681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흥부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85148" y="3399582"/>
              <a:ext cx="6460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C0000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중복</a:t>
              </a:r>
              <a:r>
                <a:rPr lang="en-US" altLang="ko-KR" sz="1600" dirty="0">
                  <a:solidFill>
                    <a:srgbClr val="C00000"/>
                  </a:solidFill>
                  <a:latin typeface="HY엽서M" panose="02030600000101010101" pitchFamily="18" charset="-127"/>
                  <a:ea typeface="HY엽서M" panose="02030600000101010101" pitchFamily="18" charset="-127"/>
                </a:rPr>
                <a:t>!</a:t>
              </a:r>
              <a:endParaRPr lang="ko-KR" altLang="en-US" sz="1600" dirty="0">
                <a:solidFill>
                  <a:srgbClr val="C00000"/>
                </a:solidFill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98459" y="2411714"/>
              <a:ext cx="1076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중복 없음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61438" y="4195624"/>
              <a:ext cx="1076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HY엽서M" panose="02030600000101010101" pitchFamily="18" charset="-127"/>
                  <a:ea typeface="HY엽서M" panose="02030600000101010101" pitchFamily="18" charset="-127"/>
                </a:rPr>
                <a:t>중복 없음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315597" y="4957381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흥부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98459" y="5085817"/>
              <a:ext cx="15327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>
                  <a:latin typeface="HY엽서M" panose="02030600000101010101" pitchFamily="18" charset="-127"/>
                  <a:ea typeface="HY엽서M" panose="02030600000101010101" pitchFamily="18" charset="-127"/>
                </a:rPr>
                <a:t>비교대상 없음</a:t>
              </a:r>
              <a:endParaRPr lang="ko-KR" altLang="en-US" sz="1600" dirty="0">
                <a:latin typeface="HY엽서M" panose="02030600000101010101" pitchFamily="18" charset="-127"/>
                <a:ea typeface="HY엽서M" panose="0203060000010101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33046" y="2438853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</a:t>
              </a:r>
              <a:r>
                <a:rPr lang="ko-KR" altLang="en-US" sz="1400" dirty="0"/>
                <a:t>행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33046" y="3398971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2</a:t>
              </a:r>
              <a:r>
                <a:rPr lang="ko-KR" altLang="en-US" sz="1400" dirty="0"/>
                <a:t>행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33046" y="4278800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3</a:t>
              </a:r>
              <a:r>
                <a:rPr lang="ko-KR" altLang="en-US" sz="1400" dirty="0"/>
                <a:t>행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33046" y="5123151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4</a:t>
              </a:r>
              <a:r>
                <a:rPr lang="ko-KR" altLang="en-US" sz="1400" dirty="0"/>
                <a:t>행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59879" y="2689053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</a:t>
              </a:r>
              <a:r>
                <a:rPr lang="ko-KR" altLang="en-US" sz="1400" dirty="0"/>
                <a:t>열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87392" y="2689053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2</a:t>
              </a:r>
              <a:r>
                <a:rPr lang="ko-KR" altLang="en-US" sz="1400" dirty="0"/>
                <a:t>열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64150" y="2689053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3</a:t>
              </a:r>
              <a:r>
                <a:rPr lang="ko-KR" altLang="en-US" sz="1400" dirty="0"/>
                <a:t>열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98994" y="2689053"/>
              <a:ext cx="5040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4</a:t>
              </a:r>
              <a:r>
                <a:rPr lang="ko-KR" altLang="en-US" sz="1400" dirty="0"/>
                <a:t>열</a:t>
              </a: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498459" y="3309445"/>
              <a:ext cx="644002" cy="5188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흥부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15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80B31-129E-24D9-042B-19DD1FAB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셋</a:t>
            </a:r>
            <a:r>
              <a:rPr lang="en-US" altLang="ko-KR" dirty="0"/>
              <a:t>(set) </a:t>
            </a:r>
            <a:r>
              <a:rPr lang="ko-KR" altLang="en-US" dirty="0"/>
              <a:t>응용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3DB04-1705-B906-C1E4-DD7339C1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0F625C-8AC9-0459-219B-40E9010E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754" y="1822053"/>
            <a:ext cx="5498332" cy="41611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147" y="1822053"/>
            <a:ext cx="2772162" cy="6858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465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딕셔너리</a:t>
            </a:r>
            <a:r>
              <a:rPr lang="en-US" altLang="ko-KR" dirty="0"/>
              <a:t>(dictionary)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개의 쌍이 하나로 묶이는 자료구조</a:t>
            </a:r>
            <a:endParaRPr lang="en-US" altLang="ko-KR" dirty="0"/>
          </a:p>
          <a:p>
            <a:r>
              <a:rPr lang="ko-KR" altLang="en-US" dirty="0"/>
              <a:t>중괄호</a:t>
            </a:r>
            <a:r>
              <a:rPr lang="en-US" altLang="ko-KR" dirty="0"/>
              <a:t>({})</a:t>
            </a:r>
            <a:r>
              <a:rPr lang="ko-KR" altLang="en-US" dirty="0"/>
              <a:t>로 묶여 있으며 키와 값의 쌍으로 이루어져 있다</a:t>
            </a:r>
            <a:r>
              <a:rPr lang="en-US" altLang="ko-KR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6229"/>
            <a:ext cx="5047593" cy="5640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569" y="2756229"/>
            <a:ext cx="4070224" cy="344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86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5232</TotalTime>
  <Words>679</Words>
  <Application>Microsoft Office PowerPoint</Application>
  <PresentationFormat>와이드스크린</PresentationFormat>
  <Paragraphs>173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HY엽서M</vt:lpstr>
      <vt:lpstr>Consolas</vt:lpstr>
      <vt:lpstr>Arial</vt:lpstr>
      <vt:lpstr>메이플스토리</vt:lpstr>
      <vt:lpstr>Arial Rounded MT Bold</vt:lpstr>
      <vt:lpstr>맑은 고딕</vt:lpstr>
      <vt:lpstr>Wingdings</vt:lpstr>
      <vt:lpstr>1_Office 테마</vt:lpstr>
      <vt:lpstr>    x</vt:lpstr>
      <vt:lpstr>튜플, 셋, 딕셔너리</vt:lpstr>
      <vt:lpstr>튜플(tuple)</vt:lpstr>
      <vt:lpstr>셋(set)</vt:lpstr>
      <vt:lpstr>셋(set)</vt:lpstr>
      <vt:lpstr>셋(set)</vt:lpstr>
      <vt:lpstr>셋(set) 응용 – 중복이름 찾기</vt:lpstr>
      <vt:lpstr>셋(set) 응용</vt:lpstr>
      <vt:lpstr>딕셔너리(dictionary)</vt:lpstr>
      <vt:lpstr>딕셔너리(dictionary)</vt:lpstr>
      <vt:lpstr>딕셔너리(dictionary)</vt:lpstr>
      <vt:lpstr>딕셔너리(dictionary)</vt:lpstr>
      <vt:lpstr>딕셔너리(dictionary) 응용</vt:lpstr>
      <vt:lpstr>추가) map()</vt:lpstr>
      <vt:lpstr>실습1. set 사용</vt:lpstr>
      <vt:lpstr>실습1 -정답</vt:lpstr>
      <vt:lpstr>실습2. 딕셔너리 사용</vt:lpstr>
      <vt:lpstr>실습2-정답</vt:lpstr>
      <vt:lpstr>딕셔너리(dictionary) 응용</vt:lpstr>
      <vt:lpstr>딕셔너리(dictionary) 응용</vt:lpstr>
      <vt:lpstr>딕셔너리(dictionary) 응용</vt:lpstr>
      <vt:lpstr>  2차원 리스트(list)</vt:lpstr>
      <vt:lpstr>  2차원 리스트(list)</vt:lpstr>
      <vt:lpstr>  2차원 리스트(list)</vt:lpstr>
      <vt:lpstr>  2차원 리스트(list)</vt:lpstr>
      <vt:lpstr>  2차원 리스트(list)</vt:lpstr>
      <vt:lpstr>  2차원 리스트(list)</vt:lpstr>
      <vt:lpstr> 2차원 리스트(list)</vt:lpstr>
      <vt:lpstr> 2차원 리스트(list)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jcastle</cp:lastModifiedBy>
  <cp:revision>929</cp:revision>
  <dcterms:created xsi:type="dcterms:W3CDTF">2022-06-26T11:10:22Z</dcterms:created>
  <dcterms:modified xsi:type="dcterms:W3CDTF">2024-12-04T04:55:45Z</dcterms:modified>
</cp:coreProperties>
</file>