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7"/>
  </p:notesMasterIdLst>
  <p:sldIdLst>
    <p:sldId id="672" r:id="rId2"/>
    <p:sldId id="256" r:id="rId3"/>
    <p:sldId id="578" r:id="rId4"/>
    <p:sldId id="579" r:id="rId5"/>
    <p:sldId id="581" r:id="rId6"/>
    <p:sldId id="627" r:id="rId7"/>
    <p:sldId id="673" r:id="rId8"/>
    <p:sldId id="629" r:id="rId9"/>
    <p:sldId id="638" r:id="rId10"/>
    <p:sldId id="628" r:id="rId11"/>
    <p:sldId id="701" r:id="rId12"/>
    <p:sldId id="702" r:id="rId13"/>
    <p:sldId id="703" r:id="rId14"/>
    <p:sldId id="699" r:id="rId15"/>
    <p:sldId id="706" r:id="rId16"/>
    <p:sldId id="643" r:id="rId17"/>
    <p:sldId id="645" r:id="rId18"/>
    <p:sldId id="670" r:id="rId19"/>
    <p:sldId id="707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708" r:id="rId28"/>
    <p:sldId id="683" r:id="rId29"/>
    <p:sldId id="684" r:id="rId30"/>
    <p:sldId id="685" r:id="rId31"/>
    <p:sldId id="686" r:id="rId32"/>
    <p:sldId id="639" r:id="rId33"/>
    <p:sldId id="687" r:id="rId34"/>
    <p:sldId id="641" r:id="rId35"/>
    <p:sldId id="642" r:id="rId36"/>
    <p:sldId id="690" r:id="rId37"/>
    <p:sldId id="644" r:id="rId38"/>
    <p:sldId id="671" r:id="rId39"/>
    <p:sldId id="691" r:id="rId40"/>
    <p:sldId id="692" r:id="rId41"/>
    <p:sldId id="693" r:id="rId42"/>
    <p:sldId id="694" r:id="rId43"/>
    <p:sldId id="695" r:id="rId44"/>
    <p:sldId id="696" r:id="rId45"/>
    <p:sldId id="697" r:id="rId46"/>
  </p:sldIdLst>
  <p:sldSz cx="12192000" cy="6858000"/>
  <p:notesSz cx="6858000" cy="9144000"/>
  <p:embeddedFontLst>
    <p:embeddedFont>
      <p:font typeface="메이플스토리" panose="020B0600000101010101" charset="-127"/>
      <p:regular r:id="rId48"/>
      <p:bold r:id="rId49"/>
    </p:embeddedFont>
    <p:embeddedFont>
      <p:font typeface="Arial Rounded MT Bold" panose="020F0704030504030204" pitchFamily="34" charset="0"/>
      <p:regular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휴먼엑스포" panose="02030504000101010101" pitchFamily="18" charset="-127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3" autoAdjust="0"/>
    <p:restoredTop sz="70888" autoAdjust="0"/>
  </p:normalViewPr>
  <p:slideViewPr>
    <p:cSldViewPr snapToGrid="0">
      <p:cViewPr varScale="1">
        <p:scale>
          <a:sx n="160" d="100"/>
          <a:sy n="160" d="100"/>
        </p:scale>
        <p:origin x="23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2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9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84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0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2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8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4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1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7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7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결과값이 있는 함수 </a:t>
            </a:r>
            <a:r>
              <a:rPr lang="en-US" altLang="ko-KR" dirty="0"/>
              <a:t>(return)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내부의 수행 결과를 </a:t>
            </a:r>
            <a:r>
              <a:rPr lang="en-US" altLang="ko-KR" dirty="0"/>
              <a:t>return</a:t>
            </a:r>
            <a:r>
              <a:rPr lang="ko-KR" altLang="en-US" dirty="0"/>
              <a:t>에 담아서 내보냄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50746"/>
            <a:ext cx="4152422" cy="35261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34" y="2150746"/>
            <a:ext cx="3896269" cy="17718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11666"/>
            <a:ext cx="4286848" cy="2114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480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결과값이 있는 함수 </a:t>
            </a:r>
            <a:r>
              <a:rPr lang="en-US" altLang="ko-KR" dirty="0"/>
              <a:t>(return)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74" y="1325563"/>
            <a:ext cx="5576381" cy="4597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145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3822" y="1076543"/>
            <a:ext cx="1168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 </a:t>
            </a:r>
            <a:r>
              <a:rPr lang="ko-KR" altLang="en-US" sz="2400" dirty="0"/>
              <a:t>두 수</a:t>
            </a:r>
            <a:r>
              <a:rPr lang="en-US" altLang="ko-KR" sz="2400" dirty="0"/>
              <a:t>(2, 2)</a:t>
            </a:r>
            <a:r>
              <a:rPr lang="ko-KR" altLang="en-US" sz="2400" dirty="0"/>
              <a:t>를 매개변수 전달하여 서로 같으면 곱하고</a:t>
            </a:r>
            <a:r>
              <a:rPr lang="en-US" altLang="ko-KR" sz="2400" dirty="0"/>
              <a:t>, </a:t>
            </a:r>
            <a:r>
              <a:rPr lang="ko-KR" altLang="en-US" sz="2400" dirty="0"/>
              <a:t>서로 다르면 더하는 함수를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</a:t>
            </a:r>
            <a:r>
              <a:rPr lang="ko-KR" altLang="en-US" sz="2400" dirty="0"/>
              <a:t>정의하고</a:t>
            </a:r>
            <a:r>
              <a:rPr lang="en-US" altLang="ko-KR" sz="2400" dirty="0"/>
              <a:t> </a:t>
            </a:r>
            <a:r>
              <a:rPr lang="ko-KR" altLang="en-US" sz="2400" dirty="0"/>
              <a:t>호출하는 프로그램을</a:t>
            </a:r>
            <a:r>
              <a:rPr lang="en-US" altLang="ko-KR" sz="2400" dirty="0"/>
              <a:t> </a:t>
            </a:r>
            <a:r>
              <a:rPr lang="ko-KR" altLang="en-US" sz="2400" dirty="0"/>
              <a:t>작성하세요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--------------------------------------------------------------------</a:t>
            </a:r>
            <a:endParaRPr lang="ko-KR" altLang="en-US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6416" y="337444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실행 결과 ☞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16" y="4123251"/>
            <a:ext cx="2292929" cy="1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6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5422" y="1057900"/>
            <a:ext cx="116727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 주문 상품 가격이 </a:t>
            </a:r>
            <a:r>
              <a:rPr lang="en-US" altLang="ko-KR" sz="2400" dirty="0"/>
              <a:t>20,000</a:t>
            </a:r>
            <a:r>
              <a:rPr lang="ko-KR" altLang="en-US" sz="2400" dirty="0"/>
              <a:t>원 미만이면 </a:t>
            </a:r>
            <a:r>
              <a:rPr lang="ko-KR" altLang="en-US" sz="2400" dirty="0" err="1"/>
              <a:t>배송비</a:t>
            </a:r>
            <a:r>
              <a:rPr lang="ko-KR" altLang="en-US" sz="2400" dirty="0"/>
              <a:t> </a:t>
            </a:r>
            <a:r>
              <a:rPr lang="en-US" altLang="ko-KR" sz="2400" dirty="0"/>
              <a:t>(2,500</a:t>
            </a:r>
            <a:r>
              <a:rPr lang="ko-KR" altLang="en-US" sz="2400" dirty="0"/>
              <a:t>원</a:t>
            </a:r>
            <a:r>
              <a:rPr lang="en-US" altLang="ko-KR" sz="2400" dirty="0"/>
              <a:t>) </a:t>
            </a:r>
            <a:r>
              <a:rPr lang="ko-KR" altLang="en-US" sz="2400" dirty="0"/>
              <a:t>포함하고</a:t>
            </a:r>
            <a:r>
              <a:rPr lang="en-US" altLang="ko-KR" sz="2400" dirty="0"/>
              <a:t>, </a:t>
            </a:r>
            <a:r>
              <a:rPr lang="ko-KR" altLang="en-US" sz="2400" dirty="0"/>
              <a:t>아니면 </a:t>
            </a:r>
            <a:r>
              <a:rPr lang="ko-KR" altLang="en-US" sz="2400" dirty="0" err="1"/>
              <a:t>배송비를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  포함하지 않는 프로그램을 작성하세요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--------------------------------------------------------------------</a:t>
            </a:r>
            <a:endParaRPr lang="ko-KR" altLang="en-US" sz="2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 실습</a:t>
            </a:r>
            <a:r>
              <a:rPr lang="en-US" altLang="ko-KR" dirty="0">
                <a:solidFill>
                  <a:schemeClr val="accent2"/>
                </a:solidFill>
              </a:rPr>
              <a:t>2.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4056670"/>
            <a:ext cx="3613103" cy="10007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623300" y="336622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실행 결과 ☞</a:t>
            </a:r>
          </a:p>
        </p:txBody>
      </p:sp>
    </p:spTree>
    <p:extLst>
      <p:ext uri="{BB962C8B-B14F-4D97-AF65-F5344CB8AC3E}">
        <p14:creationId xmlns:p14="http://schemas.microsoft.com/office/powerpoint/2010/main" val="6281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0527"/>
            <a:ext cx="10515600" cy="1325563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32452" y="1578819"/>
            <a:ext cx="432048" cy="3600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96548" y="1578819"/>
            <a:ext cx="432048" cy="3600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32868" y="1578819"/>
            <a:ext cx="432048" cy="3600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3911" y="1588111"/>
            <a:ext cx="432048" cy="3600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54121" y="2464000"/>
            <a:ext cx="432048" cy="3600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42237" y="2464000"/>
            <a:ext cx="432048" cy="3600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09466" y="2464000"/>
            <a:ext cx="432048" cy="3600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5338" y="2478925"/>
            <a:ext cx="432048" cy="3600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36508" y="15788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400604" y="15788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64700" y="15788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92099" y="158811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60925" y="150768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66121" y="2461314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 (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3110" y="24593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61027" y="2481420"/>
            <a:ext cx="7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)    ÷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999103" y="1777423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144111" y="1597403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999103" y="267187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7144111" y="2491856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8" y="3353101"/>
            <a:ext cx="3844494" cy="2677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990" y="3566329"/>
            <a:ext cx="4516497" cy="19498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113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56803"/>
            <a:ext cx="10515600" cy="1325563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매개변수로 리스트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r>
              <a:rPr lang="ko-KR" altLang="en-US" dirty="0"/>
              <a:t>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5316" y="1268760"/>
            <a:ext cx="5870666" cy="5956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리스트를 매개변수로 새로운 리스트 만들기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20D2F6-47EB-8D7F-7E9B-B2359715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54" y="2204729"/>
            <a:ext cx="4854376" cy="3686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391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자판기 프로그램 함수화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 txBox="1">
            <a:spLocks/>
          </p:cNvSpPr>
          <p:nvPr/>
        </p:nvSpPr>
        <p:spPr>
          <a:xfrm>
            <a:off x="602089" y="1718047"/>
            <a:ext cx="10687485" cy="436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/>
              <a:t>저번 시간에 한 자판기 프로그램을 함수화 해보세요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99" y="3037062"/>
            <a:ext cx="7067378" cy="17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2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함수 </a:t>
            </a:r>
            <a:r>
              <a:rPr lang="en-US" altLang="ko-KR" dirty="0">
                <a:solidFill>
                  <a:schemeClr val="accent2"/>
                </a:solidFill>
              </a:rPr>
              <a:t>&amp; </a:t>
            </a:r>
            <a:r>
              <a:rPr lang="ko-KR" altLang="en-US" dirty="0">
                <a:solidFill>
                  <a:schemeClr val="accent2"/>
                </a:solidFill>
              </a:rPr>
              <a:t>스택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리스트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 txBox="1">
            <a:spLocks/>
          </p:cNvSpPr>
          <p:nvPr/>
        </p:nvSpPr>
        <p:spPr>
          <a:xfrm>
            <a:off x="602089" y="1718047"/>
            <a:ext cx="10687485" cy="436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hlinkClick r:id="rId3"/>
              </a:rPr>
              <a:t>https://www.acmicpc.net/problem/10828</a:t>
            </a:r>
            <a:endParaRPr lang="en-US" altLang="ko-KR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9" y="3140530"/>
            <a:ext cx="495369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A5CA9291-EF77-13E3-E0FC-BD68A45A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4-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1257D55E-A535-E256-498A-BE6E939BAB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sys</a:t>
            </a:r>
          </a:p>
          <a:p>
            <a:pPr marL="0" indent="0">
              <a:buNone/>
            </a:pPr>
            <a:r>
              <a:rPr lang="en-US" altLang="ko-KR" dirty="0"/>
              <a:t>n = int(</a:t>
            </a:r>
            <a:r>
              <a:rPr lang="en-US" altLang="ko-KR" dirty="0" err="1"/>
              <a:t>sys.stdin.readline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stack=[]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pPr marL="0" indent="0">
              <a:buNone/>
            </a:pPr>
            <a:r>
              <a:rPr lang="en-US" altLang="ko-KR" dirty="0"/>
              <a:t>    command = </a:t>
            </a:r>
            <a:r>
              <a:rPr lang="en-US" altLang="ko-KR" dirty="0" err="1"/>
              <a:t>sys.stdin.readline</a:t>
            </a:r>
            <a:r>
              <a:rPr lang="en-US" altLang="ko-KR" dirty="0"/>
              <a:t>().split()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command[0]=='push':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stack.append</a:t>
            </a:r>
            <a:r>
              <a:rPr lang="en-US" altLang="ko-KR" dirty="0"/>
              <a:t>(command[1])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command[0]=='pop':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len</a:t>
            </a:r>
            <a:r>
              <a:rPr lang="en-US" altLang="ko-KR" dirty="0"/>
              <a:t>(stack)==0:</a:t>
            </a:r>
          </a:p>
          <a:p>
            <a:pPr marL="0" indent="0">
              <a:buNone/>
            </a:pPr>
            <a:r>
              <a:rPr lang="en-US" altLang="ko-KR" dirty="0"/>
              <a:t>            print(-1)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</a:t>
            </a:r>
            <a:r>
              <a:rPr lang="en-US" altLang="ko-KR" dirty="0" err="1"/>
              <a:t>stack.pop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5ED88A76-8C98-14B8-0FFB-762FB3659C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command[0] == 'size':</a:t>
            </a:r>
          </a:p>
          <a:p>
            <a:pPr marL="0" indent="0">
              <a:buNone/>
            </a:pPr>
            <a:r>
              <a:rPr lang="en-US" altLang="ko-KR" dirty="0"/>
              <a:t>   print(</a:t>
            </a:r>
            <a:r>
              <a:rPr lang="en-US" altLang="ko-KR" dirty="0" err="1"/>
              <a:t>len</a:t>
            </a:r>
            <a:r>
              <a:rPr lang="en-US" altLang="ko-KR" dirty="0"/>
              <a:t>(stack))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command[0] == 'empty':</a:t>
            </a:r>
          </a:p>
          <a:p>
            <a:pPr marL="0" indent="0">
              <a:buNone/>
            </a:pPr>
            <a:r>
              <a:rPr lang="en-US" altLang="ko-KR" dirty="0"/>
              <a:t>   if </a:t>
            </a:r>
            <a:r>
              <a:rPr lang="en-US" altLang="ko-KR" dirty="0" err="1"/>
              <a:t>len</a:t>
            </a:r>
            <a:r>
              <a:rPr lang="en-US" altLang="ko-KR" dirty="0"/>
              <a:t>(stack)==0:</a:t>
            </a:r>
          </a:p>
          <a:p>
            <a:pPr marL="0" indent="0">
              <a:buNone/>
            </a:pPr>
            <a:r>
              <a:rPr lang="en-US" altLang="ko-KR" dirty="0"/>
              <a:t>       print(1)</a:t>
            </a:r>
          </a:p>
          <a:p>
            <a:pPr marL="0" indent="0">
              <a:buNone/>
            </a:pPr>
            <a:r>
              <a:rPr lang="en-US" altLang="ko-KR" dirty="0"/>
              <a:t>   else:</a:t>
            </a:r>
          </a:p>
          <a:p>
            <a:pPr marL="0" indent="0">
              <a:buNone/>
            </a:pPr>
            <a:r>
              <a:rPr lang="en-US" altLang="ko-KR" dirty="0"/>
              <a:t>       print(0)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command[0] == 'top':</a:t>
            </a:r>
          </a:p>
          <a:p>
            <a:pPr marL="0" indent="0">
              <a:buNone/>
            </a:pPr>
            <a:r>
              <a:rPr lang="en-US" altLang="ko-KR" dirty="0"/>
              <a:t>   if </a:t>
            </a:r>
            <a:r>
              <a:rPr lang="en-US" altLang="ko-KR" dirty="0" err="1"/>
              <a:t>len</a:t>
            </a:r>
            <a:r>
              <a:rPr lang="en-US" altLang="ko-KR" dirty="0"/>
              <a:t>(stack)==0:</a:t>
            </a:r>
          </a:p>
          <a:p>
            <a:pPr marL="0" indent="0">
              <a:buNone/>
            </a:pPr>
            <a:r>
              <a:rPr lang="en-US" altLang="ko-KR" dirty="0"/>
              <a:t>       print(-1)</a:t>
            </a:r>
          </a:p>
          <a:p>
            <a:pPr marL="0" indent="0">
              <a:buNone/>
            </a:pPr>
            <a:r>
              <a:rPr lang="en-US" altLang="ko-KR" dirty="0"/>
              <a:t>   else:</a:t>
            </a:r>
          </a:p>
          <a:p>
            <a:pPr marL="0" indent="0">
              <a:buNone/>
            </a:pPr>
            <a:r>
              <a:rPr lang="en-US" altLang="ko-KR" dirty="0"/>
              <a:t>      print(stack[-1])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2024-12-05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5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범위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전역 변수</a:t>
            </a:r>
            <a:r>
              <a:rPr lang="en-US" altLang="ko-KR" dirty="0"/>
              <a:t>: </a:t>
            </a:r>
            <a:r>
              <a:rPr lang="ko-KR" altLang="en-US" dirty="0"/>
              <a:t>프로그램 전체에서 사용되는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 변수</a:t>
            </a:r>
            <a:r>
              <a:rPr lang="en-US" altLang="ko-KR" dirty="0"/>
              <a:t>: </a:t>
            </a:r>
            <a:r>
              <a:rPr lang="ko-KR" altLang="en-US" dirty="0"/>
              <a:t>한정된 지역</a:t>
            </a:r>
            <a:r>
              <a:rPr lang="en-US" altLang="ko-KR" dirty="0"/>
              <a:t>(ex.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에서만 사용되는 변수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392859"/>
            <a:ext cx="7772498" cy="1036141"/>
          </a:xfrm>
        </p:spPr>
        <p:txBody>
          <a:bodyPr>
            <a:no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 err="1"/>
              <a:t>매서드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79014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변수의 유효 범위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6622" y="1124826"/>
            <a:ext cx="8931826" cy="29546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전역 변수의 유효 범위</a:t>
            </a:r>
            <a:endParaRPr lang="en-US" altLang="ko-KR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sz="2400" dirty="0">
                <a:latin typeface="+mn-ea"/>
              </a:rPr>
              <a:t>전역 변수는 메인 함수의 위쪽에서 선언하여 사용하고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     </a:t>
            </a:r>
            <a:r>
              <a:rPr lang="ko-KR" altLang="en-US" sz="2400" dirty="0">
                <a:latin typeface="+mn-ea"/>
              </a:rPr>
              <a:t>영향 범위가 전체로 미친다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2800" dirty="0">
                <a:latin typeface="+mn-ea"/>
              </a:rPr>
              <a:t>   </a:t>
            </a:r>
            <a:r>
              <a:rPr lang="ko-KR" altLang="en-US" sz="2400" dirty="0">
                <a:latin typeface="+mn-ea"/>
              </a:rPr>
              <a:t> 프로그램이 종료되면 메모리에서 소멸한다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04" y="3682473"/>
            <a:ext cx="6087325" cy="24958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758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변수의 유효 범위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72922" y="1193889"/>
            <a:ext cx="8462954" cy="18466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지역 변수</a:t>
            </a:r>
            <a:r>
              <a:rPr lang="en-US" altLang="ko-KR" sz="2800" dirty="0">
                <a:latin typeface="+mn-ea"/>
              </a:rPr>
              <a:t>(local variable)</a:t>
            </a:r>
            <a:r>
              <a:rPr lang="ko-KR" altLang="en-US" sz="2800" dirty="0">
                <a:latin typeface="+mn-ea"/>
              </a:rPr>
              <a:t>의 유효 범위</a:t>
            </a:r>
            <a:endParaRPr lang="en-US" altLang="ko-KR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지역변수는 함수나 명령문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조건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반복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의 블록 안에서 생성되며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블록</a:t>
            </a:r>
            <a:r>
              <a:rPr lang="en-US" altLang="ko-KR" sz="2400" dirty="0">
                <a:latin typeface="+mn-ea"/>
              </a:rPr>
              <a:t>{ }</a:t>
            </a:r>
            <a:r>
              <a:rPr lang="ko-KR" altLang="en-US" sz="2400" dirty="0">
                <a:latin typeface="+mn-ea"/>
              </a:rPr>
              <a:t>을 벗어나면 메모리에서 소멸한다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69" y="3213529"/>
            <a:ext cx="5506218" cy="2867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413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변수의 유효 범위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0661" y="1217599"/>
            <a:ext cx="8250094" cy="6753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전역 변수의 유효 범위 </a:t>
            </a:r>
            <a:r>
              <a:rPr lang="en-US" altLang="ko-KR" sz="2800" dirty="0">
                <a:latin typeface="+mn-ea"/>
              </a:rPr>
              <a:t>– </a:t>
            </a:r>
            <a:r>
              <a:rPr lang="en-US" altLang="ko-KR" sz="2800" dirty="0">
                <a:solidFill>
                  <a:srgbClr val="C00000"/>
                </a:solidFill>
                <a:latin typeface="+mn-ea"/>
              </a:rPr>
              <a:t>global </a:t>
            </a:r>
            <a:r>
              <a:rPr lang="ko-KR" altLang="en-US" sz="2800" dirty="0">
                <a:solidFill>
                  <a:srgbClr val="C00000"/>
                </a:solidFill>
                <a:latin typeface="+mn-ea"/>
              </a:rPr>
              <a:t>키워드 사용</a:t>
            </a:r>
            <a:r>
              <a:rPr lang="ko-KR" altLang="en-US" sz="28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99" y="2153696"/>
            <a:ext cx="5511337" cy="3434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985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-90692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변수의 메모리 영역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930563" y="2004059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19200" y="1505807"/>
            <a:ext cx="65280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200" b="1" dirty="0">
                <a:solidFill>
                  <a:srgbClr val="0070C0"/>
                </a:solidFill>
              </a:rPr>
              <a:t>데이터 영역 </a:t>
            </a:r>
            <a:r>
              <a:rPr lang="en-US" altLang="ko-KR" sz="2200" dirty="0"/>
              <a:t>: </a:t>
            </a:r>
            <a:r>
              <a:rPr lang="ko-KR" altLang="en-US" sz="2200" b="1" dirty="0">
                <a:solidFill>
                  <a:srgbClr val="C00000"/>
                </a:solidFill>
              </a:rPr>
              <a:t>전역 변수</a:t>
            </a:r>
            <a:r>
              <a:rPr lang="ko-KR" altLang="en-US" sz="2200" dirty="0"/>
              <a:t>가 저장되는 영역</a:t>
            </a:r>
            <a:endParaRPr lang="en-US" altLang="ko-KR" sz="2200" dirty="0"/>
          </a:p>
          <a:p>
            <a:endParaRPr lang="en-US" altLang="ko-KR" sz="2000" dirty="0"/>
          </a:p>
          <a:p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ko-KR" altLang="en-US" sz="2200" b="1" dirty="0" err="1">
                <a:solidFill>
                  <a:srgbClr val="0070C0"/>
                </a:solidFill>
              </a:rPr>
              <a:t>스택</a:t>
            </a:r>
            <a:r>
              <a:rPr lang="ko-KR" altLang="en-US" sz="2200" b="1" dirty="0">
                <a:solidFill>
                  <a:srgbClr val="0070C0"/>
                </a:solidFill>
              </a:rPr>
              <a:t> 영역 </a:t>
            </a:r>
            <a:r>
              <a:rPr lang="en-US" altLang="ko-KR" sz="2200" dirty="0"/>
              <a:t>: </a:t>
            </a:r>
            <a:r>
              <a:rPr lang="ko-KR" altLang="en-US" sz="2200" b="1" dirty="0">
                <a:solidFill>
                  <a:srgbClr val="C00000"/>
                </a:solidFill>
              </a:rPr>
              <a:t>매개 변수</a:t>
            </a:r>
            <a:r>
              <a:rPr lang="en-US" altLang="ko-KR" sz="2200" b="1" dirty="0">
                <a:solidFill>
                  <a:srgbClr val="C00000"/>
                </a:solidFill>
              </a:rPr>
              <a:t> </a:t>
            </a:r>
            <a:r>
              <a:rPr lang="ko-KR" altLang="en-US" sz="2200" b="1" dirty="0">
                <a:solidFill>
                  <a:srgbClr val="C00000"/>
                </a:solidFill>
              </a:rPr>
              <a:t>및 중괄호</a:t>
            </a:r>
            <a:r>
              <a:rPr lang="en-US" altLang="ko-KR" sz="2200" b="1" dirty="0">
                <a:solidFill>
                  <a:srgbClr val="C00000"/>
                </a:solidFill>
              </a:rPr>
              <a:t>(</a:t>
            </a:r>
            <a:r>
              <a:rPr lang="ko-KR" altLang="en-US" sz="2200" b="1" dirty="0">
                <a:solidFill>
                  <a:srgbClr val="C00000"/>
                </a:solidFill>
              </a:rPr>
              <a:t>블록</a:t>
            </a: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b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ko-KR" altLang="en-US" sz="2200" b="1" dirty="0">
                <a:solidFill>
                  <a:srgbClr val="C00000"/>
                </a:solidFill>
              </a:rPr>
              <a:t>내부에 정의된 변수</a:t>
            </a:r>
            <a:r>
              <a:rPr lang="ko-KR" altLang="en-US" sz="2200" dirty="0"/>
              <a:t>들이 </a:t>
            </a:r>
            <a:br>
              <a:rPr lang="en-US" altLang="ko-KR" sz="2200" dirty="0"/>
            </a:br>
            <a:r>
              <a:rPr lang="en-US" altLang="ko-KR" sz="2200" dirty="0"/>
              <a:t>               </a:t>
            </a:r>
            <a:r>
              <a:rPr lang="ko-KR" altLang="en-US" sz="2200" dirty="0"/>
              <a:t>저장되는 영역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 err="1">
                <a:solidFill>
                  <a:srgbClr val="0070C0"/>
                </a:solidFill>
              </a:rPr>
              <a:t>힙</a:t>
            </a:r>
            <a:r>
              <a:rPr lang="ko-KR" altLang="en-US" sz="2200" b="1" dirty="0">
                <a:solidFill>
                  <a:srgbClr val="0070C0"/>
                </a:solidFill>
              </a:rPr>
              <a:t> 영역 </a:t>
            </a:r>
            <a:r>
              <a:rPr lang="en-US" altLang="ko-KR" sz="2200" b="1" dirty="0"/>
              <a:t>: </a:t>
            </a:r>
            <a:r>
              <a:rPr lang="ko-KR" altLang="en-US" sz="2200" b="1" dirty="0">
                <a:solidFill>
                  <a:srgbClr val="C00000"/>
                </a:solidFill>
              </a:rPr>
              <a:t>동적으로 메모리를 할당하는 </a:t>
            </a:r>
            <a:br>
              <a:rPr lang="en-US" altLang="ko-KR" sz="2200" b="1" dirty="0">
                <a:solidFill>
                  <a:srgbClr val="C00000"/>
                </a:solidFill>
              </a:rPr>
            </a:br>
            <a:r>
              <a:rPr lang="en-US" altLang="ko-KR" sz="2200" b="1" dirty="0">
                <a:solidFill>
                  <a:srgbClr val="C00000"/>
                </a:solidFill>
              </a:rPr>
              <a:t>            </a:t>
            </a:r>
            <a:r>
              <a:rPr lang="ko-KR" altLang="en-US" sz="2200" b="1" dirty="0">
                <a:solidFill>
                  <a:srgbClr val="C00000"/>
                </a:solidFill>
              </a:rPr>
              <a:t>변수</a:t>
            </a:r>
            <a:r>
              <a:rPr lang="ko-KR" altLang="en-US" sz="2200" dirty="0"/>
              <a:t>들이 저장되는 영역</a:t>
            </a:r>
            <a:endParaRPr lang="en-US" altLang="ko-KR" sz="2200" dirty="0"/>
          </a:p>
          <a:p>
            <a:r>
              <a:rPr lang="en-US" altLang="ko-KR" sz="2200" dirty="0"/>
              <a:t>             (</a:t>
            </a:r>
            <a:r>
              <a:rPr lang="ko-KR" altLang="en-US" sz="2200" dirty="0"/>
              <a:t>객체 </a:t>
            </a:r>
            <a:r>
              <a:rPr lang="en-US" altLang="ko-KR" sz="2200" dirty="0"/>
              <a:t>- </a:t>
            </a:r>
            <a:r>
              <a:rPr lang="ko-KR" altLang="en-US" sz="2200" dirty="0" err="1"/>
              <a:t>인스턴스</a:t>
            </a:r>
            <a:r>
              <a:rPr lang="ko-KR" altLang="en-US" sz="2200" dirty="0"/>
              <a:t> 변수</a:t>
            </a:r>
            <a:r>
              <a:rPr lang="en-US" altLang="ko-KR" sz="2200" dirty="0"/>
              <a:t>)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930563" y="3238737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930563" y="4549329"/>
            <a:ext cx="906938" cy="16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36159" y="1520476"/>
            <a:ext cx="3368907" cy="130297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고정된 영역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정적 변수 등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36159" y="4092602"/>
            <a:ext cx="3368907" cy="1302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heap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객체 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6159" y="2784231"/>
            <a:ext cx="3368907" cy="1302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지역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3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76543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 ------------------------------------------------------------------            </a:t>
            </a:r>
          </a:p>
          <a:p>
            <a:r>
              <a:rPr lang="en-US" altLang="ko-KR" sz="2400" dirty="0"/>
              <a:t>          1~30</a:t>
            </a:r>
            <a:r>
              <a:rPr lang="ko-KR" altLang="en-US" sz="2400" dirty="0"/>
              <a:t>까지의 자연수 중 배수와 배수의 개수를 계산하는 함수를 정의하시오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------------------------------------------------------------------</a:t>
            </a:r>
            <a:endParaRPr lang="ko-KR" altLang="en-US" sz="2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5.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18" y="3338888"/>
            <a:ext cx="5211637" cy="8944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48718" y="267814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실행 결과 ☞</a:t>
            </a:r>
          </a:p>
        </p:txBody>
      </p:sp>
    </p:spTree>
    <p:extLst>
      <p:ext uri="{BB962C8B-B14F-4D97-AF65-F5344CB8AC3E}">
        <p14:creationId xmlns:p14="http://schemas.microsoft.com/office/powerpoint/2010/main" val="1045592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함수의 기본 매개변수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77726" y="1090318"/>
            <a:ext cx="8735517" cy="18466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기본 매개변수</a:t>
            </a:r>
            <a:endParaRPr lang="en-US" altLang="ko-KR" sz="2800" dirty="0">
              <a:latin typeface="메이플스토리" panose="020B0600000101010101" charset="-127"/>
              <a:ea typeface="메이플스토리" panose="020B0600000101010101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매개변수를 초기화하여 선언하고 함수 </a:t>
            </a:r>
            <a:r>
              <a:rPr lang="ko-KR" altLang="en-US" sz="2400" dirty="0" err="1">
                <a:latin typeface="+mn-ea"/>
              </a:rPr>
              <a:t>호출시</a:t>
            </a:r>
            <a:r>
              <a:rPr lang="ko-KR" altLang="en-US" sz="2400" dirty="0">
                <a:latin typeface="+mn-ea"/>
              </a:rPr>
              <a:t> 매개변수를 생략하면 기본 값으로 출력된다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51609" y="3396768"/>
            <a:ext cx="3960440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C00000"/>
                </a:solidFill>
              </a:rPr>
              <a:t>def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1,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2=1):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3" y="2974742"/>
            <a:ext cx="4479758" cy="2466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064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함수의 가변 매개변수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200" y="1132650"/>
            <a:ext cx="10080978" cy="23499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+mn-ea"/>
              </a:rPr>
              <a:t>가변 매개변수</a:t>
            </a:r>
            <a:endParaRPr lang="en-US" altLang="ko-KR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매개변수의 개수가 정해지지 않고 변경가능 할 때 사용하는 변수이다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>
                <a:latin typeface="+mn-ea"/>
              </a:rPr>
              <a:t>변수이름</a:t>
            </a:r>
            <a:r>
              <a:rPr lang="ko-KR" altLang="en-US" sz="2400" dirty="0">
                <a:latin typeface="+mn-ea"/>
              </a:rPr>
              <a:t> 앞에 </a:t>
            </a:r>
            <a:r>
              <a:rPr lang="en-US" altLang="ko-KR" sz="2400" dirty="0">
                <a:latin typeface="+mn-ea"/>
              </a:rPr>
              <a:t>*</a:t>
            </a:r>
            <a:r>
              <a:rPr lang="ko-KR" altLang="en-US" sz="2400" dirty="0">
                <a:latin typeface="+mn-ea"/>
              </a:rPr>
              <a:t>를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붙인다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매개변수는 </a:t>
            </a:r>
            <a:r>
              <a:rPr lang="ko-KR" altLang="en-US" sz="2400" dirty="0" err="1">
                <a:latin typeface="+mn-ea"/>
              </a:rPr>
              <a:t>튜플로</a:t>
            </a:r>
            <a:r>
              <a:rPr lang="ko-KR" altLang="en-US" sz="2400" dirty="0">
                <a:latin typeface="+mn-ea"/>
              </a:rPr>
              <a:t> 정의 된다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218607" y="3639164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C00000"/>
                </a:solidFill>
              </a:rPr>
              <a:t>def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(*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B62486-85CA-5C4B-7E6C-B9A5F51A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0467"/>
            <a:ext cx="4009323" cy="33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3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DC73C-4587-8C1E-8895-589A8CF10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E138C-7560-E6D2-A0A2-4E0E8691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함수의 가변 매개변수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1B016-4DF6-9EAD-2851-DDFCF09E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93AF3-C293-B4BC-8029-B63D1E0172E8}"/>
              </a:ext>
            </a:extLst>
          </p:cNvPr>
          <p:cNvSpPr txBox="1"/>
          <p:nvPr/>
        </p:nvSpPr>
        <p:spPr>
          <a:xfrm>
            <a:off x="1219200" y="1132650"/>
            <a:ext cx="10080978" cy="23499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+mn-ea"/>
              </a:rPr>
              <a:t>가변 키워드 매개변수</a:t>
            </a:r>
            <a:endParaRPr lang="en-US" altLang="ko-KR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임의의 개수의 키워드 인자도 받을 수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변수이름 앞에 </a:t>
            </a:r>
            <a:r>
              <a:rPr lang="en-US" altLang="ko-KR" sz="2400" dirty="0">
                <a:latin typeface="+mn-ea"/>
              </a:rPr>
              <a:t>**</a:t>
            </a:r>
            <a:r>
              <a:rPr lang="ko-KR" altLang="en-US" sz="2400" dirty="0">
                <a:latin typeface="+mn-ea"/>
              </a:rPr>
              <a:t>를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붙인다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매개변수는 </a:t>
            </a:r>
            <a:r>
              <a:rPr lang="ko-KR" altLang="en-US" sz="2400" dirty="0" err="1">
                <a:latin typeface="+mn-ea"/>
              </a:rPr>
              <a:t>딕셔너리로</a:t>
            </a:r>
            <a:r>
              <a:rPr lang="ko-KR" altLang="en-US" sz="2400" dirty="0">
                <a:latin typeface="+mn-ea"/>
              </a:rPr>
              <a:t> 정의 된다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0145C1D-6E26-3D24-B196-2ADCFF2CFD88}"/>
              </a:ext>
            </a:extLst>
          </p:cNvPr>
          <p:cNvSpPr/>
          <p:nvPr/>
        </p:nvSpPr>
        <p:spPr>
          <a:xfrm>
            <a:off x="2218607" y="3639164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C00000"/>
                </a:solidFill>
              </a:rPr>
              <a:t>def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(**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0C229C-2273-077C-D83F-826FDE88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23" y="3614410"/>
            <a:ext cx="6105773" cy="20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r>
              <a:rPr lang="en-US" altLang="ko-KR" dirty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42" y="1165499"/>
            <a:ext cx="5195215" cy="49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r>
              <a:rPr lang="en-US" altLang="ko-KR" dirty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D30BC24-FFA8-490B-AE9D-02A0F0A6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27425"/>
              </p:ext>
            </p:extLst>
          </p:nvPr>
        </p:nvGraphicFramePr>
        <p:xfrm>
          <a:off x="1319855" y="1325564"/>
          <a:ext cx="9500545" cy="498078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155586">
                  <a:extLst>
                    <a:ext uri="{9D8B030D-6E8A-4147-A177-3AD203B41FA5}">
                      <a16:colId xmlns:a16="http://schemas.microsoft.com/office/drawing/2014/main" val="3449779131"/>
                    </a:ext>
                  </a:extLst>
                </a:gridCol>
                <a:gridCol w="4342116">
                  <a:extLst>
                    <a:ext uri="{9D8B030D-6E8A-4147-A177-3AD203B41FA5}">
                      <a16:colId xmlns:a16="http://schemas.microsoft.com/office/drawing/2014/main" val="2999485284"/>
                    </a:ext>
                  </a:extLst>
                </a:gridCol>
                <a:gridCol w="3002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4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함수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solidFill>
                      <a:srgbClr val="00F20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rgbClr val="00F20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예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  <a:solidFill>
                      <a:srgbClr val="00F2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81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sum(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iterable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800" baseline="0" dirty="0" err="1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 모든 요소의 합을 반환</a:t>
                      </a:r>
                      <a:endParaRPr lang="en-US" altLang="ko-KR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sum([1, 2, 3]) </a:t>
                      </a:r>
                      <a:r>
                        <a:rPr lang="en-US" altLang="ko-KR" sz="2000" baseline="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sum((1.2.3)) </a:t>
                      </a:r>
                      <a:r>
                        <a:rPr lang="en-US" altLang="ko-KR" sz="2000" baseline="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5580449"/>
                  </a:ext>
                </a:extLst>
              </a:tr>
              <a:tr h="81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max()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리스트나 </a:t>
                      </a:r>
                      <a:r>
                        <a:rPr lang="ko-KR" altLang="en-US" sz="1800" baseline="0" dirty="0" err="1">
                          <a:solidFill>
                            <a:schemeClr val="tx1"/>
                          </a:solidFill>
                        </a:rPr>
                        <a:t>튜플의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aseline="0" dirty="0" err="1">
                          <a:solidFill>
                            <a:schemeClr val="tx1"/>
                          </a:solidFill>
                        </a:rPr>
                        <a:t>요소중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 최대값을 반환</a:t>
                      </a:r>
                      <a:endParaRPr lang="en-US" altLang="ko-KR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Max([1, 2, 3, 4]) </a:t>
                      </a:r>
                      <a:r>
                        <a:rPr lang="en-US" altLang="ko-KR" sz="2000" baseline="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sum((1.2.3, 4)) </a:t>
                      </a:r>
                      <a:r>
                        <a:rPr lang="en-US" altLang="ko-KR" sz="2000" baseline="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4678404"/>
                  </a:ext>
                </a:extLst>
              </a:tr>
              <a:tr h="81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list(s)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반복가능한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문자열을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리스트로 반환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list(“python”)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C00000"/>
                          </a:solidFill>
                        </a:rPr>
                        <a:t>[‘p’, ‘y’, ‘t’, ‘h’, ‘o’, ‘n’]</a:t>
                      </a:r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1246058"/>
                  </a:ext>
                </a:extLst>
              </a:tr>
              <a:tr h="81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round(n,</a:t>
                      </a:r>
                      <a:r>
                        <a:rPr lang="en-US" altLang="ko-KR" sz="2000" baseline="0" dirty="0">
                          <a:solidFill>
                            <a:schemeClr val="tx1"/>
                          </a:solidFill>
                        </a:rPr>
                        <a:t> digit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숫자를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반올림하여 돌려줌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round(4.6) </a:t>
                      </a:r>
                      <a:r>
                        <a:rPr lang="en-US" altLang="ko-KR" sz="2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round(4.4) </a:t>
                      </a:r>
                      <a:r>
                        <a:rPr lang="en-US" altLang="ko-KR" sz="20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702031"/>
                  </a:ext>
                </a:extLst>
              </a:tr>
              <a:tr h="69292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(expression)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표현식을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숫자로 변환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(‘1+2’) </a:t>
                      </a:r>
                      <a:r>
                        <a:rPr lang="en-US" altLang="ko-KR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marL="74295" marR="74295" marT="37148" marB="37148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177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0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식별자에</a:t>
            </a:r>
            <a:r>
              <a:rPr lang="ko-KR" altLang="en-US" dirty="0"/>
              <a:t> 괄호가 붙은 것</a:t>
            </a:r>
            <a:endParaRPr lang="en-US" altLang="ko-KR" dirty="0"/>
          </a:p>
          <a:p>
            <a:r>
              <a:rPr lang="ko-KR" altLang="en-US" dirty="0"/>
              <a:t>재사용 가능한 프로그램 조각</a:t>
            </a:r>
            <a:endParaRPr lang="en-US" altLang="ko-KR" dirty="0"/>
          </a:p>
          <a:p>
            <a:r>
              <a:rPr lang="ko-KR" altLang="en-US" dirty="0"/>
              <a:t>자주 사용하는 기능을 코드 블록으로 만듦</a:t>
            </a:r>
            <a:endParaRPr lang="en-US" altLang="ko-KR" dirty="0"/>
          </a:p>
          <a:p>
            <a:r>
              <a:rPr lang="ko-KR" altLang="en-US" dirty="0" err="1"/>
              <a:t>파이썬에</a:t>
            </a:r>
            <a:r>
              <a:rPr lang="ko-KR" altLang="en-US" dirty="0"/>
              <a:t> 기본으로 포함되어 있는 함수도 있고</a:t>
            </a:r>
            <a:br>
              <a:rPr lang="en-US" altLang="ko-KR" dirty="0"/>
            </a:br>
            <a:r>
              <a:rPr lang="ko-KR" altLang="en-US" dirty="0"/>
              <a:t>프로그래머가 직접 만들 수도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33" y="1875019"/>
            <a:ext cx="3398188" cy="17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r>
              <a:rPr lang="en-US" altLang="ko-KR" dirty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6622" y="1211048"/>
            <a:ext cx="5475443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+mn-ea"/>
              </a:rPr>
              <a:t>내장 함수</a:t>
            </a:r>
            <a:r>
              <a:rPr lang="en-US" altLang="ko-KR" sz="2400" dirty="0">
                <a:latin typeface="+mn-ea"/>
              </a:rPr>
              <a:t>(Built in Function)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10" y="2092049"/>
            <a:ext cx="3742057" cy="37686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24" y="1745128"/>
            <a:ext cx="3972978" cy="4311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454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4953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내장 함수</a:t>
            </a:r>
            <a:r>
              <a:rPr lang="en-US" altLang="ko-KR" dirty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4705" y="1227150"/>
            <a:ext cx="6795911" cy="6794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+mn-ea"/>
              </a:rPr>
              <a:t>거듭 제곱 함수 만들고 비교하기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FC9E26-7066-F7D9-D23F-17DA9020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48" y="2088464"/>
            <a:ext cx="4463047" cy="41696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3C458C-555F-B4A8-362C-A2FB6DFB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40" y="2628266"/>
            <a:ext cx="4102660" cy="3090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383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392859"/>
            <a:ext cx="7772498" cy="1036141"/>
          </a:xfrm>
        </p:spPr>
        <p:txBody>
          <a:bodyPr>
            <a:noAutofit/>
          </a:bodyPr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55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재귀 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1199" y="1244739"/>
            <a:ext cx="9922933" cy="11465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어떤 함수 안에서 자기 자신을 부르는 것을 말한다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 err="1">
                <a:latin typeface="+mj-ea"/>
                <a:ea typeface="+mj-ea"/>
              </a:rPr>
              <a:t>재귀호출은</a:t>
            </a:r>
            <a:r>
              <a:rPr lang="ko-KR" altLang="en-US" sz="2400" dirty="0">
                <a:latin typeface="+mj-ea"/>
                <a:ea typeface="+mj-ea"/>
              </a:rPr>
              <a:t> 무한 반복하므로 </a:t>
            </a:r>
            <a:r>
              <a:rPr lang="ko-KR" altLang="en-US" sz="2400" dirty="0">
                <a:solidFill>
                  <a:srgbClr val="C00000"/>
                </a:solidFill>
                <a:latin typeface="+mj-ea"/>
                <a:ea typeface="+mj-ea"/>
              </a:rPr>
              <a:t>종료 조건</a:t>
            </a:r>
            <a:r>
              <a:rPr lang="ko-KR" altLang="en-US" sz="2400" dirty="0">
                <a:latin typeface="+mj-ea"/>
                <a:ea typeface="+mj-ea"/>
              </a:rPr>
              <a:t>이 필요함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7275" y="2862466"/>
            <a:ext cx="5921660" cy="2656046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</a:t>
            </a:r>
            <a:r>
              <a:rPr lang="ko-KR" altLang="en-US" sz="2000" dirty="0"/>
              <a:t>입력 값</a:t>
            </a:r>
            <a:r>
              <a:rPr lang="en-US" altLang="ko-KR" sz="20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if </a:t>
            </a:r>
            <a:r>
              <a:rPr lang="ko-KR" altLang="en-US" sz="2000" dirty="0" err="1"/>
              <a:t>입력값이</a:t>
            </a:r>
            <a:r>
              <a:rPr lang="ko-KR" altLang="en-US" sz="2000" dirty="0"/>
              <a:t> 충분히 작으면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C00000"/>
                </a:solidFill>
              </a:rPr>
              <a:t>#</a:t>
            </a:r>
            <a:r>
              <a:rPr lang="ko-KR" altLang="en-US" sz="2000" dirty="0">
                <a:solidFill>
                  <a:srgbClr val="C00000"/>
                </a:solidFill>
              </a:rPr>
              <a:t>종료 조건</a:t>
            </a:r>
            <a:r>
              <a:rPr lang="en-US" altLang="ko-KR" sz="20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 return </a:t>
            </a:r>
            <a:r>
              <a:rPr lang="ko-KR" altLang="en-US" sz="2000" dirty="0"/>
              <a:t>결과값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else:     </a:t>
            </a:r>
            <a:r>
              <a:rPr lang="en-US" altLang="ko-KR" sz="2000" dirty="0">
                <a:solidFill>
                  <a:srgbClr val="C00000"/>
                </a:solidFill>
              </a:rPr>
              <a:t>#</a:t>
            </a:r>
            <a:r>
              <a:rPr lang="ko-KR" altLang="en-US" sz="2000" dirty="0">
                <a:solidFill>
                  <a:srgbClr val="C00000"/>
                </a:solidFill>
              </a:rPr>
              <a:t> 더 작은 값으로 호출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 return </a:t>
            </a:r>
            <a:r>
              <a:rPr lang="ko-KR" altLang="en-US" sz="2000" dirty="0"/>
              <a:t>결과값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05259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자기 자신을 호출하는 함수</a:t>
            </a:r>
            <a:endParaRPr lang="en-US" altLang="ko-KR" dirty="0"/>
          </a:p>
          <a:p>
            <a:r>
              <a:rPr lang="ko-KR" altLang="en-US" dirty="0"/>
              <a:t>종료 조건이 있어야 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3901"/>
            <a:ext cx="3521424" cy="176071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018999" y="2863901"/>
            <a:ext cx="6437276" cy="3172658"/>
            <a:chOff x="5877539" y="2908219"/>
            <a:chExt cx="5334744" cy="262926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7539" y="5356486"/>
              <a:ext cx="5334744" cy="181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7539" y="2908219"/>
              <a:ext cx="885949" cy="2448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246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구하기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그 수보다 작거나 같은 모든 양의 정수의 곱</a:t>
            </a:r>
            <a:endParaRPr lang="en-US" altLang="ko-KR" dirty="0"/>
          </a:p>
          <a:p>
            <a:r>
              <a:rPr lang="en-US" altLang="ko-KR" dirty="0"/>
              <a:t>Ex) 5! = 5 x 4 x 3 x 2 x 1 = 120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5468"/>
            <a:ext cx="3036270" cy="29423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70" y="2985468"/>
            <a:ext cx="4587166" cy="29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0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3952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피보나치 수열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0768" y="1014747"/>
            <a:ext cx="9374832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+mn-ea"/>
              </a:rPr>
              <a:t>피보나치</a:t>
            </a:r>
            <a:r>
              <a:rPr lang="en-US" altLang="ko-KR" sz="2400" dirty="0">
                <a:latin typeface="+mn-ea"/>
              </a:rPr>
              <a:t>(Fibonacci)</a:t>
            </a:r>
            <a:r>
              <a:rPr lang="ko-KR" altLang="en-US" sz="2400" dirty="0">
                <a:latin typeface="+mn-ea"/>
              </a:rPr>
              <a:t> 수열 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2000" dirty="0"/>
              <a:t>첫째 및 둘째 항이 </a:t>
            </a:r>
            <a:r>
              <a:rPr lang="en-US" altLang="ko-KR" sz="2000" dirty="0"/>
              <a:t>1</a:t>
            </a:r>
            <a:r>
              <a:rPr lang="ko-KR" altLang="en-US" sz="2000" dirty="0"/>
              <a:t>이며</a:t>
            </a:r>
            <a:r>
              <a:rPr lang="en-US" altLang="ko-KR" sz="2000" dirty="0"/>
              <a:t>,</a:t>
            </a:r>
            <a:r>
              <a:rPr lang="ko-KR" altLang="en-US" sz="2000" dirty="0"/>
              <a:t> 그 뒤의 모든 항은 바로 앞 두 항의 합인 수열이다</a:t>
            </a:r>
            <a:r>
              <a:rPr lang="en-US" altLang="ko-KR" sz="2000" dirty="0"/>
              <a:t>. </a:t>
            </a:r>
            <a:r>
              <a:rPr lang="ko-KR" altLang="en-US" sz="2000" dirty="0"/>
              <a:t>처음 여섯 항은 각각 </a:t>
            </a:r>
            <a:r>
              <a:rPr lang="en-US" altLang="ko-KR" sz="2000" dirty="0"/>
              <a:t>1, 1, 2, 3, 5, 8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443600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83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303356" y="2818390"/>
            <a:ext cx="4290888" cy="295324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ysClr val="windowText" lastClr="000000"/>
                </a:solidFill>
              </a:rPr>
              <a:t>첫번째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한쌍이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있고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한쌍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한쌍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새끼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두쌍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세쌍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43600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583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443600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87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443600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087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443600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663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443600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074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3071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새끼</a:t>
            </a:r>
          </a:p>
        </p:txBody>
      </p:sp>
      <p:sp>
        <p:nvSpPr>
          <p:cNvPr id="26" name="타원형 설명선 25"/>
          <p:cNvSpPr/>
          <p:nvPr/>
        </p:nvSpPr>
        <p:spPr>
          <a:xfrm>
            <a:off x="3071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어른</a:t>
            </a:r>
          </a:p>
        </p:txBody>
      </p:sp>
    </p:spTree>
    <p:extLst>
      <p:ext uri="{BB962C8B-B14F-4D97-AF65-F5344CB8AC3E}">
        <p14:creationId xmlns:p14="http://schemas.microsoft.com/office/powerpoint/2010/main" val="280380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accent2"/>
                </a:solidFill>
              </a:rPr>
              <a:t>실습</a:t>
            </a:r>
            <a:r>
              <a:rPr lang="en-US" altLang="ko-KR" sz="4400" dirty="0">
                <a:solidFill>
                  <a:schemeClr val="accent2"/>
                </a:solidFill>
              </a:rPr>
              <a:t>2. </a:t>
            </a:r>
            <a:r>
              <a:rPr lang="ko-KR" altLang="en-US" sz="4400" dirty="0">
                <a:solidFill>
                  <a:schemeClr val="accent2"/>
                </a:solidFill>
              </a:rPr>
              <a:t>재귀 함수로 피보나치 수 구하기</a:t>
            </a: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 txBox="1">
            <a:spLocks/>
          </p:cNvSpPr>
          <p:nvPr/>
        </p:nvSpPr>
        <p:spPr>
          <a:xfrm>
            <a:off x="602089" y="2759978"/>
            <a:ext cx="10687485" cy="33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/>
              <a:t>피보나치 수 </a:t>
            </a:r>
            <a:r>
              <a:rPr lang="en-US" altLang="ko-KR" sz="3200"/>
              <a:t>: 1, 1, 2, 3, 5, 8, 13, </a:t>
            </a:r>
            <a:r>
              <a:rPr lang="en-US" altLang="ko-KR" sz="32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B5B06-BDDE-2A55-CAE7-0CDE79A9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9" y="1302451"/>
            <a:ext cx="3194720" cy="13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02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solidFill>
                  <a:schemeClr val="accent2"/>
                </a:solidFill>
              </a:rPr>
              <a:t>실습</a:t>
            </a:r>
            <a:r>
              <a:rPr lang="en-US" altLang="ko-KR" sz="4400" dirty="0">
                <a:solidFill>
                  <a:schemeClr val="accent2"/>
                </a:solidFill>
              </a:rPr>
              <a:t>2-</a:t>
            </a:r>
            <a:r>
              <a:rPr lang="ko-KR" altLang="en-US" sz="4400" dirty="0">
                <a:solidFill>
                  <a:schemeClr val="accent2"/>
                </a:solidFill>
              </a:rPr>
              <a:t>정답</a:t>
            </a: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 txBox="1">
            <a:spLocks/>
          </p:cNvSpPr>
          <p:nvPr/>
        </p:nvSpPr>
        <p:spPr>
          <a:xfrm>
            <a:off x="602089" y="1325563"/>
            <a:ext cx="10687485" cy="476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15F91-74E5-1D7E-8627-13BAD620A5B6}"/>
              </a:ext>
            </a:extLst>
          </p:cNvPr>
          <p:cNvSpPr txBox="1"/>
          <p:nvPr/>
        </p:nvSpPr>
        <p:spPr>
          <a:xfrm>
            <a:off x="902426" y="1325563"/>
            <a:ext cx="6102882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fibo_recur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):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n</a:t>
            </a:r>
            <a:r>
              <a:rPr lang="ko-KR" altLang="en-US" dirty="0"/>
              <a:t> &lt;= 2: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number</a:t>
            </a:r>
            <a:r>
              <a:rPr lang="ko-KR" altLang="en-US" dirty="0"/>
              <a:t> = 1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</a:t>
            </a:r>
            <a:r>
              <a:rPr lang="ko-KR" altLang="en-US" dirty="0" err="1"/>
              <a:t>number</a:t>
            </a:r>
            <a:r>
              <a:rPr lang="ko-KR" altLang="en-US" dirty="0"/>
              <a:t> = </a:t>
            </a:r>
            <a:r>
              <a:rPr lang="ko-KR" altLang="en-US" dirty="0" err="1"/>
              <a:t>fibo_recur</a:t>
            </a:r>
            <a:r>
              <a:rPr lang="ko-KR" altLang="en-US" dirty="0"/>
              <a:t>(n-1) + </a:t>
            </a:r>
            <a:r>
              <a:rPr lang="ko-KR" altLang="en-US" dirty="0" err="1"/>
              <a:t>fibo_recur</a:t>
            </a:r>
            <a:r>
              <a:rPr lang="ko-KR" altLang="en-US" dirty="0"/>
              <a:t>(n-2)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EF02E-4422-7D7F-1F40-2DDCE751259C}"/>
              </a:ext>
            </a:extLst>
          </p:cNvPr>
          <p:cNvSpPr txBox="1"/>
          <p:nvPr/>
        </p:nvSpPr>
        <p:spPr>
          <a:xfrm>
            <a:off x="902426" y="3574410"/>
            <a:ext cx="6946004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memory = {1: 1, 2: 1}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fibo_memoization</a:t>
            </a:r>
            <a:r>
              <a:rPr lang="en-US" altLang="ko-KR" dirty="0"/>
              <a:t>(n):</a:t>
            </a:r>
          </a:p>
          <a:p>
            <a:r>
              <a:rPr lang="en-US" altLang="ko-KR" dirty="0"/>
              <a:t>    if n in memory:</a:t>
            </a:r>
          </a:p>
          <a:p>
            <a:r>
              <a:rPr lang="en-US" altLang="ko-KR" dirty="0"/>
              <a:t>        number = memory[n]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number = </a:t>
            </a:r>
            <a:r>
              <a:rPr lang="en-US" altLang="ko-KR" dirty="0" err="1"/>
              <a:t>fibo_memoization</a:t>
            </a:r>
            <a:r>
              <a:rPr lang="en-US" altLang="ko-KR" dirty="0"/>
              <a:t>(n-1) + </a:t>
            </a:r>
            <a:r>
              <a:rPr lang="en-US" altLang="ko-KR" dirty="0" err="1"/>
              <a:t>fibo_memoization</a:t>
            </a:r>
            <a:r>
              <a:rPr lang="en-US" altLang="ko-KR" dirty="0"/>
              <a:t>(n-2)</a:t>
            </a:r>
          </a:p>
          <a:p>
            <a:r>
              <a:rPr lang="en-US" altLang="ko-KR" dirty="0"/>
              <a:t>       memory[n] = number</a:t>
            </a:r>
          </a:p>
          <a:p>
            <a:r>
              <a:rPr lang="en-US" altLang="ko-KR" dirty="0"/>
              <a:t>    return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003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재귀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8372516" y="3691030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04" y="1004752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21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관련 용어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호출하다 </a:t>
            </a:r>
            <a:r>
              <a:rPr lang="en-US" altLang="ko-KR" dirty="0"/>
              <a:t>: </a:t>
            </a:r>
            <a:r>
              <a:rPr lang="ko-KR" altLang="en-US" dirty="0"/>
              <a:t>함수를 사용하다</a:t>
            </a:r>
            <a:endParaRPr lang="en-US" altLang="ko-KR" dirty="0"/>
          </a:p>
          <a:p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함수 괄호 내부에 데이터를 넣는 것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함수를 호출해서 나오는 결과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363924"/>
            <a:ext cx="4337050" cy="27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1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426" y="-12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/>
              <a:t>Lambda</a:t>
            </a:r>
            <a:r>
              <a:rPr lang="en-US" altLang="ko-KR" sz="6600" dirty="0"/>
              <a:t> </a:t>
            </a:r>
            <a:r>
              <a:rPr lang="en-US" altLang="ko-KR" dirty="0"/>
              <a:t>Expressions(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51467" y="1268760"/>
            <a:ext cx="8760957" cy="150922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800" b="1" dirty="0">
                <a:solidFill>
                  <a:sysClr val="windowText" lastClr="000000"/>
                </a:solidFill>
              </a:rPr>
              <a:t> Lambda Expressions(</a:t>
            </a:r>
            <a:r>
              <a:rPr lang="ko-KR" altLang="en-US" sz="2800" b="1" dirty="0" err="1">
                <a:solidFill>
                  <a:sysClr val="windowText" lastClr="000000"/>
                </a:solidFill>
              </a:rPr>
              <a:t>람다식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)</a:t>
            </a:r>
            <a:endParaRPr lang="en-US" altLang="ko-KR" sz="2400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ysClr val="windowText" lastClr="000000"/>
                </a:solidFill>
              </a:rPr>
              <a:t>    lambda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sz="2400" b="1" dirty="0" err="1">
                <a:solidFill>
                  <a:sysClr val="windowText" lastClr="000000"/>
                </a:solidFill>
              </a:rPr>
              <a:t>만들수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 있다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ysClr val="windowText" lastClr="000000"/>
                </a:solidFill>
              </a:rPr>
              <a:t>    return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키워드 생략함</a:t>
            </a:r>
            <a:endParaRPr lang="en-US" altLang="ko-KR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73" y="4059438"/>
            <a:ext cx="3006471" cy="19349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21" y="4416767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675695" y="3065165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369529" y="2502458"/>
              <a:ext cx="290496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071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16108" y="1131737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1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개인 람다 함수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1426" y="-12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/>
              <a:t>Lambda</a:t>
            </a:r>
            <a:r>
              <a:rPr lang="en-US" altLang="ko-KR" sz="6600" dirty="0"/>
              <a:t> </a:t>
            </a:r>
            <a:r>
              <a:rPr lang="en-US" altLang="ko-KR" dirty="0"/>
              <a:t>Expressions(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BB4E3E-FB32-7586-F574-29E867ADD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99" y="1930676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9928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86681" y="1140307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개인 람다 함수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95" y="1859114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1426" y="-12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/>
              <a:t>Lambda</a:t>
            </a:r>
            <a:r>
              <a:rPr lang="en-US" altLang="ko-KR" sz="6600" dirty="0"/>
              <a:t> </a:t>
            </a:r>
            <a:r>
              <a:rPr lang="en-US" altLang="ko-KR" dirty="0"/>
              <a:t>Expressions(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5312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24297" y="1178449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ysClr val="windowText" lastClr="000000"/>
                </a:solidFill>
              </a:rPr>
              <a:t>람다 함수를 매개 변수로 전달하기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56" y="1917781"/>
            <a:ext cx="4287124" cy="43588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1426" y="-12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/>
              <a:t>Lambda</a:t>
            </a:r>
            <a:r>
              <a:rPr lang="en-US" altLang="ko-KR" sz="6600" dirty="0"/>
              <a:t> </a:t>
            </a:r>
            <a:r>
              <a:rPr lang="en-US" altLang="ko-KR" dirty="0"/>
              <a:t>Expressions(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7075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0902" y="136138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lambda - map() </a:t>
            </a:r>
            <a:r>
              <a:rPr lang="ko-KR" altLang="en-US" sz="2800" b="1" dirty="0"/>
              <a:t>함수와 함께 사용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05" y="2444556"/>
            <a:ext cx="4953429" cy="2903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1426" y="-12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/>
              <a:t>Lambda</a:t>
            </a:r>
            <a:r>
              <a:rPr lang="en-US" altLang="ko-KR" sz="6600" dirty="0"/>
              <a:t> </a:t>
            </a:r>
            <a:r>
              <a:rPr lang="en-US" altLang="ko-KR" dirty="0"/>
              <a:t>Expressions(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1846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51628" y="1378109"/>
            <a:ext cx="672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lambda - filter() </a:t>
            </a:r>
            <a:r>
              <a:rPr lang="ko-KR" altLang="en-US" sz="2800" b="1" dirty="0"/>
              <a:t>함수와 함께 사용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00" y="2613698"/>
            <a:ext cx="5182049" cy="27205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-11426" y="-1269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/>
              <a:t>Lambda</a:t>
            </a:r>
            <a:r>
              <a:rPr lang="en-US" altLang="ko-KR" sz="6600" dirty="0"/>
              <a:t> </a:t>
            </a:r>
            <a:r>
              <a:rPr lang="en-US" altLang="ko-KR" dirty="0"/>
              <a:t>Expressions(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561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관련 용어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수학에서의 함수로 설명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 = 3</a:t>
            </a:r>
            <a:r>
              <a:rPr lang="ko-KR" altLang="en-US" dirty="0"/>
              <a:t>을 대입한 </a:t>
            </a:r>
            <a:r>
              <a:rPr lang="en-US" altLang="ko-KR" dirty="0"/>
              <a:t>f(3) -&gt; </a:t>
            </a:r>
            <a:r>
              <a:rPr lang="ko-KR" altLang="en-US" dirty="0"/>
              <a:t>함수 호출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3 -&gt; </a:t>
            </a:r>
            <a:r>
              <a:rPr lang="ko-KR" altLang="en-US" dirty="0"/>
              <a:t>매개 변수</a:t>
            </a:r>
            <a:r>
              <a:rPr lang="en-US" altLang="ko-KR" dirty="0"/>
              <a:t>(</a:t>
            </a:r>
            <a:r>
              <a:rPr lang="ko-KR" altLang="en-US" dirty="0"/>
              <a:t>함수에 </a:t>
            </a:r>
            <a:r>
              <a:rPr lang="en-US" altLang="ko-KR" dirty="0"/>
              <a:t>3</a:t>
            </a:r>
            <a:r>
              <a:rPr lang="ko-KR" altLang="en-US" dirty="0"/>
              <a:t>이라는 값 전달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f(3) = 16 -&gt; </a:t>
            </a:r>
            <a:r>
              <a:rPr lang="ko-KR" altLang="en-US" dirty="0"/>
              <a:t>리턴 값</a:t>
            </a:r>
            <a:r>
              <a:rPr lang="en-US" altLang="ko-KR" dirty="0"/>
              <a:t>! (</a:t>
            </a:r>
            <a:r>
              <a:rPr lang="ko-KR" altLang="en-US" dirty="0"/>
              <a:t>함수를 호출해서 나오는 결과</a:t>
            </a:r>
            <a:r>
              <a:rPr lang="en-US" altLang="ko-KR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40" y="1927446"/>
            <a:ext cx="4053724" cy="12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기본 구조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입력값</a:t>
            </a:r>
            <a:r>
              <a:rPr lang="en-US" altLang="ko-KR" dirty="0"/>
              <a:t>X, </a:t>
            </a:r>
            <a:r>
              <a:rPr lang="ko-KR" altLang="en-US" dirty="0"/>
              <a:t>결과값</a:t>
            </a:r>
            <a:r>
              <a:rPr lang="en-US" altLang="ko-KR" dirty="0"/>
              <a:t>X → </a:t>
            </a:r>
            <a:r>
              <a:rPr lang="ko-KR" altLang="en-US" dirty="0"/>
              <a:t>그저 함수 내부의 일만 수행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320421"/>
            <a:ext cx="3186281" cy="27142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837" y="2320421"/>
            <a:ext cx="3231281" cy="31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9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구구단을 출력하는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65" y="1979085"/>
            <a:ext cx="6150846" cy="1994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14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매개변수를 받는 함수 구조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입력값</a:t>
            </a:r>
            <a:r>
              <a:rPr lang="en-US" altLang="ko-KR" dirty="0"/>
              <a:t>O, </a:t>
            </a:r>
            <a:r>
              <a:rPr lang="ko-KR" altLang="en-US" dirty="0"/>
              <a:t>결과값</a:t>
            </a:r>
            <a:r>
              <a:rPr lang="en-US" altLang="ko-KR" dirty="0"/>
              <a:t>X -&gt; </a:t>
            </a:r>
            <a:r>
              <a:rPr lang="ko-KR" altLang="en-US" dirty="0"/>
              <a:t>입력 값을 이용해 함수 내부의 일을 수행</a:t>
            </a:r>
            <a:endParaRPr lang="en-US" altLang="ko-KR" dirty="0"/>
          </a:p>
          <a:p>
            <a:pPr lvl="1"/>
            <a:r>
              <a:rPr lang="ko-KR" altLang="en-US" dirty="0"/>
              <a:t>매개변수 개수 일치하게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69" y="2523243"/>
            <a:ext cx="4093046" cy="31536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84" y="2521254"/>
            <a:ext cx="3834770" cy="27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8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범위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  <a:r>
              <a:rPr lang="en-US" altLang="ko-KR" dirty="0"/>
              <a:t>: </a:t>
            </a:r>
            <a:r>
              <a:rPr lang="ko-KR" altLang="en-US" dirty="0"/>
              <a:t>프로그램 전체에서 사용되는 변수</a:t>
            </a:r>
            <a:endParaRPr lang="en-US" altLang="ko-KR" dirty="0"/>
          </a:p>
          <a:p>
            <a:r>
              <a:rPr lang="ko-KR" altLang="en-US" dirty="0"/>
              <a:t>지역 변수</a:t>
            </a:r>
            <a:r>
              <a:rPr lang="en-US" altLang="ko-KR" dirty="0"/>
              <a:t>: </a:t>
            </a:r>
            <a:r>
              <a:rPr lang="ko-KR" altLang="en-US" dirty="0"/>
              <a:t>한정된 지역</a:t>
            </a:r>
            <a:r>
              <a:rPr lang="en-US" altLang="ko-KR" dirty="0"/>
              <a:t>(ex.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에서만 사용되는 변수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0" y="3075157"/>
            <a:ext cx="4641849" cy="24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6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</TotalTime>
  <Words>1407</Words>
  <Application>Microsoft Office PowerPoint</Application>
  <PresentationFormat>와이드스크린</PresentationFormat>
  <Paragraphs>302</Paragraphs>
  <Slides>45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메이플스토리</vt:lpstr>
      <vt:lpstr>맑은 고딕</vt:lpstr>
      <vt:lpstr>Arial</vt:lpstr>
      <vt:lpstr>Arial Rounded MT Bold</vt:lpstr>
      <vt:lpstr>휴먼엑스포</vt:lpstr>
      <vt:lpstr>Wingdings</vt:lpstr>
      <vt:lpstr>1_Office 테마</vt:lpstr>
      <vt:lpstr>    x</vt:lpstr>
      <vt:lpstr>함수(매서드)</vt:lpstr>
      <vt:lpstr>함수</vt:lpstr>
      <vt:lpstr>함수 관련 용어</vt:lpstr>
      <vt:lpstr>함수 관련 용어</vt:lpstr>
      <vt:lpstr>함수 기본 구조</vt:lpstr>
      <vt:lpstr> 구구단을 출력하는 함수</vt:lpstr>
      <vt:lpstr>매개변수를 받는 함수 구조</vt:lpstr>
      <vt:lpstr>변수 범위</vt:lpstr>
      <vt:lpstr>결과값이 있는 함수 (return)</vt:lpstr>
      <vt:lpstr>결과값이 있는 함수 (return)</vt:lpstr>
      <vt:lpstr>실습1.</vt:lpstr>
      <vt:lpstr> 실습2.</vt:lpstr>
      <vt:lpstr>  1부터 n까지의 합을 구하기 </vt:lpstr>
      <vt:lpstr>  매개변수로 리스트(배열) 전달</vt:lpstr>
      <vt:lpstr>실습3. 자판기 프로그램 함수화</vt:lpstr>
      <vt:lpstr>실습4. 함수 &amp; 스택(리스트)</vt:lpstr>
      <vt:lpstr>실습4-정답</vt:lpstr>
      <vt:lpstr>변수 범위</vt:lpstr>
      <vt:lpstr> 변수의 유효 범위</vt:lpstr>
      <vt:lpstr> 변수의 유효 범위</vt:lpstr>
      <vt:lpstr> 변수의 유효 범위</vt:lpstr>
      <vt:lpstr> 변수의 메모리 영역</vt:lpstr>
      <vt:lpstr>실습5. </vt:lpstr>
      <vt:lpstr> 함수의 기본 매개변수</vt:lpstr>
      <vt:lpstr> 함수의 가변 매개변수</vt:lpstr>
      <vt:lpstr> 함수의 가변 매개변수</vt:lpstr>
      <vt:lpstr> 내장 함수(Built in Function)</vt:lpstr>
      <vt:lpstr> 내장 함수(Built in Function)</vt:lpstr>
      <vt:lpstr> 내장 함수(Built in Function)</vt:lpstr>
      <vt:lpstr> 내장 함수(Built in Function)</vt:lpstr>
      <vt:lpstr>재귀 함수</vt:lpstr>
      <vt:lpstr>  재귀 함수(recursive function)</vt:lpstr>
      <vt:lpstr>재귀 함수</vt:lpstr>
      <vt:lpstr>팩토리얼 구하기</vt:lpstr>
      <vt:lpstr> 피보나치 수열</vt:lpstr>
      <vt:lpstr>실습2. 재귀 함수로 피보나치 수 구하기</vt:lpstr>
      <vt:lpstr>실습2-정답</vt:lpstr>
      <vt:lpstr>  재귀 호출</vt:lpstr>
      <vt:lpstr>  Lambda Expressions(람다식)</vt:lpstr>
      <vt:lpstr>  Lambda Expressions(람다식)</vt:lpstr>
      <vt:lpstr>  Lambda Expressions(람다식)</vt:lpstr>
      <vt:lpstr>  Lambda Expressions(람다식)</vt:lpstr>
      <vt:lpstr>  Lambda Expressions(람다식)</vt:lpstr>
      <vt:lpstr>  Lambda Expressions(람다식)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951</cp:revision>
  <dcterms:created xsi:type="dcterms:W3CDTF">2022-06-26T11:10:22Z</dcterms:created>
  <dcterms:modified xsi:type="dcterms:W3CDTF">2024-12-05T07:32:31Z</dcterms:modified>
</cp:coreProperties>
</file>