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671" r:id="rId2"/>
    <p:sldId id="256" r:id="rId3"/>
    <p:sldId id="672" r:id="rId4"/>
    <p:sldId id="673" r:id="rId5"/>
    <p:sldId id="578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9" r:id="rId14"/>
    <p:sldId id="624" r:id="rId15"/>
    <p:sldId id="625" r:id="rId16"/>
    <p:sldId id="687" r:id="rId17"/>
    <p:sldId id="688" r:id="rId18"/>
    <p:sldId id="689" r:id="rId19"/>
    <p:sldId id="690" r:id="rId20"/>
    <p:sldId id="691" r:id="rId21"/>
    <p:sldId id="592" r:id="rId22"/>
    <p:sldId id="738" r:id="rId23"/>
    <p:sldId id="739" r:id="rId24"/>
    <p:sldId id="740" r:id="rId25"/>
    <p:sldId id="741" r:id="rId26"/>
    <p:sldId id="617" r:id="rId27"/>
    <p:sldId id="584" r:id="rId28"/>
    <p:sldId id="594" r:id="rId29"/>
    <p:sldId id="604" r:id="rId30"/>
    <p:sldId id="621" r:id="rId31"/>
    <p:sldId id="620" r:id="rId32"/>
    <p:sldId id="622" r:id="rId33"/>
    <p:sldId id="670" r:id="rId34"/>
  </p:sldIdLst>
  <p:sldSz cx="12192000" cy="6858000"/>
  <p:notesSz cx="6858000" cy="9144000"/>
  <p:embeddedFontLst>
    <p:embeddedFont>
      <p:font typeface="메이플스토리" panose="020B0600000101010101" charset="-127"/>
      <p:regular r:id="rId36"/>
      <p:bold r:id="rId37"/>
    </p:embeddedFont>
    <p:embeddedFont>
      <p:font typeface="Arial Rounded MT Bold" panose="020F0704030504030204" pitchFamily="34" charset="0"/>
      <p:regular r:id="rId38"/>
    </p:embeddedFont>
    <p:embeddedFont>
      <p:font typeface="맑은 고딕" panose="020B0503020000020004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60" d="100"/>
          <a:sy n="160" d="100"/>
        </p:scale>
        <p:origin x="234" y="13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6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1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10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2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97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5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5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9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0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8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6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0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7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함수 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, Method)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204" y="2692689"/>
            <a:ext cx="2220992" cy="13251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24" y="1687942"/>
            <a:ext cx="3844795" cy="35724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29" y="1687942"/>
            <a:ext cx="4008026" cy="37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3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</a:t>
            </a:r>
            <a:r>
              <a:rPr lang="en-US" altLang="ko-KR" dirty="0"/>
              <a:t>(Constructor)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클래스를 호출할 때 가장 먼저 실행되는 부분</a:t>
            </a:r>
            <a:endParaRPr lang="en-US" altLang="ko-KR" dirty="0"/>
          </a:p>
          <a:p>
            <a:r>
              <a:rPr lang="ko-KR" altLang="en-US" dirty="0"/>
              <a:t>클래스 호출과 동시에 자동으로 함수를 실행시키거나 </a:t>
            </a:r>
            <a:br>
              <a:rPr lang="en-US" altLang="ko-KR" dirty="0"/>
            </a:br>
            <a:r>
              <a:rPr lang="ko-KR" altLang="en-US" dirty="0"/>
              <a:t>무언가 동작을 하고 싶을 때 </a:t>
            </a:r>
            <a:r>
              <a:rPr lang="ko-KR" altLang="en-US" dirty="0" err="1"/>
              <a:t>생성자에</a:t>
            </a:r>
            <a:r>
              <a:rPr lang="ko-KR" altLang="en-US" dirty="0"/>
              <a:t> 정의한다</a:t>
            </a:r>
            <a:endParaRPr lang="en-US" altLang="ko-KR" dirty="0"/>
          </a:p>
          <a:p>
            <a:r>
              <a:rPr lang="ko-KR" altLang="en-US" dirty="0" err="1"/>
              <a:t>생성자</a:t>
            </a:r>
            <a:r>
              <a:rPr lang="ko-KR" altLang="en-US" dirty="0"/>
              <a:t> 정의는 메서드 정의와 동일하게 하며 메서드 이름을 </a:t>
            </a:r>
            <a:br>
              <a:rPr lang="en-US" altLang="ko-KR" dirty="0"/>
            </a:br>
            <a:r>
              <a:rPr lang="en-US" altLang="ko-KR" dirty="0">
                <a:solidFill>
                  <a:schemeClr val="accent2"/>
                </a:solidFill>
              </a:rPr>
              <a:t>__</a:t>
            </a:r>
            <a:r>
              <a:rPr lang="en-US" altLang="ko-KR" dirty="0" err="1">
                <a:solidFill>
                  <a:schemeClr val="accent2"/>
                </a:solidFill>
              </a:rPr>
              <a:t>init</a:t>
            </a:r>
            <a:r>
              <a:rPr lang="en-US" altLang="ko-KR" dirty="0">
                <a:solidFill>
                  <a:schemeClr val="accent2"/>
                </a:solidFill>
              </a:rPr>
              <a:t>__ (</a:t>
            </a:r>
            <a:r>
              <a:rPr lang="ko-KR" altLang="en-US" dirty="0" err="1">
                <a:solidFill>
                  <a:schemeClr val="accent2"/>
                </a:solidFill>
              </a:rPr>
              <a:t>언더바</a:t>
            </a:r>
            <a:r>
              <a:rPr lang="ko-KR" altLang="en-US" dirty="0">
                <a:solidFill>
                  <a:schemeClr val="accent2"/>
                </a:solidFill>
              </a:rPr>
              <a:t> 두개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r>
              <a:rPr lang="ko-KR" altLang="en-US" dirty="0"/>
              <a:t>으로 지정한다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3" y="3854495"/>
            <a:ext cx="4699097" cy="18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매개변수가 있는 </a:t>
            </a:r>
            <a:r>
              <a:rPr lang="ko-KR" altLang="en-US" dirty="0" err="1"/>
              <a:t>생성자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5" y="2060832"/>
            <a:ext cx="2599898" cy="877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554684-36C2-88A4-CB72-30B6658A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01" y="1429839"/>
            <a:ext cx="5629131" cy="44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6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 </a:t>
            </a:r>
            <a:r>
              <a:rPr lang="en-US" altLang="ko-KR" dirty="0"/>
              <a:t>vs </a:t>
            </a:r>
            <a:r>
              <a:rPr lang="ko-KR" altLang="en-US" dirty="0"/>
              <a:t>인스턴스 변수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변수 </a:t>
            </a:r>
            <a:r>
              <a:rPr lang="en-US" altLang="ko-KR" dirty="0"/>
              <a:t>: </a:t>
            </a:r>
            <a:r>
              <a:rPr lang="ko-KR" altLang="en-US" dirty="0"/>
              <a:t>인스턴스 공간 내에 존재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인스턴스를 생성해야 사용할 수 있음</a:t>
            </a:r>
            <a:endParaRPr lang="en-US" altLang="ko-KR" dirty="0"/>
          </a:p>
          <a:p>
            <a:r>
              <a:rPr lang="ko-KR" altLang="en-US" dirty="0"/>
              <a:t>클래스 변수 </a:t>
            </a:r>
            <a:r>
              <a:rPr lang="en-US" altLang="ko-KR" dirty="0"/>
              <a:t>: </a:t>
            </a:r>
            <a:r>
              <a:rPr lang="ko-KR" altLang="en-US" dirty="0"/>
              <a:t>클래스 공간 내에 존재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메서드 안에서 </a:t>
            </a:r>
            <a:r>
              <a:rPr lang="ko-KR" altLang="en-US" dirty="0" err="1">
                <a:solidFill>
                  <a:schemeClr val="accent2"/>
                </a:solidFill>
              </a:rPr>
              <a:t>클래스이름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 err="1">
                <a:solidFill>
                  <a:schemeClr val="accent2"/>
                </a:solidFill>
              </a:rPr>
              <a:t>변수명</a:t>
            </a:r>
            <a:r>
              <a:rPr lang="ko-KR" altLang="en-US" dirty="0" err="1"/>
              <a:t>으로</a:t>
            </a:r>
            <a:r>
              <a:rPr lang="ko-KR" altLang="en-US" dirty="0"/>
              <a:t> 접근</a:t>
            </a:r>
            <a:endParaRPr lang="en-US" altLang="ko-KR" dirty="0"/>
          </a:p>
          <a:p>
            <a:r>
              <a:rPr lang="ko-KR" altLang="en-US" dirty="0"/>
              <a:t>클래스 변수는 인스턴스 변수와 다르게</a:t>
            </a:r>
            <a:br>
              <a:rPr lang="en-US" altLang="ko-KR" dirty="0"/>
            </a:br>
            <a:r>
              <a:rPr lang="ko-KR" altLang="en-US" dirty="0"/>
              <a:t>모든 인스턴스가 다 같은 값을 갖는다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공유해야 하는 값을 클래스 변수로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D2ABFE-9D0C-771B-042A-73A03333B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410" y="1421628"/>
            <a:ext cx="4083388" cy="41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3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928420" cy="4613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파이썬은</a:t>
            </a:r>
            <a:r>
              <a:rPr lang="ko-KR" altLang="en-US" dirty="0"/>
              <a:t> 기본이 </a:t>
            </a:r>
            <a:r>
              <a:rPr lang="en-US" altLang="ko-KR" dirty="0"/>
              <a:t>public</a:t>
            </a:r>
            <a:r>
              <a:rPr lang="ko-KR" altLang="en-US" dirty="0"/>
              <a:t>임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Public</a:t>
            </a:r>
            <a:r>
              <a:rPr lang="en-US" altLang="ko-KR" dirty="0"/>
              <a:t>: </a:t>
            </a:r>
            <a:r>
              <a:rPr lang="ko-KR" altLang="en-US" dirty="0"/>
              <a:t>어디서나 접근 가능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Private</a:t>
            </a:r>
            <a:r>
              <a:rPr lang="en-US" altLang="ko-KR" dirty="0"/>
              <a:t>: </a:t>
            </a:r>
            <a:r>
              <a:rPr lang="ko-KR" altLang="en-US" dirty="0"/>
              <a:t>해당 클래스 내에서만 접근 가능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해당 멤버 앞에 </a:t>
            </a:r>
            <a:r>
              <a:rPr lang="en-US" altLang="ko-KR" dirty="0">
                <a:solidFill>
                  <a:srgbClr val="FF0000"/>
                </a:solidFill>
              </a:rPr>
              <a:t>__</a:t>
            </a:r>
            <a:r>
              <a:rPr lang="en-US" altLang="ko-KR" dirty="0"/>
              <a:t>(double underscore)</a:t>
            </a:r>
            <a:r>
              <a:rPr lang="ko-KR" altLang="en-US" dirty="0"/>
              <a:t>를 붙여서 표시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Protected</a:t>
            </a:r>
            <a:r>
              <a:rPr lang="en-US" altLang="ko-KR" dirty="0"/>
              <a:t>: </a:t>
            </a:r>
            <a:r>
              <a:rPr lang="ko-KR" altLang="en-US" sz="2000" dirty="0"/>
              <a:t>보통은 </a:t>
            </a:r>
            <a:r>
              <a:rPr lang="ko-KR" altLang="en-US" dirty="0">
                <a:solidFill>
                  <a:srgbClr val="FF0000"/>
                </a:solidFill>
              </a:rPr>
              <a:t>해당 클래스 </a:t>
            </a:r>
            <a:r>
              <a:rPr lang="en-US" altLang="ko-KR" dirty="0">
                <a:solidFill>
                  <a:srgbClr val="FF0000"/>
                </a:solidFill>
              </a:rPr>
              <a:t>&amp; </a:t>
            </a:r>
            <a:r>
              <a:rPr lang="ko-KR" altLang="en-US" dirty="0">
                <a:solidFill>
                  <a:srgbClr val="FF0000"/>
                </a:solidFill>
              </a:rPr>
              <a:t>하위 클래스 내에서만 접근 가능 </a:t>
            </a:r>
            <a:r>
              <a:rPr lang="ko-KR" altLang="en-US" sz="2000" dirty="0"/>
              <a:t>이라는 의미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하지만</a:t>
            </a:r>
            <a:r>
              <a:rPr lang="en-US" altLang="ko-KR" dirty="0"/>
              <a:t>! </a:t>
            </a:r>
            <a:r>
              <a:rPr lang="ko-KR" altLang="en-US" dirty="0" err="1"/>
              <a:t>파이썬에서는</a:t>
            </a:r>
            <a:r>
              <a:rPr lang="ko-KR" altLang="en-US" dirty="0"/>
              <a:t> 해당 멤버의 앞에 </a:t>
            </a:r>
            <a:r>
              <a:rPr lang="en-US" altLang="ko-KR" dirty="0">
                <a:solidFill>
                  <a:srgbClr val="FF0000"/>
                </a:solidFill>
              </a:rPr>
              <a:t>_</a:t>
            </a:r>
            <a:r>
              <a:rPr lang="en-US" altLang="ko-KR" dirty="0"/>
              <a:t>(single underscore) </a:t>
            </a:r>
            <a:r>
              <a:rPr lang="ko-KR" altLang="en-US" dirty="0"/>
              <a:t>를 붙여서 표시 하며</a:t>
            </a:r>
            <a:r>
              <a:rPr lang="en-US" altLang="ko-KR" dirty="0"/>
              <a:t>,</a:t>
            </a:r>
            <a:endParaRPr lang="ko-KR" altLang="en-US" dirty="0"/>
          </a:p>
          <a:p>
            <a:pPr marL="457200" lvl="1" indent="0">
              <a:buNone/>
            </a:pPr>
            <a:r>
              <a:rPr lang="ko-KR" altLang="en-US" dirty="0"/>
              <a:t>실제 제약되지는 않고 일종의 경고 표시로 사용됨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0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928420" cy="4613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9CBDE6-039F-C89F-9C77-84A553B66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26" y="1182044"/>
            <a:ext cx="3912348" cy="5027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6F11F4-AD7C-8046-7517-1B837D50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88" y="613969"/>
            <a:ext cx="612543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75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88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정보 은닉</a:t>
            </a:r>
            <a:r>
              <a:rPr lang="en-US" altLang="ko-KR" sz="4800" dirty="0"/>
              <a:t>(Information Hiding)</a:t>
            </a:r>
            <a:endParaRPr lang="ko-KR" altLang="en-US" sz="4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253067" y="1052737"/>
            <a:ext cx="10340622" cy="18114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+mn-ea"/>
              </a:rPr>
              <a:t>정보 은닉</a:t>
            </a:r>
            <a:r>
              <a:rPr lang="en-US" altLang="ko-KR" sz="2800" dirty="0">
                <a:latin typeface="+mn-ea"/>
              </a:rPr>
              <a:t> – </a:t>
            </a:r>
            <a:r>
              <a:rPr lang="ko-KR" altLang="en-US" sz="2800" dirty="0">
                <a:latin typeface="+mn-ea"/>
              </a:rPr>
              <a:t>보안을 위해 클래스에 접근을 제한함</a:t>
            </a:r>
            <a:endParaRPr lang="en-US" altLang="ko-KR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+mn-ea"/>
              </a:rPr>
              <a:t>   -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멤버 변수에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언더스코어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(__)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(2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를 붙이면 직접 접근할 수 없음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(private)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   -  </a:t>
            </a:r>
            <a:r>
              <a:rPr lang="ko-KR" altLang="en-US" sz="2400" b="1" dirty="0">
                <a:latin typeface="+mn-ea"/>
              </a:rPr>
              <a:t>함수 만들어 멤버 입력 </a:t>
            </a:r>
            <a:r>
              <a:rPr lang="en-US" altLang="ko-KR" sz="2400" b="1" dirty="0">
                <a:latin typeface="+mn-ea"/>
              </a:rPr>
              <a:t>: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 get +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 이름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()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, set + </a:t>
            </a: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변수이름</a:t>
            </a: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852937"/>
            <a:ext cx="3932261" cy="33988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816080" y="3152214"/>
            <a:ext cx="1440160" cy="408623"/>
          </a:xfrm>
          <a:prstGeom prst="round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person.py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50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  </a:t>
            </a:r>
            <a:r>
              <a:rPr lang="ko-KR" altLang="en-US" sz="4800" dirty="0"/>
              <a:t>정보 은닉</a:t>
            </a:r>
            <a:r>
              <a:rPr lang="en-US" altLang="ko-KR" sz="4800" dirty="0"/>
              <a:t>(Information Hiding)</a:t>
            </a:r>
            <a:endParaRPr lang="ko-KR" altLang="en-US" sz="4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08" b="14698"/>
          <a:stretch/>
        </p:blipFill>
        <p:spPr>
          <a:xfrm>
            <a:off x="1383480" y="1417746"/>
            <a:ext cx="5976876" cy="46081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840" y="2116909"/>
            <a:ext cx="3357919" cy="32566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327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정보 은닉</a:t>
            </a:r>
            <a:r>
              <a:rPr lang="en-US" altLang="ko-KR" dirty="0"/>
              <a:t>(Information Hiding)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99822" y="1329523"/>
            <a:ext cx="8440594" cy="20119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+mn-ea"/>
              </a:rPr>
              <a:t>건강 상태 클래스 만들기</a:t>
            </a:r>
            <a:endParaRPr lang="en-US" altLang="ko-KR" sz="28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운동을 하면 체력이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증가하고</a:t>
            </a:r>
            <a:r>
              <a:rPr lang="en-US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술을 마시면 체력이 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감소함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건강 상태 </a:t>
            </a:r>
            <a:r>
              <a:rPr lang="en-US" altLang="ko-KR" sz="2400" dirty="0">
                <a:latin typeface="+mn-ea"/>
              </a:rPr>
              <a:t>: </a:t>
            </a:r>
            <a:r>
              <a:rPr lang="en-US" altLang="ko-KR" sz="2400" dirty="0" err="1">
                <a:latin typeface="+mn-ea"/>
              </a:rPr>
              <a:t>hp</a:t>
            </a:r>
            <a:r>
              <a:rPr lang="ko-KR" altLang="en-US" sz="2400" dirty="0">
                <a:latin typeface="+mn-ea"/>
              </a:rPr>
              <a:t>로 설정 </a:t>
            </a:r>
            <a:r>
              <a:rPr lang="en-US" altLang="ko-KR" sz="2400" dirty="0">
                <a:latin typeface="+mn-ea"/>
              </a:rPr>
              <a:t>, </a:t>
            </a:r>
            <a:r>
              <a:rPr lang="en-US" altLang="ko-KR" sz="2400" dirty="0" err="1">
                <a:latin typeface="+mn-ea"/>
              </a:rPr>
              <a:t>hp</a:t>
            </a:r>
            <a:r>
              <a:rPr lang="ko-KR" altLang="en-US" sz="2400" dirty="0">
                <a:latin typeface="+mn-ea"/>
              </a:rPr>
              <a:t>의 범위 </a:t>
            </a:r>
            <a:r>
              <a:rPr lang="en-US" altLang="ko-KR" sz="2400" dirty="0">
                <a:latin typeface="+mn-ea"/>
              </a:rPr>
              <a:t>: 1 ~ 100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37" y="3149597"/>
            <a:ext cx="3369205" cy="28109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585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 </a:t>
            </a:r>
            <a:r>
              <a:rPr lang="ko-KR" altLang="en-US" sz="3600" dirty="0"/>
              <a:t>정보 은닉</a:t>
            </a:r>
            <a:r>
              <a:rPr lang="en-US" altLang="ko-KR" sz="3600" dirty="0"/>
              <a:t>(Information Hiding)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40" y="1128304"/>
            <a:ext cx="4040860" cy="53514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88" y="1602603"/>
            <a:ext cx="5983778" cy="44028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26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225" y="2434812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2024-12-05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 </a:t>
            </a:r>
            <a:r>
              <a:rPr lang="ko-KR" altLang="en-US" sz="3600" dirty="0"/>
              <a:t>정보 은닉</a:t>
            </a:r>
            <a:r>
              <a:rPr lang="en-US" altLang="ko-KR" sz="3600" dirty="0"/>
              <a:t>(Information Hiding)</a:t>
            </a:r>
            <a:endParaRPr lang="ko-KR" altLang="en-US" sz="36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37" y="1220318"/>
            <a:ext cx="6087325" cy="4191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009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사칙연산 클래스 만들기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인스턴스를 생성할 때 </a:t>
            </a:r>
            <a:r>
              <a:rPr lang="en-US" altLang="ko-KR" dirty="0"/>
              <a:t>2</a:t>
            </a:r>
            <a:r>
              <a:rPr lang="ko-KR" altLang="en-US" dirty="0"/>
              <a:t>개의 숫자를 </a:t>
            </a:r>
            <a:r>
              <a:rPr lang="en-US" altLang="ko-KR" dirty="0"/>
              <a:t>class</a:t>
            </a:r>
            <a:r>
              <a:rPr lang="ko-KR" altLang="en-US" dirty="0"/>
              <a:t>에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 </a:t>
            </a:r>
            <a:r>
              <a:rPr lang="ko-KR" altLang="en-US" dirty="0"/>
              <a:t>메서드는 두 수를 더한 결과값을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sub </a:t>
            </a:r>
            <a:r>
              <a:rPr lang="ko-KR" altLang="en-US" dirty="0"/>
              <a:t>메서드는 두 수를 뺀 결과값을 반환한다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mul</a:t>
            </a:r>
            <a:r>
              <a:rPr lang="en-US" altLang="ko-KR" dirty="0"/>
              <a:t> </a:t>
            </a:r>
            <a:r>
              <a:rPr lang="ko-KR" altLang="en-US" dirty="0"/>
              <a:t>메서드는 두 수를 곱한 결과값을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div </a:t>
            </a:r>
            <a:r>
              <a:rPr lang="ko-KR" altLang="en-US" dirty="0"/>
              <a:t>메서드는 두 수를 나눈 결과값을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4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사번</a:t>
            </a:r>
            <a:r>
              <a:rPr lang="ko-KR" altLang="en-US" dirty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72612" y="1233443"/>
            <a:ext cx="3807264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err="1">
                <a:latin typeface="+mn-ea"/>
              </a:rPr>
              <a:t>사번</a:t>
            </a:r>
            <a:r>
              <a:rPr lang="ko-KR" altLang="en-US" sz="2400" dirty="0">
                <a:latin typeface="+mn-ea"/>
              </a:rPr>
              <a:t> 자동 발급하기</a:t>
            </a:r>
            <a:r>
              <a:rPr lang="en-US" altLang="ko-KR" sz="2400" dirty="0">
                <a:latin typeface="+mn-ea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9917" y="1848407"/>
            <a:ext cx="4968552" cy="973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멤버 변수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사번</a:t>
            </a:r>
            <a:r>
              <a:rPr lang="en-US" altLang="ko-KR" sz="2000" dirty="0"/>
              <a:t>(id), </a:t>
            </a:r>
            <a:r>
              <a:rPr lang="ko-KR" altLang="en-US" sz="2000" dirty="0"/>
              <a:t>사원이름</a:t>
            </a:r>
            <a:r>
              <a:rPr lang="en-US" altLang="ko-KR" sz="2000" dirty="0"/>
              <a:t>(name),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클래스 변수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serial_num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2683092" y="3155599"/>
            <a:ext cx="2503384" cy="2542941"/>
            <a:chOff x="1696290" y="2832905"/>
            <a:chExt cx="1888558" cy="1943133"/>
          </a:xfrm>
        </p:grpSpPr>
        <p:sp>
          <p:nvSpPr>
            <p:cNvPr id="11" name="직사각형 10"/>
            <p:cNvSpPr/>
            <p:nvPr/>
          </p:nvSpPr>
          <p:spPr>
            <a:xfrm>
              <a:off x="1696290" y="2832905"/>
              <a:ext cx="1888558" cy="360040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+mn-ea"/>
                </a:rPr>
                <a:t>  </a:t>
              </a:r>
            </a:p>
            <a:p>
              <a:pPr algn="ctr"/>
              <a:r>
                <a:rPr lang="en-US" altLang="ko-KR" sz="2000" b="1" dirty="0">
                  <a:latin typeface="+mn-ea"/>
                </a:rPr>
                <a:t>Employee</a:t>
              </a:r>
            </a:p>
            <a:p>
              <a:pPr algn="ctr"/>
              <a:endParaRPr lang="en-US" altLang="ko-KR" sz="2000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696290" y="3192464"/>
              <a:ext cx="1888558" cy="956616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+mn-ea"/>
                </a:rPr>
                <a:t> </a:t>
              </a:r>
            </a:p>
            <a:p>
              <a:pPr algn="ctr"/>
              <a:r>
                <a:rPr lang="ko-KR" altLang="en-US" sz="20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name</a:t>
              </a:r>
            </a:p>
            <a:p>
              <a:pPr algn="ctr"/>
              <a:r>
                <a:rPr lang="ko-KR" altLang="en-US" sz="20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id</a:t>
              </a:r>
            </a:p>
            <a:p>
              <a:pPr algn="ctr"/>
              <a:endParaRPr lang="en-US" altLang="ko-KR" sz="20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96290" y="4149080"/>
              <a:ext cx="1888558" cy="626958"/>
            </a:xfrm>
            <a:prstGeom prst="rect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+mn-ea"/>
                </a:rPr>
                <a:t> </a:t>
              </a:r>
            </a:p>
            <a:p>
              <a:pPr algn="ctr"/>
              <a:r>
                <a:rPr lang="ko-KR" altLang="en-US" sz="2000" dirty="0">
                  <a:latin typeface="+mn-ea"/>
                </a:rPr>
                <a:t> </a:t>
              </a:r>
              <a:r>
                <a:rPr lang="en-US" altLang="ko-KR" sz="2000" dirty="0">
                  <a:latin typeface="+mn-ea"/>
                </a:rPr>
                <a:t>__</a:t>
              </a:r>
              <a:r>
                <a:rPr lang="en-US" altLang="ko-KR" sz="2000" dirty="0" err="1">
                  <a:latin typeface="+mn-ea"/>
                </a:rPr>
                <a:t>str</a:t>
              </a:r>
              <a:r>
                <a:rPr lang="en-US" altLang="ko-KR" sz="2000" dirty="0">
                  <a:latin typeface="+mn-ea"/>
                </a:rPr>
                <a:t>__()</a:t>
              </a:r>
            </a:p>
            <a:p>
              <a:pPr algn="ctr"/>
              <a:endParaRPr lang="en-US" altLang="ko-KR" sz="20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46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사번</a:t>
            </a:r>
            <a:r>
              <a:rPr lang="ko-KR" altLang="en-US" dirty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37677" y="1168642"/>
            <a:ext cx="2659862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dirty="0" err="1">
                <a:latin typeface="+mn-ea"/>
              </a:rPr>
              <a:t>사번</a:t>
            </a:r>
            <a:r>
              <a:rPr lang="ko-KR" altLang="en-US" sz="2400" dirty="0">
                <a:latin typeface="+mn-ea"/>
              </a:rPr>
              <a:t> 자동 발급</a:t>
            </a:r>
            <a:r>
              <a:rPr lang="en-US" altLang="ko-KR" sz="2400" dirty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55" y="2027831"/>
            <a:ext cx="7907775" cy="352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6880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24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사번</a:t>
            </a:r>
            <a:r>
              <a:rPr lang="ko-KR" altLang="en-US" dirty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193" y="1252413"/>
            <a:ext cx="3233218" cy="502856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09" y="2804017"/>
            <a:ext cx="2747262" cy="18722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6422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1316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사번</a:t>
            </a:r>
            <a:r>
              <a:rPr lang="ko-KR" altLang="en-US" dirty="0"/>
              <a:t> 자동 부여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23105" y="1119444"/>
            <a:ext cx="5672497" cy="43856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dirty="0" err="1">
                <a:latin typeface="+mn-ea"/>
              </a:rPr>
              <a:t>serial_num</a:t>
            </a:r>
            <a:r>
              <a:rPr lang="ko-KR" altLang="en-US" sz="2400" dirty="0">
                <a:latin typeface="+mn-ea"/>
              </a:rPr>
              <a:t>이 인스턴스 변수인 경우</a:t>
            </a:r>
            <a:r>
              <a:rPr lang="en-US" altLang="ko-KR" sz="2400" dirty="0">
                <a:latin typeface="+mn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26" y="2013559"/>
            <a:ext cx="5602626" cy="18442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13" y="4313348"/>
            <a:ext cx="2911092" cy="9525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530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Supermarket </a:t>
            </a:r>
            <a:r>
              <a:rPr lang="ko-KR" altLang="en-US" dirty="0">
                <a:solidFill>
                  <a:schemeClr val="accent2"/>
                </a:solidFill>
              </a:rPr>
              <a:t>클래스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1270779" cy="43691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조건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클래스를 선언할 때</a:t>
            </a:r>
            <a:r>
              <a:rPr lang="en-US" altLang="ko-KR" dirty="0"/>
              <a:t>, </a:t>
            </a:r>
            <a:r>
              <a:rPr lang="ko-KR" altLang="en-US" dirty="0"/>
              <a:t>인자로 </a:t>
            </a:r>
            <a:r>
              <a:rPr lang="en-US" altLang="ko-KR" dirty="0"/>
              <a:t>location, name, product, customer </a:t>
            </a:r>
            <a:r>
              <a:rPr lang="ko-KR" altLang="en-US" dirty="0"/>
              <a:t>받기</a:t>
            </a:r>
            <a:endParaRPr lang="en-US" altLang="ko-KR" dirty="0"/>
          </a:p>
          <a:p>
            <a:r>
              <a:rPr lang="en-US" altLang="ko-KR" dirty="0"/>
              <a:t>location : </a:t>
            </a:r>
            <a:r>
              <a:rPr lang="ko-KR" altLang="en-US" dirty="0"/>
              <a:t>위치</a:t>
            </a:r>
            <a:r>
              <a:rPr lang="en-US" altLang="ko-KR" dirty="0"/>
              <a:t>, name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가게 이름</a:t>
            </a:r>
            <a:r>
              <a:rPr lang="en-US" altLang="ko-KR" dirty="0"/>
              <a:t>, product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파는 물건</a:t>
            </a:r>
            <a:r>
              <a:rPr lang="en-US" altLang="ko-KR" dirty="0"/>
              <a:t>, customer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고객의 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print_location</a:t>
            </a:r>
            <a:r>
              <a:rPr lang="en-US" altLang="ko-KR" dirty="0"/>
              <a:t>() :</a:t>
            </a:r>
            <a:r>
              <a:rPr lang="ko-KR" altLang="en-US" dirty="0"/>
              <a:t> 위치를 출력하는 함수</a:t>
            </a:r>
          </a:p>
          <a:p>
            <a:r>
              <a:rPr lang="en-US" altLang="ko-KR" dirty="0" err="1"/>
              <a:t>change_category</a:t>
            </a:r>
            <a:r>
              <a:rPr lang="en-US" altLang="ko-KR" dirty="0"/>
              <a:t>() :</a:t>
            </a:r>
            <a:r>
              <a:rPr lang="ko-KR" altLang="en-US" dirty="0"/>
              <a:t> 받은 인자로 파는 물건 바꾸는 함수</a:t>
            </a:r>
            <a:endParaRPr lang="en-US" altLang="ko-KR" dirty="0"/>
          </a:p>
          <a:p>
            <a:r>
              <a:rPr lang="en-US" altLang="ko-KR" dirty="0" err="1"/>
              <a:t>show_list</a:t>
            </a:r>
            <a:r>
              <a:rPr lang="en-US" altLang="ko-KR" dirty="0"/>
              <a:t>() : </a:t>
            </a:r>
            <a:r>
              <a:rPr lang="ko-KR" altLang="en-US" dirty="0"/>
              <a:t>현재 파는 물건 출력</a:t>
            </a:r>
            <a:endParaRPr lang="en-US" altLang="ko-KR" dirty="0"/>
          </a:p>
          <a:p>
            <a:r>
              <a:rPr lang="en-US" altLang="ko-KR" dirty="0" err="1"/>
              <a:t>enter_customer</a:t>
            </a:r>
            <a:r>
              <a:rPr lang="en-US" altLang="ko-KR" dirty="0"/>
              <a:t>() :</a:t>
            </a:r>
            <a:r>
              <a:rPr lang="ko-KR" altLang="en-US" dirty="0"/>
              <a:t> 손님의 수를 </a:t>
            </a:r>
            <a:r>
              <a:rPr lang="en-US" altLang="ko-KR" dirty="0"/>
              <a:t>1</a:t>
            </a:r>
            <a:r>
              <a:rPr lang="ko-KR" altLang="en-US" dirty="0"/>
              <a:t>씩 늘리는 함수</a:t>
            </a:r>
            <a:endParaRPr lang="en-US" altLang="ko-KR" dirty="0"/>
          </a:p>
          <a:p>
            <a:r>
              <a:rPr lang="en-US" altLang="ko-KR" dirty="0" err="1"/>
              <a:t>show_info</a:t>
            </a:r>
            <a:r>
              <a:rPr lang="en-US" altLang="ko-KR" dirty="0"/>
              <a:t>() :</a:t>
            </a:r>
            <a:r>
              <a:rPr lang="ko-KR" altLang="en-US" dirty="0"/>
              <a:t> 가게 이름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파는 물건</a:t>
            </a:r>
            <a:r>
              <a:rPr lang="en-US" altLang="ko-KR" dirty="0"/>
              <a:t>, </a:t>
            </a:r>
            <a:r>
              <a:rPr lang="ko-KR" altLang="en-US" dirty="0"/>
              <a:t>손님 수 모두 출력</a:t>
            </a:r>
            <a:endParaRPr lang="en-US" altLang="ko-KR" dirty="0"/>
          </a:p>
          <a:p>
            <a:r>
              <a:rPr lang="en-US" altLang="ko-KR" dirty="0" err="1"/>
              <a:t>show_supermarket_count</a:t>
            </a:r>
            <a:r>
              <a:rPr lang="en-US" altLang="ko-KR" dirty="0"/>
              <a:t>() : </a:t>
            </a:r>
            <a:r>
              <a:rPr lang="ko-KR" altLang="en-US" dirty="0"/>
              <a:t>슈퍼마켓 클래스 인스턴스 개수 출력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4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/>
              <a:t>클래스 상속</a:t>
            </a:r>
          </a:p>
        </p:txBody>
      </p:sp>
    </p:spTree>
    <p:extLst>
      <p:ext uri="{BB962C8B-B14F-4D97-AF65-F5344CB8AC3E}">
        <p14:creationId xmlns:p14="http://schemas.microsoft.com/office/powerpoint/2010/main" val="3204347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클래스가 가지고 있는 필드와 메서드를 그대로 물려받는</a:t>
            </a:r>
            <a:br>
              <a:rPr lang="en-US" altLang="ko-KR" dirty="0"/>
            </a:br>
            <a:r>
              <a:rPr lang="ko-KR" altLang="en-US" dirty="0"/>
              <a:t>새로운 클래스를 만드는 것</a:t>
            </a:r>
            <a:endParaRPr lang="en-US" altLang="ko-KR" dirty="0"/>
          </a:p>
          <a:p>
            <a:r>
              <a:rPr lang="ko-KR" altLang="en-US" dirty="0"/>
              <a:t>새로운 클래스에서 필드</a:t>
            </a:r>
            <a:r>
              <a:rPr lang="en-US" altLang="ko-KR" dirty="0"/>
              <a:t>, </a:t>
            </a:r>
            <a:r>
              <a:rPr lang="ko-KR" altLang="en-US" dirty="0"/>
              <a:t>메서드 추가 가능</a:t>
            </a:r>
            <a:endParaRPr lang="en-US" altLang="ko-KR" dirty="0"/>
          </a:p>
          <a:p>
            <a:r>
              <a:rPr lang="ko-KR" altLang="en-US" dirty="0"/>
              <a:t>공통점을 가진 내용을 상위 클래스에 둬서 일관되고 효율적인 코딩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08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</a:t>
            </a:r>
            <a:r>
              <a:rPr lang="en-US" altLang="ko-KR" dirty="0"/>
              <a:t>(</a:t>
            </a:r>
            <a:r>
              <a:rPr lang="ko-KR" altLang="en-US" dirty="0"/>
              <a:t>슈퍼</a:t>
            </a:r>
            <a:r>
              <a:rPr lang="en-US" altLang="ko-KR" dirty="0"/>
              <a:t>)</a:t>
            </a:r>
            <a:r>
              <a:rPr lang="ko-KR" altLang="en-US" dirty="0"/>
              <a:t> 클래스 </a:t>
            </a:r>
            <a:r>
              <a:rPr lang="en-US" altLang="ko-KR" dirty="0"/>
              <a:t>, </a:t>
            </a:r>
            <a:r>
              <a:rPr lang="ko-KR" altLang="en-US" dirty="0"/>
              <a:t>자식</a:t>
            </a:r>
            <a:r>
              <a:rPr lang="en-US" altLang="ko-KR" dirty="0"/>
              <a:t>(</a:t>
            </a:r>
            <a:r>
              <a:rPr lang="ko-KR" altLang="en-US" dirty="0"/>
              <a:t>서브</a:t>
            </a:r>
            <a:r>
              <a:rPr lang="en-US" altLang="ko-KR" dirty="0"/>
              <a:t>)</a:t>
            </a:r>
            <a:r>
              <a:rPr lang="ko-KR" altLang="en-US" dirty="0"/>
              <a:t> 클래스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국가 클래스 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한국</a:t>
            </a:r>
            <a:r>
              <a:rPr lang="en-US" altLang="ko-KR" dirty="0"/>
              <a:t>,</a:t>
            </a:r>
            <a:r>
              <a:rPr lang="ko-KR" altLang="en-US" dirty="0"/>
              <a:t>일본</a:t>
            </a:r>
            <a:r>
              <a:rPr lang="en-US" altLang="ko-KR" dirty="0"/>
              <a:t>,</a:t>
            </a:r>
            <a:r>
              <a:rPr lang="ko-KR" altLang="en-US" dirty="0"/>
              <a:t>중국 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자식 클래스를 선언할 때 소괄호로 부모 클래스 포함시키기</a:t>
            </a:r>
            <a:endParaRPr lang="en-US" altLang="ko-KR" dirty="0"/>
          </a:p>
          <a:p>
            <a:r>
              <a:rPr lang="en-US" altLang="ko-KR" dirty="0"/>
              <a:t>super() : </a:t>
            </a:r>
            <a:r>
              <a:rPr lang="ko-KR" altLang="en-US" dirty="0"/>
              <a:t>자식 클래스에서 부모 클래스의 값 사용할 때 쓰는 키워드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921" y="4034115"/>
            <a:ext cx="3301179" cy="18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0" y="260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 </a:t>
            </a:r>
            <a:r>
              <a:rPr lang="ko-KR" altLang="en-US" sz="5400" dirty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74986" y="1351614"/>
            <a:ext cx="10296939" cy="41049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2060"/>
                </a:solidFill>
              </a:rPr>
              <a:t>객체</a:t>
            </a:r>
            <a:r>
              <a:rPr lang="en-US" altLang="ko-KR" b="1" dirty="0">
                <a:solidFill>
                  <a:srgbClr val="002060"/>
                </a:solidFill>
              </a:rPr>
              <a:t>(Object)</a:t>
            </a:r>
            <a:r>
              <a:rPr lang="ko-KR" altLang="en-US" b="1" dirty="0">
                <a:solidFill>
                  <a:srgbClr val="002060"/>
                </a:solidFill>
              </a:rPr>
              <a:t>란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b="1" dirty="0"/>
              <a:t>-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dirty="0"/>
              <a:t>“</a:t>
            </a:r>
            <a:r>
              <a:rPr lang="ko-KR" altLang="en-US" sz="2400" dirty="0"/>
              <a:t>의사나 행위가 미치는 대상</a:t>
            </a:r>
            <a:r>
              <a:rPr lang="en-US" altLang="ko-KR" sz="2400" dirty="0"/>
              <a:t>” -&gt; </a:t>
            </a:r>
            <a:r>
              <a:rPr lang="ko-KR" altLang="en-US" sz="2400" dirty="0"/>
              <a:t>사전적 의미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/>
              <a:t>    - </a:t>
            </a:r>
            <a:r>
              <a:rPr lang="ko-KR" altLang="en-US" sz="2400" dirty="0"/>
              <a:t>구체적</a:t>
            </a:r>
            <a:r>
              <a:rPr lang="en-US" altLang="ko-KR" sz="2400" dirty="0"/>
              <a:t>, </a:t>
            </a:r>
            <a:r>
              <a:rPr lang="ko-KR" altLang="en-US" sz="2400" dirty="0"/>
              <a:t>추상적 데이터 단위 </a:t>
            </a:r>
            <a:r>
              <a:rPr lang="en-US" altLang="ko-KR" sz="2400" dirty="0"/>
              <a:t>(</a:t>
            </a:r>
            <a:r>
              <a:rPr lang="ko-KR" altLang="en-US" sz="2400" dirty="0"/>
              <a:t>구체적</a:t>
            </a:r>
            <a:r>
              <a:rPr lang="en-US" altLang="ko-KR" sz="2400" dirty="0"/>
              <a:t>- </a:t>
            </a:r>
            <a:r>
              <a:rPr lang="ko-KR" altLang="en-US" sz="2400" dirty="0"/>
              <a:t>책상</a:t>
            </a:r>
            <a:r>
              <a:rPr lang="en-US" altLang="ko-KR" sz="2400" dirty="0"/>
              <a:t>, </a:t>
            </a:r>
            <a:r>
              <a:rPr lang="ko-KR" altLang="en-US" sz="2400" dirty="0"/>
              <a:t>추상적</a:t>
            </a:r>
            <a:r>
              <a:rPr lang="en-US" altLang="ko-KR" sz="2400" dirty="0"/>
              <a:t>-</a:t>
            </a:r>
            <a:r>
              <a:rPr lang="ko-KR" altLang="en-US" sz="2400" dirty="0"/>
              <a:t>회사</a:t>
            </a:r>
            <a:r>
              <a:rPr lang="en-US" altLang="ko-KR" sz="2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002060"/>
                </a:solidFill>
              </a:rPr>
              <a:t>객체지향 프로그래밍</a:t>
            </a:r>
            <a:r>
              <a:rPr lang="en-US" altLang="ko-KR" b="1" dirty="0">
                <a:solidFill>
                  <a:srgbClr val="002060"/>
                </a:solidFill>
              </a:rPr>
              <a:t>(Objected Oriented Programming, OOP)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altLang="ko-KR" b="1" dirty="0"/>
              <a:t>-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400" dirty="0"/>
              <a:t>객체를 기반으로 하는 프로그래밍</a:t>
            </a:r>
            <a:endParaRPr lang="en-US" altLang="ko-KR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먼저 객체를 만들고 객체 사이에 일어나는 일을 구현함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130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4436" b="1"/>
          <a:stretch/>
        </p:blipFill>
        <p:spPr>
          <a:xfrm>
            <a:off x="4846677" y="1777999"/>
            <a:ext cx="3265692" cy="8030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0A51D3-8E04-FE27-E4A6-8D8E1266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37" y="1181099"/>
            <a:ext cx="3759601" cy="50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6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24" y="1325563"/>
            <a:ext cx="9644528" cy="86780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부모 클래스의 메서드를 </a:t>
            </a:r>
            <a:br>
              <a:rPr lang="en-US" altLang="ko-KR" dirty="0"/>
            </a:br>
            <a:r>
              <a:rPr lang="ko-KR" altLang="en-US" dirty="0"/>
              <a:t>자식 클래스에서 재정의 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05FDF7-3FB0-D0E9-8B2E-5CF838CE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24" y="2394068"/>
            <a:ext cx="6878631" cy="38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293945" cy="3825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000" dirty="0"/>
              <a:t>다음과 같은 조건을 만족하는 </a:t>
            </a:r>
            <a:r>
              <a:rPr lang="en-US" altLang="ko-KR" sz="3000" dirty="0" err="1"/>
              <a:t>MinLimitCalculator</a:t>
            </a:r>
            <a:r>
              <a:rPr lang="en-US" altLang="ko-KR" sz="3000" dirty="0"/>
              <a:t> </a:t>
            </a:r>
            <a:r>
              <a:rPr lang="ko-KR" altLang="en-US" sz="3000" dirty="0"/>
              <a:t>클래스 만들기</a:t>
            </a:r>
            <a:endParaRPr lang="en-US" altLang="ko-KR" sz="3000" dirty="0"/>
          </a:p>
          <a:p>
            <a:pPr marL="514350" indent="-514350">
              <a:buAutoNum type="arabicParenR"/>
            </a:pPr>
            <a:r>
              <a:rPr lang="en-US" altLang="ko-KR" sz="3000" dirty="0"/>
              <a:t>Calculator </a:t>
            </a:r>
            <a:r>
              <a:rPr lang="ko-KR" altLang="en-US" sz="3000" dirty="0"/>
              <a:t>클래스를 상속 받는다</a:t>
            </a:r>
            <a:endParaRPr lang="en-US" altLang="ko-KR" sz="3000" dirty="0"/>
          </a:p>
          <a:p>
            <a:pPr marL="514350" indent="-514350">
              <a:buAutoNum type="arabicParenR"/>
            </a:pPr>
            <a:r>
              <a:rPr lang="en-US" altLang="ko-KR" sz="3000" dirty="0"/>
              <a:t>value </a:t>
            </a:r>
            <a:r>
              <a:rPr lang="ko-KR" altLang="en-US" sz="3000" dirty="0"/>
              <a:t>값이 음수가 안되게 제한한다</a:t>
            </a:r>
            <a:endParaRPr lang="en-US" altLang="ko-KR" sz="3000" dirty="0"/>
          </a:p>
          <a:p>
            <a:pPr marL="514350" indent="-514350">
              <a:buAutoNum type="arabicParenR"/>
            </a:pPr>
            <a:r>
              <a:rPr lang="en-US" altLang="ko-KR" sz="3000" dirty="0"/>
              <a:t>sub() </a:t>
            </a:r>
            <a:r>
              <a:rPr lang="ko-KR" altLang="en-US" sz="3000" dirty="0"/>
              <a:t>메서드를 </a:t>
            </a:r>
            <a:r>
              <a:rPr lang="ko-KR" altLang="en-US" sz="3000" dirty="0" err="1"/>
              <a:t>오버라이딩</a:t>
            </a:r>
            <a:r>
              <a:rPr lang="ko-KR" altLang="en-US" sz="3000" dirty="0"/>
              <a:t> 하여 </a:t>
            </a:r>
            <a:r>
              <a:rPr lang="en-US" altLang="ko-KR" sz="3000" dirty="0"/>
              <a:t>2</a:t>
            </a:r>
            <a:r>
              <a:rPr lang="ko-KR" altLang="en-US" sz="3000" dirty="0"/>
              <a:t>번 조건을 만족시킬 것</a:t>
            </a:r>
            <a:endParaRPr lang="en-US" altLang="ko-KR" sz="3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47" y="4067888"/>
            <a:ext cx="3409236" cy="1850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599" y="4070954"/>
            <a:ext cx="3694491" cy="184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0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34D35F1-15DA-4F0A-A368-51669D87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29A8A9-05A0-4484-DD77-B4476080D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08" y="2215812"/>
            <a:ext cx="4088729" cy="25708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E6BC5E-8D8B-4037-4ACF-1F2451F07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397" y="2255570"/>
            <a:ext cx="5018403" cy="249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3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C4C09-131D-AD85-4CE1-93F32F36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136B6B5-2360-C41A-6B84-DE743A15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5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 </a:t>
            </a:r>
            <a:r>
              <a:rPr lang="ko-KR" altLang="en-US" sz="5400" dirty="0"/>
              <a:t>객체 지향 프로그래밍</a:t>
            </a:r>
            <a:endParaRPr lang="ko-KR" altLang="en-US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4B7BCB-C3A0-E260-9056-EC44C07B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31F2978-2E9D-0F3F-EE27-9213F6473AEB}"/>
              </a:ext>
            </a:extLst>
          </p:cNvPr>
          <p:cNvGrpSpPr/>
          <p:nvPr/>
        </p:nvGrpSpPr>
        <p:grpSpPr>
          <a:xfrm>
            <a:off x="2903164" y="2597709"/>
            <a:ext cx="6385671" cy="2774917"/>
            <a:chOff x="2776128" y="3948391"/>
            <a:chExt cx="6385671" cy="27749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CDD519-A4BB-94FA-DC8F-D1A9F4ECFCD2}"/>
                </a:ext>
              </a:extLst>
            </p:cNvPr>
            <p:cNvSpPr txBox="1"/>
            <p:nvPr/>
          </p:nvSpPr>
          <p:spPr>
            <a:xfrm>
              <a:off x="2802350" y="4126088"/>
              <a:ext cx="1649343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일어난다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6B0179-4F1D-8A0F-0445-6E0D3CEF1128}"/>
                </a:ext>
              </a:extLst>
            </p:cNvPr>
            <p:cNvSpPr txBox="1"/>
            <p:nvPr/>
          </p:nvSpPr>
          <p:spPr>
            <a:xfrm>
              <a:off x="2808894" y="4687098"/>
              <a:ext cx="1649343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씻는다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1F571-6F5D-4608-CB6B-D6ACD9AB96D0}"/>
                </a:ext>
              </a:extLst>
            </p:cNvPr>
            <p:cNvSpPr txBox="1"/>
            <p:nvPr/>
          </p:nvSpPr>
          <p:spPr>
            <a:xfrm>
              <a:off x="2824581" y="5248109"/>
              <a:ext cx="1649343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밥을 먹는다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F4BB2C-CF94-9A51-C745-A84040955618}"/>
                </a:ext>
              </a:extLst>
            </p:cNvPr>
            <p:cNvSpPr txBox="1"/>
            <p:nvPr/>
          </p:nvSpPr>
          <p:spPr>
            <a:xfrm>
              <a:off x="2842648" y="5847460"/>
              <a:ext cx="1649343" cy="33855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학교에 간다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DD67245-DD79-59EE-25DD-8E17F7C96ED5}"/>
                </a:ext>
              </a:extLst>
            </p:cNvPr>
            <p:cNvSpPr/>
            <p:nvPr/>
          </p:nvSpPr>
          <p:spPr>
            <a:xfrm>
              <a:off x="6360424" y="3948878"/>
              <a:ext cx="852291" cy="720080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학생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E13B395-819D-F282-DF7E-58F86DF1E174}"/>
                </a:ext>
              </a:extLst>
            </p:cNvPr>
            <p:cNvSpPr/>
            <p:nvPr/>
          </p:nvSpPr>
          <p:spPr>
            <a:xfrm>
              <a:off x="8309508" y="3948391"/>
              <a:ext cx="852291" cy="720080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밥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1171E63-4CBD-8D67-68AD-6D01C388FB58}"/>
                </a:ext>
              </a:extLst>
            </p:cNvPr>
            <p:cNvSpPr/>
            <p:nvPr/>
          </p:nvSpPr>
          <p:spPr>
            <a:xfrm>
              <a:off x="6360424" y="5229108"/>
              <a:ext cx="852291" cy="720080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버스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83DD1A9-C4AB-7EF9-A769-27D9C153C7A2}"/>
                </a:ext>
              </a:extLst>
            </p:cNvPr>
            <p:cNvSpPr/>
            <p:nvPr/>
          </p:nvSpPr>
          <p:spPr>
            <a:xfrm>
              <a:off x="8309508" y="5228621"/>
              <a:ext cx="852291" cy="720080"/>
            </a:xfrm>
            <a:prstGeom prst="ellips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학교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DDE2492-8E68-5B13-905F-9B15A627F832}"/>
                </a:ext>
              </a:extLst>
            </p:cNvPr>
            <p:cNvCxnSpPr/>
            <p:nvPr/>
          </p:nvCxnSpPr>
          <p:spPr>
            <a:xfrm>
              <a:off x="7373403" y="4308431"/>
              <a:ext cx="720080" cy="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3D680BDD-931A-248C-4B34-2E8EBB8671DA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6786569" y="4668958"/>
              <a:ext cx="0" cy="560150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D6370DD-2A33-74FD-8755-9921B3707ED3}"/>
                </a:ext>
              </a:extLst>
            </p:cNvPr>
            <p:cNvCxnSpPr/>
            <p:nvPr/>
          </p:nvCxnSpPr>
          <p:spPr>
            <a:xfrm>
              <a:off x="7364568" y="4836254"/>
              <a:ext cx="720080" cy="388141"/>
            </a:xfrm>
            <a:prstGeom prst="line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CCD92B-2DAE-4413-932E-379729159CD8}"/>
                </a:ext>
              </a:extLst>
            </p:cNvPr>
            <p:cNvSpPr txBox="1"/>
            <p:nvPr/>
          </p:nvSpPr>
          <p:spPr>
            <a:xfrm>
              <a:off x="6140141" y="4772978"/>
              <a:ext cx="57114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탄다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0E0AB40-8117-25F1-A29A-6C1171D11EB5}"/>
                </a:ext>
              </a:extLst>
            </p:cNvPr>
            <p:cNvSpPr txBox="1"/>
            <p:nvPr/>
          </p:nvSpPr>
          <p:spPr>
            <a:xfrm>
              <a:off x="7346141" y="3948392"/>
              <a:ext cx="72008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먹는다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6653B0-C7EF-F2B6-9A56-2C6BD5C749FF}"/>
                </a:ext>
              </a:extLst>
            </p:cNvPr>
            <p:cNvSpPr txBox="1"/>
            <p:nvPr/>
          </p:nvSpPr>
          <p:spPr>
            <a:xfrm>
              <a:off x="7658505" y="4642667"/>
              <a:ext cx="542991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간다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C4250A-1589-4B5E-9EA9-AED53CA0FFC0}"/>
                </a:ext>
              </a:extLst>
            </p:cNvPr>
            <p:cNvCxnSpPr/>
            <p:nvPr/>
          </p:nvCxnSpPr>
          <p:spPr>
            <a:xfrm>
              <a:off x="3641579" y="4489133"/>
              <a:ext cx="0" cy="188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C67B511-B332-D06E-A92A-C7C12A36F0B1}"/>
                </a:ext>
              </a:extLst>
            </p:cNvPr>
            <p:cNvCxnSpPr/>
            <p:nvPr/>
          </p:nvCxnSpPr>
          <p:spPr>
            <a:xfrm>
              <a:off x="3641579" y="5038017"/>
              <a:ext cx="0" cy="188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6782C20-A971-2275-8575-BCF000F54B42}"/>
                </a:ext>
              </a:extLst>
            </p:cNvPr>
            <p:cNvCxnSpPr/>
            <p:nvPr/>
          </p:nvCxnSpPr>
          <p:spPr>
            <a:xfrm>
              <a:off x="3666446" y="5604473"/>
              <a:ext cx="0" cy="188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C6A12FA-20C8-4EE3-946F-F58234D54DB9}"/>
                </a:ext>
              </a:extLst>
            </p:cNvPr>
            <p:cNvCxnSpPr/>
            <p:nvPr/>
          </p:nvCxnSpPr>
          <p:spPr>
            <a:xfrm>
              <a:off x="5597334" y="4024495"/>
              <a:ext cx="0" cy="236025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CA6BA90-3790-A862-A9ED-7C1CB7ABFDB4}"/>
                </a:ext>
              </a:extLst>
            </p:cNvPr>
            <p:cNvSpPr txBox="1"/>
            <p:nvPr/>
          </p:nvSpPr>
          <p:spPr>
            <a:xfrm>
              <a:off x="2776128" y="638475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&lt;</a:t>
              </a:r>
              <a:r>
                <a:rPr lang="ko-KR" altLang="en-US" sz="1600" dirty="0"/>
                <a:t>절차지향 </a:t>
              </a:r>
              <a:r>
                <a:rPr lang="en-US" altLang="ko-KR" sz="1600" dirty="0"/>
                <a:t>–C</a:t>
              </a:r>
              <a:r>
                <a:rPr lang="ko-KR" altLang="en-US" sz="1600" dirty="0"/>
                <a:t>언어</a:t>
              </a:r>
              <a:r>
                <a:rPr lang="en-US" altLang="ko-KR" sz="1600" dirty="0"/>
                <a:t>&gt;</a:t>
              </a:r>
              <a:endParaRPr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E51F28-6AEB-A044-C201-72C882E39F18}"/>
                </a:ext>
              </a:extLst>
            </p:cNvPr>
            <p:cNvSpPr txBox="1"/>
            <p:nvPr/>
          </p:nvSpPr>
          <p:spPr>
            <a:xfrm>
              <a:off x="6746322" y="6119714"/>
              <a:ext cx="208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&lt;</a:t>
              </a:r>
              <a:r>
                <a:rPr lang="ko-KR" altLang="en-US" sz="1600" dirty="0"/>
                <a:t>객체지향 </a:t>
              </a:r>
              <a:r>
                <a:rPr lang="en-US" altLang="ko-KR" sz="1600" dirty="0"/>
                <a:t>–Java&gt;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666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클래스는 </a:t>
            </a:r>
            <a:r>
              <a:rPr lang="ko-KR" altLang="en-US" dirty="0" err="1"/>
              <a:t>자료형을</a:t>
            </a:r>
            <a:r>
              <a:rPr lang="ko-KR" altLang="en-US" dirty="0"/>
              <a:t> 위한 일종의 템플릿</a:t>
            </a:r>
            <a:endParaRPr lang="en-US" altLang="ko-KR" dirty="0"/>
          </a:p>
          <a:p>
            <a:r>
              <a:rPr lang="ko-KR" altLang="en-US" dirty="0" err="1"/>
              <a:t>파이썬에서</a:t>
            </a:r>
            <a:r>
              <a:rPr lang="ko-KR" altLang="en-US" dirty="0"/>
              <a:t> 객체 지향 프로그래밍을 사용하기 위한 방법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r>
              <a:rPr lang="en-US" altLang="ko-KR" dirty="0"/>
              <a:t>(OOP : Object-Oriented Programming)</a:t>
            </a:r>
          </a:p>
          <a:p>
            <a:pPr lvl="1"/>
            <a:r>
              <a:rPr lang="ko-KR" altLang="en-US" dirty="0"/>
              <a:t>프로그램을 객체들 간의 소통으로 바라보는 것</a:t>
            </a:r>
            <a:endParaRPr lang="en-US" altLang="ko-KR" dirty="0"/>
          </a:p>
          <a:p>
            <a:r>
              <a:rPr lang="ko-KR" altLang="en-US" dirty="0"/>
              <a:t>객체란</a:t>
            </a:r>
            <a:r>
              <a:rPr lang="en-US" altLang="ko-KR" dirty="0"/>
              <a:t>? </a:t>
            </a:r>
            <a:r>
              <a:rPr lang="ko-KR" altLang="en-US" dirty="0"/>
              <a:t>속성값과 행동을 가지고 있는 데이터</a:t>
            </a:r>
            <a:endParaRPr lang="en-US" altLang="ko-KR" dirty="0"/>
          </a:p>
          <a:p>
            <a:pPr lvl="1"/>
            <a:r>
              <a:rPr lang="ko-KR" altLang="en-US" dirty="0" err="1"/>
              <a:t>파이썬의</a:t>
            </a:r>
            <a:r>
              <a:rPr lang="ko-KR" altLang="en-US" dirty="0"/>
              <a:t> 모든 것들 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은 여러 속성과 행동을 가진 데이터</a:t>
            </a:r>
            <a:endParaRPr lang="en-US" altLang="ko-KR" dirty="0"/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자동차는 바퀴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 </a:t>
            </a:r>
            <a:r>
              <a:rPr lang="ko-KR" altLang="en-US" dirty="0"/>
              <a:t>등의 속성과 전진</a:t>
            </a:r>
            <a:r>
              <a:rPr lang="en-US" altLang="ko-KR" dirty="0"/>
              <a:t>, </a:t>
            </a:r>
            <a:r>
              <a:rPr lang="ko-KR" altLang="en-US" dirty="0"/>
              <a:t>후진 등의 행동을 가진 객체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dirty="0"/>
              <a:t>새로운 형식을 정의</a:t>
            </a:r>
            <a:endParaRPr lang="en-US" altLang="ko-KR" dirty="0"/>
          </a:p>
          <a:p>
            <a:pPr lvl="1"/>
            <a:r>
              <a:rPr lang="ko-KR" altLang="en-US" dirty="0"/>
              <a:t>객체를 만드는 틀 </a:t>
            </a:r>
            <a:r>
              <a:rPr lang="en-US" altLang="ko-KR" dirty="0"/>
              <a:t>(ex. </a:t>
            </a:r>
            <a:r>
              <a:rPr lang="ko-KR" altLang="en-US" dirty="0"/>
              <a:t>붕어빵 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ko-KR" altLang="en-US" dirty="0"/>
              <a:t>클래스로부터 만들어진 것</a:t>
            </a:r>
            <a:endParaRPr lang="en-US" altLang="ko-KR" dirty="0"/>
          </a:p>
          <a:p>
            <a:pPr lvl="1"/>
            <a:r>
              <a:rPr lang="ko-KR" altLang="en-US" dirty="0"/>
              <a:t>인스턴스 라고도 함 </a:t>
            </a:r>
            <a:r>
              <a:rPr lang="en-US" altLang="ko-KR" dirty="0"/>
              <a:t>(ex. </a:t>
            </a:r>
            <a:r>
              <a:rPr lang="ko-KR" altLang="en-US" dirty="0"/>
              <a:t>붕어빵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하나의 클래스로 여러 개의 객체를 생성함</a:t>
            </a:r>
            <a:endParaRPr lang="en-US" altLang="ko-KR" dirty="0"/>
          </a:p>
          <a:p>
            <a:r>
              <a:rPr lang="ko-KR" altLang="en-US" dirty="0"/>
              <a:t>각각의 객체는 서로 영향을 주지 않음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34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선언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class </a:t>
            </a:r>
            <a:r>
              <a:rPr lang="ko-KR" altLang="en-US" dirty="0"/>
              <a:t>클래스 이름으로 선언</a:t>
            </a:r>
            <a:endParaRPr lang="en-US" altLang="ko-KR" dirty="0"/>
          </a:p>
          <a:p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클래스 이름</a:t>
            </a:r>
            <a:r>
              <a:rPr lang="en-US" altLang="ko-KR" dirty="0"/>
              <a:t>()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인스턴스 생성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8" y="2744807"/>
            <a:ext cx="8998960" cy="29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 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, Field)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필드는 클래스를 정의할 때 정의되는 변수</a:t>
            </a:r>
            <a:endParaRPr lang="en-US" altLang="ko-KR" dirty="0"/>
          </a:p>
          <a:p>
            <a:r>
              <a:rPr lang="ko-KR" altLang="en-US" dirty="0"/>
              <a:t>각각의 인스턴스에서 변수를 사용할 수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77" y="3011516"/>
            <a:ext cx="5843670" cy="229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함수 </a:t>
            </a:r>
            <a:r>
              <a:rPr lang="en-US" altLang="ko-KR" dirty="0"/>
              <a:t>(</a:t>
            </a:r>
            <a:r>
              <a:rPr lang="ko-KR" altLang="en-US" dirty="0" err="1"/>
              <a:t>메소드</a:t>
            </a:r>
            <a:r>
              <a:rPr lang="en-US" altLang="ko-KR" dirty="0"/>
              <a:t>, Method)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메소드는</a:t>
            </a:r>
            <a:r>
              <a:rPr lang="ko-KR" altLang="en-US" dirty="0"/>
              <a:t> 클래스 안에 정의된 함수</a:t>
            </a:r>
            <a:endParaRPr lang="en-US" altLang="ko-KR" dirty="0"/>
          </a:p>
          <a:p>
            <a:r>
              <a:rPr lang="ko-KR" altLang="en-US" dirty="0" err="1"/>
              <a:t>메소드</a:t>
            </a:r>
            <a:r>
              <a:rPr lang="ko-KR" altLang="en-US" dirty="0"/>
              <a:t> 선언 시 첫 번째 매개변수로 </a:t>
            </a:r>
            <a:r>
              <a:rPr lang="en-US" altLang="ko-KR" dirty="0"/>
              <a:t>self </a:t>
            </a:r>
            <a:r>
              <a:rPr lang="ko-KR" altLang="en-US" dirty="0"/>
              <a:t>필수 작성</a:t>
            </a:r>
            <a:endParaRPr lang="en-US" altLang="ko-KR" dirty="0"/>
          </a:p>
          <a:p>
            <a:pPr lvl="1"/>
            <a:r>
              <a:rPr lang="en-US" altLang="ko-KR" dirty="0"/>
              <a:t>self</a:t>
            </a:r>
            <a:r>
              <a:rPr lang="ko-KR" altLang="en-US" dirty="0"/>
              <a:t>는 자기 자신을 뜻함</a:t>
            </a:r>
            <a:endParaRPr lang="en-US" altLang="ko-KR" dirty="0"/>
          </a:p>
          <a:p>
            <a:pPr lvl="1"/>
            <a:r>
              <a:rPr lang="ko-KR" altLang="en-US" dirty="0"/>
              <a:t>클래스를 </a:t>
            </a:r>
            <a:r>
              <a:rPr lang="ko-KR" altLang="en-US" dirty="0" err="1"/>
              <a:t>인스턴스화</a:t>
            </a:r>
            <a:r>
              <a:rPr lang="ko-KR" altLang="en-US" dirty="0"/>
              <a:t> 하지 않고 호출해서 사용하는 경우에는 필요 없음</a:t>
            </a:r>
            <a:endParaRPr lang="en-US" altLang="ko-KR" dirty="0"/>
          </a:p>
          <a:p>
            <a:pPr lvl="1"/>
            <a:r>
              <a:rPr lang="ko-KR" altLang="en-US" dirty="0"/>
              <a:t>호출할 때 </a:t>
            </a:r>
            <a:r>
              <a:rPr lang="en-US" altLang="ko-KR" dirty="0"/>
              <a:t>self</a:t>
            </a:r>
            <a:r>
              <a:rPr lang="ko-KR" altLang="en-US" dirty="0"/>
              <a:t>에 값을 직접 넘겨주지 않음 </a:t>
            </a:r>
            <a:r>
              <a:rPr lang="en-US" altLang="ko-KR" dirty="0"/>
              <a:t>(</a:t>
            </a:r>
            <a:r>
              <a:rPr lang="ko-KR" altLang="en-US" dirty="0"/>
              <a:t>자동 할당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self</a:t>
            </a:r>
            <a:r>
              <a:rPr lang="ko-KR" altLang="en-US" dirty="0"/>
              <a:t>는 키워드가 아닌 </a:t>
            </a:r>
            <a:r>
              <a:rPr lang="ko-KR" altLang="en-US" dirty="0" err="1"/>
              <a:t>식별자</a:t>
            </a:r>
            <a:r>
              <a:rPr lang="en-US" altLang="ko-KR" dirty="0"/>
              <a:t> </a:t>
            </a:r>
            <a:r>
              <a:rPr lang="ko-KR" altLang="en-US" dirty="0"/>
              <a:t>즉 다른 이름을 사용할 수 있지만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현재 객체 자신을 의미하기 때문에 대부분의 개발자가 </a:t>
            </a:r>
            <a:r>
              <a:rPr lang="en-US" altLang="ko-KR" dirty="0"/>
              <a:t>self </a:t>
            </a:r>
            <a:r>
              <a:rPr lang="ko-KR" altLang="en-US" dirty="0"/>
              <a:t>사용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25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987</Words>
  <Application>Microsoft Office PowerPoint</Application>
  <PresentationFormat>와이드스크린</PresentationFormat>
  <Paragraphs>193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Arial Rounded MT Bold</vt:lpstr>
      <vt:lpstr>메이플스토리</vt:lpstr>
      <vt:lpstr>Wingdings</vt:lpstr>
      <vt:lpstr>1_Office 테마</vt:lpstr>
      <vt:lpstr>    x</vt:lpstr>
      <vt:lpstr>클래스</vt:lpstr>
      <vt:lpstr>   객체 지향 프로그래밍</vt:lpstr>
      <vt:lpstr>   객체 지향 프로그래밍</vt:lpstr>
      <vt:lpstr>클래스</vt:lpstr>
      <vt:lpstr>클래스와 객체</vt:lpstr>
      <vt:lpstr>클래스 선언</vt:lpstr>
      <vt:lpstr>클래스 변수 (필드, Field)</vt:lpstr>
      <vt:lpstr>클래스 함수 (메소드, Method)</vt:lpstr>
      <vt:lpstr>클래스 함수 (메소드, Method)</vt:lpstr>
      <vt:lpstr>생성자 (Constructor)</vt:lpstr>
      <vt:lpstr>매개변수가 있는 생성자</vt:lpstr>
      <vt:lpstr>클래스 변수 vs 인스턴스 변수</vt:lpstr>
      <vt:lpstr>접근제어</vt:lpstr>
      <vt:lpstr>접근제어</vt:lpstr>
      <vt:lpstr>  정보 은닉(Information Hiding)</vt:lpstr>
      <vt:lpstr>  정보 은닉(Information Hiding)</vt:lpstr>
      <vt:lpstr>  정보 은닉(Information Hiding)</vt:lpstr>
      <vt:lpstr>  정보 은닉(Information Hiding)</vt:lpstr>
      <vt:lpstr>  정보 은닉(Information Hiding)</vt:lpstr>
      <vt:lpstr>실습1. 사칙연산 클래스 만들기</vt:lpstr>
      <vt:lpstr> 사번 자동 부여</vt:lpstr>
      <vt:lpstr> 사번 자동 부여</vt:lpstr>
      <vt:lpstr> 사번 자동 부여</vt:lpstr>
      <vt:lpstr> 사번 자동 부여</vt:lpstr>
      <vt:lpstr>실습2. Supermarket 클래스</vt:lpstr>
      <vt:lpstr>PowerPoint 프레젠테이션</vt:lpstr>
      <vt:lpstr>클래스 상속</vt:lpstr>
      <vt:lpstr>클래스 상속</vt:lpstr>
      <vt:lpstr>클래스 상속</vt:lpstr>
      <vt:lpstr>메서드 오버라이딩</vt:lpstr>
      <vt:lpstr>실습3.</vt:lpstr>
      <vt:lpstr>실습3-정답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970</cp:revision>
  <dcterms:created xsi:type="dcterms:W3CDTF">2022-06-26T11:10:22Z</dcterms:created>
  <dcterms:modified xsi:type="dcterms:W3CDTF">2024-12-05T07:34:08Z</dcterms:modified>
</cp:coreProperties>
</file>