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9"/>
  </p:notesMasterIdLst>
  <p:sldIdLst>
    <p:sldId id="670" r:id="rId2"/>
    <p:sldId id="256" r:id="rId3"/>
    <p:sldId id="631" r:id="rId4"/>
    <p:sldId id="630" r:id="rId5"/>
    <p:sldId id="632" r:id="rId6"/>
    <p:sldId id="638" r:id="rId7"/>
    <p:sldId id="737" r:id="rId8"/>
    <p:sldId id="639" r:id="rId9"/>
    <p:sldId id="633" r:id="rId10"/>
    <p:sldId id="635" r:id="rId11"/>
    <p:sldId id="637" r:id="rId12"/>
    <p:sldId id="728" r:id="rId13"/>
    <p:sldId id="729" r:id="rId14"/>
    <p:sldId id="613" r:id="rId15"/>
    <p:sldId id="615" r:id="rId16"/>
    <p:sldId id="622" r:id="rId17"/>
    <p:sldId id="623" r:id="rId18"/>
    <p:sldId id="640" r:id="rId19"/>
    <p:sldId id="641" r:id="rId20"/>
    <p:sldId id="67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97" r:id="rId29"/>
    <p:sldId id="698" r:id="rId30"/>
    <p:sldId id="699" r:id="rId31"/>
    <p:sldId id="702" r:id="rId32"/>
    <p:sldId id="738" r:id="rId33"/>
    <p:sldId id="739" r:id="rId34"/>
    <p:sldId id="740" r:id="rId35"/>
    <p:sldId id="705" r:id="rId36"/>
    <p:sldId id="706" r:id="rId37"/>
    <p:sldId id="707" r:id="rId38"/>
  </p:sldIdLst>
  <p:sldSz cx="12192000" cy="6858000"/>
  <p:notesSz cx="6858000" cy="9144000"/>
  <p:embeddedFontLst>
    <p:embeddedFont>
      <p:font typeface="메이플스토리" panose="020B0600000101010101" charset="-127"/>
      <p:regular r:id="rId40"/>
      <p:bold r:id="rId41"/>
    </p:embeddedFont>
    <p:embeddedFont>
      <p:font typeface="Arial Rounded MT Bold" panose="020F0704030504030204" pitchFamily="34" charset="0"/>
      <p:regular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휴먼엑스포" panose="02030504000101010101" pitchFamily="18" charset="-127"/>
      <p:regular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08" d="100"/>
          <a:sy n="108" d="100"/>
        </p:scale>
        <p:origin x="100" y="14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08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2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8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1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46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33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9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98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1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27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2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3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99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4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9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36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4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4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모듈 </a:t>
            </a:r>
            <a:r>
              <a:rPr lang="en-US" altLang="ko-KR" dirty="0"/>
              <a:t>– random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랜덤 값</a:t>
            </a:r>
            <a:r>
              <a:rPr lang="en-US" altLang="ko-KR" dirty="0"/>
              <a:t>(</a:t>
            </a:r>
            <a:r>
              <a:rPr lang="ko-KR" altLang="en-US" dirty="0" err="1"/>
              <a:t>난수</a:t>
            </a:r>
            <a:r>
              <a:rPr lang="en-US" altLang="ko-KR" dirty="0"/>
              <a:t>)</a:t>
            </a:r>
            <a:r>
              <a:rPr lang="ko-KR" altLang="en-US" dirty="0"/>
              <a:t> 생성시 사용</a:t>
            </a:r>
            <a:endParaRPr lang="en-US" altLang="ko-KR" dirty="0"/>
          </a:p>
          <a:p>
            <a:r>
              <a:rPr lang="en-US" altLang="ko-KR" dirty="0" err="1"/>
              <a:t>randint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):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</a:t>
            </a:r>
            <a:r>
              <a:rPr lang="ko-KR" altLang="en-US" dirty="0"/>
              <a:t>까지 임의의 정수 리턴</a:t>
            </a:r>
            <a:r>
              <a:rPr lang="en-US" altLang="ko-KR" dirty="0"/>
              <a:t>. (a, b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uniform(</a:t>
            </a:r>
            <a:r>
              <a:rPr lang="en-US" altLang="ko-KR" dirty="0" err="1"/>
              <a:t>a,b</a:t>
            </a:r>
            <a:r>
              <a:rPr lang="en-US" altLang="ko-KR" dirty="0"/>
              <a:t>): a</a:t>
            </a:r>
            <a:r>
              <a:rPr lang="ko-KR" altLang="en-US" dirty="0"/>
              <a:t>부터 </a:t>
            </a:r>
            <a:r>
              <a:rPr lang="en-US" altLang="ko-KR" dirty="0"/>
              <a:t>b</a:t>
            </a:r>
            <a:r>
              <a:rPr lang="ko-KR" altLang="en-US" dirty="0"/>
              <a:t>까지 임의의 실수 리턴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(a, b 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random(): 0</a:t>
            </a:r>
            <a:r>
              <a:rPr lang="ko-KR" altLang="en-US" dirty="0"/>
              <a:t>부터 </a:t>
            </a:r>
            <a:r>
              <a:rPr lang="en-US" altLang="ko-KR" dirty="0"/>
              <a:t>1 </a:t>
            </a:r>
            <a:r>
              <a:rPr lang="ko-KR" altLang="en-US" dirty="0"/>
              <a:t>사이의</a:t>
            </a:r>
            <a:r>
              <a:rPr lang="en-US" altLang="ko-KR" sz="2400" dirty="0"/>
              <a:t>(0 &lt;= </a:t>
            </a:r>
            <a:r>
              <a:rPr lang="en-US" altLang="ko-KR" sz="2400"/>
              <a:t>x &lt; 1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ko-KR" altLang="en-US" dirty="0"/>
              <a:t>임의의 실수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  <a:endParaRPr lang="en-US" altLang="ko-KR" dirty="0"/>
          </a:p>
          <a:p>
            <a:r>
              <a:rPr lang="en-US" altLang="ko-KR" dirty="0" err="1"/>
              <a:t>randrange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/>
              <a:t>): a</a:t>
            </a:r>
            <a:r>
              <a:rPr lang="ko-KR" altLang="en-US" dirty="0"/>
              <a:t>부터 </a:t>
            </a:r>
            <a:r>
              <a:rPr lang="en-US" altLang="ko-KR" dirty="0"/>
              <a:t>b </a:t>
            </a:r>
            <a:r>
              <a:rPr lang="ko-KR" altLang="en-US" dirty="0"/>
              <a:t>사이의 임의의 정수 리턴 </a:t>
            </a:r>
            <a:r>
              <a:rPr lang="en-US" altLang="ko-KR" dirty="0"/>
              <a:t>(b </a:t>
            </a:r>
            <a:r>
              <a:rPr lang="ko-KR" altLang="en-US" dirty="0"/>
              <a:t>미포함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randrange</a:t>
            </a:r>
            <a:r>
              <a:rPr lang="en-US" altLang="ko-KR" dirty="0"/>
              <a:t>(</a:t>
            </a:r>
            <a:r>
              <a:rPr lang="en-US" altLang="ko-KR" dirty="0" err="1"/>
              <a:t>a,b,step</a:t>
            </a:r>
            <a:r>
              <a:rPr lang="en-US" altLang="ko-KR" dirty="0"/>
              <a:t>): step</a:t>
            </a:r>
            <a:r>
              <a:rPr lang="ko-KR" altLang="en-US" dirty="0"/>
              <a:t>만큼</a:t>
            </a:r>
            <a:r>
              <a:rPr lang="en-US" altLang="ko-KR" dirty="0"/>
              <a:t> </a:t>
            </a:r>
            <a:r>
              <a:rPr lang="ko-KR" altLang="en-US" dirty="0"/>
              <a:t>지정된 간격으로 임의의 정수 리턴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8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모듈 </a:t>
            </a:r>
            <a:r>
              <a:rPr lang="en-US" altLang="ko-KR" dirty="0"/>
              <a:t>– random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AFF6DF-1107-E52A-8402-34F6E1CC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589" y="2362853"/>
            <a:ext cx="5464821" cy="24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8135"/>
            <a:ext cx="6825208" cy="1126107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up_and_down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99607" y="891356"/>
            <a:ext cx="1016333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3200" b="1" dirty="0"/>
              <a:t> </a:t>
            </a:r>
            <a:r>
              <a:rPr lang="en-US" altLang="ko-KR" sz="3200" b="1" dirty="0" err="1"/>
              <a:t>up_and_down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게임 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숫자를 추측해서 맞히는 게임</a:t>
            </a:r>
            <a:r>
              <a:rPr lang="en-US" altLang="ko-KR" sz="32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  - </a:t>
            </a:r>
            <a:r>
              <a:rPr lang="ko-KR" altLang="en-US" sz="2400" dirty="0"/>
              <a:t>게임이 시작되면 컴퓨터가 </a:t>
            </a:r>
            <a:r>
              <a:rPr lang="ko-KR" altLang="en-US" sz="2400" dirty="0" err="1"/>
              <a:t>랜덤수</a:t>
            </a:r>
            <a:r>
              <a:rPr lang="en-US" altLang="ko-KR" sz="2400" dirty="0"/>
              <a:t>(</a:t>
            </a:r>
            <a:r>
              <a:rPr lang="ko-KR" altLang="en-US" sz="2400" dirty="0"/>
              <a:t>정답</a:t>
            </a:r>
            <a:r>
              <a:rPr lang="en-US" altLang="ko-KR" sz="2400" dirty="0"/>
              <a:t>)</a:t>
            </a:r>
            <a:r>
              <a:rPr lang="ko-KR" altLang="en-US" sz="2400" dirty="0"/>
              <a:t>를 생성한다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-  </a:t>
            </a:r>
            <a:r>
              <a:rPr lang="ko-KR" altLang="en-US" sz="2400" dirty="0"/>
              <a:t>숫자 입력 범위는 </a:t>
            </a:r>
            <a:r>
              <a:rPr lang="en-US" altLang="ko-KR" sz="2400" dirty="0"/>
              <a:t>1~100</a:t>
            </a:r>
            <a:r>
              <a:rPr lang="ko-KR" altLang="en-US" sz="2400" dirty="0"/>
              <a:t>이고</a:t>
            </a:r>
            <a:r>
              <a:rPr lang="en-US" altLang="ko-KR" sz="2400" dirty="0"/>
              <a:t>, </a:t>
            </a:r>
            <a:r>
              <a:rPr lang="ko-KR" altLang="en-US" sz="2400" dirty="0"/>
              <a:t>범위를 알려줌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- </a:t>
            </a:r>
            <a:r>
              <a:rPr lang="ko-KR" altLang="en-US" sz="2400" dirty="0"/>
              <a:t>사용자의 </a:t>
            </a:r>
            <a:r>
              <a:rPr lang="ko-KR" altLang="en-US" sz="2400" dirty="0" err="1"/>
              <a:t>추측값이</a:t>
            </a:r>
            <a:r>
              <a:rPr lang="ko-KR" altLang="en-US" sz="2400" dirty="0"/>
              <a:t> 정답과 같으면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정답이에요</a:t>
            </a:r>
            <a:r>
              <a:rPr lang="en-US" altLang="ko-KR" sz="2400" dirty="0"/>
              <a:t>!’,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   </a:t>
            </a:r>
            <a:r>
              <a:rPr lang="ko-KR" altLang="en-US" sz="2400" dirty="0" err="1"/>
              <a:t>추측값이</a:t>
            </a:r>
            <a:r>
              <a:rPr lang="ko-KR" altLang="en-US" sz="2400" dirty="0"/>
              <a:t> 정답보다 크면 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랜덤수보다</a:t>
            </a:r>
            <a:r>
              <a:rPr lang="ko-KR" altLang="en-US" sz="2400" dirty="0"/>
              <a:t> 커요</a:t>
            </a:r>
            <a:r>
              <a:rPr lang="en-US" altLang="ko-KR" sz="2400" dirty="0"/>
              <a:t>!”,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    </a:t>
            </a:r>
            <a:r>
              <a:rPr lang="ko-KR" altLang="en-US" sz="2400" dirty="0" err="1"/>
              <a:t>추측값이</a:t>
            </a:r>
            <a:r>
              <a:rPr lang="ko-KR" altLang="en-US" sz="2400" dirty="0"/>
              <a:t> 정답보다 작으면 </a:t>
            </a:r>
            <a:r>
              <a:rPr lang="en-US" altLang="ko-KR" sz="2400" dirty="0"/>
              <a:t>‘</a:t>
            </a:r>
            <a:r>
              <a:rPr lang="ko-KR" altLang="en-US" sz="2400" dirty="0" err="1"/>
              <a:t>랜덤수보다</a:t>
            </a:r>
            <a:r>
              <a:rPr lang="ko-KR" altLang="en-US" sz="2400" dirty="0"/>
              <a:t> 작아요</a:t>
            </a:r>
            <a:r>
              <a:rPr lang="en-US" altLang="ko-KR" sz="2400" dirty="0"/>
              <a:t>!’ </a:t>
            </a:r>
            <a:r>
              <a:rPr lang="ko-KR" altLang="en-US" sz="2400" dirty="0"/>
              <a:t>출력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- </a:t>
            </a:r>
            <a:r>
              <a:rPr lang="ko-KR" altLang="en-US" sz="2400" dirty="0">
                <a:solidFill>
                  <a:srgbClr val="C00000"/>
                </a:solidFill>
              </a:rPr>
              <a:t>확장 </a:t>
            </a:r>
            <a:r>
              <a:rPr lang="en-US" altLang="ko-KR" sz="2400" dirty="0">
                <a:solidFill>
                  <a:srgbClr val="C00000"/>
                </a:solidFill>
              </a:rPr>
              <a:t>: 10</a:t>
            </a:r>
            <a:r>
              <a:rPr lang="ko-KR" altLang="en-US" sz="2400" dirty="0">
                <a:solidFill>
                  <a:srgbClr val="C00000"/>
                </a:solidFill>
              </a:rPr>
              <a:t>번 반복하면서 점수 계산하기</a:t>
            </a:r>
            <a:r>
              <a:rPr lang="en-US" altLang="ko-KR" sz="2400" dirty="0">
                <a:solidFill>
                  <a:srgbClr val="C00000"/>
                </a:solidFill>
              </a:rPr>
              <a:t>(</a:t>
            </a:r>
            <a:r>
              <a:rPr lang="ko-KR" altLang="en-US" sz="2400" dirty="0">
                <a:solidFill>
                  <a:srgbClr val="C00000"/>
                </a:solidFill>
              </a:rPr>
              <a:t>예 </a:t>
            </a:r>
            <a:r>
              <a:rPr lang="en-US" altLang="ko-KR" sz="2400" dirty="0">
                <a:solidFill>
                  <a:srgbClr val="C00000"/>
                </a:solidFill>
              </a:rPr>
              <a:t>3</a:t>
            </a:r>
            <a:r>
              <a:rPr lang="ko-KR" altLang="en-US" sz="2400" dirty="0">
                <a:solidFill>
                  <a:srgbClr val="C00000"/>
                </a:solidFill>
              </a:rPr>
              <a:t>회 </a:t>
            </a:r>
            <a:r>
              <a:rPr lang="en-US" altLang="ko-KR" sz="2400" dirty="0">
                <a:solidFill>
                  <a:srgbClr val="C00000"/>
                </a:solidFill>
              </a:rPr>
              <a:t>– 80</a:t>
            </a:r>
            <a:r>
              <a:rPr lang="ko-KR" altLang="en-US" sz="2400" dirty="0">
                <a:solidFill>
                  <a:srgbClr val="C00000"/>
                </a:solidFill>
              </a:rPr>
              <a:t>점</a:t>
            </a:r>
            <a:r>
              <a:rPr lang="en-US" altLang="ko-KR" sz="2400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151" y="2054711"/>
            <a:ext cx="3560623" cy="36074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823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4269"/>
            <a:ext cx="6825208" cy="1169933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up_and_down</a:t>
            </a:r>
            <a:r>
              <a:rPr lang="en-US" altLang="ko-KR" dirty="0"/>
              <a:t> </a:t>
            </a:r>
            <a:r>
              <a:rPr lang="ko-KR" altLang="en-US" dirty="0"/>
              <a:t>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49" y="1590720"/>
            <a:ext cx="6437059" cy="28306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676" y="1590720"/>
            <a:ext cx="4804248" cy="39279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099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랜덤 모듈 사용해보기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30" y="1325562"/>
            <a:ext cx="10758090" cy="159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>
                <a:solidFill>
                  <a:schemeClr val="accent2"/>
                </a:solidFill>
              </a:rPr>
              <a:t> 랜덤 모듈 사용해보기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186E26-2755-435C-C90C-BC26D23B6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55" y="1538216"/>
            <a:ext cx="5711766" cy="32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숫자 맞추기 게임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1308"/>
          <a:stretch/>
        </p:blipFill>
        <p:spPr>
          <a:xfrm>
            <a:off x="721719" y="1325564"/>
            <a:ext cx="10406568" cy="1150442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t="1316"/>
          <a:stretch/>
        </p:blipFill>
        <p:spPr>
          <a:xfrm>
            <a:off x="5458995" y="2935032"/>
            <a:ext cx="4421372" cy="170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6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>
                <a:solidFill>
                  <a:schemeClr val="accent2"/>
                </a:solidFill>
              </a:rPr>
              <a:t> 숫자 맞추기 게임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50" y="1416983"/>
            <a:ext cx="6324952" cy="301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24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. </a:t>
            </a:r>
            <a:r>
              <a:rPr lang="ko-KR" altLang="en-US" dirty="0">
                <a:solidFill>
                  <a:schemeClr val="accent2"/>
                </a:solidFill>
              </a:rPr>
              <a:t>로또 번호 뽑기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1~45</a:t>
            </a:r>
            <a:r>
              <a:rPr lang="ko-KR" altLang="en-US" dirty="0"/>
              <a:t>까지의 수 중에서 랜덤으로 </a:t>
            </a:r>
            <a:r>
              <a:rPr lang="en-US" altLang="ko-KR" dirty="0"/>
              <a:t>6</a:t>
            </a:r>
            <a:r>
              <a:rPr lang="ko-KR" altLang="en-US" dirty="0"/>
              <a:t>개의 숫자를 뽑는다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6</a:t>
            </a:r>
            <a:r>
              <a:rPr lang="ko-KR" altLang="en-US" dirty="0"/>
              <a:t>개의 숫자 중 중복되는 숫자가 없도록 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오름차순 정렬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ko-KR" altLang="en-US" dirty="0">
                <a:solidFill>
                  <a:schemeClr val="accent2"/>
                </a:solidFill>
              </a:rPr>
              <a:t> 로또 번호 뽑기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8CBDFA-2890-F0F9-9D28-557E32BE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2" y="1230127"/>
            <a:ext cx="4944165" cy="4934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7BB7738-37B0-C308-390D-887AB6F4B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0103"/>
            <a:ext cx="542048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8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225" y="2434812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/>
              <a:t>모듈과 패키지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2024-12-10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파일:Python-logo-notext.svg - 위키백과, 우리 모두의 백과사전">
            <a:extLst>
              <a:ext uri="{FF2B5EF4-FFF2-40B4-BE49-F238E27FC236}">
                <a16:creationId xmlns:a16="http://schemas.microsoft.com/office/drawing/2014/main" id="{89BED642-9308-4DAD-9F5B-E9AD4E4F4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143" y="2524944"/>
            <a:ext cx="946009" cy="94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20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39" y="1261854"/>
            <a:ext cx="5989000" cy="48700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014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648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452175" y="11620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400" dirty="0"/>
              <a:t>나이가 </a:t>
            </a:r>
            <a:r>
              <a:rPr lang="en-US" altLang="ko-KR" sz="2400" dirty="0"/>
              <a:t>100</a:t>
            </a:r>
            <a:r>
              <a:rPr lang="ko-KR" altLang="en-US" sz="2400" dirty="0"/>
              <a:t>세 되는 해의 연도 계산하기 프로그램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609" y="2087263"/>
            <a:ext cx="6342568" cy="3166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52090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38" y="203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 err="1"/>
              <a:t>datetime</a:t>
            </a:r>
            <a:r>
              <a:rPr lang="en-US" altLang="ko-KR" dirty="0"/>
              <a:t> </a:t>
            </a:r>
            <a:r>
              <a:rPr lang="ko-KR" altLang="en-US" dirty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19242" y="1124744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지나온 </a:t>
            </a:r>
            <a:r>
              <a:rPr lang="ko-KR" altLang="en-US" sz="2400" b="1" dirty="0"/>
              <a:t>날짜 계산하기</a:t>
            </a:r>
            <a:endParaRPr lang="en-US" altLang="ko-KR" sz="24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3" y="2877205"/>
            <a:ext cx="6997168" cy="34279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953" y="1981691"/>
            <a:ext cx="3639058" cy="8097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8520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895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calendar </a:t>
            </a:r>
            <a:r>
              <a:rPr lang="ko-KR" altLang="en-US" dirty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94282" y="1157807"/>
            <a:ext cx="98335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calendar.prcal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(2024)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2024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년의 달력을 표시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calendar.prmonth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(2024, 6)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: 2021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년 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6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월의 달력을 표시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calendar.weekday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(2024, 8,  12)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 :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날짜에 해당하는 요일 정보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9" y="2998193"/>
            <a:ext cx="6015042" cy="35675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9410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4497"/>
            <a:ext cx="10515600" cy="113732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69" y="1374274"/>
            <a:ext cx="7078533" cy="5211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07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401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ko-KR" altLang="en-US" dirty="0"/>
              <a:t>날짜로 요일 알아내기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603904" y="1196752"/>
            <a:ext cx="7307791" cy="648072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ysClr val="windowText" lastClr="000000"/>
                </a:solidFill>
              </a:rPr>
              <a:t>◎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400" dirty="0"/>
              <a:t>날짜로 요일 알아내기 </a:t>
            </a:r>
            <a:r>
              <a:rPr lang="en-US" altLang="ko-KR" sz="2400" dirty="0"/>
              <a:t>– </a:t>
            </a:r>
            <a:r>
              <a:rPr lang="ko-KR" altLang="en-US" sz="2400" dirty="0"/>
              <a:t>함수로 정의</a:t>
            </a:r>
            <a:endParaRPr lang="en-US" altLang="ko-KR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02" y="2146153"/>
            <a:ext cx="8971598" cy="22096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7266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en-US" altLang="ko-KR" dirty="0"/>
              <a:t>time </a:t>
            </a:r>
            <a:r>
              <a:rPr lang="ko-KR" altLang="en-US" dirty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56466" y="1167232"/>
            <a:ext cx="9916531" cy="1512168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sz="2400" dirty="0" err="1">
                <a:solidFill>
                  <a:sysClr val="windowText" lastClr="000000"/>
                </a:solidFill>
              </a:rPr>
              <a:t>time.time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()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2400" dirty="0">
                <a:solidFill>
                  <a:srgbClr val="C00000"/>
                </a:solidFill>
              </a:rPr>
              <a:t>현재 시간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을 실수 형태로 돌려주는 함수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sz="2400" dirty="0" err="1">
                <a:solidFill>
                  <a:sysClr val="windowText" lastClr="000000"/>
                </a:solidFill>
              </a:rPr>
              <a:t>time.localtime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() </a:t>
            </a:r>
            <a:r>
              <a:rPr lang="ko-KR" altLang="en-US" sz="2400" dirty="0">
                <a:solidFill>
                  <a:srgbClr val="C00000"/>
                </a:solidFill>
              </a:rPr>
              <a:t>연도</a:t>
            </a:r>
            <a:r>
              <a:rPr lang="en-US" altLang="ko-KR" sz="2400" dirty="0">
                <a:solidFill>
                  <a:srgbClr val="C00000"/>
                </a:solidFill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</a:rPr>
              <a:t>월</a:t>
            </a:r>
            <a:r>
              <a:rPr lang="en-US" altLang="ko-KR" sz="2400" dirty="0">
                <a:solidFill>
                  <a:srgbClr val="C00000"/>
                </a:solidFill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</a:rPr>
              <a:t>일</a:t>
            </a:r>
            <a:r>
              <a:rPr lang="en-US" altLang="ko-KR" sz="2400" dirty="0">
                <a:solidFill>
                  <a:srgbClr val="C00000"/>
                </a:solidFill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</a:rPr>
              <a:t>시</a:t>
            </a:r>
            <a:r>
              <a:rPr lang="en-US" altLang="ko-KR" sz="2400" dirty="0">
                <a:solidFill>
                  <a:srgbClr val="C00000"/>
                </a:solidFill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</a:rPr>
              <a:t>분</a:t>
            </a:r>
            <a:r>
              <a:rPr lang="en-US" altLang="ko-KR" sz="2400" dirty="0">
                <a:solidFill>
                  <a:srgbClr val="C00000"/>
                </a:solidFill>
              </a:rPr>
              <a:t>, </a:t>
            </a:r>
            <a:r>
              <a:rPr lang="ko-KR" altLang="en-US" sz="2400" dirty="0">
                <a:solidFill>
                  <a:srgbClr val="C00000"/>
                </a:solidFill>
              </a:rPr>
              <a:t>초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..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형태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    - </a:t>
            </a:r>
            <a:r>
              <a:rPr lang="en-US" altLang="ko-KR" sz="2400" dirty="0" err="1">
                <a:solidFill>
                  <a:sysClr val="windowText" lastClr="000000"/>
                </a:solidFill>
              </a:rPr>
              <a:t>time.sleep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(2)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 일정한 </a:t>
            </a:r>
            <a:r>
              <a:rPr lang="ko-KR" altLang="en-US" sz="2400" dirty="0">
                <a:solidFill>
                  <a:srgbClr val="C00000"/>
                </a:solidFill>
              </a:rPr>
              <a:t>시간 간격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을 두고 루프를 실행할 수 있다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386" y="2897513"/>
            <a:ext cx="6126572" cy="3263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6928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</a:t>
            </a:r>
            <a:r>
              <a:rPr lang="en-US" altLang="ko-KR" dirty="0"/>
              <a:t>time </a:t>
            </a:r>
            <a:r>
              <a:rPr lang="ko-KR" altLang="en-US" dirty="0"/>
              <a:t>모듈</a:t>
            </a:r>
            <a:endParaRPr lang="ko-KR" altLang="en-US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264945" y="969747"/>
            <a:ext cx="4389094" cy="57606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ysClr val="windowText" lastClr="000000"/>
                </a:solidFill>
              </a:rPr>
              <a:t>◎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0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>
                <a:solidFill>
                  <a:sysClr val="windowText" lastClr="000000"/>
                </a:solidFill>
              </a:rPr>
              <a:t>수행시간 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측정하기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223792" y="2941301"/>
            <a:ext cx="1512168" cy="267073"/>
          </a:xfrm>
          <a:prstGeom prst="roundRect">
            <a:avLst/>
          </a:prstGeom>
          <a:noFill/>
          <a:ln w="19050">
            <a:solidFill>
              <a:schemeClr val="accent2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979876" y="3208373"/>
            <a:ext cx="224022" cy="320868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4394689" y="3536844"/>
            <a:ext cx="2065068" cy="360040"/>
          </a:xfrm>
          <a:prstGeom prst="round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초 기다리기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대기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480" y="1803331"/>
            <a:ext cx="5706906" cy="4162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532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71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sys</a:t>
            </a:r>
            <a:r>
              <a:rPr lang="ko-KR" altLang="en-US" dirty="0"/>
              <a:t> 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30937" y="969553"/>
            <a:ext cx="6250225" cy="109085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- </a:t>
            </a:r>
            <a:r>
              <a:rPr lang="en-US" altLang="ko-KR" sz="2400" b="1" dirty="0" err="1">
                <a:solidFill>
                  <a:sysClr val="windowText" lastClr="000000"/>
                </a:solidFill>
              </a:rPr>
              <a:t>sys.argv</a:t>
            </a:r>
            <a:r>
              <a:rPr lang="ko-KR" altLang="en-US" sz="24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24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명령 행에서 인수 전달하기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878628" y="2060406"/>
            <a:ext cx="5005740" cy="988224"/>
            <a:chOff x="4871898" y="2474802"/>
            <a:chExt cx="4473590" cy="988224"/>
          </a:xfrm>
        </p:grpSpPr>
        <p:sp>
          <p:nvSpPr>
            <p:cNvPr id="6" name="TextBox 5"/>
            <p:cNvSpPr txBox="1"/>
            <p:nvPr/>
          </p:nvSpPr>
          <p:spPr>
            <a:xfrm>
              <a:off x="4871898" y="2550613"/>
              <a:ext cx="4376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C00000"/>
                  </a:solidFill>
                </a:rPr>
                <a:t>python</a:t>
              </a:r>
              <a:r>
                <a:rPr lang="en-US" altLang="ko-KR" sz="2000" dirty="0"/>
                <a:t> sys_ex1.py    dog     cat     tiger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79281" y="295971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[0]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08928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[1]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81164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[2]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508900" y="2973138"/>
              <a:ext cx="7920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rgbClr val="0070C0"/>
                  </a:solidFill>
                </a:rPr>
                <a:t>argv</a:t>
              </a:r>
              <a:r>
                <a:rPr lang="en-US" altLang="ko-KR" sz="1600" dirty="0">
                  <a:solidFill>
                    <a:srgbClr val="0070C0"/>
                  </a:solidFill>
                </a:rPr>
                <a:t>[3]</a:t>
              </a:r>
              <a:endParaRPr lang="ko-KR" altLang="en-US" sz="1600" dirty="0">
                <a:solidFill>
                  <a:srgbClr val="0070C0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1898" y="2474802"/>
              <a:ext cx="4473590" cy="98822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58" y="2060406"/>
            <a:ext cx="4036133" cy="21159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8628" y="4610901"/>
            <a:ext cx="8668960" cy="11526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227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sys</a:t>
            </a:r>
            <a:r>
              <a:rPr lang="ko-KR" altLang="en-US" dirty="0"/>
              <a:t> 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087647" y="1227060"/>
            <a:ext cx="3888432" cy="5956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메이플스토리" panose="020B0600000101010101" charset="-127"/>
                <a:ea typeface="메이플스토리" panose="020B0600000101010101" charset="-127"/>
              </a:rPr>
              <a:t>-  </a:t>
            </a:r>
            <a:r>
              <a:rPr lang="ko-KR" altLang="en-US" sz="2400" dirty="0" err="1">
                <a:latin typeface="메이플스토리" panose="020B0600000101010101" charset="-127"/>
                <a:ea typeface="메이플스토리" panose="020B0600000101010101" charset="-127"/>
              </a:rPr>
              <a:t>입력값의</a:t>
            </a:r>
            <a:r>
              <a:rPr lang="ko-KR" altLang="en-US" sz="2400" dirty="0">
                <a:latin typeface="메이플스토리" panose="020B0600000101010101" charset="-127"/>
                <a:ea typeface="메이플스토리" panose="020B0600000101010101" charset="-127"/>
              </a:rPr>
              <a:t> 합계와 평균 계산</a:t>
            </a:r>
            <a:endParaRPr lang="en-US" altLang="ko-KR" sz="2000" dirty="0"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550" y="2120427"/>
            <a:ext cx="5144218" cy="33056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751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3581598" y="2553787"/>
            <a:ext cx="5268686" cy="148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7200" dirty="0">
                <a:highlight>
                  <a:srgbClr val="FFFF00"/>
                </a:highlight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2513528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268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sys</a:t>
            </a:r>
            <a:r>
              <a:rPr lang="ko-KR" altLang="en-US" dirty="0"/>
              <a:t> 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48000" y="1186876"/>
            <a:ext cx="8136904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en-US" altLang="ko-KR" sz="24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sys.exit</a:t>
            </a: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(0)  : </a:t>
            </a: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프로그램 종료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00" y="2091106"/>
            <a:ext cx="4657928" cy="40029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878" y="2397067"/>
            <a:ext cx="4613538" cy="30293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129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/>
              <a:t>os</a:t>
            </a:r>
            <a:r>
              <a:rPr lang="ko-KR" altLang="en-US" dirty="0"/>
              <a:t> 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64302" y="1196753"/>
            <a:ext cx="8811631" cy="86162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-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환경변수나 디렉터리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파일 등의 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OS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자원을 제어할 수 있게 해주는 모듈이다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72BCBB-E844-9F3F-D55B-CDD8FCE57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41" y="2058376"/>
            <a:ext cx="796401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591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825208" cy="1139252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타자 연습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85738" y="1013992"/>
            <a:ext cx="963466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3200" b="1" dirty="0"/>
              <a:t>영어 타자 연습 프로그램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    - </a:t>
            </a:r>
            <a:r>
              <a:rPr lang="ko-KR" altLang="en-US" sz="2400" dirty="0"/>
              <a:t>게임이 시작되면 영어 단어가 화면에 표시된다</a:t>
            </a:r>
            <a:r>
              <a:rPr lang="en-US" altLang="ko-KR" sz="2400" dirty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       - </a:t>
            </a:r>
            <a:r>
              <a:rPr lang="ko-KR" altLang="en-US" sz="2400" dirty="0"/>
              <a:t>사용자는 최대한 빠르고 정확하게 입력해야 한다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   - </a:t>
            </a:r>
            <a:r>
              <a:rPr lang="ko-KR" altLang="en-US" sz="2400" dirty="0"/>
              <a:t>바르게 입력했으면 다음 문제로 넘어가고 </a:t>
            </a:r>
            <a:r>
              <a:rPr lang="en-US" altLang="ko-KR" sz="2400" dirty="0"/>
              <a:t>“</a:t>
            </a:r>
            <a:r>
              <a:rPr lang="ko-KR" altLang="en-US" sz="2400" dirty="0"/>
              <a:t>통과</a:t>
            </a:r>
            <a:r>
              <a:rPr lang="en-US" altLang="ko-KR" sz="2400" dirty="0"/>
              <a:t>”</a:t>
            </a:r>
            <a:r>
              <a:rPr lang="ko-KR" altLang="en-US" sz="2400" dirty="0"/>
              <a:t>를 출력한다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   - </a:t>
            </a:r>
            <a:r>
              <a:rPr lang="ko-KR" altLang="en-US" sz="2400" dirty="0"/>
              <a:t>오타가 있으면 같은 단어가 한 번 더 나온다</a:t>
            </a:r>
            <a:r>
              <a:rPr lang="en-US" altLang="ko-KR" sz="2400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400" dirty="0"/>
              <a:t>       - </a:t>
            </a:r>
            <a:r>
              <a:rPr lang="ko-KR" altLang="en-US" sz="2400" dirty="0"/>
              <a:t>타자 게임 시간을 측정한다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71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6825208" cy="1124262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타자 연습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417" y="1352164"/>
            <a:ext cx="3934374" cy="4734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15" y="1352164"/>
            <a:ext cx="3375151" cy="47345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718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3703688" cy="1214203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타자 연습 게임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46" y="1398756"/>
            <a:ext cx="6490393" cy="26353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85" y="1602889"/>
            <a:ext cx="4705810" cy="44892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5935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805" y="3068747"/>
            <a:ext cx="2846008" cy="12817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457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>
                <a:latin typeface="+mn-ea"/>
                <a:ea typeface="+mn-ea"/>
              </a:rPr>
              <a:t>패키지</a:t>
            </a:r>
            <a:r>
              <a:rPr lang="en-US" altLang="ko-KR" sz="4800" dirty="0">
                <a:latin typeface="+mn-ea"/>
                <a:ea typeface="+mn-ea"/>
              </a:rPr>
              <a:t>(package)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64302" y="1268761"/>
            <a:ext cx="9293901" cy="17619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패키지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(package)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 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모듈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파일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모아 놓은 디렉터리를 </a:t>
            </a:r>
            <a:r>
              <a:rPr lang="ko-KR" altLang="en-US" b="1" dirty="0">
                <a:latin typeface="+mn-ea"/>
              </a:rPr>
              <a:t>패키지</a:t>
            </a:r>
            <a:r>
              <a:rPr lang="ko-KR" altLang="en-US" dirty="0">
                <a:latin typeface="+mn-ea"/>
              </a:rPr>
              <a:t>라 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- </a:t>
            </a:r>
            <a:r>
              <a:rPr lang="ko-KR" altLang="en-US" dirty="0" err="1">
                <a:latin typeface="+mn-ea"/>
              </a:rPr>
              <a:t>파이썬의</a:t>
            </a:r>
            <a:r>
              <a:rPr lang="ko-KR" altLang="en-US" dirty="0">
                <a:latin typeface="+mn-ea"/>
              </a:rPr>
              <a:t> 패키지로 인식되려면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__init__.py</a:t>
            </a:r>
            <a:r>
              <a:rPr lang="ko-KR" altLang="en-US" dirty="0">
                <a:latin typeface="+mn-ea"/>
              </a:rPr>
              <a:t>을 포함해야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n-ea"/>
              </a:rPr>
              <a:t>      (python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3.3</a:t>
            </a:r>
            <a:r>
              <a:rPr lang="ko-KR" altLang="en-US" dirty="0">
                <a:latin typeface="+mn-ea"/>
              </a:rPr>
              <a:t>이후는 불필요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77813" y="3255368"/>
            <a:ext cx="3990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</a:t>
            </a:r>
            <a:r>
              <a:rPr lang="en-US" altLang="ko-KR" dirty="0" err="1"/>
              <a:t>py</a:t>
            </a:r>
            <a:r>
              <a:rPr lang="ko-KR" altLang="en-US" dirty="0">
                <a:solidFill>
                  <a:srgbClr val="C00000"/>
                </a:solidFill>
              </a:rPr>
              <a:t>엔 아무 내용이 없지만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삭제하면 작동하지 않음</a:t>
            </a:r>
          </a:p>
        </p:txBody>
      </p:sp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4840941" y="3578534"/>
            <a:ext cx="936872" cy="26214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4653135"/>
            <a:ext cx="5326842" cy="15850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5639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  </a:t>
            </a:r>
            <a:r>
              <a:rPr lang="ko-KR" altLang="en-US" dirty="0"/>
              <a:t>모듈</a:t>
            </a:r>
            <a:r>
              <a:rPr lang="en-US" altLang="ko-KR" dirty="0"/>
              <a:t>(Module) </a:t>
            </a:r>
            <a:r>
              <a:rPr lang="ko-KR" altLang="en-US" dirty="0"/>
              <a:t>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883674" y="1554445"/>
            <a:ext cx="1181638" cy="304674"/>
          </a:xfrm>
          <a:prstGeom prst="roundRect">
            <a:avLst/>
          </a:prstGeom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ysClr val="windowText" lastClr="000000"/>
                </a:solidFill>
              </a:rPr>
              <a:t>food.py</a:t>
            </a:r>
            <a:endParaRPr lang="ko-KR" altLang="en-US" sz="2400" dirty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17" y="2381918"/>
            <a:ext cx="2689260" cy="24491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66533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45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모듈</a:t>
            </a:r>
            <a:r>
              <a:rPr lang="en-US" altLang="ko-KR" dirty="0"/>
              <a:t>(Module) </a:t>
            </a:r>
            <a:r>
              <a:rPr lang="ko-KR" altLang="en-US" dirty="0"/>
              <a:t>가져오기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87" y="1211003"/>
            <a:ext cx="6548926" cy="45441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471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모듈이란</a:t>
            </a:r>
            <a:r>
              <a:rPr lang="en-US" altLang="ko-KR" dirty="0"/>
              <a:t>?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기능들이 뭉쳐진 하나의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다른 파일에서 </a:t>
            </a:r>
            <a:r>
              <a:rPr lang="en-US" altLang="ko-KR" dirty="0"/>
              <a:t>import </a:t>
            </a:r>
            <a:r>
              <a:rPr lang="ko-KR" altLang="en-US" dirty="0"/>
              <a:t>해서 사용한다</a:t>
            </a:r>
            <a:endParaRPr lang="en-US" altLang="ko-KR" dirty="0"/>
          </a:p>
          <a:p>
            <a:r>
              <a:rPr lang="ko-KR" altLang="en-US" dirty="0"/>
              <a:t>코드를 분리하고 공유하는 일</a:t>
            </a:r>
            <a:endParaRPr lang="en-US" altLang="ko-KR" dirty="0"/>
          </a:p>
          <a:p>
            <a:r>
              <a:rPr lang="ko-KR" altLang="en-US" dirty="0"/>
              <a:t>여러 함수를 가지고 있는 집합체</a:t>
            </a:r>
            <a:endParaRPr lang="en-US" altLang="ko-KR" dirty="0"/>
          </a:p>
          <a:p>
            <a:r>
              <a:rPr lang="ko-KR" altLang="en-US" dirty="0"/>
              <a:t>표준 모듈</a:t>
            </a:r>
            <a:r>
              <a:rPr lang="en-US" altLang="ko-KR" dirty="0"/>
              <a:t>: Python </a:t>
            </a:r>
            <a:r>
              <a:rPr lang="ko-KR" altLang="en-US" dirty="0"/>
              <a:t>기본 내장</a:t>
            </a:r>
            <a:endParaRPr lang="en-US" altLang="ko-KR" dirty="0"/>
          </a:p>
          <a:p>
            <a:r>
              <a:rPr lang="ko-KR" altLang="en-US" dirty="0"/>
              <a:t>외부 모듈</a:t>
            </a:r>
            <a:r>
              <a:rPr lang="en-US" altLang="ko-KR" dirty="0"/>
              <a:t>: </a:t>
            </a:r>
            <a:r>
              <a:rPr lang="ko-KR" altLang="en-US" dirty="0"/>
              <a:t>직접 만든 모듈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3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/>
              <a:t>계산기 모듈 </a:t>
            </a:r>
            <a:r>
              <a:rPr lang="en-US" altLang="ko-KR" dirty="0"/>
              <a:t>– calc_module.py </a:t>
            </a:r>
            <a:r>
              <a:rPr lang="ko-KR" altLang="en-US" dirty="0"/>
              <a:t>파일 만들기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24" y="2009622"/>
            <a:ext cx="2764952" cy="39499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428" y="2009622"/>
            <a:ext cx="4405372" cy="26752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43428" y="4928260"/>
            <a:ext cx="663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주의사항</a:t>
            </a:r>
            <a:r>
              <a:rPr lang="en-US" altLang="ko-KR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/>
              <a:t>import </a:t>
            </a:r>
            <a:r>
              <a:rPr lang="ko-KR" altLang="en-US" sz="2400" dirty="0"/>
              <a:t>파일명에 </a:t>
            </a:r>
            <a:r>
              <a:rPr lang="en-US" altLang="ko-KR" sz="2400" dirty="0"/>
              <a:t>.</a:t>
            </a:r>
            <a:r>
              <a:rPr lang="en-US" altLang="ko-KR" sz="2400" dirty="0" err="1"/>
              <a:t>py</a:t>
            </a:r>
            <a:r>
              <a:rPr lang="en-US" altLang="ko-KR" sz="2400" dirty="0"/>
              <a:t> </a:t>
            </a:r>
            <a:r>
              <a:rPr lang="ko-KR" altLang="en-US" sz="2400" dirty="0"/>
              <a:t>붙이지 않기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import </a:t>
            </a:r>
            <a:r>
              <a:rPr lang="ko-KR" altLang="en-US" sz="2400" dirty="0"/>
              <a:t>하려는 파일은 같은 폴더에 있어야 함</a:t>
            </a:r>
          </a:p>
        </p:txBody>
      </p:sp>
    </p:spTree>
    <p:extLst>
      <p:ext uri="{BB962C8B-B14F-4D97-AF65-F5344CB8AC3E}">
        <p14:creationId xmlns:p14="http://schemas.microsoft.com/office/powerpoint/2010/main" val="50282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불러오기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1.</a:t>
            </a:r>
          </a:p>
          <a:p>
            <a:endParaRPr lang="en-US" altLang="ko-KR" dirty="0"/>
          </a:p>
          <a:p>
            <a:r>
              <a:rPr lang="ko-KR" altLang="en-US" dirty="0"/>
              <a:t>방법 </a:t>
            </a:r>
            <a:r>
              <a:rPr lang="en-US" altLang="ko-KR" dirty="0"/>
              <a:t>2.</a:t>
            </a:r>
          </a:p>
          <a:p>
            <a:endParaRPr lang="en-US" altLang="ko-KR" dirty="0"/>
          </a:p>
          <a:p>
            <a:r>
              <a:rPr lang="ko-KR" altLang="en-US" dirty="0"/>
              <a:t>방법 </a:t>
            </a:r>
            <a:r>
              <a:rPr lang="en-US" altLang="ko-KR" dirty="0"/>
              <a:t>3. 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13085C-3D8E-1C2A-6457-0DEDDAF96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56" y="1325563"/>
            <a:ext cx="2641735" cy="5241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4D8B8F-A96F-5FB2-5601-86EB73B63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56" y="2623039"/>
            <a:ext cx="4651550" cy="5865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2EEE47F-6E9D-2D41-2D76-1125D58AF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038" y="1512524"/>
            <a:ext cx="4110968" cy="220082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4C32E8-DC62-E6A9-0689-69F4CBC89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356" y="3929551"/>
            <a:ext cx="3533484" cy="6424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67AFE22-87B1-7270-C7BD-DA3134F20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1190" y="4760382"/>
            <a:ext cx="4819022" cy="64002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963823-F349-232B-E6DF-2EEE80A9634B}"/>
              </a:ext>
            </a:extLst>
          </p:cNvPr>
          <p:cNvSpPr txBox="1"/>
          <p:nvPr/>
        </p:nvSpPr>
        <p:spPr>
          <a:xfrm>
            <a:off x="7536038" y="1143192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방법 </a:t>
            </a:r>
            <a:r>
              <a:rPr lang="en-US" altLang="ko-KR" dirty="0"/>
              <a:t>2 </a:t>
            </a:r>
            <a:r>
              <a:rPr lang="ko-KR" altLang="en-US" dirty="0"/>
              <a:t>예시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068AE-5213-12DB-C236-D264C7F76D13}"/>
              </a:ext>
            </a:extLst>
          </p:cNvPr>
          <p:cNvSpPr txBox="1"/>
          <p:nvPr/>
        </p:nvSpPr>
        <p:spPr>
          <a:xfrm>
            <a:off x="7121190" y="4367241"/>
            <a:ext cx="26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 </a:t>
            </a:r>
            <a:r>
              <a:rPr lang="en-US" altLang="ko-KR" dirty="0"/>
              <a:t>3 </a:t>
            </a:r>
            <a:r>
              <a:rPr lang="ko-KR" altLang="en-US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38897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67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모듈</a:t>
            </a:r>
            <a:r>
              <a:rPr lang="en-US" altLang="ko-KR" dirty="0"/>
              <a:t>(Module)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199213" y="1179910"/>
            <a:ext cx="10613035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- </a:t>
            </a:r>
            <a:r>
              <a:rPr lang="ko-KR" altLang="en-US" sz="2400" dirty="0">
                <a:latin typeface="+mn-ea"/>
              </a:rPr>
              <a:t>변수나 함수 또는 클래스를 모아 놓은 </a:t>
            </a:r>
            <a:r>
              <a:rPr lang="ko-KR" altLang="en-US" sz="2400" b="1" dirty="0">
                <a:latin typeface="+mn-ea"/>
              </a:rPr>
              <a:t>소스파일</a:t>
            </a:r>
            <a:r>
              <a:rPr lang="ko-KR" altLang="en-US" sz="2400" dirty="0">
                <a:latin typeface="+mn-ea"/>
              </a:rPr>
              <a:t>로써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이를 사용하는 다른 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</a:rPr>
              <a:t>      </a:t>
            </a:r>
            <a:r>
              <a:rPr lang="ko-KR" altLang="en-US" sz="2400" dirty="0">
                <a:latin typeface="+mn-ea"/>
              </a:rPr>
              <a:t>파일에서는 첫 부분에  </a:t>
            </a:r>
            <a:r>
              <a:rPr lang="en-US" altLang="ko-KR" sz="2400" dirty="0">
                <a:latin typeface="+mn-ea"/>
              </a:rPr>
              <a:t>[</a:t>
            </a:r>
            <a:r>
              <a:rPr lang="en-US" altLang="ko-KR" sz="2400" b="1" dirty="0">
                <a:solidFill>
                  <a:srgbClr val="C00000"/>
                </a:solidFill>
                <a:latin typeface="+mn-ea"/>
              </a:rPr>
              <a:t>import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모듈이름</a:t>
            </a:r>
            <a:r>
              <a:rPr lang="en-US" altLang="ko-KR" sz="2400" dirty="0">
                <a:latin typeface="+mn-ea"/>
              </a:rPr>
              <a:t>]</a:t>
            </a:r>
            <a:r>
              <a:rPr lang="ko-KR" altLang="en-US" sz="2400" dirty="0">
                <a:latin typeface="+mn-ea"/>
              </a:rPr>
              <a:t>으로 선언한다</a:t>
            </a:r>
            <a:r>
              <a:rPr lang="en-US" altLang="ko-KR" sz="2400" dirty="0">
                <a:latin typeface="+mn-ea"/>
              </a:rPr>
              <a:t>.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753323" y="2568336"/>
          <a:ext cx="8597385" cy="3911378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977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72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모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듈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설 명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날짜 및 시간과 관련된 모듈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시간과 관련된 모듈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math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수학</a:t>
                      </a:r>
                      <a:r>
                        <a:rPr lang="ko-KR" altLang="en-US" sz="1800" baseline="0" dirty="0">
                          <a:solidFill>
                            <a:schemeClr val="tx1"/>
                          </a:solidFill>
                        </a:rPr>
                        <a:t> 계산과 관련된 모듈</a:t>
                      </a:r>
                      <a:endParaRPr lang="ko-KR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random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</a:rPr>
                        <a:t>난수를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 발생시키는 모듈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sys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변수와 함수를 직접 제어할 수 있게 해주는 모듈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2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threading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</a:rPr>
                        <a:t>일정 주기마다 함수를 실행하는 기능을 가진 모듈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os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환경변수나 디렉터리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파일 등의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</a:rPr>
                        <a:t>OS </a:t>
                      </a:r>
                      <a:r>
                        <a:rPr lang="ko-KR" altLang="en-US" sz="1800" dirty="0">
                          <a:solidFill>
                            <a:sysClr val="windowText" lastClr="000000"/>
                          </a:solidFill>
                        </a:rPr>
                        <a:t>자원을 제어할 수 있게 해주는 모듈</a:t>
                      </a:r>
                      <a:endParaRPr lang="en-US" altLang="ko-KR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12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모듈 </a:t>
            </a:r>
            <a:r>
              <a:rPr lang="en-US" altLang="ko-KR" dirty="0"/>
              <a:t>– math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4904415"/>
          </a:xfrm>
        </p:spPr>
        <p:txBody>
          <a:bodyPr/>
          <a:lstStyle/>
          <a:p>
            <a:r>
              <a:rPr lang="ko-KR" altLang="en-US" dirty="0"/>
              <a:t>수학적 연산에 사용</a:t>
            </a:r>
            <a:endParaRPr lang="en-US" altLang="ko-KR" dirty="0"/>
          </a:p>
          <a:p>
            <a:r>
              <a:rPr lang="en-US" altLang="ko-KR" dirty="0"/>
              <a:t>floor(n) : </a:t>
            </a:r>
            <a:r>
              <a:rPr lang="ko-KR" altLang="en-US" dirty="0"/>
              <a:t>내림 함수</a:t>
            </a:r>
            <a:r>
              <a:rPr lang="en-US" altLang="ko-KR" dirty="0"/>
              <a:t>. n</a:t>
            </a:r>
            <a:r>
              <a:rPr lang="ko-KR" altLang="en-US" dirty="0"/>
              <a:t>의 소수점 제거</a:t>
            </a:r>
            <a:endParaRPr lang="en-US" altLang="ko-KR" dirty="0"/>
          </a:p>
          <a:p>
            <a:r>
              <a:rPr lang="en-US" altLang="ko-KR" dirty="0"/>
              <a:t>ceil(n) : </a:t>
            </a:r>
            <a:r>
              <a:rPr lang="ko-KR" altLang="en-US" dirty="0"/>
              <a:t>올림 함수</a:t>
            </a:r>
            <a:r>
              <a:rPr lang="en-US" altLang="ko-KR" dirty="0"/>
              <a:t>. n</a:t>
            </a:r>
            <a:r>
              <a:rPr lang="ko-KR" altLang="en-US" dirty="0"/>
              <a:t>의 소수점 제거 후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fabs(n) : n</a:t>
            </a:r>
            <a:r>
              <a:rPr lang="ko-KR" altLang="en-US" dirty="0"/>
              <a:t>의 절대값을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sqrt(n) : n</a:t>
            </a:r>
            <a:r>
              <a:rPr lang="ko-KR" altLang="en-US" dirty="0"/>
              <a:t>의 제곱근 반환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factorial(n) : n</a:t>
            </a:r>
            <a:r>
              <a:rPr lang="ko-KR" altLang="en-US" dirty="0"/>
              <a:t>의 </a:t>
            </a:r>
            <a:r>
              <a:rPr lang="ko-KR" altLang="en-US" dirty="0" err="1"/>
              <a:t>팩토리얼</a:t>
            </a:r>
            <a:r>
              <a:rPr lang="ko-KR" altLang="en-US" dirty="0"/>
              <a:t> 반환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sz="2400" dirty="0" err="1"/>
              <a:t>팩토리얼</a:t>
            </a:r>
            <a:r>
              <a:rPr lang="en-US" altLang="ko-KR" sz="2400" dirty="0"/>
              <a:t>? 1 * 2 * 3 * … * (n-1) * n</a:t>
            </a:r>
          </a:p>
          <a:p>
            <a:r>
              <a:rPr lang="ko-KR" altLang="en-US" dirty="0"/>
              <a:t>등등 </a:t>
            </a:r>
            <a:r>
              <a:rPr lang="en-US" altLang="ko-KR" dirty="0"/>
              <a:t>… </a:t>
            </a:r>
            <a:endParaRPr lang="en-US" altLang="ko-KR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3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모듈 </a:t>
            </a:r>
            <a:r>
              <a:rPr lang="en-US" altLang="ko-KR" dirty="0"/>
              <a:t>– math </a:t>
            </a:r>
            <a:r>
              <a:rPr lang="ko-KR" altLang="en-US" dirty="0"/>
              <a:t>모듈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 관련 모듈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05" y="2272685"/>
            <a:ext cx="5198796" cy="18735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31989"/>
          <a:stretch/>
        </p:blipFill>
        <p:spPr>
          <a:xfrm>
            <a:off x="6427297" y="2443506"/>
            <a:ext cx="5468277" cy="141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836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5440</TotalTime>
  <Words>952</Words>
  <Application>Microsoft Office PowerPoint</Application>
  <PresentationFormat>와이드스크린</PresentationFormat>
  <Paragraphs>186</Paragraphs>
  <Slides>37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Arial</vt:lpstr>
      <vt:lpstr>Arial Rounded MT Bold</vt:lpstr>
      <vt:lpstr>맑은 고딕</vt:lpstr>
      <vt:lpstr>Wingdings</vt:lpstr>
      <vt:lpstr>휴먼엑스포</vt:lpstr>
      <vt:lpstr>메이플스토리</vt:lpstr>
      <vt:lpstr>1_Office 테마</vt:lpstr>
      <vt:lpstr>    x</vt:lpstr>
      <vt:lpstr>모듈과 패키지</vt:lpstr>
      <vt:lpstr>PowerPoint 프레젠테이션</vt:lpstr>
      <vt:lpstr>모듈이란?</vt:lpstr>
      <vt:lpstr>모듈 만들기</vt:lpstr>
      <vt:lpstr>모듈 불러오기</vt:lpstr>
      <vt:lpstr> 모듈(Module)</vt:lpstr>
      <vt:lpstr>표준 모듈 – math 모듈</vt:lpstr>
      <vt:lpstr>표준 모듈 – math 모듈</vt:lpstr>
      <vt:lpstr>표준 모듈 – random 모듈</vt:lpstr>
      <vt:lpstr>표준 모듈 – random 모듈</vt:lpstr>
      <vt:lpstr>  up_and_down 게임</vt:lpstr>
      <vt:lpstr>  up_and_down 게임</vt:lpstr>
      <vt:lpstr>실습. 랜덤 모듈 사용해보기</vt:lpstr>
      <vt:lpstr>실습. 랜덤 모듈 사용해보기 (정답)</vt:lpstr>
      <vt:lpstr>실습. 숫자 맞추기 게임</vt:lpstr>
      <vt:lpstr>실습. 숫자 맞추기 게임(정답)</vt:lpstr>
      <vt:lpstr>실습. 로또 번호 뽑기</vt:lpstr>
      <vt:lpstr>실습. 로또 번호 뽑기(정답)</vt:lpstr>
      <vt:lpstr>  datetime 모듈</vt:lpstr>
      <vt:lpstr>  datetime 모듈</vt:lpstr>
      <vt:lpstr>  datetime 모듈</vt:lpstr>
      <vt:lpstr>  calendar 모듈</vt:lpstr>
      <vt:lpstr>  날짜로 요일 알아내기</vt:lpstr>
      <vt:lpstr>  날짜로 요일 알아내기</vt:lpstr>
      <vt:lpstr>  time 모듈</vt:lpstr>
      <vt:lpstr> time 모듈</vt:lpstr>
      <vt:lpstr> sys 모듈(Module)</vt:lpstr>
      <vt:lpstr> sys 모듈(Module)</vt:lpstr>
      <vt:lpstr> sys 모듈(Module)</vt:lpstr>
      <vt:lpstr>  os 모듈(Module)</vt:lpstr>
      <vt:lpstr>  타자 연습 게임</vt:lpstr>
      <vt:lpstr>  타자 연습 게임</vt:lpstr>
      <vt:lpstr>  타자 연습 게임</vt:lpstr>
      <vt:lpstr> 패키지(package)</vt:lpstr>
      <vt:lpstr>  모듈(Module) 만들기</vt:lpstr>
      <vt:lpstr>  모듈(Module) 가져오기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jcastle</cp:lastModifiedBy>
  <cp:revision>973</cp:revision>
  <dcterms:created xsi:type="dcterms:W3CDTF">2022-06-26T11:10:22Z</dcterms:created>
  <dcterms:modified xsi:type="dcterms:W3CDTF">2024-12-10T04:01:49Z</dcterms:modified>
</cp:coreProperties>
</file>