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6"/>
  </p:notesMasterIdLst>
  <p:sldIdLst>
    <p:sldId id="670" r:id="rId2"/>
    <p:sldId id="631" r:id="rId3"/>
    <p:sldId id="363" r:id="rId4"/>
    <p:sldId id="364" r:id="rId5"/>
    <p:sldId id="630" r:id="rId6"/>
    <p:sldId id="365" r:id="rId7"/>
    <p:sldId id="633" r:id="rId8"/>
    <p:sldId id="634" r:id="rId9"/>
    <p:sldId id="635" r:id="rId10"/>
    <p:sldId id="632" r:id="rId11"/>
    <p:sldId id="636" r:id="rId12"/>
    <p:sldId id="637" r:id="rId13"/>
    <p:sldId id="674" r:id="rId14"/>
    <p:sldId id="675" r:id="rId15"/>
    <p:sldId id="702" r:id="rId16"/>
    <p:sldId id="703" r:id="rId17"/>
    <p:sldId id="677" r:id="rId18"/>
    <p:sldId id="678" r:id="rId19"/>
    <p:sldId id="679" r:id="rId20"/>
    <p:sldId id="680" r:id="rId21"/>
    <p:sldId id="685" r:id="rId22"/>
    <p:sldId id="613" r:id="rId23"/>
    <p:sldId id="638" r:id="rId24"/>
    <p:sldId id="639" r:id="rId25"/>
    <p:sldId id="386" r:id="rId26"/>
    <p:sldId id="396" r:id="rId27"/>
    <p:sldId id="387" r:id="rId28"/>
    <p:sldId id="388" r:id="rId29"/>
    <p:sldId id="398" r:id="rId30"/>
    <p:sldId id="640" r:id="rId31"/>
    <p:sldId id="692" r:id="rId32"/>
    <p:sldId id="644" r:id="rId33"/>
    <p:sldId id="645" r:id="rId34"/>
    <p:sldId id="641" r:id="rId35"/>
    <p:sldId id="642" r:id="rId36"/>
    <p:sldId id="694" r:id="rId37"/>
    <p:sldId id="646" r:id="rId38"/>
    <p:sldId id="647" r:id="rId39"/>
    <p:sldId id="648" r:id="rId40"/>
    <p:sldId id="649" r:id="rId41"/>
    <p:sldId id="650" r:id="rId42"/>
    <p:sldId id="696" r:id="rId43"/>
    <p:sldId id="698" r:id="rId44"/>
    <p:sldId id="699" r:id="rId45"/>
  </p:sldIdLst>
  <p:sldSz cx="12192000" cy="6858000"/>
  <p:notesSz cx="6858000" cy="9144000"/>
  <p:embeddedFontLst>
    <p:embeddedFont>
      <p:font typeface="메이플스토리" panose="020B0600000101010101" charset="-127"/>
      <p:regular r:id="rId47"/>
      <p:bold r:id="rId48"/>
    </p:embeddedFont>
    <p:embeddedFont>
      <p:font typeface="Arial Rounded MT Bold" panose="020F0704030504030204" pitchFamily="34" charset="0"/>
      <p:regular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휴먼엑스포" panose="02030504000101010101" pitchFamily="18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08" d="100"/>
          <a:sy n="108" d="100"/>
        </p:scale>
        <p:origin x="84" y="22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6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9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21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8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6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1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runal.org/2013/12/ibps-spl-it-specialist-officer-previous-question-papers-from-2012-and-2013-exam-professional-knowledge-information-technology-section-mcqs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6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주의</a:t>
            </a:r>
            <a:r>
              <a:rPr lang="en-US" altLang="ko-KR" dirty="0"/>
              <a:t>! </a:t>
            </a:r>
            <a:r>
              <a:rPr lang="ko-KR" altLang="en-US" dirty="0"/>
              <a:t>파일을 다 사용했다면</a:t>
            </a:r>
            <a:r>
              <a:rPr lang="en-US" altLang="ko-KR" dirty="0"/>
              <a:t>, </a:t>
            </a:r>
            <a:r>
              <a:rPr lang="ko-KR" altLang="en-US" dirty="0"/>
              <a:t>파일 닫아주기</a:t>
            </a:r>
            <a:r>
              <a:rPr lang="en-US" altLang="ko-KR" dirty="0"/>
              <a:t>!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파일을 닫아주지 않으면 우리가 예기치 못한 이슈가 발생할 수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ex ) write</a:t>
            </a:r>
            <a:r>
              <a:rPr lang="ko-KR" altLang="en-US" dirty="0"/>
              <a:t>으로 작성한 데이터가 저장되지 않음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F13425-712B-C53C-094B-F5210A04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2872"/>
            <a:ext cx="3401667" cy="1112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69844E-7630-6991-2171-17D7744183FF}"/>
              </a:ext>
            </a:extLst>
          </p:cNvPr>
          <p:cNvSpPr txBox="1"/>
          <p:nvPr/>
        </p:nvSpPr>
        <p:spPr>
          <a:xfrm>
            <a:off x="6096000" y="5493244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아무런 내용도 출력되지 않음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8FC637-0B4E-D6EE-4E46-1285E4C8F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53" y="4147249"/>
            <a:ext cx="4111338" cy="17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파일 읽기 모드 메소드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read() : </a:t>
            </a:r>
            <a:r>
              <a:rPr lang="ko-KR" altLang="en-US" dirty="0"/>
              <a:t>파일의 내용 전체를 문자열로 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800" dirty="0" err="1"/>
              <a:t>readline</a:t>
            </a:r>
            <a:r>
              <a:rPr lang="en-US" altLang="ko-KR" sz="2800" dirty="0"/>
              <a:t>(): </a:t>
            </a:r>
            <a:r>
              <a:rPr lang="ko-KR" altLang="en-US" sz="2800" dirty="0"/>
              <a:t>파일에서 한 줄을 </a:t>
            </a:r>
            <a:r>
              <a:rPr lang="ko-KR" altLang="en-US" sz="2800" dirty="0" err="1"/>
              <a:t>읽어옴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파일의 모든 줄을 읽고</a:t>
            </a:r>
            <a:r>
              <a:rPr lang="en-US" altLang="ko-KR" dirty="0"/>
              <a:t>, </a:t>
            </a:r>
            <a:r>
              <a:rPr lang="ko-KR" altLang="en-US" dirty="0"/>
              <a:t>각각의 줄을 요소로 갖는 리스트를 반환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seek(</a:t>
            </a:r>
            <a:r>
              <a:rPr lang="ko-KR" altLang="en-US" dirty="0"/>
              <a:t>위치</a:t>
            </a:r>
            <a:r>
              <a:rPr lang="en-US" altLang="ko-KR" dirty="0"/>
              <a:t>) : </a:t>
            </a:r>
            <a:r>
              <a:rPr lang="ko-KR" altLang="en-US" dirty="0"/>
              <a:t>해당하는 위치로 커서 이동</a:t>
            </a:r>
            <a:r>
              <a:rPr lang="en-US" altLang="ko-KR" dirty="0"/>
              <a:t>. (* </a:t>
            </a:r>
            <a:r>
              <a:rPr lang="ko-KR" altLang="en-US" dirty="0"/>
              <a:t>한글은 </a:t>
            </a:r>
            <a:r>
              <a:rPr lang="en-US" altLang="ko-KR" dirty="0"/>
              <a:t>2</a:t>
            </a:r>
            <a:r>
              <a:rPr lang="ko-KR" altLang="en-US" dirty="0"/>
              <a:t>의 배수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sz="2400" dirty="0"/>
              <a:t>보통은 </a:t>
            </a:r>
            <a:r>
              <a:rPr lang="en-US" altLang="ko-KR" sz="2400" dirty="0"/>
              <a:t>seek(0)</a:t>
            </a:r>
            <a:r>
              <a:rPr lang="ko-KR" altLang="en-US" sz="2400" dirty="0"/>
              <a:t>을 이용하여 제일 앞으로 이동할 때 많이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tell() : </a:t>
            </a:r>
            <a:r>
              <a:rPr lang="ko-KR" altLang="en-US" dirty="0"/>
              <a:t>커서의 현재 위치 반환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8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2EF8B9-D9E9-376E-8479-3A2E3F5E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6" y="1785641"/>
            <a:ext cx="2825628" cy="25143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0E4C32-53D3-7B03-2B2B-0EC4FA1C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79" y="1499501"/>
            <a:ext cx="4250208" cy="32032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6850A9-D169-993F-3EBF-069B3E96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24" y="4217692"/>
            <a:ext cx="5514690" cy="19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1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53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with ~ as </a:t>
            </a:r>
            <a:r>
              <a:rPr lang="ko-KR" altLang="en-US" dirty="0"/>
              <a:t>구문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2147" y="1096147"/>
            <a:ext cx="7278437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+mn-ea"/>
              </a:rPr>
              <a:t>자원누수 방지를 돕는  </a:t>
            </a:r>
            <a:r>
              <a:rPr lang="en-US" altLang="ko-KR" sz="2400" b="1" dirty="0">
                <a:latin typeface="+mn-ea"/>
              </a:rPr>
              <a:t>with ~ as </a:t>
            </a:r>
            <a:r>
              <a:rPr lang="ko-KR" altLang="en-US" sz="2400" b="1" dirty="0">
                <a:latin typeface="+mn-ea"/>
              </a:rPr>
              <a:t>구문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     - </a:t>
            </a:r>
            <a:r>
              <a:rPr lang="en-US" altLang="ko-KR" sz="2400" dirty="0" err="1">
                <a:latin typeface="+mn-ea"/>
              </a:rPr>
              <a:t>f.close</a:t>
            </a:r>
            <a:r>
              <a:rPr lang="en-US" altLang="ko-KR" sz="2400" dirty="0">
                <a:latin typeface="+mn-ea"/>
              </a:rPr>
              <a:t>()</a:t>
            </a:r>
            <a:r>
              <a:rPr lang="ko-KR" altLang="en-US" sz="2400" dirty="0">
                <a:latin typeface="+mn-ea"/>
              </a:rPr>
              <a:t>를 사용하지 않음</a:t>
            </a:r>
            <a:endParaRPr lang="en-US" altLang="ko-KR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14413" y="2341330"/>
            <a:ext cx="5348134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C00000"/>
                </a:solidFill>
              </a:rPr>
              <a:t>with</a:t>
            </a:r>
            <a:r>
              <a:rPr lang="en-US" altLang="ko-KR" sz="2400" b="1" dirty="0"/>
              <a:t> open(</a:t>
            </a:r>
            <a:r>
              <a:rPr lang="ko-KR" altLang="en-US" sz="2400" b="1" dirty="0"/>
              <a:t>파일 경로</a:t>
            </a:r>
            <a:r>
              <a:rPr lang="en-US" altLang="ko-KR" sz="2400" b="1" dirty="0"/>
              <a:t>) </a:t>
            </a:r>
            <a:r>
              <a:rPr lang="en-US" altLang="ko-KR" sz="2400" b="1" dirty="0">
                <a:solidFill>
                  <a:srgbClr val="C00000"/>
                </a:solidFill>
              </a:rPr>
              <a:t>as</a:t>
            </a:r>
            <a:r>
              <a:rPr lang="ko-KR" altLang="en-US" sz="2400" b="1" dirty="0"/>
              <a:t> 파일 객체</a:t>
            </a:r>
            <a:r>
              <a:rPr lang="en-US" altLang="ko-KR" sz="2400" b="1" dirty="0"/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코드 </a:t>
            </a:r>
            <a:r>
              <a:rPr lang="ko-KR" altLang="en-US" sz="2400" b="1" dirty="0" err="1"/>
              <a:t>블럭</a:t>
            </a: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82A65A-AE7D-3CC4-BA2B-ED993B29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01" y="3709403"/>
            <a:ext cx="5456358" cy="2638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48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BB2A15-291C-65DC-19E7-39B8CF60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5" y="1892047"/>
            <a:ext cx="6749150" cy="3105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253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with ~ as </a:t>
            </a:r>
            <a:r>
              <a:rPr lang="ko-KR" altLang="en-US" dirty="0"/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7153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/>
              <a:t>이차원 리스트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5844" y="1049066"/>
            <a:ext cx="665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/>
              <a:t>readline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을 이용한 이차원 리스트 만들기</a:t>
            </a:r>
            <a:endParaRPr lang="en-US" altLang="ko-KR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47" y="1846768"/>
            <a:ext cx="7363853" cy="4124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96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/>
              <a:t>이차원 리스트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5844" y="1049066"/>
            <a:ext cx="665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/>
              <a:t>readline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을 이용한 이차원 리스트 만들기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72" y="1786600"/>
            <a:ext cx="5830213" cy="3242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981" y="1786600"/>
            <a:ext cx="4174643" cy="3500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242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영어 타자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41863" y="953413"/>
            <a:ext cx="9478537" cy="444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/>
              <a:t>게임 방법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/>
              <a:t>파일 쓰기를 이용하여 </a:t>
            </a:r>
            <a:r>
              <a:rPr lang="en-US" altLang="ko-KR" sz="2000" dirty="0"/>
              <a:t>word.txt </a:t>
            </a:r>
            <a:r>
              <a:rPr lang="ko-KR" altLang="en-US" sz="2000" dirty="0"/>
              <a:t>파일을 생성한다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/>
              <a:t>게임이 시작되면 영어 단어가 화면에 표시된다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/>
              <a:t>사용자는 최대한 빠르고 정확하게 입력해야 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/>
              <a:t>바르게 입력했으면 다음 문제로 넘어가고 </a:t>
            </a:r>
            <a:r>
              <a:rPr lang="en-US" altLang="ko-KR" sz="2000" dirty="0"/>
              <a:t>“</a:t>
            </a:r>
            <a:r>
              <a:rPr lang="ko-KR" altLang="en-US" sz="2000" dirty="0"/>
              <a:t>통과</a:t>
            </a:r>
            <a:r>
              <a:rPr lang="en-US" altLang="ko-KR" sz="2000" dirty="0"/>
              <a:t>”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/>
              <a:t>오타가 있으면 </a:t>
            </a:r>
            <a:r>
              <a:rPr lang="en-US" altLang="ko-KR" sz="2000" dirty="0"/>
              <a:t>‘</a:t>
            </a:r>
            <a:r>
              <a:rPr lang="ko-KR" altLang="en-US" sz="2000" dirty="0"/>
              <a:t>오타</a:t>
            </a:r>
            <a:r>
              <a:rPr lang="en-US" altLang="ko-KR" sz="2000" dirty="0"/>
              <a:t>! </a:t>
            </a:r>
            <a:r>
              <a:rPr lang="ko-KR" altLang="en-US" sz="2000" dirty="0"/>
              <a:t>다시 도전</a:t>
            </a:r>
            <a:r>
              <a:rPr lang="en-US" altLang="ko-KR" sz="2000" dirty="0"/>
              <a:t>!’</a:t>
            </a:r>
            <a:r>
              <a:rPr lang="ko-KR" altLang="en-US" sz="2000" dirty="0"/>
              <a:t>이 출력되고 같은 단어가 한 번 더 나온다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/>
              <a:t>타자 게임 시간을 측정한다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87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영어 타자 연습 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1412776"/>
            <a:ext cx="2453853" cy="44733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5" y="2399652"/>
            <a:ext cx="2362405" cy="24995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088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리스트 랜덤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33033" y="1040918"/>
            <a:ext cx="6552728" cy="59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word.txt </a:t>
            </a:r>
            <a:r>
              <a:rPr lang="ko-KR" altLang="en-US" sz="2400" b="1" dirty="0"/>
              <a:t>파일 만들고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랜덤 추출하기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33" y="2017193"/>
            <a:ext cx="6858595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58" y="2585906"/>
            <a:ext cx="3003122" cy="1060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67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3581598" y="2553787"/>
            <a:ext cx="5268686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dirty="0" err="1">
                <a:highlight>
                  <a:srgbClr val="FFFF00"/>
                </a:highlight>
              </a:rPr>
              <a:t>파일입출력</a:t>
            </a:r>
            <a:endParaRPr lang="ko-KR" altLang="en-US" sz="7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352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영어 타자 연습 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92" y="1091713"/>
            <a:ext cx="4934210" cy="50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2" y="2031956"/>
            <a:ext cx="5913193" cy="3176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44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2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/>
              <a:t>파일 쓰기 </a:t>
            </a:r>
            <a:r>
              <a:rPr lang="en-US" altLang="ko-KR" dirty="0"/>
              <a:t>– </a:t>
            </a:r>
            <a:r>
              <a:rPr lang="ko-KR" altLang="en-US" dirty="0"/>
              <a:t>입력 받기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9283" y="1105196"/>
            <a:ext cx="3888432" cy="59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b="1" dirty="0"/>
              <a:t>입력 받아 파일 쓰기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7" y="1833792"/>
            <a:ext cx="4615244" cy="1246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7" y="3394597"/>
            <a:ext cx="5761219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18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회원 명부 작성하기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사용자에게 </a:t>
            </a:r>
            <a:r>
              <a:rPr lang="en-US" altLang="ko-KR" dirty="0"/>
              <a:t>3</a:t>
            </a:r>
            <a:r>
              <a:rPr lang="ko-KR" altLang="en-US" dirty="0"/>
              <a:t>명의 회원에 대한 이름 비밀번호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사용자로부터 입력된 정보를 </a:t>
            </a:r>
            <a:r>
              <a:rPr lang="en-US" altLang="ko-KR" dirty="0"/>
              <a:t>member.txt</a:t>
            </a:r>
            <a:r>
              <a:rPr lang="ko-KR" altLang="en-US" dirty="0"/>
              <a:t>에 기록 </a:t>
            </a:r>
            <a:r>
              <a:rPr lang="en-US" altLang="ko-KR" dirty="0"/>
              <a:t>(</a:t>
            </a:r>
            <a:r>
              <a:rPr lang="ko-KR" altLang="en-US" dirty="0"/>
              <a:t>파일 쓰기모드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member.txt</a:t>
            </a:r>
            <a:r>
              <a:rPr lang="ko-KR" altLang="en-US" dirty="0"/>
              <a:t>에 저장된 회원명부 출력 </a:t>
            </a:r>
            <a:r>
              <a:rPr lang="en-US" altLang="ko-KR" dirty="0"/>
              <a:t>(</a:t>
            </a:r>
            <a:r>
              <a:rPr lang="ko-KR" altLang="en-US" dirty="0"/>
              <a:t>파일 읽기모드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accent2"/>
                </a:solidFill>
              </a:rPr>
              <a:t>실습</a:t>
            </a:r>
            <a:r>
              <a:rPr lang="en-US" altLang="ko-KR" sz="4400" dirty="0">
                <a:solidFill>
                  <a:schemeClr val="accent2"/>
                </a:solidFill>
              </a:rPr>
              <a:t>2. </a:t>
            </a:r>
            <a:r>
              <a:rPr lang="ko-KR" altLang="en-US" sz="4400" dirty="0">
                <a:solidFill>
                  <a:schemeClr val="accent2"/>
                </a:solidFill>
              </a:rPr>
              <a:t>회원 명부를 이용한 로그인 기능</a:t>
            </a:r>
            <a:endParaRPr lang="ko-KR" altLang="en-US" sz="44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1001910" cy="43691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사용자에게 </a:t>
            </a:r>
            <a:r>
              <a:rPr lang="en-US" altLang="ko-KR" dirty="0"/>
              <a:t>"</a:t>
            </a:r>
            <a:r>
              <a:rPr lang="ko-KR" altLang="en-US" dirty="0"/>
              <a:t>이름을 입력하세요</a:t>
            </a:r>
            <a:r>
              <a:rPr lang="en-US" altLang="ko-KR" dirty="0"/>
              <a:t>."</a:t>
            </a:r>
            <a:r>
              <a:rPr lang="ko-KR" altLang="en-US" dirty="0"/>
              <a:t>라는 메세지를 출력한 뒤 이름 입력 받기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사용자에게 </a:t>
            </a:r>
            <a:r>
              <a:rPr lang="en-US" altLang="ko-KR" dirty="0"/>
              <a:t>"</a:t>
            </a:r>
            <a:r>
              <a:rPr lang="ko-KR" altLang="en-US" dirty="0"/>
              <a:t>비밀번호를 입력하세요</a:t>
            </a:r>
            <a:r>
              <a:rPr lang="en-US" altLang="ko-KR" dirty="0"/>
              <a:t>."</a:t>
            </a:r>
            <a:r>
              <a:rPr lang="ko-KR" altLang="en-US" dirty="0"/>
              <a:t>라는 메세지를 출력한 뒤 비번 입력 받기</a:t>
            </a:r>
          </a:p>
          <a:p>
            <a:pPr marL="514350" indent="-514350">
              <a:buAutoNum type="arabicPeriod"/>
            </a:pPr>
            <a:r>
              <a:rPr lang="ko-KR" altLang="en-US" dirty="0"/>
              <a:t> </a:t>
            </a:r>
            <a:r>
              <a:rPr lang="en-US" altLang="ko-KR" dirty="0"/>
              <a:t>member.txt </a:t>
            </a:r>
            <a:r>
              <a:rPr lang="ko-KR" altLang="en-US" dirty="0"/>
              <a:t>에서 한 </a:t>
            </a:r>
            <a:r>
              <a:rPr lang="ko-KR" altLang="en-US" dirty="0" err="1"/>
              <a:t>줄씩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이름</a:t>
            </a:r>
            <a:r>
              <a:rPr lang="en-US" altLang="ko-KR" dirty="0"/>
              <a:t>"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비번</a:t>
            </a:r>
            <a:r>
              <a:rPr lang="en-US" altLang="ko-KR" dirty="0"/>
              <a:t>"</a:t>
            </a:r>
            <a:r>
              <a:rPr lang="ko-KR" altLang="en-US" dirty="0"/>
              <a:t>을 검사하여 로그인 성공 시 </a:t>
            </a:r>
            <a:r>
              <a:rPr lang="en-US" altLang="ko-KR" dirty="0"/>
              <a:t>"</a:t>
            </a:r>
            <a:r>
              <a:rPr lang="ko-KR" altLang="en-US" dirty="0"/>
              <a:t>로그인 성공</a:t>
            </a:r>
            <a:r>
              <a:rPr lang="en-US" altLang="ko-KR" dirty="0"/>
              <a:t>" </a:t>
            </a:r>
            <a:r>
              <a:rPr lang="ko-KR" altLang="en-US" dirty="0"/>
              <a:t>실패 시 </a:t>
            </a:r>
            <a:r>
              <a:rPr lang="en-US" altLang="ko-KR" dirty="0"/>
              <a:t>"</a:t>
            </a:r>
            <a:r>
              <a:rPr lang="ko-KR" altLang="en-US" dirty="0"/>
              <a:t>로그인 실패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여기서 </a:t>
            </a:r>
            <a:r>
              <a:rPr lang="en-US" altLang="ko-KR" dirty="0"/>
              <a:t>member.txt </a:t>
            </a:r>
            <a:r>
              <a:rPr lang="ko-KR" altLang="en-US" dirty="0"/>
              <a:t>앞 실습에서 만든 회원 명부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7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accent2"/>
                </a:solidFill>
              </a:rPr>
              <a:t>실습</a:t>
            </a:r>
            <a:r>
              <a:rPr lang="en-US" altLang="ko-KR" sz="4000" dirty="0">
                <a:solidFill>
                  <a:schemeClr val="accent2"/>
                </a:solidFill>
              </a:rPr>
              <a:t>3. </a:t>
            </a:r>
            <a:r>
              <a:rPr lang="ko-KR" altLang="en-US" sz="4000" dirty="0">
                <a:solidFill>
                  <a:schemeClr val="accent2"/>
                </a:solidFill>
              </a:rPr>
              <a:t>로그인 성공 시 전화번호 저장하기 </a:t>
            </a:r>
            <a:endParaRPr lang="ko-KR" altLang="en-US" sz="40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29" y="1325562"/>
            <a:ext cx="11112441" cy="43691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로그인 성공 시</a:t>
            </a:r>
            <a:r>
              <a:rPr lang="en-US" altLang="ko-KR" dirty="0"/>
              <a:t>, </a:t>
            </a:r>
            <a:r>
              <a:rPr lang="ko-KR" altLang="en-US" dirty="0"/>
              <a:t>사용자에게 </a:t>
            </a:r>
            <a:r>
              <a:rPr lang="en-US" altLang="ko-KR" dirty="0"/>
              <a:t>"</a:t>
            </a:r>
            <a:r>
              <a:rPr lang="ko-KR" altLang="en-US" dirty="0"/>
              <a:t>전화번호를 입력하세요</a:t>
            </a:r>
            <a:r>
              <a:rPr lang="en-US" altLang="ko-KR" dirty="0"/>
              <a:t>."</a:t>
            </a:r>
            <a:r>
              <a:rPr lang="ko-KR" altLang="en-US" dirty="0"/>
              <a:t>라는 메시지를 출력한 뒤 전화번호 입력 받기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사용자로부터 입력 받은 전화번호를 이름과 함께 </a:t>
            </a:r>
            <a:r>
              <a:rPr lang="en-US" altLang="ko-KR" dirty="0"/>
              <a:t>member_tel.txt</a:t>
            </a:r>
            <a:r>
              <a:rPr lang="ko-KR" altLang="en-US" dirty="0"/>
              <a:t>에 기록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새로운 사람이 로그인 성공 시 </a:t>
            </a:r>
            <a:r>
              <a:rPr lang="en-US" altLang="ko-KR" dirty="0"/>
              <a:t>member_tel.txt</a:t>
            </a:r>
            <a:r>
              <a:rPr lang="ko-KR" altLang="en-US" dirty="0"/>
              <a:t>에 전화번호 추가하기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member_tel.txt</a:t>
            </a:r>
            <a:r>
              <a:rPr lang="ko-KR" altLang="en-US" dirty="0"/>
              <a:t>에 이미 존재하는 사람이 로그인 성공 시 전화번호 수정하기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4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바이너리 파일 읽고 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84082" y="1250097"/>
            <a:ext cx="8919646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+mn-ea"/>
              </a:rPr>
              <a:t>바이너리 파일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     바이너리 파일이란 영상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이미지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음성 등이 대부분인 파일로 </a:t>
            </a:r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로 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     </a:t>
            </a:r>
            <a:r>
              <a:rPr lang="ko-KR" altLang="en-US" sz="2400" dirty="0">
                <a:latin typeface="+mn-ea"/>
              </a:rPr>
              <a:t>이루어진 파일이다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270410" y="4176649"/>
          <a:ext cx="3196861" cy="144015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25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모드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쓰기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rb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읽기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2157264" y="3338766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open(“</a:t>
            </a:r>
            <a:r>
              <a:rPr lang="ko-KR" altLang="en-US" sz="2000" b="1" dirty="0"/>
              <a:t>파일 위치</a:t>
            </a:r>
            <a:r>
              <a:rPr lang="en-US" altLang="ko-KR" sz="2000" b="1" dirty="0"/>
              <a:t>”, ‘</a:t>
            </a:r>
            <a:r>
              <a:rPr lang="en-US" altLang="ko-KR" sz="2000" b="1" dirty="0" err="1"/>
              <a:t>wb</a:t>
            </a:r>
            <a:r>
              <a:rPr lang="en-US" altLang="ko-KR" sz="2000" b="1" dirty="0"/>
              <a:t>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39" y="3338766"/>
            <a:ext cx="2352072" cy="2121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227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바이너리 파일 읽고 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2101" y="1087138"/>
            <a:ext cx="4467684" cy="592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바이너리 파일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12" y="1857601"/>
            <a:ext cx="6227612" cy="31623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8" y="5281552"/>
            <a:ext cx="11124555" cy="7958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089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54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바이너리 파일 읽고 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8215" y="1240884"/>
            <a:ext cx="7568065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복사하기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이미지 파일 읽어와서 다른 이름으로 쓰기</a:t>
            </a:r>
            <a:endParaRPr lang="en-US" altLang="ko-KR" sz="24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190840"/>
            <a:ext cx="6174792" cy="1842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7" y="2786447"/>
            <a:ext cx="4381851" cy="2829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216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4209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  </a:t>
            </a:r>
            <a:r>
              <a:rPr lang="en-US" altLang="ko-KR" sz="4000" b="1" dirty="0"/>
              <a:t>pickle</a:t>
            </a:r>
            <a:r>
              <a:rPr lang="en-US" altLang="ko-KR" sz="4000" dirty="0"/>
              <a:t> </a:t>
            </a:r>
            <a:r>
              <a:rPr lang="ko-KR" altLang="en-US" sz="4000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0157" y="1231176"/>
            <a:ext cx="8865220" cy="13447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pickle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모듈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    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객체의 형태를 그대로 유지하면서 파일에 저장하고 불러올 수 있는 모듈이다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    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이때 객체란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25949" y="3300901"/>
          <a:ext cx="3353270" cy="1850961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8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모드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쓰기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읽기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7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b="1" dirty="0"/>
              <a:t>pickle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16" y="1325563"/>
            <a:ext cx="5086375" cy="4105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32" y="4484918"/>
            <a:ext cx="3744417" cy="654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34" y="5780473"/>
            <a:ext cx="6480720" cy="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3636" y="1268759"/>
            <a:ext cx="10982037" cy="246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/>
              <a:t>스트림</a:t>
            </a:r>
            <a:r>
              <a:rPr lang="en-US" altLang="ko-KR" sz="2400" dirty="0"/>
              <a:t>(stream)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자료흐름이 물의 흐름과 같다는 뜻이다</a:t>
            </a:r>
            <a:r>
              <a:rPr lang="en-US" altLang="ko-KR" sz="2000" dirty="0"/>
              <a:t>.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입출력 장치는 매우 다양하기 때문에 프로그램 호환성이 떨어짐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입력 </a:t>
            </a:r>
            <a:r>
              <a:rPr lang="ko-KR" altLang="en-US" sz="2000" dirty="0" err="1">
                <a:latin typeface="+mn-ea"/>
              </a:rPr>
              <a:t>스트림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동영상을 재생하기 위해 동영상 파일에서 자료를 </a:t>
            </a:r>
            <a:r>
              <a:rPr lang="ko-KR" altLang="en-US" sz="2000" dirty="0" err="1">
                <a:latin typeface="+mn-ea"/>
              </a:rPr>
              <a:t>읽을때</a:t>
            </a:r>
            <a:r>
              <a:rPr lang="ko-KR" altLang="en-US" sz="2000" dirty="0">
                <a:latin typeface="+mn-ea"/>
              </a:rPr>
              <a:t> 사용함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출력 </a:t>
            </a:r>
            <a:r>
              <a:rPr lang="ko-KR" altLang="en-US" sz="2000" dirty="0" err="1">
                <a:latin typeface="+mn-ea"/>
              </a:rPr>
              <a:t>스트림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사용자가 쓴 글을 파일에 저장할 때는 출력 </a:t>
            </a:r>
            <a:r>
              <a:rPr lang="ko-KR" altLang="en-US" sz="2000" dirty="0" err="1">
                <a:latin typeface="+mn-ea"/>
              </a:rPr>
              <a:t>스트림</a:t>
            </a:r>
            <a:r>
              <a:rPr lang="ko-KR" altLang="en-US" sz="2000" dirty="0">
                <a:latin typeface="+mn-ea"/>
              </a:rPr>
              <a:t> 사용함</a:t>
            </a:r>
            <a:endParaRPr lang="en-US" altLang="ko-KR" sz="20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78020F-BC69-4706-B3C1-9EE614E62A31}"/>
              </a:ext>
            </a:extLst>
          </p:cNvPr>
          <p:cNvSpPr/>
          <p:nvPr/>
        </p:nvSpPr>
        <p:spPr>
          <a:xfrm>
            <a:off x="4441343" y="3933970"/>
            <a:ext cx="1878268" cy="11433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AF9-376C-4052-A9A7-8F0D043E3483}"/>
              </a:ext>
            </a:extLst>
          </p:cNvPr>
          <p:cNvSpPr txBox="1"/>
          <p:nvPr/>
        </p:nvSpPr>
        <p:spPr>
          <a:xfrm>
            <a:off x="4918468" y="4149994"/>
            <a:ext cx="916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프로그램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AE254-A8D0-475E-80CD-9A2654F79975}"/>
              </a:ext>
            </a:extLst>
          </p:cNvPr>
          <p:cNvSpPr txBox="1"/>
          <p:nvPr/>
        </p:nvSpPr>
        <p:spPr>
          <a:xfrm>
            <a:off x="4441343" y="450611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도착지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9B4FE-B70C-4CA4-9A24-5807B114F12B}"/>
              </a:ext>
            </a:extLst>
          </p:cNvPr>
          <p:cNvSpPr txBox="1"/>
          <p:nvPr/>
        </p:nvSpPr>
        <p:spPr>
          <a:xfrm>
            <a:off x="5667307" y="4502211"/>
            <a:ext cx="7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01EC22-DE3E-403C-BBF1-8F7985BAA527}"/>
              </a:ext>
            </a:extLst>
          </p:cNvPr>
          <p:cNvSpPr/>
          <p:nvPr/>
        </p:nvSpPr>
        <p:spPr>
          <a:xfrm>
            <a:off x="1993071" y="4560292"/>
            <a:ext cx="1524698" cy="89020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키보드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23D04-31FF-4593-A679-B9C386D7290D}"/>
              </a:ext>
            </a:extLst>
          </p:cNvPr>
          <p:cNvSpPr txBox="1"/>
          <p:nvPr/>
        </p:nvSpPr>
        <p:spPr>
          <a:xfrm>
            <a:off x="2209095" y="4228772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출발지</a:t>
            </a:r>
            <a:endParaRPr lang="en-US" altLang="ko-KR" sz="14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B77A8BF-B45C-4323-8C9A-79EBF8B72A32}"/>
              </a:ext>
            </a:extLst>
          </p:cNvPr>
          <p:cNvCxnSpPr>
            <a:cxnSpLocks/>
          </p:cNvCxnSpPr>
          <p:nvPr/>
        </p:nvCxnSpPr>
        <p:spPr>
          <a:xfrm flipV="1">
            <a:off x="3517768" y="4510024"/>
            <a:ext cx="923576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75AB9D8-0CAA-4C16-BD8B-AA09DAD403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17770" y="4631861"/>
            <a:ext cx="935503" cy="373532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A8481FD-DF13-4E2F-8DCA-9CB3524A142D}"/>
              </a:ext>
            </a:extLst>
          </p:cNvPr>
          <p:cNvCxnSpPr>
            <a:cxnSpLocks/>
          </p:cNvCxnSpPr>
          <p:nvPr/>
        </p:nvCxnSpPr>
        <p:spPr>
          <a:xfrm flipV="1">
            <a:off x="3517768" y="4754940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ED712-E3A6-4C7A-A381-DC6EBD2C0BB3}"/>
              </a:ext>
            </a:extLst>
          </p:cNvPr>
          <p:cNvSpPr txBox="1"/>
          <p:nvPr/>
        </p:nvSpPr>
        <p:spPr>
          <a:xfrm>
            <a:off x="3264616" y="4224805"/>
            <a:ext cx="12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입력스트림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82FB7-D0D1-4123-A4DA-F6FE3D002F6E}"/>
              </a:ext>
            </a:extLst>
          </p:cNvPr>
          <p:cNvSpPr txBox="1"/>
          <p:nvPr/>
        </p:nvSpPr>
        <p:spPr>
          <a:xfrm>
            <a:off x="6350702" y="4228773"/>
            <a:ext cx="107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출력스트림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63AEA-04D7-447C-A2B4-C609FC1CE2B4}"/>
              </a:ext>
            </a:extLst>
          </p:cNvPr>
          <p:cNvSpPr/>
          <p:nvPr/>
        </p:nvSpPr>
        <p:spPr>
          <a:xfrm>
            <a:off x="7253186" y="4558266"/>
            <a:ext cx="1508637" cy="892228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모니터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F8458-A713-4FFA-A029-4806727D6CEF}"/>
              </a:ext>
            </a:extLst>
          </p:cNvPr>
          <p:cNvSpPr txBox="1"/>
          <p:nvPr/>
        </p:nvSpPr>
        <p:spPr>
          <a:xfrm>
            <a:off x="7639435" y="4288494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도착지</a:t>
            </a:r>
            <a:endParaRPr lang="en-US" altLang="ko-KR" sz="14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01C187D-3D04-4CE0-8ADF-C9773CD7800B}"/>
              </a:ext>
            </a:extLst>
          </p:cNvPr>
          <p:cNvCxnSpPr>
            <a:cxnSpLocks/>
          </p:cNvCxnSpPr>
          <p:nvPr/>
        </p:nvCxnSpPr>
        <p:spPr>
          <a:xfrm flipH="1" flipV="1">
            <a:off x="6322575" y="4510024"/>
            <a:ext cx="923575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CA3CFAA-CE7E-4554-BE69-73AA816B490B}"/>
              </a:ext>
            </a:extLst>
          </p:cNvPr>
          <p:cNvCxnSpPr>
            <a:cxnSpLocks/>
          </p:cNvCxnSpPr>
          <p:nvPr/>
        </p:nvCxnSpPr>
        <p:spPr>
          <a:xfrm flipH="1" flipV="1">
            <a:off x="6322574" y="4631861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476F39-4E9B-4246-9E12-89FC300F4724}"/>
              </a:ext>
            </a:extLst>
          </p:cNvPr>
          <p:cNvCxnSpPr>
            <a:cxnSpLocks/>
          </p:cNvCxnSpPr>
          <p:nvPr/>
        </p:nvCxnSpPr>
        <p:spPr>
          <a:xfrm flipH="1" flipV="1">
            <a:off x="6322574" y="4754940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A7256-80F7-4533-BBB7-74AC3EB33177}"/>
              </a:ext>
            </a:extLst>
          </p:cNvPr>
          <p:cNvSpPr txBox="1"/>
          <p:nvPr/>
        </p:nvSpPr>
        <p:spPr>
          <a:xfrm>
            <a:off x="3652244" y="5111635"/>
            <a:ext cx="128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f.read</a:t>
            </a:r>
            <a:r>
              <a:rPr lang="en-US" altLang="ko-KR" sz="1600" b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06F3-5DEE-47A8-8631-AF2F0458DA0D}"/>
              </a:ext>
            </a:extLst>
          </p:cNvPr>
          <p:cNvSpPr txBox="1"/>
          <p:nvPr/>
        </p:nvSpPr>
        <p:spPr>
          <a:xfrm>
            <a:off x="6020146" y="511194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f.write</a:t>
            </a:r>
            <a:r>
              <a:rPr lang="en-US" altLang="ko-KR" sz="1600" b="1" dirty="0"/>
              <a:t>()</a:t>
            </a:r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12221" y="43588"/>
            <a:ext cx="494770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4800" dirty="0"/>
              <a:t>  </a:t>
            </a:r>
            <a:r>
              <a:rPr lang="ko-KR" altLang="en-US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입</a:t>
            </a:r>
            <a:r>
              <a:rPr lang="en-US" altLang="ko-KR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, </a:t>
            </a:r>
            <a:r>
              <a:rPr lang="ko-KR" altLang="en-US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출력 </a:t>
            </a:r>
            <a:r>
              <a:rPr lang="ko-KR" altLang="en-US" sz="4800" dirty="0" err="1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스트림</a:t>
            </a:r>
            <a:endParaRPr lang="ko-KR" altLang="en-US" sz="4800" dirty="0">
              <a:solidFill>
                <a:schemeClr val="tx1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423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3581598" y="2553787"/>
            <a:ext cx="5268686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dirty="0">
                <a:highlight>
                  <a:srgbClr val="FFFF00"/>
                </a:highlight>
              </a:rPr>
              <a:t>예외처리</a:t>
            </a:r>
          </a:p>
        </p:txBody>
      </p:sp>
    </p:spTree>
    <p:extLst>
      <p:ext uri="{BB962C8B-B14F-4D97-AF65-F5344CB8AC3E}">
        <p14:creationId xmlns:p14="http://schemas.microsoft.com/office/powerpoint/2010/main" val="3551856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137425" y="1003609"/>
            <a:ext cx="10392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 </a:t>
            </a:r>
            <a:r>
              <a:rPr lang="ko-KR" altLang="en-US" sz="2800" b="1" dirty="0"/>
              <a:t>에러</a:t>
            </a:r>
            <a:r>
              <a:rPr lang="en-US" altLang="ko-KR" sz="2800" b="1" dirty="0"/>
              <a:t>(Error)</a:t>
            </a:r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C00000"/>
                </a:solidFill>
              </a:rPr>
              <a:t>구문</a:t>
            </a:r>
            <a:r>
              <a:rPr lang="en-US" altLang="ko-KR" sz="2400" b="1" dirty="0">
                <a:solidFill>
                  <a:srgbClr val="C00000"/>
                </a:solidFill>
              </a:rPr>
              <a:t>(</a:t>
            </a:r>
            <a:r>
              <a:rPr lang="en-US" altLang="ko-KR" sz="2400" b="1" dirty="0" err="1">
                <a:solidFill>
                  <a:srgbClr val="C00000"/>
                </a:solidFill>
              </a:rPr>
              <a:t>syntex</a:t>
            </a:r>
            <a:r>
              <a:rPr lang="en-US" altLang="ko-KR" sz="2400" b="1" dirty="0">
                <a:solidFill>
                  <a:srgbClr val="C00000"/>
                </a:solidFill>
              </a:rPr>
              <a:t>)</a:t>
            </a:r>
            <a:r>
              <a:rPr lang="ko-KR" altLang="en-US" sz="2400" b="1" dirty="0">
                <a:solidFill>
                  <a:srgbClr val="C00000"/>
                </a:solidFill>
              </a:rPr>
              <a:t> 오류 </a:t>
            </a:r>
            <a:r>
              <a:rPr lang="en-US" altLang="ko-KR" sz="2400" dirty="0"/>
              <a:t>: </a:t>
            </a:r>
            <a:r>
              <a:rPr lang="ko-KR" altLang="en-US" sz="2400" dirty="0"/>
              <a:t>문법에 맞지 않거나 오타가 났을 경우 발생하는 오류</a:t>
            </a:r>
            <a:r>
              <a:rPr lang="en-US" altLang="ko-KR" sz="2400" dirty="0"/>
              <a:t>.</a:t>
            </a:r>
          </a:p>
          <a:p>
            <a:pPr marL="371475" lvl="1">
              <a:lnSpc>
                <a:spcPct val="150000"/>
              </a:lnSpc>
            </a:pPr>
            <a:r>
              <a:rPr lang="en-US" altLang="ko-KR" sz="2400" dirty="0"/>
              <a:t>   IDE</a:t>
            </a:r>
            <a:r>
              <a:rPr lang="ko-KR" altLang="en-US" sz="2400" dirty="0"/>
              <a:t>에서 실행 전에 알 수 있음</a:t>
            </a:r>
            <a:endParaRPr lang="en-US" altLang="ko-KR" sz="2400" dirty="0"/>
          </a:p>
          <a:p>
            <a:pPr marL="371475" lvl="1"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  </a:t>
            </a:r>
            <a:r>
              <a:rPr lang="ko-KR" altLang="en-US" sz="2800" b="1" dirty="0"/>
              <a:t>예외</a:t>
            </a:r>
            <a:r>
              <a:rPr lang="en-US" altLang="ko-KR" sz="2800" b="1" dirty="0"/>
              <a:t>(Exception) </a:t>
            </a:r>
            <a:endParaRPr lang="en-US" altLang="ko-KR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C00000"/>
                </a:solidFill>
              </a:rPr>
              <a:t>실행</a:t>
            </a:r>
            <a:r>
              <a:rPr lang="en-US" altLang="ko-KR" sz="2400" b="1" dirty="0">
                <a:solidFill>
                  <a:srgbClr val="C00000"/>
                </a:solidFill>
              </a:rPr>
              <a:t>(runtime)</a:t>
            </a:r>
            <a:r>
              <a:rPr lang="ko-KR" altLang="en-US" sz="2400" b="1" dirty="0">
                <a:solidFill>
                  <a:srgbClr val="C00000"/>
                </a:solidFill>
              </a:rPr>
              <a:t> 오류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문법적인 오류는 없지만 실행</a:t>
            </a:r>
            <a:r>
              <a:rPr lang="en-US" altLang="ko-KR" sz="2400" dirty="0"/>
              <a:t>(run)</a:t>
            </a:r>
            <a:r>
              <a:rPr lang="ko-KR" altLang="en-US" sz="2400" dirty="0"/>
              <a:t> 될 때  에러가 발생하는 것을 말한다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파일을 읽어 사용하려는데 파일이 없는 경우</a:t>
            </a:r>
            <a:r>
              <a:rPr lang="en-US" altLang="ko-KR" sz="2000" dirty="0"/>
              <a:t>, 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     </a:t>
            </a:r>
            <a:r>
              <a:rPr lang="ko-KR" altLang="en-US" sz="2000" dirty="0"/>
              <a:t>리스트 값을 출력하려는데 리스트 요소가 없는 경우 등</a:t>
            </a:r>
            <a:r>
              <a:rPr lang="en-US" altLang="ko-KR" sz="2000" dirty="0"/>
              <a:t>..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     </a:t>
            </a:r>
            <a:r>
              <a:rPr lang="ko-KR" altLang="en-US" sz="2000" b="1" i="1" dirty="0">
                <a:solidFill>
                  <a:srgbClr val="C00000"/>
                </a:solidFill>
              </a:rPr>
              <a:t>에러가 발생되면 프로그램의 동작이 중지 또는 종료된다</a:t>
            </a:r>
            <a:endParaRPr lang="en-US" altLang="ko-KR" sz="2000" b="1" i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D6D29-219F-41EC-85A0-8FFF1CDF4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310" y="4753497"/>
            <a:ext cx="1483524" cy="148352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126676"/>
            <a:ext cx="8487448" cy="8769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4400" dirty="0">
                <a:latin typeface="메이플스토리" panose="020B0600000101010101" charset="-127"/>
                <a:ea typeface="메이플스토리" panose="020B0600000101010101" charset="-127"/>
              </a:rPr>
              <a:t> </a:t>
            </a:r>
            <a:r>
              <a:rPr lang="ko-KR" altLang="en-US" sz="4400" dirty="0">
                <a:latin typeface="메이플스토리" panose="020B0600000101010101" charset="-127"/>
                <a:ea typeface="메이플스토리" panose="020B0600000101010101" charset="-127"/>
              </a:rPr>
              <a:t>에러</a:t>
            </a:r>
            <a:r>
              <a:rPr lang="en-US" altLang="ko-KR" sz="4400" dirty="0">
                <a:latin typeface="메이플스토리" panose="020B0600000101010101" charset="-127"/>
                <a:ea typeface="메이플스토리" panose="020B0600000101010101" charset="-127"/>
              </a:rPr>
              <a:t>(Error)</a:t>
            </a:r>
            <a:r>
              <a:rPr lang="ko-KR" altLang="en-US" sz="4400" dirty="0">
                <a:latin typeface="메이플스토리" panose="020B0600000101010101" charset="-127"/>
                <a:ea typeface="메이플스토리" panose="020B0600000101010101" charset="-127"/>
              </a:rPr>
              <a:t>와 예외</a:t>
            </a:r>
            <a:r>
              <a:rPr lang="en-US" altLang="ko-KR" sz="4400" dirty="0">
                <a:latin typeface="메이플스토리" panose="020B0600000101010101" charset="-127"/>
                <a:ea typeface="메이플스토리" panose="020B0600000101010101" charset="-127"/>
              </a:rPr>
              <a:t>(Exception)</a:t>
            </a:r>
            <a:endParaRPr lang="ko-KR" altLang="en-US" sz="44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44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err="1"/>
              <a:t>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827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에러가 </a:t>
            </a:r>
            <a:r>
              <a:rPr lang="ko-KR" altLang="en-US" dirty="0" err="1"/>
              <a:t>발생할만한</a:t>
            </a:r>
            <a:r>
              <a:rPr lang="ko-KR" altLang="en-US" dirty="0"/>
              <a:t> 부분을 예측하여</a:t>
            </a:r>
            <a:r>
              <a:rPr lang="en-US" altLang="ko-KR" dirty="0"/>
              <a:t>,</a:t>
            </a:r>
            <a:r>
              <a:rPr lang="ko-KR" altLang="en-US" dirty="0"/>
              <a:t> 미리 </a:t>
            </a:r>
            <a:r>
              <a:rPr lang="ko-KR" altLang="en-US" b="1" dirty="0">
                <a:effectLst/>
              </a:rPr>
              <a:t>예외 상황에 대한 처리를 하는 것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Try</a:t>
            </a:r>
            <a:r>
              <a:rPr lang="ko-KR" altLang="en-US" dirty="0"/>
              <a:t> 블록에서 발생한 예외를 </a:t>
            </a:r>
            <a:r>
              <a:rPr lang="en-US" altLang="ko-KR" dirty="0"/>
              <a:t>except </a:t>
            </a:r>
            <a:r>
              <a:rPr lang="ko-KR" altLang="en-US" dirty="0"/>
              <a:t>블록에서 처리한다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6D1107-0EFA-61F5-7245-A023B223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5" y="2651126"/>
            <a:ext cx="6239324" cy="36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827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Try</a:t>
            </a:r>
            <a:r>
              <a:rPr lang="ko-KR" altLang="en-US" dirty="0"/>
              <a:t> 블록에서 발생한 예외를 </a:t>
            </a:r>
            <a:r>
              <a:rPr lang="en-US" altLang="ko-KR" dirty="0"/>
              <a:t>except </a:t>
            </a:r>
            <a:r>
              <a:rPr lang="ko-KR" altLang="en-US" dirty="0"/>
              <a:t>블록에서 처리한다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CC00C7-2F7C-AC78-D261-FEB1CC98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65" y="2128375"/>
            <a:ext cx="4127346" cy="1568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E783BF-5CBA-DD4F-0788-6FA67F39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73" y="2128375"/>
            <a:ext cx="4438844" cy="31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 가능한 예외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IndexError</a:t>
            </a:r>
            <a:r>
              <a:rPr lang="en-US" altLang="ko-KR" dirty="0"/>
              <a:t>:</a:t>
            </a:r>
            <a:r>
              <a:rPr lang="ko-KR" altLang="en-US" dirty="0"/>
              <a:t> 리스트 인덱스 범위 오류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ValueError</a:t>
            </a:r>
            <a:r>
              <a:rPr lang="en-US" altLang="ko-KR" dirty="0"/>
              <a:t>: </a:t>
            </a:r>
            <a:r>
              <a:rPr lang="ko-KR" altLang="en-US" dirty="0"/>
              <a:t>부적절한 값을 가진 인자를 받았을 때 발생하는 에러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126C6E-9570-A1B7-A818-E4E2B8AE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91" y="1900808"/>
            <a:ext cx="8287827" cy="1254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2A4F9A-493B-7DDC-2070-D5AEA44B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13" y="2782668"/>
            <a:ext cx="8685678" cy="978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E78F91-23DB-AA70-9E77-B2EFDF14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90" y="4510493"/>
            <a:ext cx="2630893" cy="3026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A38E4F-FF59-73D9-EFA8-4301A3C6D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313" y="5280460"/>
            <a:ext cx="8983329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B9AC47-0A8A-8712-D09F-740C1EB0C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486" y="4905044"/>
            <a:ext cx="3295954" cy="3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 가능한 예외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ZeroDivisionError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나눌 때 발생하는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NameError</a:t>
            </a:r>
            <a:r>
              <a:rPr lang="en-US" altLang="ko-KR" dirty="0"/>
              <a:t>: </a:t>
            </a:r>
            <a:r>
              <a:rPr lang="ko-KR" altLang="en-US" dirty="0"/>
              <a:t>존재하지 않는 변수를 호출할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FileNotFoundError</a:t>
            </a:r>
            <a:r>
              <a:rPr lang="en-US" altLang="ko-KR" dirty="0"/>
              <a:t>: </a:t>
            </a:r>
            <a:r>
              <a:rPr lang="ko-KR" altLang="en-US" dirty="0"/>
              <a:t>존재하지 않는 파일을 호출할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FC91E6-CD92-5E16-286A-9E874130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074" y="1434047"/>
            <a:ext cx="2135972" cy="465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995EC8-ECC9-44FE-6D03-AB5681AB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233" y="2701951"/>
            <a:ext cx="2149740" cy="10055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81CCFD-3DF2-27E2-0353-10CC180F6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78" y="4532622"/>
            <a:ext cx="4440019" cy="4358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92A6D0-C57C-B684-35B1-4809AF445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632" y="5186295"/>
            <a:ext cx="906906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8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4990986" y="1556792"/>
            <a:ext cx="2066009" cy="743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Exception</a:t>
            </a:r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  <p:sp>
        <p:nvSpPr>
          <p:cNvPr id="55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2565718" y="2924943"/>
            <a:ext cx="2088228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ArithmeticError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7570310" y="2924943"/>
            <a:ext cx="1783395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LookupError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6" name="꺾인 연결선 5"/>
          <p:cNvCxnSpPr>
            <a:stCxn id="55" idx="0"/>
            <a:endCxn id="40" idx="2"/>
          </p:cNvCxnSpPr>
          <p:nvPr/>
        </p:nvCxnSpPr>
        <p:spPr>
          <a:xfrm rot="5400000" flipH="1" flipV="1">
            <a:off x="4504561" y="1405514"/>
            <a:ext cx="624700" cy="2414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1263521" y="4417148"/>
            <a:ext cx="2304255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ZeroDivisionError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9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691053" y="4413740"/>
            <a:ext cx="2715280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FloatingPointingError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60" name="꺾인 연결선 59"/>
          <p:cNvCxnSpPr>
            <a:stCxn id="58" idx="0"/>
            <a:endCxn id="55" idx="2"/>
          </p:cNvCxnSpPr>
          <p:nvPr/>
        </p:nvCxnSpPr>
        <p:spPr>
          <a:xfrm rot="5400000" flipH="1" flipV="1">
            <a:off x="2698686" y="3506003"/>
            <a:ext cx="628109" cy="1194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9" idx="0"/>
            <a:endCxn id="55" idx="2"/>
          </p:cNvCxnSpPr>
          <p:nvPr/>
        </p:nvCxnSpPr>
        <p:spPr>
          <a:xfrm rot="16200000" flipV="1">
            <a:off x="4017561" y="3489323"/>
            <a:ext cx="624701" cy="1224135"/>
          </a:xfrm>
          <a:prstGeom prst="bentConnector3">
            <a:avLst>
              <a:gd name="adj1" fmla="val 55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6887432" y="4417149"/>
            <a:ext cx="162017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/>
              <a:t>IndexError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8651627" y="4413741"/>
            <a:ext cx="151216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/>
              <a:t>KeyError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4" name="꺾인 연결선 63"/>
          <p:cNvCxnSpPr>
            <a:stCxn id="62" idx="0"/>
            <a:endCxn id="56" idx="2"/>
          </p:cNvCxnSpPr>
          <p:nvPr/>
        </p:nvCxnSpPr>
        <p:spPr>
          <a:xfrm rot="5400000" flipH="1" flipV="1">
            <a:off x="7811013" y="3675548"/>
            <a:ext cx="628110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3" idx="0"/>
            <a:endCxn id="56" idx="2"/>
          </p:cNvCxnSpPr>
          <p:nvPr/>
        </p:nvCxnSpPr>
        <p:spPr>
          <a:xfrm rot="16200000" flipV="1">
            <a:off x="8667813" y="3673843"/>
            <a:ext cx="624702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54507" y="151272"/>
            <a:ext cx="5177398" cy="9080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4400" dirty="0">
                <a:latin typeface="메이플스토리" panose="020B0600000101010101" charset="-127"/>
                <a:ea typeface="메이플스토리" panose="020B0600000101010101" charset="-127"/>
              </a:rPr>
              <a:t> Exception</a:t>
            </a:r>
            <a:r>
              <a:rPr lang="ko-KR" altLang="en-US" sz="4400" dirty="0">
                <a:latin typeface="메이플스토리" panose="020B0600000101010101" charset="-127"/>
                <a:ea typeface="메이플스토리" panose="020B0600000101010101" charset="-127"/>
              </a:rPr>
              <a:t> 계층도</a:t>
            </a:r>
          </a:p>
        </p:txBody>
      </p:sp>
      <p:cxnSp>
        <p:nvCxnSpPr>
          <p:cNvPr id="35" name="꺾인 연결선 34"/>
          <p:cNvCxnSpPr/>
          <p:nvPr/>
        </p:nvCxnSpPr>
        <p:spPr>
          <a:xfrm rot="16200000" flipH="1">
            <a:off x="7203953" y="1604482"/>
            <a:ext cx="624701" cy="2016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430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5F8544-1544-B641-0D0D-3F2BBEBF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9" y="1426866"/>
            <a:ext cx="9023232" cy="14268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52B08F-D1D8-9CFE-6B24-2377A5D4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80" y="2886109"/>
            <a:ext cx="3855574" cy="794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2B3296-3F75-C345-3491-7E878C169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38" r="7708" b="43540"/>
          <a:stretch/>
        </p:blipFill>
        <p:spPr>
          <a:xfrm>
            <a:off x="431219" y="2983219"/>
            <a:ext cx="1832812" cy="4119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25FF7A-DA47-3DA0-450D-5FD42C44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19" y="4075326"/>
            <a:ext cx="6051091" cy="134073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F3D880-40DC-4585-06CA-C062B23CAB0A}"/>
              </a:ext>
            </a:extLst>
          </p:cNvPr>
          <p:cNvCxnSpPr/>
          <p:nvPr/>
        </p:nvCxnSpPr>
        <p:spPr>
          <a:xfrm>
            <a:off x="251788" y="3810559"/>
            <a:ext cx="1158517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D26C65A-9B82-1AE2-047A-32AEE7C33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19" y="5585086"/>
            <a:ext cx="5339482" cy="68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2D5540-34B6-318E-3149-26739FFB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2" y="1325563"/>
            <a:ext cx="7495887" cy="3377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947C37-7E06-6D44-7CFE-EFB4668D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96" y="4978203"/>
            <a:ext cx="2795404" cy="314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F8C16F-8350-78CA-8704-3C6D57462A87}"/>
              </a:ext>
            </a:extLst>
          </p:cNvPr>
          <p:cNvSpPr txBox="1"/>
          <p:nvPr/>
        </p:nvSpPr>
        <p:spPr>
          <a:xfrm>
            <a:off x="492551" y="4950855"/>
            <a:ext cx="980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결과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=&gt; </a:t>
            </a:r>
            <a:r>
              <a:rPr lang="en-US" altLang="ko-KR" sz="2000" dirty="0" err="1">
                <a:effectLst/>
              </a:rPr>
              <a:t>NameError</a:t>
            </a:r>
            <a:r>
              <a:rPr lang="ko-KR" altLang="en-US" sz="2000" dirty="0"/>
              <a:t>가 먼저 나오므로 </a:t>
            </a:r>
            <a:r>
              <a:rPr lang="en-US" altLang="ko-KR" sz="2000" dirty="0" err="1"/>
              <a:t>IndexError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ZeroDivisionError</a:t>
            </a:r>
            <a:r>
              <a:rPr lang="en-US" altLang="ko-KR" sz="2000" dirty="0"/>
              <a:t> </a:t>
            </a:r>
            <a:r>
              <a:rPr lang="ko-KR" altLang="en-US" sz="2000" dirty="0"/>
              <a:t>오류는 발생하지 않음</a:t>
            </a:r>
          </a:p>
        </p:txBody>
      </p:sp>
    </p:spTree>
    <p:extLst>
      <p:ext uri="{BB962C8B-B14F-4D97-AF65-F5344CB8AC3E}">
        <p14:creationId xmlns:p14="http://schemas.microsoft.com/office/powerpoint/2010/main" val="575445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41181E-93BC-7A5E-AEF9-0FE96289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19" y="1546795"/>
            <a:ext cx="7525026" cy="38624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0FE997-49FD-5C69-7A0A-B8A405DB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742" y="4130167"/>
            <a:ext cx="2996005" cy="5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47544" y="3787054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열기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47544" y="4852067"/>
            <a:ext cx="2160240" cy="4778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47544" y="5936842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닫기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793451" y="4284031"/>
            <a:ext cx="0" cy="519955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93451" y="5428131"/>
            <a:ext cx="0" cy="464959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93090" y="870663"/>
            <a:ext cx="10030691" cy="27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/>
              <a:t>파일 입출력의 필요성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    프로그램 실행 중에 메모리에 저장된 데이터는 프로그램이 종료되면 사라진다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데이터를 프로그램이 종료된 후에도 계속해서 사용하려면 파일에 저장하고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필요할 때 파일을 읽어서 데이터를 사용할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/>
              <a:t>파일 입출력 프로세스</a:t>
            </a:r>
            <a:endParaRPr lang="en-US" altLang="ko-KR" sz="2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37667" y="3787053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 = open(</a:t>
            </a:r>
            <a:r>
              <a:rPr lang="ko-KR" altLang="en-US" dirty="0"/>
              <a:t>파일경로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37667" y="4793187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f.read</a:t>
            </a:r>
            <a:r>
              <a:rPr lang="en-US" altLang="ko-KR" dirty="0"/>
              <a:t>() / </a:t>
            </a:r>
            <a:r>
              <a:rPr lang="en-US" altLang="ko-KR" dirty="0" err="1"/>
              <a:t>f.write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37667" y="5893090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9E4871C6-93CB-47AC-737C-AD49B5271142}"/>
              </a:ext>
            </a:extLst>
          </p:cNvPr>
          <p:cNvSpPr txBox="1">
            <a:spLocks/>
          </p:cNvSpPr>
          <p:nvPr/>
        </p:nvSpPr>
        <p:spPr>
          <a:xfrm>
            <a:off x="12221" y="43588"/>
            <a:ext cx="494770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4800" dirty="0"/>
              <a:t>  </a:t>
            </a:r>
            <a:r>
              <a:rPr lang="ko-KR" altLang="en-US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입</a:t>
            </a:r>
            <a:r>
              <a:rPr lang="en-US" altLang="ko-KR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, </a:t>
            </a:r>
            <a:r>
              <a:rPr lang="ko-KR" altLang="en-US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출력 </a:t>
            </a:r>
            <a:r>
              <a:rPr lang="ko-KR" altLang="en-US" sz="4800" dirty="0" err="1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스트림</a:t>
            </a:r>
            <a:endParaRPr lang="ko-KR" altLang="en-US" sz="4800" dirty="0">
              <a:solidFill>
                <a:schemeClr val="tx1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110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827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예외 타입 지정하지 않는 방법</a:t>
            </a:r>
            <a:r>
              <a:rPr lang="en-US" altLang="ko-KR" dirty="0"/>
              <a:t>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BED4EE-7D5E-53C5-A2FD-17E6E575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0" y="2128374"/>
            <a:ext cx="3623818" cy="1412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8AAE7D-D8D0-BE34-4E51-84BFE898E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7955" b="1"/>
          <a:stretch/>
        </p:blipFill>
        <p:spPr>
          <a:xfrm>
            <a:off x="5493511" y="4553696"/>
            <a:ext cx="4740367" cy="411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3B207E-D415-986C-7360-9D66A38C7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511" y="2304304"/>
            <a:ext cx="5660808" cy="18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7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정수 입력 받기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사용자가 제대로 된 정수를 입력할 때까지 반복하여 입력 받기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D8496-0ED9-35C5-D253-5FBE1AD5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8" y="2110533"/>
            <a:ext cx="4977707" cy="22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56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972277" cy="10527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예외 처리</a:t>
            </a:r>
            <a:r>
              <a:rPr lang="en-US" altLang="ko-KR" dirty="0"/>
              <a:t>(Exception)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332" y="1052736"/>
            <a:ext cx="6456556" cy="1149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C00000"/>
                </a:solidFill>
                <a:latin typeface="메이플스토리" panose="020B0600000101010101" charset="-127"/>
                <a:ea typeface="메이플스토리" panose="020B0600000101010101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메이플스토리" panose="020B0600000101010101" charset="-127"/>
                <a:ea typeface="메이플스토리" panose="020B0600000101010101" charset="-127"/>
              </a:rPr>
              <a:t>try ~ except ~ finally </a:t>
            </a:r>
            <a:r>
              <a:rPr lang="ko-KR" altLang="en-US" sz="2400" dirty="0">
                <a:solidFill>
                  <a:srgbClr val="C00000"/>
                </a:solidFill>
                <a:latin typeface="메이플스토리" panose="020B0600000101010101" charset="-127"/>
                <a:ea typeface="메이플스토리" panose="020B0600000101010101" charset="-127"/>
              </a:rPr>
              <a:t>구문</a:t>
            </a:r>
            <a:endParaRPr lang="en-US" altLang="ko-KR" sz="2400" dirty="0">
              <a:solidFill>
                <a:srgbClr val="C0000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    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finally 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구문을 반드시 실행한다</a:t>
            </a: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19" y="2452609"/>
            <a:ext cx="5401569" cy="3580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992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40" y="2369440"/>
            <a:ext cx="4016088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05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raise ~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30815" y="1056544"/>
            <a:ext cx="8053970" cy="1149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▶ 강제로 예외 발생 </a:t>
            </a: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– </a:t>
            </a:r>
            <a:r>
              <a:rPr lang="en-US" altLang="ko-KR" sz="2400" dirty="0">
                <a:solidFill>
                  <a:srgbClr val="C00000"/>
                </a:solidFill>
                <a:latin typeface="메이플스토리" panose="020B0600000101010101" charset="-127"/>
                <a:ea typeface="메이플스토리" panose="020B0600000101010101" charset="-127"/>
              </a:rPr>
              <a:t>raise</a:t>
            </a: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 </a:t>
            </a: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사용</a:t>
            </a:r>
            <a:endParaRPr lang="en-US" altLang="ko-KR" sz="2400" dirty="0">
              <a:latin typeface="메이플스토리" panose="020B0600000101010101" charset="-127"/>
              <a:ea typeface="메이플스토리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    </a:t>
            </a: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사용하는 곳에서 발생 시킴</a:t>
            </a: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(</a:t>
            </a: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강제로 프로그램 종료</a:t>
            </a: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)</a:t>
            </a:r>
          </a:p>
        </p:txBody>
      </p:sp>
      <p:sp>
        <p:nvSpPr>
          <p:cNvPr id="12" name="타원 11"/>
          <p:cNvSpPr/>
          <p:nvPr/>
        </p:nvSpPr>
        <p:spPr>
          <a:xfrm>
            <a:off x="3685210" y="3845622"/>
            <a:ext cx="803306" cy="295171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272492" y="4140792"/>
            <a:ext cx="360040" cy="1476182"/>
          </a:xfrm>
          <a:custGeom>
            <a:avLst/>
            <a:gdLst>
              <a:gd name="connsiteX0" fmla="*/ 0 w 1160371"/>
              <a:gd name="connsiteY0" fmla="*/ 0 h 1311215"/>
              <a:gd name="connsiteX1" fmla="*/ 1061049 w 1160371"/>
              <a:gd name="connsiteY1" fmla="*/ 690113 h 1311215"/>
              <a:gd name="connsiteX2" fmla="*/ 1052422 w 1160371"/>
              <a:gd name="connsiteY2" fmla="*/ 1311215 h 131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71" h="1311215">
                <a:moveTo>
                  <a:pt x="0" y="0"/>
                </a:moveTo>
                <a:cubicBezTo>
                  <a:pt x="442823" y="235788"/>
                  <a:pt x="885646" y="471577"/>
                  <a:pt x="1061049" y="690113"/>
                </a:cubicBezTo>
                <a:cubicBezTo>
                  <a:pt x="1236452" y="908649"/>
                  <a:pt x="1144437" y="1109932"/>
                  <a:pt x="1052422" y="131121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63952" y="3514017"/>
            <a:ext cx="3672408" cy="374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반드시 구현하도록 만드는 예외 처리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5083766" y="3730040"/>
            <a:ext cx="58018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4678027"/>
            <a:ext cx="3871295" cy="998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567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raise ~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341" y="1172902"/>
            <a:ext cx="7200917" cy="5920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▶ 강제로 예외 발생 </a:t>
            </a: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– </a:t>
            </a:r>
            <a:r>
              <a:rPr lang="en-US" altLang="ko-KR" sz="2400" dirty="0">
                <a:solidFill>
                  <a:srgbClr val="C00000"/>
                </a:solidFill>
                <a:latin typeface="메이플스토리" panose="020B0600000101010101" charset="-127"/>
                <a:ea typeface="메이플스토리" panose="020B0600000101010101" charset="-127"/>
              </a:rPr>
              <a:t>raise</a:t>
            </a: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 </a:t>
            </a: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사용</a:t>
            </a:r>
            <a:endParaRPr lang="en-US" altLang="ko-KR" sz="24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37" y="1965132"/>
            <a:ext cx="3665538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5" y="4437112"/>
            <a:ext cx="1722269" cy="1409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37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파일 객체 </a:t>
            </a:r>
            <a:r>
              <a:rPr lang="en-US" altLang="ko-KR" dirty="0"/>
              <a:t>= open( </a:t>
            </a:r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ko-KR" altLang="en-US" dirty="0"/>
              <a:t>파일 열기 모드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파일객체</a:t>
            </a:r>
            <a:r>
              <a:rPr lang="en-US" altLang="ko-KR" dirty="0"/>
              <a:t>.close()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9937C-26C0-2550-59A5-9B1CF57C0D9C}"/>
              </a:ext>
            </a:extLst>
          </p:cNvPr>
          <p:cNvSpPr txBox="1"/>
          <p:nvPr/>
        </p:nvSpPr>
        <p:spPr>
          <a:xfrm>
            <a:off x="3048837" y="2790165"/>
            <a:ext cx="89812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[</a:t>
            </a:r>
            <a:r>
              <a:rPr lang="ko-KR" altLang="en-US" sz="2800" dirty="0"/>
              <a:t>파일 열기 모드</a:t>
            </a:r>
            <a:r>
              <a:rPr lang="en-US" altLang="ko-KR" sz="2800" dirty="0"/>
              <a:t>]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r   :  </a:t>
            </a:r>
            <a:r>
              <a:rPr lang="ko-KR" altLang="en-US" sz="2400" dirty="0">
                <a:solidFill>
                  <a:srgbClr val="FF0000"/>
                </a:solidFill>
              </a:rPr>
              <a:t>파일을 읽기 위해서 연다</a:t>
            </a:r>
            <a:r>
              <a:rPr lang="en-US" altLang="ko-KR" sz="2400" dirty="0">
                <a:solidFill>
                  <a:srgbClr val="FF0000"/>
                </a:solidFill>
              </a:rPr>
              <a:t>.(</a:t>
            </a:r>
            <a:r>
              <a:rPr lang="ko-KR" altLang="en-US" sz="2400" dirty="0">
                <a:solidFill>
                  <a:srgbClr val="FF0000"/>
                </a:solidFill>
              </a:rPr>
              <a:t>기본값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w  :  </a:t>
            </a:r>
            <a:r>
              <a:rPr lang="ko-KR" altLang="en-US" sz="2400" dirty="0">
                <a:solidFill>
                  <a:srgbClr val="FF0000"/>
                </a:solidFill>
              </a:rPr>
              <a:t>파일에 데이터를 쓰기 위해서 연다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400" dirty="0"/>
              <a:t>x   :  </a:t>
            </a:r>
            <a:r>
              <a:rPr lang="ko-KR" altLang="en-US" sz="2400" dirty="0"/>
              <a:t>새로운 파일을 생성해야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이때</a:t>
            </a:r>
            <a:r>
              <a:rPr lang="en-US" altLang="ko-KR" sz="2400" dirty="0"/>
              <a:t>, </a:t>
            </a:r>
            <a:r>
              <a:rPr lang="ko-KR" altLang="en-US" sz="2400" dirty="0"/>
              <a:t>같은 이름의 파일이 존재하면 </a:t>
            </a:r>
            <a:r>
              <a:rPr lang="en-US" altLang="ko-KR" sz="2400" dirty="0"/>
              <a:t>error </a:t>
            </a:r>
            <a:r>
              <a:rPr lang="ko-KR" altLang="en-US" sz="2400" dirty="0"/>
              <a:t>가 발생한다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a   :  </a:t>
            </a:r>
            <a:r>
              <a:rPr lang="ko-KR" altLang="en-US" sz="2400" dirty="0">
                <a:solidFill>
                  <a:srgbClr val="FF0000"/>
                </a:solidFill>
              </a:rPr>
              <a:t>파일의 뒷부분에 데이터를 추가하기 위해 파일을 연다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400" dirty="0"/>
              <a:t>b   :  </a:t>
            </a:r>
            <a:r>
              <a:rPr lang="ko-KR" altLang="en-US" sz="2400" dirty="0"/>
              <a:t>파일을 바이너리 데이터로 본다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t    :  </a:t>
            </a:r>
            <a:r>
              <a:rPr lang="ko-KR" altLang="en-US" sz="2400" dirty="0"/>
              <a:t>파일을 텍스트 데이터로 본다</a:t>
            </a:r>
            <a:r>
              <a:rPr lang="en-US" altLang="ko-KR" sz="2400" dirty="0"/>
              <a:t>.( </a:t>
            </a:r>
            <a:r>
              <a:rPr lang="ko-KR" altLang="en-US" sz="2400" dirty="0" err="1"/>
              <a:t>줄바꿈</a:t>
            </a:r>
            <a:r>
              <a:rPr lang="en-US" altLang="ko-KR" sz="2400" dirty="0"/>
              <a:t>, </a:t>
            </a:r>
            <a:r>
              <a:rPr lang="ko-KR" altLang="en-US" sz="2400" dirty="0"/>
              <a:t>인코딩 등을 자동으로 처리 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+   :  </a:t>
            </a:r>
            <a:r>
              <a:rPr lang="ko-KR" altLang="en-US" sz="2400" dirty="0"/>
              <a:t>기존 파일 업데이트를 위해서 파일을 연다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3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758231" y="3698722"/>
          <a:ext cx="3132331" cy="175851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23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모드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쓰기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읽기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추가 쓰기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1807438" y="3672906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open(“</a:t>
            </a:r>
            <a:r>
              <a:rPr lang="ko-KR" altLang="en-US" sz="2000" b="1" dirty="0"/>
              <a:t>파일 위치</a:t>
            </a:r>
            <a:r>
              <a:rPr lang="en-US" altLang="ko-KR" sz="2000" b="1" dirty="0"/>
              <a:t>”, ‘w’)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1345" y="992944"/>
            <a:ext cx="102893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b="1" dirty="0"/>
              <a:t>파일 쓰기</a:t>
            </a:r>
            <a:endParaRPr lang="en-US" altLang="ko-KR" sz="2800" b="1" dirty="0"/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write()</a:t>
            </a:r>
            <a:r>
              <a:rPr lang="en-US" altLang="ko-KR" sz="2400" dirty="0"/>
              <a:t> </a:t>
            </a:r>
            <a:r>
              <a:rPr lang="ko-KR" altLang="en-US" sz="2400" dirty="0"/>
              <a:t>함수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파일에 내용을 쓰는 함수로 문자열만 쓰기 가능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숫자를 쓰면 </a:t>
            </a:r>
            <a:r>
              <a:rPr lang="en-US" altLang="ko-KR" sz="2400" dirty="0" err="1"/>
              <a:t>TypeError</a:t>
            </a:r>
            <a:r>
              <a:rPr lang="en-US" altLang="ko-KR" sz="2400" dirty="0"/>
              <a:t> </a:t>
            </a:r>
            <a:r>
              <a:rPr lang="ko-KR" altLang="en-US" sz="2400" dirty="0"/>
              <a:t>발생 </a:t>
            </a:r>
            <a:r>
              <a:rPr lang="en-US" altLang="ko-KR" sz="2400" dirty="0"/>
              <a:t>: </a:t>
            </a:r>
            <a:r>
              <a:rPr lang="ko-KR" altLang="en-US" sz="2400" dirty="0"/>
              <a:t>변수로 만들어 </a:t>
            </a:r>
            <a:r>
              <a:rPr lang="ko-KR" altLang="en-US" sz="2400" dirty="0" err="1"/>
              <a:t>쓸수는</a:t>
            </a:r>
            <a:r>
              <a:rPr lang="ko-KR" altLang="en-US" sz="2400" dirty="0"/>
              <a:t> 있음 </a:t>
            </a:r>
            <a:endParaRPr lang="en-US" altLang="ko-KR" sz="2400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1F2FA7E8-C330-4C30-A1E9-D3F74B066F29}"/>
              </a:ext>
            </a:extLst>
          </p:cNvPr>
          <p:cNvSpPr txBox="1">
            <a:spLocks/>
          </p:cNvSpPr>
          <p:nvPr/>
        </p:nvSpPr>
        <p:spPr>
          <a:xfrm>
            <a:off x="12221" y="43588"/>
            <a:ext cx="494770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4800" dirty="0"/>
              <a:t>  </a:t>
            </a:r>
            <a:r>
              <a:rPr lang="ko-KR" altLang="en-US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입</a:t>
            </a:r>
            <a:r>
              <a:rPr lang="en-US" altLang="ko-KR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, </a:t>
            </a:r>
            <a:r>
              <a:rPr lang="ko-KR" altLang="en-US" sz="4800" dirty="0">
                <a:solidFill>
                  <a:schemeClr val="tx1"/>
                </a:solidFill>
                <a:latin typeface="메이플스토리" panose="020B0600000101010101" charset="-127"/>
                <a:ea typeface="메이플스토리" panose="020B0600000101010101" charset="-127"/>
              </a:rPr>
              <a:t>출력 스트림</a:t>
            </a:r>
          </a:p>
        </p:txBody>
      </p:sp>
    </p:spTree>
    <p:extLst>
      <p:ext uri="{BB962C8B-B14F-4D97-AF65-F5344CB8AC3E}">
        <p14:creationId xmlns:p14="http://schemas.microsoft.com/office/powerpoint/2010/main" val="2945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w</a:t>
            </a:r>
            <a:r>
              <a:rPr lang="en-US" altLang="ko-KR" dirty="0"/>
              <a:t> : </a:t>
            </a:r>
            <a:r>
              <a:rPr lang="ko-KR" altLang="en-US" dirty="0"/>
              <a:t>파일에 데이터를 쓰기 위해서 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기존의 내용이 모두 사라지고 새로 작성함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FF5789-B79A-98E6-2F90-1ECD8BD0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68" y="3282855"/>
            <a:ext cx="3954652" cy="1990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0461B2-84D8-CC2B-9E91-A8F23072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65" y="3429000"/>
            <a:ext cx="4502332" cy="12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r</a:t>
            </a:r>
            <a:r>
              <a:rPr lang="en-US" altLang="ko-KR" dirty="0"/>
              <a:t> : </a:t>
            </a:r>
            <a:r>
              <a:rPr lang="ko-KR" altLang="en-US" dirty="0"/>
              <a:t>파일을 읽기 위해서 연다</a:t>
            </a:r>
            <a:r>
              <a:rPr lang="en-US" altLang="ko-KR" dirty="0"/>
              <a:t>.(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E838EF-B764-7616-8DC4-7798B997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281" y="2419141"/>
            <a:ext cx="4172484" cy="13156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1A9F56-8D4F-BB4A-BAB4-F0E6998C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38" y="2536523"/>
            <a:ext cx="4349260" cy="11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</a:t>
            </a:r>
            <a:r>
              <a:rPr lang="en-US" altLang="ko-KR" dirty="0"/>
              <a:t> : </a:t>
            </a:r>
            <a:r>
              <a:rPr lang="ko-KR" altLang="en-US" dirty="0"/>
              <a:t>파일의 뒷부분에 데이터를 추가하기 위해 파일을 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366399-2922-23D2-C8BB-7B58B850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76" y="2813540"/>
            <a:ext cx="4713621" cy="21912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3EADF6-740B-CC52-4073-3C0070DB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33" y="2903976"/>
            <a:ext cx="4711871" cy="13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2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1208</Words>
  <Application>Microsoft Office PowerPoint</Application>
  <PresentationFormat>와이드스크린</PresentationFormat>
  <Paragraphs>294</Paragraphs>
  <Slides>44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메이플스토리</vt:lpstr>
      <vt:lpstr>Arial Rounded MT Bold</vt:lpstr>
      <vt:lpstr>맑은 고딕</vt:lpstr>
      <vt:lpstr>Wingdings</vt:lpstr>
      <vt:lpstr>휴먼엑스포</vt:lpstr>
      <vt:lpstr>Arial</vt:lpstr>
      <vt:lpstr>1_Office 테마</vt:lpstr>
      <vt:lpstr>    x</vt:lpstr>
      <vt:lpstr>PowerPoint 프레젠테이션</vt:lpstr>
      <vt:lpstr>PowerPoint 프레젠테이션</vt:lpstr>
      <vt:lpstr>PowerPoint 프레젠테이션</vt:lpstr>
      <vt:lpstr>파일 입출력</vt:lpstr>
      <vt:lpstr>PowerPoint 프레젠테이션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 with ~ as 구문</vt:lpstr>
      <vt:lpstr> with ~ as 구문</vt:lpstr>
      <vt:lpstr> 이차원 리스트 만들기</vt:lpstr>
      <vt:lpstr> 이차원 리스트 만들기</vt:lpstr>
      <vt:lpstr> 영어 타자 게임</vt:lpstr>
      <vt:lpstr> 영어 타자 연습 프로그램</vt:lpstr>
      <vt:lpstr> 리스트 랜덤 출력</vt:lpstr>
      <vt:lpstr> 영어 타자 연습 프로그램</vt:lpstr>
      <vt:lpstr> 파일 쓰기 – 입력 받기</vt:lpstr>
      <vt:lpstr>실습1. 회원 명부 작성하기</vt:lpstr>
      <vt:lpstr>실습2. 회원 명부를 이용한 로그인 기능</vt:lpstr>
      <vt:lpstr>실습3. 로그인 성공 시 전화번호 저장하기 </vt:lpstr>
      <vt:lpstr> 바이너리 파일 읽고 쓰기</vt:lpstr>
      <vt:lpstr> 바이너리 파일 읽고 쓰기</vt:lpstr>
      <vt:lpstr> 바이너리 파일 읽고 쓰기</vt:lpstr>
      <vt:lpstr>  pickle 모듈</vt:lpstr>
      <vt:lpstr>  pickle 모듈</vt:lpstr>
      <vt:lpstr>PowerPoint 프레젠테이션</vt:lpstr>
      <vt:lpstr>PowerPoint 프레젠테이션</vt:lpstr>
      <vt:lpstr>예외 처리란?</vt:lpstr>
      <vt:lpstr>예외 처리</vt:lpstr>
      <vt:lpstr>발생 가능한 예외 종류</vt:lpstr>
      <vt:lpstr>발생 가능한 예외 종류</vt:lpstr>
      <vt:lpstr>PowerPoint 프레젠테이션</vt:lpstr>
      <vt:lpstr>예외처리 예시</vt:lpstr>
      <vt:lpstr>예외처리 예시</vt:lpstr>
      <vt:lpstr>예외처리 예시</vt:lpstr>
      <vt:lpstr>예외 처리</vt:lpstr>
      <vt:lpstr>실습. 정수 입력 받기 </vt:lpstr>
      <vt:lpstr> 예외 처리(Exception)</vt:lpstr>
      <vt:lpstr> raise ~ Exception</vt:lpstr>
      <vt:lpstr> raise ~ Exception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jcastle</cp:lastModifiedBy>
  <cp:revision>1146</cp:revision>
  <dcterms:created xsi:type="dcterms:W3CDTF">2022-06-26T11:10:22Z</dcterms:created>
  <dcterms:modified xsi:type="dcterms:W3CDTF">2024-12-12T02:11:59Z</dcterms:modified>
</cp:coreProperties>
</file>