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1048" r:id="rId2"/>
    <p:sldId id="832" r:id="rId3"/>
    <p:sldId id="981" r:id="rId4"/>
    <p:sldId id="1049" r:id="rId5"/>
    <p:sldId id="1050" r:id="rId6"/>
    <p:sldId id="1014" r:id="rId7"/>
    <p:sldId id="1020" r:id="rId8"/>
    <p:sldId id="1015" r:id="rId9"/>
    <p:sldId id="1016" r:id="rId10"/>
    <p:sldId id="1017" r:id="rId11"/>
    <p:sldId id="1018" r:id="rId12"/>
    <p:sldId id="1019" r:id="rId13"/>
    <p:sldId id="75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B050"/>
    <a:srgbClr val="00B0F0"/>
    <a:srgbClr val="0000FF"/>
    <a:srgbClr val="3399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4" autoAdjust="0"/>
    <p:restoredTop sz="95858" autoAdjust="0"/>
  </p:normalViewPr>
  <p:slideViewPr>
    <p:cSldViewPr snapToGrid="0">
      <p:cViewPr varScale="1">
        <p:scale>
          <a:sx n="102" d="100"/>
          <a:sy n="102" d="100"/>
        </p:scale>
        <p:origin x="112" y="80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7BBBB-0327-F05B-BA6E-BD28825A7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6E118E9-9940-D0AD-B6E7-3E0835A42C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E36843-70BF-4F56-D3B9-42713A3D8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E3D67-AE9A-C70A-487F-43ABF9619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394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7BBBB-0327-F05B-BA6E-BD28825A7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6E118E9-9940-D0AD-B6E7-3E0835A42C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E36843-70BF-4F56-D3B9-42713A3D8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E3D67-AE9A-C70A-487F-43ABF9619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394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2EE83-52CB-E118-49CB-3EBDD6EF2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0F83B01-3943-C359-9322-8EB719FB82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2F259CF-8156-0FB2-87BB-C2421F329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01DD34-5BFE-877A-E657-9B3A6B1B5C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03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7BBBB-0327-F05B-BA6E-BD28825A7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6E118E9-9940-D0AD-B6E7-3E0835A42C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E36843-70BF-4F56-D3B9-42713A3D8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E3D67-AE9A-C70A-487F-43ABF9619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394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E9E87-66A6-032F-2930-0219AADB0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C32367-8DD5-7F9B-907C-C7237BDE52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62EB2F1-BE1B-8436-40EC-5EFB2F6D5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591D0C-B277-BFF1-987C-9E1422192C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21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06989-CF4C-AD68-3586-7E3DE9A7C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84F596-C8C5-8402-F5E7-7D0E9EFCB7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FEC1C6-E1CC-2DF8-DCC4-3BE0BFCF0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AADF4-8949-CDB0-66DD-BD080363DB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02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7BBBB-0327-F05B-BA6E-BD28825A7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6E118E9-9940-D0AD-B6E7-3E0835A42C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E36843-70BF-4F56-D3B9-42713A3D8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E3D67-AE9A-C70A-487F-43ABF9619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394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7BBBB-0327-F05B-BA6E-BD28825A7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6E118E9-9940-D0AD-B6E7-3E0835A42C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E36843-70BF-4F56-D3B9-42713A3D8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E3D67-AE9A-C70A-487F-43ABF9619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394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7BBBB-0327-F05B-BA6E-BD28825A7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6E118E9-9940-D0AD-B6E7-3E0835A42C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E36843-70BF-4F56-D3B9-42713A3D8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E3D67-AE9A-C70A-487F-43ABF9619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394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7BBBB-0327-F05B-BA6E-BD28825A7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6E118E9-9940-D0AD-B6E7-3E0835A42C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E36843-70BF-4F56-D3B9-42713A3D8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E3D67-AE9A-C70A-487F-43ABF9619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394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7BBBB-0327-F05B-BA6E-BD28825A7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6E118E9-9940-D0AD-B6E7-3E0835A42C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E36843-70BF-4F56-D3B9-42713A3D8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E3D67-AE9A-C70A-487F-43ABF9619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39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B6271-4BE0-0899-E10F-BEDE57F7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ACF-33BF-8F05-8A89-B4A950B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91FF2-4362-D667-E80C-A0CD33AA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09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>
            <a:lvl1pPr>
              <a:defRPr sz="480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7" y="1511166"/>
            <a:ext cx="11701221" cy="4665797"/>
          </a:xfrm>
        </p:spPr>
        <p:txBody>
          <a:bodyPr lIns="90000" rIns="90000"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A9EA12E-03D9-7F07-36B9-45CCAAFB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73549C7E-B7CA-2916-680F-BE948DD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02BC9AC-AD9B-31DE-3356-B3228C3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34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1930400"/>
            <a:ext cx="10515600" cy="44259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C1235-ECD8-45EF-A491-D87AB5849B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13B58-6057-4476-7DF4-335938A153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5D03663-69E4-5E86-E2CF-1E5CB45A8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80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>
            <a:lvl1pPr algn="ctr">
              <a:defRPr sz="8000">
                <a:solidFill>
                  <a:srgbClr val="2F5597"/>
                </a:solidFill>
              </a:defRPr>
            </a:lvl1pPr>
          </a:lstStyle>
          <a:p>
            <a:r>
              <a:rPr lang="ko-KR" altLang="en-US" dirty="0"/>
              <a:t>마스터 제목 스타일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5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99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2A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C1FCC00F-7B12-D0C7-C8FF-2632DB2F21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52" y="126744"/>
            <a:ext cx="1557011" cy="33476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CA45D7C8-4A0F-13D7-9F9C-7A4D3AB80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991" y="6470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6BF42AC9-BE86-7782-13FD-7864483A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1717F22-7FAF-5E74-F536-7D7AA49A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9809" y="64610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B154-9B8C-E7FF-80ED-72C1CA1F70ED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3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Medium" panose="02000603000000020004" pitchFamily="2" charset="-127"/>
          <a:ea typeface="Pretendard Medium" panose="02000603000000020004" pitchFamily="2" charset="-127"/>
          <a:cs typeface="Pretendard Medium" panose="020006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561" y="2541087"/>
            <a:ext cx="853440" cy="935038"/>
          </a:xfrm>
        </p:spPr>
        <p:txBody>
          <a:bodyPr/>
          <a:lstStyle/>
          <a:p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349" y="3686684"/>
            <a:ext cx="2336503" cy="530087"/>
          </a:xfrm>
        </p:spPr>
        <p:txBody>
          <a:bodyPr wrap="square"/>
          <a:lstStyle/>
          <a:p>
            <a:pPr algn="just"/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재생에너지 </a:t>
            </a:r>
            <a:r>
              <a:rPr lang="en-US" altLang="ko-KR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11" y="3670957"/>
            <a:ext cx="3021223" cy="4562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9A9E68-1C40-179C-9126-E3D84DE20A0A}"/>
              </a:ext>
            </a:extLst>
          </p:cNvPr>
          <p:cNvGrpSpPr/>
          <p:nvPr/>
        </p:nvGrpSpPr>
        <p:grpSpPr>
          <a:xfrm>
            <a:off x="2251608" y="2636151"/>
            <a:ext cx="7688784" cy="944801"/>
            <a:chOff x="2377440" y="2657237"/>
            <a:chExt cx="7688784" cy="9448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78D3EA-D15D-AC23-FCDE-3921C4292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307" y="2667000"/>
              <a:ext cx="2996917" cy="935038"/>
            </a:xfrm>
            <a:prstGeom prst="rect">
              <a:avLst/>
            </a:prstGeom>
          </p:spPr>
        </p:pic>
        <p:pic>
          <p:nvPicPr>
            <p:cNvPr id="10" name="그림 9" descr="그래픽, 그래픽 디자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A611E206-8734-8C1B-C7A0-99730D8C0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440" y="2657237"/>
              <a:ext cx="3459480" cy="744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91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63065-E5C9-317D-4847-E7D318A4A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90931D0-BF86-F91E-4DF6-FF687622491E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도적</a:t>
            </a:r>
            <a:r>
              <a:rPr lang="en-US" altLang="ko-KR" dirty="0">
                <a:solidFill>
                  <a:srgbClr val="ED7D31"/>
                </a:solidFill>
              </a:rPr>
              <a:t>(Rogue) </a:t>
            </a:r>
            <a:r>
              <a:rPr lang="ko-KR" altLang="en-US" dirty="0">
                <a:solidFill>
                  <a:srgbClr val="ED7D31"/>
                </a:solidFill>
              </a:rPr>
              <a:t>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31F7FA-2916-28CC-EDA4-11880A83DD98}"/>
              </a:ext>
            </a:extLst>
          </p:cNvPr>
          <p:cNvSpPr/>
          <p:nvPr/>
        </p:nvSpPr>
        <p:spPr>
          <a:xfrm>
            <a:off x="317395" y="1109564"/>
            <a:ext cx="115572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Character </a:t>
            </a: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클래스를 상속</a:t>
            </a:r>
            <a:endParaRPr lang="en-US" altLang="ko-KR" sz="24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특수 공격</a:t>
            </a: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: "</a:t>
            </a: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급습 </a:t>
            </a: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(ambush)"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랜덤 모듈을 이용해서 </a:t>
            </a: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70% </a:t>
            </a: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확률로 </a:t>
            </a: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3</a:t>
            </a: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배 </a:t>
            </a:r>
            <a:r>
              <a:rPr lang="ko-KR" altLang="en-US" sz="2400" dirty="0" err="1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데미지를</a:t>
            </a: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 입힘 </a:t>
            </a: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(</a:t>
            </a: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랜덤 확률 시스템 활용</a:t>
            </a: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실패 시 공격하지 않음</a:t>
            </a:r>
            <a:endParaRPr lang="en-US" altLang="ko-KR" sz="20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56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63065-E5C9-317D-4847-E7D318A4A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90931D0-BF86-F91E-4DF6-FF687622491E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전투 관리 시스템</a:t>
            </a:r>
            <a:r>
              <a:rPr lang="en-US" altLang="ko-KR" dirty="0">
                <a:solidFill>
                  <a:srgbClr val="ED7D31"/>
                </a:solidFill>
              </a:rPr>
              <a:t>(</a:t>
            </a:r>
            <a:r>
              <a:rPr lang="en-US" altLang="ko-KR" dirty="0" err="1">
                <a:solidFill>
                  <a:srgbClr val="ED7D31"/>
                </a:solidFill>
              </a:rPr>
              <a:t>BattleManager</a:t>
            </a:r>
            <a:r>
              <a:rPr lang="en-US" altLang="ko-KR" dirty="0">
                <a:solidFill>
                  <a:srgbClr val="ED7D31"/>
                </a:solidFill>
              </a:rPr>
              <a:t>)</a:t>
            </a:r>
            <a:endParaRPr lang="ko-KR" altLang="en-US" dirty="0">
              <a:solidFill>
                <a:srgbClr val="ED7D3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31F7FA-2916-28CC-EDA4-11880A83DD98}"/>
              </a:ext>
            </a:extLst>
          </p:cNvPr>
          <p:cNvSpPr/>
          <p:nvPr/>
        </p:nvSpPr>
        <p:spPr>
          <a:xfrm>
            <a:off x="317395" y="865724"/>
            <a:ext cx="11557209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인스턴스 메서드 </a:t>
            </a: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: </a:t>
            </a:r>
            <a:r>
              <a:rPr lang="en-US" altLang="ko-KR" sz="2400" dirty="0" err="1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start_battle</a:t>
            </a: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 </a:t>
            </a: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구현</a:t>
            </a:r>
            <a:endParaRPr lang="en-US" altLang="ko-KR" sz="24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전투 흐름</a:t>
            </a: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: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랜덤 모듈을 이용해서 전투의 선공</a:t>
            </a:r>
            <a:r>
              <a:rPr lang="en-US" altLang="ko-KR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(</a:t>
            </a:r>
            <a:r>
              <a:rPr lang="ko-KR" altLang="en-US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첫 번째 공격자</a:t>
            </a:r>
            <a:r>
              <a:rPr lang="en-US" altLang="ko-KR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)</a:t>
            </a:r>
            <a:r>
              <a:rPr lang="ko-KR" altLang="en-US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을 랜덤으로 결정한다</a:t>
            </a:r>
            <a:r>
              <a:rPr lang="en-US" altLang="ko-KR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첫 번째 캐릭터가 공격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두 번째 캐릭터가 살아있으면 반격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한 캐릭터의 체력이 </a:t>
            </a:r>
            <a:r>
              <a:rPr lang="en-US" altLang="ko-KR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0</a:t>
            </a:r>
            <a:r>
              <a:rPr lang="ko-KR" altLang="en-US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이 되면 전투 종료</a:t>
            </a:r>
            <a:endParaRPr lang="en-US" altLang="ko-KR" sz="20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타임 모듈을 이용해서</a:t>
            </a:r>
            <a:r>
              <a:rPr lang="en-US" altLang="ko-KR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, </a:t>
            </a:r>
            <a:r>
              <a:rPr lang="ko-KR" altLang="en-US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전투 </a:t>
            </a:r>
            <a:r>
              <a:rPr lang="ko-KR" altLang="en-US" sz="2000" dirty="0" err="1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진행시</a:t>
            </a:r>
            <a:r>
              <a:rPr lang="ko-KR" altLang="en-US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 딜레이를 추가하여 더 자연스러운 전투를 연출한다</a:t>
            </a:r>
            <a:r>
              <a:rPr lang="en-US" altLang="ko-KR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  <a:endParaRPr lang="ko-KR" altLang="en-US" sz="20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기본 공격 </a:t>
            </a:r>
            <a:r>
              <a:rPr lang="en-US" altLang="ko-KR" sz="2400" dirty="0" err="1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vs</a:t>
            </a: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 </a:t>
            </a: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특수 공격 선택</a:t>
            </a: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: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랜덤 모듈을 통해 </a:t>
            </a:r>
            <a:r>
              <a:rPr lang="en-US" altLang="ko-KR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70% </a:t>
            </a:r>
            <a:r>
              <a:rPr lang="ko-KR" altLang="en-US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확률로 기본 공격</a:t>
            </a:r>
            <a:r>
              <a:rPr lang="en-US" altLang="ko-KR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, 30% </a:t>
            </a:r>
            <a:r>
              <a:rPr lang="ko-KR" altLang="en-US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확률로 특수 공격 </a:t>
            </a:r>
            <a:r>
              <a:rPr lang="en-US" altLang="ko-KR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(</a:t>
            </a:r>
            <a:r>
              <a:rPr lang="ko-KR" altLang="en-US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예외 발생 가능</a:t>
            </a:r>
            <a:r>
              <a:rPr lang="en-US" altLang="ko-KR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예외 처리</a:t>
            </a:r>
            <a:endParaRPr lang="en-US" altLang="ko-KR" sz="24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마나 부족 시 공격 불가</a:t>
            </a:r>
            <a:endParaRPr lang="en-US" altLang="ko-KR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841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63065-E5C9-317D-4847-E7D318A4A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90931D0-BF86-F91E-4DF6-FF687622491E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게임 실행 흐름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31F7FA-2916-28CC-EDA4-11880A83DD98}"/>
              </a:ext>
            </a:extLst>
          </p:cNvPr>
          <p:cNvSpPr/>
          <p:nvPr/>
        </p:nvSpPr>
        <p:spPr>
          <a:xfrm>
            <a:off x="317395" y="1109564"/>
            <a:ext cx="11557209" cy="4460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캐릭터 선택 함수 구현</a:t>
            </a: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: </a:t>
            </a:r>
            <a:r>
              <a:rPr lang="en-US" altLang="ko-KR" sz="2400" dirty="0" err="1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choose_character</a:t>
            </a: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(prompt)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사용자가 자신의 캐릭터 선택</a:t>
            </a:r>
            <a:endParaRPr lang="en-US" altLang="ko-KR" sz="24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사용자가 상대 캐릭터 선택</a:t>
            </a:r>
            <a:endParaRPr lang="en-US" altLang="ko-KR" sz="24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※ while</a:t>
            </a: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문 이용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BattleManger</a:t>
            </a: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클래스의 </a:t>
            </a:r>
            <a:r>
              <a:rPr lang="en-US" altLang="ko-KR" sz="2400" dirty="0" err="1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start_battle</a:t>
            </a: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로 전투 실행</a:t>
            </a:r>
            <a:endParaRPr lang="en-US" altLang="ko-KR" sz="24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플레이어가 승리하면 새로운 적을 선택하여 전투 진행 가능 </a:t>
            </a: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(y/n </a:t>
            </a: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입력으로 선택 가능</a:t>
            </a: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※ while</a:t>
            </a:r>
            <a:r>
              <a:rPr lang="ko-KR" altLang="en-US" sz="240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문 이용</a:t>
            </a:r>
            <a:endParaRPr lang="en-US" altLang="ko-KR" sz="24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패배 시 게임 종료</a:t>
            </a:r>
          </a:p>
        </p:txBody>
      </p:sp>
    </p:spTree>
    <p:extLst>
      <p:ext uri="{BB962C8B-B14F-4D97-AF65-F5344CB8AC3E}">
        <p14:creationId xmlns:p14="http://schemas.microsoft.com/office/powerpoint/2010/main" val="2533772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71936-481C-71EB-7D96-6C9DFC6F9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0005ED-53E3-BFC8-AFAA-7BAFFA3752AB}"/>
              </a:ext>
            </a:extLst>
          </p:cNvPr>
          <p:cNvSpPr txBox="1">
            <a:spLocks/>
          </p:cNvSpPr>
          <p:nvPr/>
        </p:nvSpPr>
        <p:spPr>
          <a:xfrm>
            <a:off x="1524000" y="2555530"/>
            <a:ext cx="9144000" cy="1116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51271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73F632-07D5-3381-58E9-4C0EC0351F40}"/>
              </a:ext>
            </a:extLst>
          </p:cNvPr>
          <p:cNvSpPr txBox="1"/>
          <p:nvPr/>
        </p:nvSpPr>
        <p:spPr>
          <a:xfrm>
            <a:off x="2988443" y="2600493"/>
            <a:ext cx="62151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미니프로젝트</a:t>
            </a:r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(2)</a:t>
            </a:r>
          </a:p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RPG 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게임 만들기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907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63065-E5C9-317D-4847-E7D318A4A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90931D0-BF86-F91E-4DF6-FF687622491E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en-US" altLang="ko-KR" dirty="0">
                <a:solidFill>
                  <a:srgbClr val="ED7D31"/>
                </a:solidFill>
              </a:rPr>
              <a:t>RPG </a:t>
            </a:r>
            <a:r>
              <a:rPr lang="ko-KR" altLang="en-US" dirty="0">
                <a:solidFill>
                  <a:srgbClr val="ED7D31"/>
                </a:solidFill>
              </a:rPr>
              <a:t>게임 만들기 </a:t>
            </a:r>
            <a:r>
              <a:rPr lang="en-US" altLang="ko-KR" dirty="0">
                <a:solidFill>
                  <a:srgbClr val="ED7D31"/>
                </a:solidFill>
              </a:rPr>
              <a:t>– </a:t>
            </a:r>
            <a:r>
              <a:rPr lang="ko-KR" altLang="en-US" dirty="0">
                <a:solidFill>
                  <a:srgbClr val="ED7D31"/>
                </a:solidFill>
              </a:rPr>
              <a:t>문제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31F7FA-2916-28CC-EDA4-11880A83DD98}"/>
              </a:ext>
            </a:extLst>
          </p:cNvPr>
          <p:cNvSpPr/>
          <p:nvPr/>
        </p:nvSpPr>
        <p:spPr>
          <a:xfrm>
            <a:off x="317395" y="1109564"/>
            <a:ext cx="11557209" cy="5188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플레이어는 자신의 캐릭터를 선택한 후</a:t>
            </a:r>
            <a:r>
              <a:rPr lang="en-US" altLang="ko-KR" sz="28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, </a:t>
            </a:r>
            <a:r>
              <a:rPr lang="ko-KR" altLang="en-US" sz="28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적 캐릭터를 선택하여 전투를 진행한다</a:t>
            </a:r>
            <a:r>
              <a:rPr lang="en-US" altLang="ko-KR" sz="28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캐릭터</a:t>
            </a:r>
            <a:r>
              <a:rPr lang="en-US" altLang="ko-KR" sz="28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: </a:t>
            </a:r>
            <a:r>
              <a:rPr lang="ko-KR" altLang="en-US" sz="28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전사</a:t>
            </a:r>
            <a:r>
              <a:rPr lang="en-US" altLang="ko-KR" sz="28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, </a:t>
            </a:r>
            <a:r>
              <a:rPr lang="ko-KR" altLang="en-US" sz="28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마법사</a:t>
            </a:r>
            <a:r>
              <a:rPr lang="en-US" altLang="ko-KR" sz="28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, </a:t>
            </a:r>
            <a:r>
              <a:rPr lang="ko-KR" altLang="en-US" sz="28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도적</a:t>
            </a:r>
            <a:endParaRPr lang="en-US" altLang="ko-KR" sz="28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전투 방식</a:t>
            </a:r>
            <a:endParaRPr lang="en-US" altLang="ko-KR" sz="28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턴 기반 전투 시스템으로 진행한다</a:t>
            </a:r>
            <a:endParaRPr lang="en-US" altLang="ko-KR" sz="28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기본 공격과 특수 공격을 사용할 수 있다</a:t>
            </a:r>
            <a:r>
              <a:rPr lang="en-US" altLang="ko-KR" sz="28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전투의 선공</a:t>
            </a:r>
            <a:r>
              <a:rPr lang="en-US" altLang="ko-KR" sz="28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(</a:t>
            </a:r>
            <a:r>
              <a:rPr lang="ko-KR" altLang="en-US" sz="28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첫 번째 공격자</a:t>
            </a:r>
            <a:r>
              <a:rPr lang="en-US" altLang="ko-KR" sz="28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)</a:t>
            </a:r>
            <a:r>
              <a:rPr lang="ko-KR" altLang="en-US" sz="28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을 랜덤으로 결정한다</a:t>
            </a:r>
            <a:r>
              <a:rPr lang="en-US" altLang="ko-KR" sz="28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승리 시 새로운 적을 선택하여 전투를 계속 진행할 수 있으며</a:t>
            </a:r>
            <a:r>
              <a:rPr lang="en-US" altLang="ko-KR" sz="28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, </a:t>
            </a:r>
            <a:r>
              <a:rPr lang="ko-KR" altLang="en-US" sz="28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패배 시 게임이 종료된다</a:t>
            </a:r>
            <a:r>
              <a:rPr lang="en-US" altLang="ko-KR" sz="28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  <a:endParaRPr lang="en-US" altLang="ko-KR" sz="24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3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ED1C1-BC0C-1D32-09CB-A6C8F90D8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0E7C159-743E-61DF-1843-F2B4F7DCE3C3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en-US" altLang="ko-KR" dirty="0">
                <a:solidFill>
                  <a:srgbClr val="ED7D31"/>
                </a:solidFill>
              </a:rPr>
              <a:t>RPG </a:t>
            </a:r>
            <a:r>
              <a:rPr lang="ko-KR" altLang="en-US" dirty="0">
                <a:solidFill>
                  <a:srgbClr val="ED7D31"/>
                </a:solidFill>
              </a:rPr>
              <a:t>게임 만들기 </a:t>
            </a:r>
            <a:r>
              <a:rPr lang="en-US" altLang="ko-KR" dirty="0">
                <a:solidFill>
                  <a:srgbClr val="ED7D31"/>
                </a:solidFill>
              </a:rPr>
              <a:t>– </a:t>
            </a:r>
            <a:r>
              <a:rPr lang="ko-KR" altLang="en-US" dirty="0">
                <a:solidFill>
                  <a:srgbClr val="ED7D31"/>
                </a:solidFill>
              </a:rPr>
              <a:t>폴더 구조 예시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0A618E-637E-DB2E-87DC-B6BA8AD91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736" y="1145407"/>
            <a:ext cx="2793728" cy="49106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E2319E-219A-F809-9F15-749D557297CD}"/>
              </a:ext>
            </a:extLst>
          </p:cNvPr>
          <p:cNvSpPr txBox="1"/>
          <p:nvPr/>
        </p:nvSpPr>
        <p:spPr>
          <a:xfrm>
            <a:off x="5020733" y="3085777"/>
            <a:ext cx="6112932" cy="66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📌 각 기능을 모듈로 분리해서 구현</a:t>
            </a:r>
            <a:endParaRPr lang="en-US" altLang="ko-KR" sz="28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5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7953C-EA11-7542-9345-09CDBF21D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39AD6DF-769A-6A07-875A-939819AC1FF4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en-US" altLang="ko-KR" dirty="0">
                <a:solidFill>
                  <a:srgbClr val="ED7D31"/>
                </a:solidFill>
              </a:rPr>
              <a:t>RPG </a:t>
            </a:r>
            <a:r>
              <a:rPr lang="ko-KR" altLang="en-US" dirty="0">
                <a:solidFill>
                  <a:srgbClr val="ED7D31"/>
                </a:solidFill>
              </a:rPr>
              <a:t>게임 만들기 </a:t>
            </a:r>
            <a:r>
              <a:rPr lang="en-US" altLang="ko-KR" dirty="0">
                <a:solidFill>
                  <a:srgbClr val="ED7D31"/>
                </a:solidFill>
              </a:rPr>
              <a:t>– __init__.py</a:t>
            </a:r>
            <a:r>
              <a:rPr lang="ko-KR" altLang="en-US" dirty="0">
                <a:solidFill>
                  <a:srgbClr val="ED7D31"/>
                </a:solidFill>
              </a:rPr>
              <a:t>의 활용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E338A0-32B9-F03C-62C2-864DC15B9C59}"/>
              </a:ext>
            </a:extLst>
          </p:cNvPr>
          <p:cNvSpPr/>
          <p:nvPr/>
        </p:nvSpPr>
        <p:spPr>
          <a:xfrm>
            <a:off x="251788" y="813232"/>
            <a:ext cx="11557209" cy="197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💡 </a:t>
            </a: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__</a:t>
            </a:r>
            <a:r>
              <a:rPr lang="en-US" altLang="ko-KR" sz="2400" dirty="0" err="1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init</a:t>
            </a: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__</a:t>
            </a: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의 활용</a:t>
            </a:r>
            <a:endParaRPr lang="en-US" altLang="ko-KR" sz="24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패키지가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import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될 때 초기화 코드 실행 가능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from characters import Warrior, Mage, Rogue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처럼 간단한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import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가능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패키지 초기화 시 필요한 설정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공통 로깅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상수 로드 등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을 한 곳에서 처리 가능</a:t>
            </a:r>
          </a:p>
        </p:txBody>
      </p:sp>
      <p:pic>
        <p:nvPicPr>
          <p:cNvPr id="10" name="그림 9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4CCF27D-D4D3-7212-9F18-CB77E1355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88" y="2791402"/>
            <a:ext cx="6096000" cy="3435047"/>
          </a:xfrm>
          <a:prstGeom prst="rect">
            <a:avLst/>
          </a:prstGeom>
        </p:spPr>
      </p:pic>
      <p:pic>
        <p:nvPicPr>
          <p:cNvPr id="14" name="그림 13" descr="텍스트, 스크린샷, 폰트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196BB2E-AC28-787C-EDB5-0E62326B1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650" y="3015455"/>
            <a:ext cx="6577262" cy="284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2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63065-E5C9-317D-4847-E7D318A4A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90931D0-BF86-F91E-4DF6-FF687622491E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en-US" altLang="ko-KR" dirty="0">
                <a:solidFill>
                  <a:srgbClr val="ED7D31"/>
                </a:solidFill>
              </a:rPr>
              <a:t>Character(</a:t>
            </a:r>
            <a:r>
              <a:rPr lang="ko-KR" altLang="en-US" dirty="0">
                <a:solidFill>
                  <a:srgbClr val="ED7D31"/>
                </a:solidFill>
              </a:rPr>
              <a:t>추상 클래스</a:t>
            </a:r>
            <a:r>
              <a:rPr lang="en-US" altLang="ko-KR" dirty="0">
                <a:solidFill>
                  <a:srgbClr val="ED7D31"/>
                </a:solidFill>
              </a:rPr>
              <a:t>)</a:t>
            </a:r>
            <a:endParaRPr lang="ko-KR" altLang="en-US" dirty="0">
              <a:solidFill>
                <a:srgbClr val="ED7D3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31F7FA-2916-28CC-EDA4-11880A83DD98}"/>
              </a:ext>
            </a:extLst>
          </p:cNvPr>
          <p:cNvSpPr/>
          <p:nvPr/>
        </p:nvSpPr>
        <p:spPr>
          <a:xfrm>
            <a:off x="317395" y="742942"/>
            <a:ext cx="11557209" cy="5538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인스턴스 변수</a:t>
            </a:r>
            <a:r>
              <a:rPr lang="en-US" altLang="ko-KR" sz="20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name: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캐릭터 이름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level: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캐릭터 레벨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health: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체력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attack_power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공격력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인스턴스 메서드</a:t>
            </a:r>
            <a:r>
              <a:rPr lang="en-US" altLang="ko-KR" sz="20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attack(self, target):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기본 공격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추상 메서드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special_attack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(self, target):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특수 공격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추상 메서드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take_damage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(self, damage):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피해를 입으면 체력이 감소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Is_alive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(self):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체력이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0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이하이면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false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반환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show_status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(self):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캐릭터 정보를 출력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reset_health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(self):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캐릭터의 체력을 초기화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get_name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(self):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캐릭터의 이름을 가져옴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302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63065-E5C9-317D-4847-E7D318A4A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90931D0-BF86-F91E-4DF6-FF687622491E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 err="1">
                <a:solidFill>
                  <a:srgbClr val="ED7D31"/>
                </a:solidFill>
              </a:rPr>
              <a:t>클래스별</a:t>
            </a:r>
            <a:r>
              <a:rPr lang="ko-KR" altLang="en-US" dirty="0">
                <a:solidFill>
                  <a:srgbClr val="ED7D31"/>
                </a:solidFill>
              </a:rPr>
              <a:t> 기본값</a:t>
            </a:r>
            <a:r>
              <a:rPr lang="en-US" altLang="ko-KR" dirty="0">
                <a:solidFill>
                  <a:srgbClr val="ED7D31"/>
                </a:solidFill>
              </a:rPr>
              <a:t>(</a:t>
            </a:r>
            <a:r>
              <a:rPr lang="ko-KR" altLang="en-US" dirty="0">
                <a:solidFill>
                  <a:srgbClr val="ED7D31"/>
                </a:solidFill>
              </a:rPr>
              <a:t>예시</a:t>
            </a:r>
            <a:r>
              <a:rPr lang="en-US" altLang="ko-KR" dirty="0">
                <a:solidFill>
                  <a:srgbClr val="ED7D31"/>
                </a:solidFill>
              </a:rPr>
              <a:t>)</a:t>
            </a:r>
            <a:endParaRPr lang="ko-KR" altLang="en-US" dirty="0">
              <a:solidFill>
                <a:srgbClr val="ED7D3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695993"/>
              </p:ext>
            </p:extLst>
          </p:nvPr>
        </p:nvGraphicFramePr>
        <p:xfrm>
          <a:off x="534670" y="1425734"/>
          <a:ext cx="11122659" cy="3237708"/>
        </p:xfrm>
        <a:graphic>
          <a:graphicData uri="http://schemas.openxmlformats.org/drawingml/2006/table">
            <a:tbl>
              <a:tblPr/>
              <a:tblGrid>
                <a:gridCol w="1940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5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94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캐릭터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체력 </a:t>
                      </a:r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(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HP)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공격력 </a:t>
                      </a:r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(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ATK)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특수 능력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4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전사</a:t>
                      </a:r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(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Warrior)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100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특수 공격 시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2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배 공격력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(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단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,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본인 체력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5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감소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4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마법사</a:t>
                      </a:r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(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Mage)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마나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100,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특수 공격 시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1.5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배 공격력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(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마나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20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소모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94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도적</a:t>
                      </a:r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(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Rogue)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특수 공격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(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급습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)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확률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70% (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성공 시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3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배 공격력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itchFamily="2" charset="-127"/>
                          <a:ea typeface="Pretendard Light" pitchFamily="2" charset="-127"/>
                          <a:cs typeface="Pretendard Light" pitchFamily="2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8B215A4-8413-C18B-199D-14B683B1EAA1}"/>
              </a:ext>
            </a:extLst>
          </p:cNvPr>
          <p:cNvSpPr txBox="1"/>
          <p:nvPr/>
        </p:nvSpPr>
        <p:spPr>
          <a:xfrm>
            <a:off x="506168" y="4754455"/>
            <a:ext cx="6587060" cy="1136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🔎 실제 기본값은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생성자를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통해 초기화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🔎 위 기본값은 예시이며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임의로 기호에 맞게 설정할 것</a:t>
            </a:r>
          </a:p>
        </p:txBody>
      </p:sp>
    </p:spTree>
    <p:extLst>
      <p:ext uri="{BB962C8B-B14F-4D97-AF65-F5344CB8AC3E}">
        <p14:creationId xmlns:p14="http://schemas.microsoft.com/office/powerpoint/2010/main" val="15512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63065-E5C9-317D-4847-E7D318A4A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90931D0-BF86-F91E-4DF6-FF687622491E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전사</a:t>
            </a:r>
            <a:r>
              <a:rPr lang="en-US" altLang="ko-KR" dirty="0">
                <a:solidFill>
                  <a:srgbClr val="ED7D31"/>
                </a:solidFill>
              </a:rPr>
              <a:t>(Warrior) </a:t>
            </a:r>
            <a:r>
              <a:rPr lang="ko-KR" altLang="en-US" dirty="0">
                <a:solidFill>
                  <a:srgbClr val="ED7D31"/>
                </a:solidFill>
              </a:rPr>
              <a:t>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31F7FA-2916-28CC-EDA4-11880A83DD98}"/>
              </a:ext>
            </a:extLst>
          </p:cNvPr>
          <p:cNvSpPr/>
          <p:nvPr/>
        </p:nvSpPr>
        <p:spPr>
          <a:xfrm>
            <a:off x="317395" y="1109564"/>
            <a:ext cx="115572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Character </a:t>
            </a: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클래스를 상속</a:t>
            </a:r>
            <a:endParaRPr lang="en-US" altLang="ko-KR" sz="24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특수 공격</a:t>
            </a: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: "</a:t>
            </a: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강력한 일격</a:t>
            </a: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" (</a:t>
            </a:r>
            <a:r>
              <a:rPr lang="en-US" altLang="ko-KR" sz="2400" dirty="0" err="1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power_strike</a:t>
            </a: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2</a:t>
            </a: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배의 공격력을 가하지만</a:t>
            </a: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, </a:t>
            </a: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본인도 </a:t>
            </a: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5</a:t>
            </a: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의 체력을 잃음</a:t>
            </a:r>
            <a:endParaRPr lang="en-US" altLang="ko-KR" sz="20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20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63065-E5C9-317D-4847-E7D318A4A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90931D0-BF86-F91E-4DF6-FF687622491E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마법사</a:t>
            </a:r>
            <a:r>
              <a:rPr lang="en-US" altLang="ko-KR" dirty="0">
                <a:solidFill>
                  <a:srgbClr val="ED7D31"/>
                </a:solidFill>
              </a:rPr>
              <a:t>(Mage) </a:t>
            </a:r>
            <a:r>
              <a:rPr lang="ko-KR" altLang="en-US" dirty="0">
                <a:solidFill>
                  <a:srgbClr val="ED7D31"/>
                </a:solidFill>
              </a:rPr>
              <a:t>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31F7FA-2916-28CC-EDA4-11880A83DD98}"/>
              </a:ext>
            </a:extLst>
          </p:cNvPr>
          <p:cNvSpPr/>
          <p:nvPr/>
        </p:nvSpPr>
        <p:spPr>
          <a:xfrm>
            <a:off x="317395" y="1109564"/>
            <a:ext cx="115572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Character </a:t>
            </a: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클래스를 상속</a:t>
            </a:r>
            <a:endParaRPr lang="en-US" altLang="ko-KR" sz="24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추가 인스턴스 변수</a:t>
            </a: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: </a:t>
            </a:r>
            <a:r>
              <a:rPr lang="en-US" altLang="ko-KR" sz="2400" dirty="0" err="1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mana</a:t>
            </a: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 (</a:t>
            </a: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마나</a:t>
            </a: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, </a:t>
            </a: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기본값 </a:t>
            </a: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100)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특수 공격</a:t>
            </a: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: “</a:t>
            </a: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파이어볼 </a:t>
            </a: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fireball"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마나 </a:t>
            </a: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20</a:t>
            </a: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을 소모하여 </a:t>
            </a: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1.5</a:t>
            </a: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배의 공격력으로 공격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마나 부족 시 예외 발생 </a:t>
            </a: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(</a:t>
            </a: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예외 처리 필요</a:t>
            </a:r>
            <a:r>
              <a:rPr lang="en-US" altLang="ko-KR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)</a:t>
            </a:r>
            <a:endParaRPr lang="en-US" altLang="ko-KR" sz="20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0445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메이플스토리"/>
        <a:ea typeface="메이플스토리"/>
        <a:cs typeface=""/>
      </a:majorFont>
      <a:minorFont>
        <a:latin typeface="메이플스토리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7738</TotalTime>
  <Words>615</Words>
  <Application>Microsoft Office PowerPoint</Application>
  <PresentationFormat>와이드스크린</PresentationFormat>
  <Paragraphs>101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G마켓 산스 TTF Bold</vt:lpstr>
      <vt:lpstr>Pretendard Black</vt:lpstr>
      <vt:lpstr>Pretendard Light</vt:lpstr>
      <vt:lpstr>Pretendard Medium</vt:lpstr>
      <vt:lpstr>맑은 고딕</vt:lpstr>
      <vt:lpstr>메이플스토리</vt:lpstr>
      <vt:lpstr>Arial</vt:lpstr>
      <vt:lpstr>Wingdings</vt:lpstr>
      <vt:lpstr>1_Office 테마</vt:lpstr>
      <vt:lpstr>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On Coding</cp:lastModifiedBy>
  <cp:revision>789</cp:revision>
  <dcterms:created xsi:type="dcterms:W3CDTF">2023-01-30T00:45:54Z</dcterms:created>
  <dcterms:modified xsi:type="dcterms:W3CDTF">2025-07-30T07:37:20Z</dcterms:modified>
</cp:coreProperties>
</file>