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1004" r:id="rId2"/>
    <p:sldId id="792" r:id="rId3"/>
    <p:sldId id="752" r:id="rId4"/>
    <p:sldId id="791" r:id="rId5"/>
    <p:sldId id="257" r:id="rId6"/>
    <p:sldId id="945" r:id="rId7"/>
    <p:sldId id="262" r:id="rId8"/>
    <p:sldId id="940" r:id="rId9"/>
    <p:sldId id="941" r:id="rId10"/>
    <p:sldId id="942" r:id="rId11"/>
    <p:sldId id="954" r:id="rId12"/>
    <p:sldId id="955" r:id="rId13"/>
    <p:sldId id="943" r:id="rId14"/>
    <p:sldId id="944" r:id="rId15"/>
    <p:sldId id="951" r:id="rId16"/>
    <p:sldId id="802" r:id="rId17"/>
    <p:sldId id="946" r:id="rId18"/>
    <p:sldId id="799" r:id="rId19"/>
    <p:sldId id="947" r:id="rId20"/>
    <p:sldId id="948" r:id="rId21"/>
    <p:sldId id="949" r:id="rId22"/>
    <p:sldId id="952" r:id="rId23"/>
    <p:sldId id="953" r:id="rId24"/>
    <p:sldId id="956" r:id="rId25"/>
    <p:sldId id="950" r:id="rId26"/>
    <p:sldId id="959" r:id="rId27"/>
    <p:sldId id="961" r:id="rId28"/>
    <p:sldId id="958" r:id="rId29"/>
    <p:sldId id="960" r:id="rId30"/>
    <p:sldId id="81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2B2B2B"/>
    <a:srgbClr val="00B050"/>
    <a:srgbClr val="ED7D31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6230" autoAdjust="0"/>
  </p:normalViewPr>
  <p:slideViewPr>
    <p:cSldViewPr snapToGrid="0">
      <p:cViewPr>
        <p:scale>
          <a:sx n="75" d="100"/>
          <a:sy n="75" d="100"/>
        </p:scale>
        <p:origin x="1088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78419-1BD0-BA05-4571-785F4013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3F5D24-1938-EE39-3A42-FB8B679BA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9B82EC-8845-0A11-8C3B-24DFEC7F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DF398-6826-B515-ECEB-9B7924236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1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2985C-C1B8-AD1C-A45C-B9B57127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4355F-0F28-CA28-AB01-89F7C25F0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95D491-944C-E063-DF9C-C6525D636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199ED-9475-EBB0-6E3A-24F7F7381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27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97924-B4B4-A535-15F1-3EF3BEDD4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105F92-1E3F-A5F3-14D6-43788C6C9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3C068C-FD1B-DA0D-E849-CA547BE65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2C110-3CC7-2023-C943-A428C6B1D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56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1A11-B871-394A-EF40-4EAF3ADD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982E40-10AA-E052-BB83-BF163159C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09AB24-AA77-2234-07C9-DF2EB5E9F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D8BEC-BB2A-289A-C500-8B018F2BB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83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2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0DEAA-65CF-7B81-2BDB-D85E611C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F5AFE0-FC1D-29A4-B7D9-A651C7B4F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47CDB0-8AA9-01F7-6E03-152682C9A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E8474-ACFA-C5AD-71AB-F13C13DBD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47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5257D-06A7-9A51-3683-8FFE0A35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56DA4F-8784-EC42-BE7D-C014A8260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BCE015-C97D-0C1C-AD24-190CE38CB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4917A-54E2-B5C7-260E-5AAAEB688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58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B1621-4AC0-D4D2-B5FF-D64B8954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55DEA6-ECBF-F1C1-3675-2E39C2F01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612A35-7186-209D-690A-6027DA896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D8DB6-E88D-FCE7-9B23-5F5D160F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982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C9301-0596-6AA2-1EB9-43230A5D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C2A523-B112-A26D-CCEE-F2F2345A1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A9D776-F155-8C74-3DC7-7C0D0C9EF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F0E69-9015-9B69-017E-7FFDCF99B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99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B8B19-D39D-32D0-DA72-0C8983C00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B92E8A-4332-ABBD-F0D4-EBEA083FC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1588B1-8F79-29E1-0976-8FE81625B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E714A-2350-EF70-E7B5-90D660AE2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00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2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AD51F-4B15-F66B-C28A-6FC2EF64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71D368-1929-7A9B-C63C-7555388F8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BCC1A-FADF-4112-2518-AC79EB910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318E4-C314-1BF8-B7A2-CACBF64ED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57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A9FDF-D0B8-84AD-3A38-1969EA8C4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0A18B5-BA56-2682-195D-B36820444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99332F-A904-38DF-634F-AEFF9ECCF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5C72A-35A4-B7B7-E4B4-819ABCF5C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160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94C3-3B4F-3117-B057-B412F905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A6DF87-73DA-9953-17FB-C289E3697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9C8957-E255-FB76-D2F8-F2A578E37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A182C-9C78-C3E7-10B8-588868C5D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654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D9965-07A3-1990-8957-F61511C3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453C17-1C73-FC8D-78AE-E9D1B7ECA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80ED96-9F7D-BD7F-0E35-82065D715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36FBA-3591-7AA1-D757-CB42226BE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4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8464-ED03-1709-8DEC-605C8E535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71E6D5-63FD-2947-C85A-45E750148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5588D7-0525-9BBD-C660-3BD969379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7E282-8894-0529-271F-378D2FDF6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81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D77CE-B526-908F-5442-88C4EF13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2849C-7EF5-88B9-4352-B46B9C5E3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91E7B0-B0EC-84FB-0ACF-3F543309C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13708-1BBA-2BBF-45EA-8D4E377FC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4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662A-16D6-16FF-B0BB-CDA75596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E935E1-4926-C7A2-E96E-4C8CE070A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1D521-F7BC-D836-5FC2-7F32A98EB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B4416-BFD7-25BE-EEDA-48BF9BACE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0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0B277-8453-746B-405D-F321C3423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134D68-6893-3D5E-31AD-D8C1FAAFC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5E5CED-8FC3-8068-1513-7C7BAD61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1A2253-28D8-1A7F-3767-0FBDC5D92A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9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8F677-85D1-2FD2-15F5-1E1DAC77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15D25D-6D32-8F67-9A97-19518F38C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B34921-4099-14D5-C0AF-81EB6B9B1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C5B18-9165-1407-F60B-B3A02283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030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47058-A384-3C21-2E81-5CF0E6B7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49E0C2-D6FA-73C8-B17D-5A983FBBB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3118A8-E8FA-91EA-2187-3CE6C6E58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442E0-D1E3-1A62-A56A-A3C1C799A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23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976E0-64C9-763B-94FC-A7F165C1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33125E-2BA7-C1FF-285F-F95D8AEE1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9DEEA4-0A0B-CA1F-7AE3-5BAF9BE9B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841652-AE83-9F85-75C6-C23C816F7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8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hyperlink" Target="https://peps.python.org/pep-002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3.png"/><Relationship Id="rId4" Type="http://schemas.openxmlformats.org/officeDocument/2006/relationships/hyperlink" Target="https://www.python.org/doc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500DEFB-186C-7186-76B7-CFCCEF8A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A53D0-552E-C093-11BF-571137C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파이썬이란</a:t>
            </a:r>
            <a:r>
              <a:rPr lang="en-US" altLang="ko-KR" b="1" dirty="0"/>
              <a:t>?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4C4AD82-3BF1-05D6-B8CB-86565AF0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45466"/>
            <a:ext cx="10515600" cy="52354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특징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인터프리터 언어</a:t>
            </a:r>
            <a:r>
              <a:rPr lang="en-US" altLang="ko-KR" dirty="0"/>
              <a:t>: </a:t>
            </a:r>
            <a:r>
              <a:rPr lang="ko-KR" altLang="en-US" dirty="0"/>
              <a:t>한 줄씩 실행됨 </a:t>
            </a:r>
            <a:r>
              <a:rPr lang="en-US" altLang="ko-KR" dirty="0"/>
              <a:t>(</a:t>
            </a:r>
            <a:r>
              <a:rPr lang="ko-KR" altLang="en-US" dirty="0"/>
              <a:t>컴파일 불필요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동적 타입</a:t>
            </a:r>
            <a:r>
              <a:rPr lang="en-US" altLang="ko-KR" dirty="0"/>
              <a:t>: </a:t>
            </a:r>
            <a:r>
              <a:rPr lang="ko-KR" altLang="en-US" dirty="0"/>
              <a:t>변수 선언 시 타입 명시 불필요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객체 지향 프로그래밍 지원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간결한 문법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많은 기능과 다양하고 풍부한 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0219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499CB1C-B48B-1E94-A316-EC729237A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 descr="텍스트, 컴퓨터, 가구, 의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A0F814-73EC-BFA2-0F08-2318C1EB59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98" y="1420615"/>
            <a:ext cx="2147703" cy="21477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291FD0-0D7A-A425-7ED2-0CBB1469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인터프리터 언어 </a:t>
            </a:r>
            <a:r>
              <a:rPr lang="en-US" altLang="ko-KR" dirty="0"/>
              <a:t>vs </a:t>
            </a:r>
            <a:r>
              <a:rPr lang="ko-KR" altLang="en-US" dirty="0"/>
              <a:t>컴파일 언어</a:t>
            </a:r>
            <a:endParaRPr lang="en-US" altLang="ko-KR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D94A33-8770-ABD9-2714-0504C2EADDD9}"/>
              </a:ext>
            </a:extLst>
          </p:cNvPr>
          <p:cNvSpPr/>
          <p:nvPr/>
        </p:nvSpPr>
        <p:spPr>
          <a:xfrm>
            <a:off x="5287482" y="4618458"/>
            <a:ext cx="829363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컴파일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514B-1360-489B-CFA5-AE3BE7210806}"/>
              </a:ext>
            </a:extLst>
          </p:cNvPr>
          <p:cNvSpPr/>
          <p:nvPr/>
        </p:nvSpPr>
        <p:spPr>
          <a:xfrm>
            <a:off x="7099962" y="4618458"/>
            <a:ext cx="733436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링크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14CDEB-1559-8A56-2686-678D9E339C06}"/>
              </a:ext>
            </a:extLst>
          </p:cNvPr>
          <p:cNvCxnSpPr/>
          <p:nvPr/>
        </p:nvCxnSpPr>
        <p:spPr>
          <a:xfrm flipV="1">
            <a:off x="4453205" y="4909226"/>
            <a:ext cx="834279" cy="1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B5DDA8-4867-CE3F-E90D-B28B95D3C43E}"/>
              </a:ext>
            </a:extLst>
          </p:cNvPr>
          <p:cNvCxnSpPr/>
          <p:nvPr/>
        </p:nvCxnSpPr>
        <p:spPr>
          <a:xfrm>
            <a:off x="6223587" y="4909226"/>
            <a:ext cx="780664" cy="15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CF047F-CF9C-8C5E-F418-33D0A380B443}"/>
              </a:ext>
            </a:extLst>
          </p:cNvPr>
          <p:cNvSpPr txBox="1"/>
          <p:nvPr/>
        </p:nvSpPr>
        <p:spPr>
          <a:xfrm>
            <a:off x="4573409" y="4546450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*.c</a:t>
            </a:r>
            <a:endParaRPr lang="ko-KR" altLang="en-US" sz="1600" dirty="0">
              <a:solidFill>
                <a:srgbClr val="0000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E8BDE-A1E5-8B9B-D82A-2DA8F6CF6687}"/>
              </a:ext>
            </a:extLst>
          </p:cNvPr>
          <p:cNvSpPr txBox="1"/>
          <p:nvPr/>
        </p:nvSpPr>
        <p:spPr>
          <a:xfrm>
            <a:off x="6226931" y="4546450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*.obj</a:t>
            </a:r>
            <a:endParaRPr lang="ko-KR" altLang="en-US" sz="1600" dirty="0">
              <a:solidFill>
                <a:srgbClr val="0000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DCFE5C-F9B5-558C-41CC-AD58E595453D}"/>
              </a:ext>
            </a:extLst>
          </p:cNvPr>
          <p:cNvCxnSpPr/>
          <p:nvPr/>
        </p:nvCxnSpPr>
        <p:spPr>
          <a:xfrm>
            <a:off x="7930690" y="4909226"/>
            <a:ext cx="1000131" cy="13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40C046-EB07-92AB-0961-50FFE340FB6E}"/>
              </a:ext>
            </a:extLst>
          </p:cNvPr>
          <p:cNvSpPr txBox="1"/>
          <p:nvPr/>
        </p:nvSpPr>
        <p:spPr>
          <a:xfrm>
            <a:off x="7930690" y="4568222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*.exe</a:t>
            </a:r>
            <a:endParaRPr lang="ko-KR" altLang="en-US" sz="1600" dirty="0">
              <a:solidFill>
                <a:srgbClr val="0000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7108672F-97AD-9EBD-97C8-BE452CE7982A}"/>
              </a:ext>
            </a:extLst>
          </p:cNvPr>
          <p:cNvSpPr txBox="1">
            <a:spLocks/>
          </p:cNvSpPr>
          <p:nvPr/>
        </p:nvSpPr>
        <p:spPr>
          <a:xfrm>
            <a:off x="2261046" y="1283618"/>
            <a:ext cx="3472809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Light" panose="02000403000000020004" pitchFamily="2" charset="-127"/>
              </a:rPr>
              <a:t>인터프리터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Light" panose="02000403000000020004" pitchFamily="2" charset="-127"/>
              </a:rPr>
              <a:t>(Interpreter)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2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48833ED4-612C-8716-DCDE-289581D64CB8}"/>
              </a:ext>
            </a:extLst>
          </p:cNvPr>
          <p:cNvSpPr txBox="1">
            <a:spLocks/>
          </p:cNvSpPr>
          <p:nvPr/>
        </p:nvSpPr>
        <p:spPr>
          <a:xfrm>
            <a:off x="2261047" y="3852324"/>
            <a:ext cx="2803549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Light" panose="02000403000000020004" pitchFamily="2" charset="-127"/>
              </a:rPr>
              <a:t>컴파일러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Light" panose="02000403000000020004" pitchFamily="2" charset="-127"/>
              </a:rPr>
              <a:t>(Compiler)</a:t>
            </a:r>
          </a:p>
          <a:p>
            <a:pPr lvl="1"/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2"/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9F4DD0-001F-362C-8620-8D53BAE00336}"/>
              </a:ext>
            </a:extLst>
          </p:cNvPr>
          <p:cNvSpPr/>
          <p:nvPr/>
        </p:nvSpPr>
        <p:spPr>
          <a:xfrm>
            <a:off x="5271347" y="2056905"/>
            <a:ext cx="829363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바이트코드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316DC9-6B53-1FF1-3D92-AE7B74F929A7}"/>
              </a:ext>
            </a:extLst>
          </p:cNvPr>
          <p:cNvCxnSpPr/>
          <p:nvPr/>
        </p:nvCxnSpPr>
        <p:spPr>
          <a:xfrm flipV="1">
            <a:off x="4437070" y="2347673"/>
            <a:ext cx="834279" cy="1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9FDA09-4324-0A8A-A335-85A17A24CEBE}"/>
              </a:ext>
            </a:extLst>
          </p:cNvPr>
          <p:cNvSpPr txBox="1"/>
          <p:nvPr/>
        </p:nvSpPr>
        <p:spPr>
          <a:xfrm>
            <a:off x="4493606" y="1977744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*.</a:t>
            </a:r>
            <a:r>
              <a:rPr lang="en-US" altLang="ko-KR" sz="1600" dirty="0" err="1">
                <a:solidFill>
                  <a:srgbClr val="0000F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py</a:t>
            </a:r>
            <a:endParaRPr lang="ko-KR" altLang="en-US" sz="1600" dirty="0">
              <a:solidFill>
                <a:srgbClr val="0000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C5E932-733D-02C6-5698-40A598B47739}"/>
              </a:ext>
            </a:extLst>
          </p:cNvPr>
          <p:cNvCxnSpPr/>
          <p:nvPr/>
        </p:nvCxnSpPr>
        <p:spPr>
          <a:xfrm>
            <a:off x="6346514" y="2350123"/>
            <a:ext cx="1000131" cy="138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 6">
            <a:extLst>
              <a:ext uri="{FF2B5EF4-FFF2-40B4-BE49-F238E27FC236}">
                <a16:creationId xmlns:a16="http://schemas.microsoft.com/office/drawing/2014/main" id="{A6B47C1E-BF5C-FE2F-625C-8BFFFD26A19C}"/>
              </a:ext>
            </a:extLst>
          </p:cNvPr>
          <p:cNvSpPr/>
          <p:nvPr/>
        </p:nvSpPr>
        <p:spPr>
          <a:xfrm>
            <a:off x="6036679" y="5502270"/>
            <a:ext cx="1652069" cy="677892"/>
          </a:xfrm>
          <a:prstGeom prst="wedgeRoundRectCallout">
            <a:avLst>
              <a:gd name="adj1" fmla="val -17870"/>
              <a:gd name="adj2" fmla="val -9830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기계어로 변환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00101010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C95440-7AC4-30B6-D207-57A8F57075C4}"/>
              </a:ext>
            </a:extLst>
          </p:cNvPr>
          <p:cNvSpPr txBox="1"/>
          <p:nvPr/>
        </p:nvSpPr>
        <p:spPr>
          <a:xfrm>
            <a:off x="8037094" y="4994284"/>
            <a:ext cx="65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8A28A9-6E6E-65E9-AE9B-D6560CCDF41E}"/>
              </a:ext>
            </a:extLst>
          </p:cNvPr>
          <p:cNvSpPr txBox="1"/>
          <p:nvPr/>
        </p:nvSpPr>
        <p:spPr>
          <a:xfrm>
            <a:off x="6512440" y="2509587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</a:t>
            </a:r>
          </a:p>
        </p:txBody>
      </p:sp>
      <p:sp>
        <p:nvSpPr>
          <p:cNvPr id="32" name="모서리가 둥근 사각형 설명선 51">
            <a:extLst>
              <a:ext uri="{FF2B5EF4-FFF2-40B4-BE49-F238E27FC236}">
                <a16:creationId xmlns:a16="http://schemas.microsoft.com/office/drawing/2014/main" id="{D6B9EFA6-2EC0-DCB9-D218-49296F235837}"/>
              </a:ext>
            </a:extLst>
          </p:cNvPr>
          <p:cNvSpPr/>
          <p:nvPr/>
        </p:nvSpPr>
        <p:spPr>
          <a:xfrm>
            <a:off x="6942201" y="2919327"/>
            <a:ext cx="1652069" cy="290693"/>
          </a:xfrm>
          <a:prstGeom prst="wedgeRoundRectCallout">
            <a:avLst>
              <a:gd name="adj1" fmla="val -24083"/>
              <a:gd name="adj2" fmla="val -7903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 행씩 실행</a:t>
            </a:r>
          </a:p>
        </p:txBody>
      </p:sp>
      <p:sp>
        <p:nvSpPr>
          <p:cNvPr id="33" name="모서리가 둥근 사각형 설명선 29">
            <a:extLst>
              <a:ext uri="{FF2B5EF4-FFF2-40B4-BE49-F238E27FC236}">
                <a16:creationId xmlns:a16="http://schemas.microsoft.com/office/drawing/2014/main" id="{E25A7D0E-25B4-C164-91D7-FE7F7EB0DE12}"/>
              </a:ext>
            </a:extLst>
          </p:cNvPr>
          <p:cNvSpPr/>
          <p:nvPr/>
        </p:nvSpPr>
        <p:spPr>
          <a:xfrm>
            <a:off x="5157888" y="3068273"/>
            <a:ext cx="1652069" cy="835233"/>
          </a:xfrm>
          <a:prstGeom prst="wedgeRoundRectCallout">
            <a:avLst>
              <a:gd name="adj1" fmla="val -24083"/>
              <a:gd name="adj2" fmla="val -79032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기계어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00101010</a:t>
            </a:r>
          </a:p>
          <a:p>
            <a:pPr algn="ctr"/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11010100</a:t>
            </a:r>
            <a:endParaRPr lang="ko-KR" altLang="en-US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38" name="그림 37" descr="텍스트, 컴퓨터, 가구, 의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EED043-DEEC-7BD2-2234-4E4EE887DD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4" y="3985153"/>
            <a:ext cx="2147703" cy="2147703"/>
          </a:xfrm>
          <a:prstGeom prst="rect">
            <a:avLst/>
          </a:prstGeom>
        </p:spPr>
      </p:pic>
      <p:pic>
        <p:nvPicPr>
          <p:cNvPr id="40" name="그림 39" descr="컴퓨터, 노트북, 스크린샷, 컴퓨터 하드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4772CE-C58B-B818-E8F1-C579510505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836" y="1595138"/>
            <a:ext cx="1499565" cy="1499565"/>
          </a:xfrm>
          <a:prstGeom prst="rect">
            <a:avLst/>
          </a:prstGeom>
        </p:spPr>
      </p:pic>
      <p:pic>
        <p:nvPicPr>
          <p:cNvPr id="41" name="그림 40" descr="컴퓨터, 노트북, 스크린샷, 컴퓨터 하드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0B5462-A989-19BD-C39A-3EAFE3FE9B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566" y="4156993"/>
            <a:ext cx="1499565" cy="149956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0DB6FF4-3980-AAEF-F98A-8BDABC9A2DDE}"/>
              </a:ext>
            </a:extLst>
          </p:cNvPr>
          <p:cNvSpPr txBox="1"/>
          <p:nvPr/>
        </p:nvSpPr>
        <p:spPr>
          <a:xfrm>
            <a:off x="10767388" y="6057051"/>
            <a:ext cx="13099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이미지 출처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pngtree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2F8F1C-5F30-F69F-9117-67C35376126E}"/>
              </a:ext>
            </a:extLst>
          </p:cNvPr>
          <p:cNvSpPr txBox="1"/>
          <p:nvPr/>
        </p:nvSpPr>
        <p:spPr>
          <a:xfrm>
            <a:off x="2876027" y="3198986"/>
            <a:ext cx="136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작성</a:t>
            </a:r>
            <a:endParaRPr lang="ko-KR" altLang="en-US" sz="1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92964E-B462-0A78-2C0C-10DD4E0AB626}"/>
              </a:ext>
            </a:extLst>
          </p:cNvPr>
          <p:cNvSpPr txBox="1"/>
          <p:nvPr/>
        </p:nvSpPr>
        <p:spPr>
          <a:xfrm>
            <a:off x="2876027" y="5778186"/>
            <a:ext cx="1363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작성</a:t>
            </a:r>
            <a:endParaRPr lang="ko-KR" altLang="en-US" sz="1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66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2ACE05D-9D4D-879F-4227-E3A220FA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AFBC1-F273-A94E-CA4F-62AEC046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인터프리터 언어 </a:t>
            </a:r>
            <a:r>
              <a:rPr lang="en-US" altLang="ko-KR" dirty="0"/>
              <a:t>vs </a:t>
            </a:r>
            <a:r>
              <a:rPr lang="ko-KR" altLang="en-US" dirty="0"/>
              <a:t>컴파일 언어</a:t>
            </a:r>
            <a:endParaRPr lang="en-US" altLang="ko-KR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34FA4682-A1BC-6F33-553F-6E00EC7B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02" y="1264779"/>
            <a:ext cx="10515600" cy="7396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+mn-ea"/>
                <a:cs typeface="Pretendard Medium" panose="02000603000000020004" pitchFamily="2" charset="-127"/>
              </a:rPr>
              <a:t>✅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차이점 비교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4D6E24-2EE3-CC0E-AAD4-4F766EEB3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93999"/>
              </p:ext>
            </p:extLst>
          </p:nvPr>
        </p:nvGraphicFramePr>
        <p:xfrm>
          <a:off x="448038" y="2004421"/>
          <a:ext cx="11295923" cy="3618412"/>
        </p:xfrm>
        <a:graphic>
          <a:graphicData uri="http://schemas.openxmlformats.org/drawingml/2006/table">
            <a:tbl>
              <a:tblPr/>
              <a:tblGrid>
                <a:gridCol w="1021417">
                  <a:extLst>
                    <a:ext uri="{9D8B030D-6E8A-4147-A177-3AD203B41FA5}">
                      <a16:colId xmlns:a16="http://schemas.microsoft.com/office/drawing/2014/main" val="1822952157"/>
                    </a:ext>
                  </a:extLst>
                </a:gridCol>
                <a:gridCol w="5137253">
                  <a:extLst>
                    <a:ext uri="{9D8B030D-6E8A-4147-A177-3AD203B41FA5}">
                      <a16:colId xmlns:a16="http://schemas.microsoft.com/office/drawing/2014/main" val="3645776597"/>
                    </a:ext>
                  </a:extLst>
                </a:gridCol>
                <a:gridCol w="5137253">
                  <a:extLst>
                    <a:ext uri="{9D8B030D-6E8A-4147-A177-3AD203B41FA5}">
                      <a16:colId xmlns:a16="http://schemas.microsoft.com/office/drawing/2014/main" val="948233880"/>
                    </a:ext>
                  </a:extLst>
                </a:gridCol>
              </a:tblGrid>
              <a:tr h="6407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인터프리터 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컴파일 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27539"/>
                  </a:ext>
                </a:extLst>
              </a:tr>
              <a:tr h="7444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코드를 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 줄씩 읽고 즉시 실행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하는 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코드를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 번에 번역하여 실행 파일로 변환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하는 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778347"/>
                  </a:ext>
                </a:extLst>
              </a:tr>
              <a:tr h="7444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대표 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505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Python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JavaScript, Ruby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C, C++, Go, Rust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110659"/>
                  </a:ext>
                </a:extLst>
              </a:tr>
              <a:tr h="7444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장점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빠른 테스트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수정 쉬움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실행 속도 빠름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최적화 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80988"/>
                  </a:ext>
                </a:extLst>
              </a:tr>
              <a:tr h="7444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단점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실행 속도 느릴 수 있음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컴파일 과정이 오래 걸릴 수 있음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93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50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78E5606-ECE0-D367-B001-79969671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6ED95-6E62-01B6-B0B2-AD1CFC3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파이썬의</a:t>
            </a:r>
            <a:r>
              <a:rPr lang="ko-KR" altLang="en-US" b="1" dirty="0"/>
              <a:t> 철학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86F4A-3784-C1AA-170D-474C6487B33C}"/>
              </a:ext>
            </a:extLst>
          </p:cNvPr>
          <p:cNvSpPr txBox="1"/>
          <p:nvPr/>
        </p:nvSpPr>
        <p:spPr>
          <a:xfrm>
            <a:off x="251788" y="1005707"/>
            <a:ext cx="10515600" cy="463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+mn-ea"/>
                <a:cs typeface="Pretendard Medium" panose="02000603000000020004" pitchFamily="2" charset="-127"/>
              </a:rPr>
              <a:t>✅ </a:t>
            </a:r>
            <a:r>
              <a:rPr lang="ko-KR" altLang="en-US" sz="2800" dirty="0" err="1">
                <a:latin typeface="+mn-ea"/>
              </a:rPr>
              <a:t>파이썬의</a:t>
            </a:r>
            <a:r>
              <a:rPr lang="ko-KR" altLang="en-US" sz="2800" dirty="0">
                <a:latin typeface="+mn-ea"/>
              </a:rPr>
              <a:t> 선</a:t>
            </a:r>
            <a:r>
              <a:rPr lang="en-US" altLang="ko-KR" sz="2800" dirty="0">
                <a:latin typeface="+mn-ea"/>
              </a:rPr>
              <a:t>(The Zen of Python)</a:t>
            </a:r>
            <a:r>
              <a:rPr lang="ko-KR" altLang="en-US" sz="2800" dirty="0">
                <a:latin typeface="+mn-ea"/>
              </a:rPr>
              <a:t>에서 일부 발췌</a:t>
            </a:r>
            <a:endParaRPr lang="en-US" altLang="ko-KR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아름다운 것이 추한 것보다 낫다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Beautiful is better than ugly)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명시적인 것이 암시적인 것보다 낫다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Explicit is better than implicit)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단순한 것이 복잡한 것보다 낫다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Simple is better than complex)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복잡한 것이 난해한 것보다 낫다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Complex is better than complicated)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🔗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PEP 20 :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4"/>
              </a:rPr>
              <a:t>https://peps.python.org/pep-0020/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👉 </a:t>
            </a:r>
            <a:r>
              <a:rPr lang="ko-KR" altLang="en-US" sz="2800" dirty="0" err="1"/>
              <a:t>파이썬은</a:t>
            </a:r>
            <a:r>
              <a:rPr lang="ko-KR" altLang="en-US" sz="2800" dirty="0"/>
              <a:t> </a:t>
            </a:r>
            <a:r>
              <a:rPr lang="en-US" altLang="ko-KR" sz="2800" dirty="0"/>
              <a:t>"</a:t>
            </a:r>
            <a:r>
              <a:rPr lang="ko-KR" altLang="en-US" sz="2800" dirty="0"/>
              <a:t>명확하고 간결한 코드</a:t>
            </a:r>
            <a:r>
              <a:rPr lang="en-US" altLang="ko-KR" sz="2800" dirty="0"/>
              <a:t>"</a:t>
            </a:r>
            <a:r>
              <a:rPr lang="ko-KR" altLang="en-US" sz="2800" dirty="0"/>
              <a:t>를 추구함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7972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701CA1A-D13C-EC0A-C055-A2EFD7241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CF1F4-4EC5-C285-B317-249BD275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파이썬의</a:t>
            </a:r>
            <a:r>
              <a:rPr lang="ko-KR" altLang="en-US" b="1" dirty="0"/>
              <a:t> 활용분야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22D04-5BCD-A9A0-B6E2-FB27CAC4DBBF}"/>
              </a:ext>
            </a:extLst>
          </p:cNvPr>
          <p:cNvSpPr txBox="1"/>
          <p:nvPr/>
        </p:nvSpPr>
        <p:spPr>
          <a:xfrm>
            <a:off x="2039661" y="5060062"/>
            <a:ext cx="8112678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파이썬은</a:t>
            </a:r>
            <a:r>
              <a:rPr lang="ko-KR" altLang="en-US" sz="2400" dirty="0"/>
              <a:t> 범용 언어로</a:t>
            </a:r>
            <a:r>
              <a:rPr lang="en-US" altLang="ko-KR" sz="2400" dirty="0"/>
              <a:t>, </a:t>
            </a:r>
            <a:r>
              <a:rPr lang="ko-KR" altLang="en-US" sz="2400" b="1" dirty="0"/>
              <a:t>모든 분야에서 사용 가능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👉 웹 개발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데이터 분석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인공지능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머신러닝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자동화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게임 개발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데스크탑 앱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…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3730BC-0A5F-BD6D-A4BC-0C0ACA0EF4DF}"/>
              </a:ext>
            </a:extLst>
          </p:cNvPr>
          <p:cNvGrpSpPr/>
          <p:nvPr/>
        </p:nvGrpSpPr>
        <p:grpSpPr>
          <a:xfrm>
            <a:off x="2736850" y="1201497"/>
            <a:ext cx="6718300" cy="3802475"/>
            <a:chOff x="3035300" y="2503509"/>
            <a:chExt cx="6121400" cy="3464637"/>
          </a:xfrm>
        </p:grpSpPr>
        <p:pic>
          <p:nvPicPr>
            <p:cNvPr id="4098" name="Picture 2" descr="python applications">
              <a:extLst>
                <a:ext uri="{FF2B5EF4-FFF2-40B4-BE49-F238E27FC236}">
                  <a16:creationId xmlns:a16="http://schemas.microsoft.com/office/drawing/2014/main" id="{EACAB57D-6C42-163D-EEE8-965C1FAA8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300" y="2503509"/>
              <a:ext cx="6121400" cy="3203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942896-4043-DAF6-27A9-039B0147C70D}"/>
                </a:ext>
              </a:extLst>
            </p:cNvPr>
            <p:cNvSpPr txBox="1"/>
            <p:nvPr/>
          </p:nvSpPr>
          <p:spPr>
            <a:xfrm>
              <a:off x="3041650" y="5721925"/>
              <a:ext cx="61150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출처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https://data-flair.training/blogs/python-applications/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6536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D6674DC-11DF-97CC-709A-13245CE1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8FCBE-1E0A-A3DB-2A08-838152EC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파이썬 공식문서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884D6-F488-770D-4693-972765C579A1}"/>
              </a:ext>
            </a:extLst>
          </p:cNvPr>
          <p:cNvSpPr txBox="1"/>
          <p:nvPr/>
        </p:nvSpPr>
        <p:spPr>
          <a:xfrm>
            <a:off x="2742094" y="946409"/>
            <a:ext cx="605900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🔗 공식 문서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https://www.python.org/doc/</a:t>
            </a:r>
            <a:r>
              <a:rPr lang="en-US" altLang="ko-KR" sz="2400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74AE39-63BB-75B7-39BF-E9C973C7D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499" y="1527915"/>
            <a:ext cx="6477001" cy="469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5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4FFF5-ECD4-A886-C898-34928017C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17FD2-D220-C5C7-8987-3E4FB56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7" y="1"/>
            <a:ext cx="10807639" cy="1145406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학습을 효과적으로 하려면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03B84-9ECD-487D-EC88-F0E711DF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78D9C4-20C1-4B15-A116-16DC77AD9A1E}" type="datetime1">
              <a:rPr lang="ko-KR" altLang="en-US" smtClean="0"/>
              <a:pPr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A7509-311B-3B00-B38C-1C16FE4A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A62BD-76C6-CAE4-964A-36510C58539C}"/>
              </a:ext>
            </a:extLst>
          </p:cNvPr>
          <p:cNvSpPr txBox="1"/>
          <p:nvPr/>
        </p:nvSpPr>
        <p:spPr>
          <a:xfrm>
            <a:off x="271242" y="1001330"/>
            <a:ext cx="114762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✅ </a:t>
            </a:r>
            <a:r>
              <a:rPr lang="ko-KR" altLang="en-US" sz="2400" b="1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암기는 피할 수 없다</a:t>
            </a:r>
            <a:endParaRPr lang="en-US" altLang="ko-KR" sz="2400" b="1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한 번 배운 내용은 주기적으로 </a:t>
            </a:r>
            <a:r>
              <a:rPr lang="ko-KR" altLang="en-US" sz="2000" b="1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몇일</a:t>
            </a:r>
            <a:r>
              <a:rPr lang="en-US" altLang="ko-KR" sz="2000" b="1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~</a:t>
            </a:r>
            <a:r>
              <a:rPr lang="ko-KR" altLang="en-US" sz="2000" b="1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일주일이 지나도 답할 수 있는지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숙지하고 있는지 점검 및 복습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✅ </a:t>
            </a:r>
            <a:r>
              <a:rPr lang="ko-KR" altLang="en-US" sz="2400" b="1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정리하면서 학습하자</a:t>
            </a:r>
            <a:r>
              <a:rPr lang="en-US" altLang="ko-KR" sz="2400" b="1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!</a:t>
            </a:r>
            <a:endParaRPr lang="ko-KR" altLang="en-US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학습 내용을 </a:t>
            </a:r>
            <a:r>
              <a:rPr lang="ko-KR" altLang="en-US" sz="2000" b="1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블로그나</a:t>
            </a:r>
            <a:r>
              <a:rPr lang="ko-KR" altLang="en-US" sz="2000" b="1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노트에 정리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하면서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,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스스로 개념을 정리하는 습관 들이기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까먹는 부분은 다시 정리하여 </a:t>
            </a:r>
            <a:r>
              <a:rPr lang="ko-KR" altLang="en-US" sz="2000" b="1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반복 학습</a:t>
            </a:r>
            <a:endParaRPr lang="ko-KR" altLang="en-US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✅ </a:t>
            </a:r>
            <a:r>
              <a:rPr lang="ko-KR" altLang="en-US" sz="2400" b="1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코드를 많이 작성해보자</a:t>
            </a:r>
            <a:r>
              <a:rPr lang="en-US" altLang="ko-KR" sz="2400" b="1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!</a:t>
            </a: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문법을 반복적으로 사용하며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, </a:t>
            </a:r>
            <a:r>
              <a:rPr lang="ko-KR" altLang="en-US" sz="2000" b="1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손으로 직접 코딩하는 연습이 필요</a:t>
            </a:r>
            <a:endParaRPr lang="en-US" altLang="ko-KR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  <a:p>
            <a:pPr marL="8001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기본 문법 숙지 → 문제 풀이를 자주 해보며 반복적으로 연습하는 것이 중요</a:t>
            </a:r>
            <a:endParaRPr lang="en-US" altLang="ko-KR" sz="2000" b="1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ko-KR" altLang="en-US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💡  </a:t>
            </a:r>
            <a:r>
              <a:rPr lang="ko-KR" altLang="en-US" sz="2400" b="1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프로그래밍 언어 학습은 인내와 반복적인 연습이 핵심</a:t>
            </a:r>
            <a:r>
              <a:rPr lang="en-US" altLang="ko-KR" sz="2400" b="1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!</a:t>
            </a:r>
            <a:endParaRPr lang="ko-KR" altLang="en-US" sz="2400" dirty="0">
              <a:latin typeface="Pretendard Medium" pitchFamily="2" charset="-127"/>
              <a:ea typeface="Pretendard Medium" pitchFamily="2" charset="-127"/>
              <a:cs typeface="Pretendard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84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F900-1FC3-96E6-F53C-AE55C4014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366F71-0E26-100C-5FBE-911FEB300903}"/>
              </a:ext>
            </a:extLst>
          </p:cNvPr>
          <p:cNvSpPr txBox="1"/>
          <p:nvPr/>
        </p:nvSpPr>
        <p:spPr>
          <a:xfrm>
            <a:off x="3304221" y="2600493"/>
            <a:ext cx="5583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시작하기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319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F5DE31-0BBE-BAB2-1E7F-882160EF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r>
              <a:rPr lang="en-US" altLang="ko-KR" dirty="0"/>
              <a:t>(</a:t>
            </a:r>
            <a:r>
              <a:rPr lang="ko-KR" altLang="en-US" dirty="0"/>
              <a:t>윈도우 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D5F726-33DC-E311-8A2C-499A61C8934D}"/>
              </a:ext>
            </a:extLst>
          </p:cNvPr>
          <p:cNvGrpSpPr/>
          <p:nvPr/>
        </p:nvGrpSpPr>
        <p:grpSpPr>
          <a:xfrm>
            <a:off x="2063454" y="1772744"/>
            <a:ext cx="8082032" cy="4342265"/>
            <a:chOff x="251789" y="1931695"/>
            <a:chExt cx="5926800" cy="318431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F03CAF-A372-CEF2-C539-BAC4CE412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32" t="2149" r="1"/>
            <a:stretch/>
          </p:blipFill>
          <p:spPr>
            <a:xfrm>
              <a:off x="251789" y="1931695"/>
              <a:ext cx="5926800" cy="31843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4117A6-D2F3-B21E-231C-C67A5AD9EEB6}"/>
                </a:ext>
              </a:extLst>
            </p:cNvPr>
            <p:cNvSpPr>
              <a:spLocks/>
            </p:cNvSpPr>
            <p:nvPr/>
          </p:nvSpPr>
          <p:spPr>
            <a:xfrm flipH="1" flipV="1">
              <a:off x="3183037" y="3206186"/>
              <a:ext cx="960699" cy="787079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6BE8DB-150D-E144-FC4C-D7F165E623A5}"/>
              </a:ext>
            </a:extLst>
          </p:cNvPr>
          <p:cNvSpPr txBox="1"/>
          <p:nvPr/>
        </p:nvSpPr>
        <p:spPr>
          <a:xfrm>
            <a:off x="1895125" y="1098622"/>
            <a:ext cx="6412375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Microsoft</a:t>
            </a: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 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Store</a:t>
            </a: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 실행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09680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3296-3882-6A7A-1E1E-44E32BC1B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91458E-DC64-F903-0B19-2F9F668A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r>
              <a:rPr lang="en-US" altLang="ko-KR" dirty="0"/>
              <a:t>(</a:t>
            </a:r>
            <a:r>
              <a:rPr lang="ko-KR" altLang="en-US" dirty="0"/>
              <a:t>윈도우 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0CD8B-257A-A8C6-721F-39675583EC60}"/>
              </a:ext>
            </a:extLst>
          </p:cNvPr>
          <p:cNvSpPr txBox="1"/>
          <p:nvPr/>
        </p:nvSpPr>
        <p:spPr>
          <a:xfrm>
            <a:off x="1342675" y="1145407"/>
            <a:ext cx="6412375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Python </a:t>
            </a: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검색 → 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Python 3.13 </a:t>
            </a: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설치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BB6A1-0D2D-5DCB-9B6D-D71F5C6C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44" y="1879848"/>
            <a:ext cx="9213911" cy="41435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B0199CC-69D6-25DC-242C-BAD94187665E}"/>
              </a:ext>
            </a:extLst>
          </p:cNvPr>
          <p:cNvSpPr>
            <a:spLocks/>
          </p:cNvSpPr>
          <p:nvPr/>
        </p:nvSpPr>
        <p:spPr>
          <a:xfrm flipH="1" flipV="1">
            <a:off x="3768838" y="1924707"/>
            <a:ext cx="4645956" cy="36610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C41139-A795-5634-C020-AF773FE54A7A}"/>
              </a:ext>
            </a:extLst>
          </p:cNvPr>
          <p:cNvSpPr>
            <a:spLocks/>
          </p:cNvSpPr>
          <p:nvPr/>
        </p:nvSpPr>
        <p:spPr>
          <a:xfrm flipH="1" flipV="1">
            <a:off x="5090281" y="3569902"/>
            <a:ext cx="2560585" cy="99728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76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92EC3-8DBB-4DBC-D313-62955DDC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B92BCC-8B27-282D-A740-7641D19A881D}"/>
              </a:ext>
            </a:extLst>
          </p:cNvPr>
          <p:cNvSpPr txBox="1"/>
          <p:nvPr/>
        </p:nvSpPr>
        <p:spPr>
          <a:xfrm>
            <a:off x="3196811" y="2600493"/>
            <a:ext cx="5798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섹션 개요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76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0B42-873B-9F8E-C35E-0E648A72D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A05D2E8-87AA-612C-26C2-C8534489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r>
              <a:rPr lang="en-US" altLang="ko-KR" dirty="0"/>
              <a:t>(</a:t>
            </a:r>
            <a:r>
              <a:rPr lang="ko-KR" altLang="en-US" dirty="0"/>
              <a:t>윈도우 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2246ED-0BB9-2CD3-EE3E-D8BEF334F588}"/>
              </a:ext>
            </a:extLst>
          </p:cNvPr>
          <p:cNvSpPr txBox="1"/>
          <p:nvPr/>
        </p:nvSpPr>
        <p:spPr>
          <a:xfrm>
            <a:off x="2782559" y="1489194"/>
            <a:ext cx="6412375" cy="105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✅설치 여부 확인</a:t>
            </a:r>
            <a:endParaRPr lang="en-US" altLang="ko-KR" sz="2400" dirty="0">
              <a:latin typeface="+mn-ea"/>
              <a:cs typeface="Pretendard Medium" panose="020006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터미널에서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python --version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2ECF98-64B6-D722-308F-4FF3C3A10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812" y="2727716"/>
            <a:ext cx="6412375" cy="281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16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94B2-4855-9F62-E7DB-FC854D06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3D1485-A6B5-B60D-1B18-0E73A68C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설치</a:t>
            </a:r>
            <a:r>
              <a:rPr lang="en-US" altLang="ko-KR" dirty="0"/>
              <a:t>(</a:t>
            </a:r>
            <a:r>
              <a:rPr lang="ko-KR" altLang="en-US" dirty="0"/>
              <a:t>맥 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EBBDC-77CB-7C56-B2E4-A583364B751C}"/>
              </a:ext>
            </a:extLst>
          </p:cNvPr>
          <p:cNvSpPr txBox="1"/>
          <p:nvPr/>
        </p:nvSpPr>
        <p:spPr>
          <a:xfrm>
            <a:off x="324044" y="904107"/>
            <a:ext cx="11543912" cy="3149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en-US" altLang="ko-KR" sz="2400" dirty="0"/>
              <a:t>Homebrew</a:t>
            </a:r>
            <a:r>
              <a:rPr lang="ko-KR" altLang="en-US" sz="2400" dirty="0"/>
              <a:t>로 설치</a:t>
            </a:r>
            <a:endParaRPr lang="en-US" altLang="ko-KR" sz="2400" dirty="0">
              <a:latin typeface="+mn-ea"/>
              <a:cs typeface="Pretendard Medium" panose="020006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1️⃣ Homebrew </a:t>
            </a:r>
            <a:r>
              <a:rPr lang="ko-KR" altLang="en-US" sz="2000" dirty="0"/>
              <a:t>설치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터미널에서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/bin/bash -c "$(curl –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fsSL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https://raw.githubusercontent.com/Homebrew/install/HEAD/install.sh)"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2️⃣ Python </a:t>
            </a:r>
            <a:r>
              <a:rPr lang="ko-KR" altLang="en-US" sz="2000" dirty="0"/>
              <a:t>설치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터미널에서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brew install python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096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CA4F0-BC4D-C460-0744-2E0F5D99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967874-2D12-7825-A6C8-51E108B9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첫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7BDEC-EB54-6399-CB1E-91C3C9A47984}"/>
              </a:ext>
            </a:extLst>
          </p:cNvPr>
          <p:cNvSpPr txBox="1"/>
          <p:nvPr/>
        </p:nvSpPr>
        <p:spPr>
          <a:xfrm>
            <a:off x="1639559" y="1247007"/>
            <a:ext cx="6412375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IDLE </a:t>
            </a: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실행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5A74DC-4334-9863-EF98-0F690FF265E1}"/>
              </a:ext>
            </a:extLst>
          </p:cNvPr>
          <p:cNvGrpSpPr/>
          <p:nvPr/>
        </p:nvGrpSpPr>
        <p:grpSpPr>
          <a:xfrm>
            <a:off x="1751699" y="1825338"/>
            <a:ext cx="8688602" cy="3655790"/>
            <a:chOff x="1751699" y="1894111"/>
            <a:chExt cx="8688602" cy="36557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834B8FD-B049-F9D4-C267-4A22FAB95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36" t="3202" r="2000"/>
            <a:stretch/>
          </p:blipFill>
          <p:spPr>
            <a:xfrm>
              <a:off x="1751699" y="1894111"/>
              <a:ext cx="8688602" cy="36557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8F9382-912F-4037-100B-9E8542B9D0BD}"/>
                </a:ext>
              </a:extLst>
            </p:cNvPr>
            <p:cNvSpPr>
              <a:spLocks/>
            </p:cNvSpPr>
            <p:nvPr/>
          </p:nvSpPr>
          <p:spPr>
            <a:xfrm flipH="1" flipV="1">
              <a:off x="2092438" y="2209360"/>
              <a:ext cx="993662" cy="48304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778E209-67AD-BA8D-C097-7B0EA65C3A36}"/>
                </a:ext>
              </a:extLst>
            </p:cNvPr>
            <p:cNvSpPr>
              <a:spLocks/>
            </p:cNvSpPr>
            <p:nvPr/>
          </p:nvSpPr>
          <p:spPr>
            <a:xfrm flipH="1" flipV="1">
              <a:off x="2054338" y="3722006"/>
              <a:ext cx="3724162" cy="824594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299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9C47C-7A50-8BFD-5255-E84C2910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6703FFB-A9B5-BB24-5844-7E96970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첫 프로그램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150F4B-4C7D-256D-587F-182F23B5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7" t="704" r="246" b="478"/>
          <a:stretch/>
        </p:blipFill>
        <p:spPr>
          <a:xfrm>
            <a:off x="2605965" y="1936188"/>
            <a:ext cx="6980070" cy="4107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583A4-B1BE-C4FC-0269-AED393FF90D0}"/>
              </a:ext>
            </a:extLst>
          </p:cNvPr>
          <p:cNvSpPr txBox="1"/>
          <p:nvPr/>
        </p:nvSpPr>
        <p:spPr>
          <a:xfrm>
            <a:off x="2426638" y="1261597"/>
            <a:ext cx="6412375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IDLE </a:t>
            </a: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실행 화면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765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715DD-A027-3C23-4F31-7991429C4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9428235-E83B-BE3E-DE02-4B22946F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첫 프로그램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F9066-732C-374F-C7E3-9DA751380243}"/>
              </a:ext>
            </a:extLst>
          </p:cNvPr>
          <p:cNvSpPr txBox="1"/>
          <p:nvPr/>
        </p:nvSpPr>
        <p:spPr>
          <a:xfrm>
            <a:off x="510752" y="970844"/>
            <a:ext cx="6412375" cy="105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Hello World!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Print(“Hello world!”)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작성 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ctrl + enter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1ACF03-F67D-1E32-A78A-1D76DC68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" y="2216909"/>
            <a:ext cx="10938736" cy="39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9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7D7FF-D986-0B20-2597-AA9612A5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B5D2C-B354-13C8-E3C4-7E01C16B4BCA}"/>
              </a:ext>
            </a:extLst>
          </p:cNvPr>
          <p:cNvSpPr txBox="1"/>
          <p:nvPr/>
        </p:nvSpPr>
        <p:spPr>
          <a:xfrm>
            <a:off x="3567116" y="2600493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실습 환경 세팅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00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B603-2CF2-9FAB-0B36-B37FD3F65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A66B671-DB59-0DDA-DD69-61523D67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87964B-F8D3-07B4-3153-267C8633654C}"/>
              </a:ext>
            </a:extLst>
          </p:cNvPr>
          <p:cNvSpPr txBox="1"/>
          <p:nvPr/>
        </p:nvSpPr>
        <p:spPr>
          <a:xfrm>
            <a:off x="251788" y="1029292"/>
            <a:ext cx="11688424" cy="197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💡 </a:t>
            </a:r>
            <a:r>
              <a:rPr lang="en-US" altLang="ko-KR" sz="2400" b="1" dirty="0"/>
              <a:t>Integrated Development Environment</a:t>
            </a:r>
            <a:r>
              <a:rPr lang="en-US" altLang="ko-KR" sz="2400" dirty="0"/>
              <a:t>(</a:t>
            </a:r>
            <a:r>
              <a:rPr lang="ko-KR" altLang="en-US" sz="2400" dirty="0"/>
              <a:t>통합 개발 환경</a:t>
            </a:r>
            <a:r>
              <a:rPr lang="en-US" altLang="ko-KR" sz="2400" dirty="0"/>
              <a:t>)</a:t>
            </a:r>
            <a:r>
              <a:rPr lang="ko-KR" altLang="en-US" sz="2400" dirty="0"/>
              <a:t>의 약자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프로그래밍을 할 때 코드 작성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디버깅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빌드 등 다양한 개발 작업을 하나의 프로그램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환경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 할 수 있도록 지원해 주는 소프트웨어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대표적인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IDE :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Visual studio code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Visual studio, IntelliJ IDEA, Eclipse …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693A071-6835-28C1-2FB6-1D5199417643}"/>
              </a:ext>
            </a:extLst>
          </p:cNvPr>
          <p:cNvGrpSpPr/>
          <p:nvPr/>
        </p:nvGrpSpPr>
        <p:grpSpPr>
          <a:xfrm>
            <a:off x="1104899" y="3314700"/>
            <a:ext cx="9982201" cy="2674948"/>
            <a:chOff x="571499" y="3170841"/>
            <a:chExt cx="11049002" cy="2960820"/>
          </a:xfrm>
        </p:grpSpPr>
        <p:pic>
          <p:nvPicPr>
            <p:cNvPr id="1026" name="Picture 2" descr="9 Most used IDEs. An integrated development environment… | by Gianluca |  Medium">
              <a:extLst>
                <a:ext uri="{FF2B5EF4-FFF2-40B4-BE49-F238E27FC236}">
                  <a16:creationId xmlns:a16="http://schemas.microsoft.com/office/drawing/2014/main" id="{440C1692-9CF2-B4A4-4AF9-A9F8E5FF9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3" r="6012"/>
            <a:stretch>
              <a:fillRect/>
            </a:stretch>
          </p:blipFill>
          <p:spPr bwMode="auto">
            <a:xfrm>
              <a:off x="571499" y="3170841"/>
              <a:ext cx="4521201" cy="2921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op 10 IDEs for Software Development in 2023 | by Rahul B | Medium">
              <a:extLst>
                <a:ext uri="{FF2B5EF4-FFF2-40B4-BE49-F238E27FC236}">
                  <a16:creationId xmlns:a16="http://schemas.microsoft.com/office/drawing/2014/main" id="{33EEF114-AD21-227D-BA24-85C4CECDD8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16" t="8633" r="13022" b="12965"/>
            <a:stretch>
              <a:fillRect/>
            </a:stretch>
          </p:blipFill>
          <p:spPr bwMode="auto">
            <a:xfrm>
              <a:off x="5123146" y="3170841"/>
              <a:ext cx="6497355" cy="2960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2099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F86E7-0A9B-6D26-79EF-4BA853429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1E6B87B-9117-AB7E-C712-A7DE426C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1BDBC8-5AA3-8F29-5DD2-E2F5AE8AC1AD}"/>
              </a:ext>
            </a:extLst>
          </p:cNvPr>
          <p:cNvSpPr txBox="1"/>
          <p:nvPr/>
        </p:nvSpPr>
        <p:spPr>
          <a:xfrm>
            <a:off x="251788" y="1056518"/>
            <a:ext cx="7791419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🔗 다운로드 페이지 </a:t>
            </a:r>
            <a:r>
              <a:rPr lang="en-US" altLang="ko-KR" sz="2400" dirty="0"/>
              <a:t>: 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  <a:hlinkClick r:id="rId3"/>
              </a:rPr>
              <a:t>https://code.visualstudio.com/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 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9B07AA-117F-CC4B-A4B7-9B3BE9D5F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43" y="1790770"/>
            <a:ext cx="11292114" cy="4010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9184DF-D7A6-0BFB-9617-6F9A0202F254}"/>
              </a:ext>
            </a:extLst>
          </p:cNvPr>
          <p:cNvSpPr>
            <a:spLocks/>
          </p:cNvSpPr>
          <p:nvPr/>
        </p:nvSpPr>
        <p:spPr>
          <a:xfrm flipH="1" flipV="1">
            <a:off x="4124324" y="4648199"/>
            <a:ext cx="2267857" cy="54037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789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778-1EF9-5733-CE94-07D694AE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3436A5-400B-160F-9CD5-8CFD92E7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DABBE3-D3A0-40C2-954C-A091B89E825F}"/>
              </a:ext>
            </a:extLst>
          </p:cNvPr>
          <p:cNvGrpSpPr/>
          <p:nvPr/>
        </p:nvGrpSpPr>
        <p:grpSpPr>
          <a:xfrm>
            <a:off x="2501096" y="1426584"/>
            <a:ext cx="7189807" cy="4809116"/>
            <a:chOff x="2247900" y="1083684"/>
            <a:chExt cx="7696200" cy="51478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BD83D4-CADA-9072-E077-2B6E51ED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7900" y="1083684"/>
              <a:ext cx="7696200" cy="514783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F9C090-725E-51F2-D283-CED03676B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7030" t="33083" r="49547" b="44667"/>
            <a:stretch/>
          </p:blipFill>
          <p:spPr>
            <a:xfrm>
              <a:off x="2910840" y="4234543"/>
              <a:ext cx="2468880" cy="114540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4362797-4296-58CB-FB87-42BD10DF9187}"/>
              </a:ext>
            </a:extLst>
          </p:cNvPr>
          <p:cNvSpPr txBox="1"/>
          <p:nvPr/>
        </p:nvSpPr>
        <p:spPr>
          <a:xfrm>
            <a:off x="2366900" y="857778"/>
            <a:ext cx="6412375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✅</a:t>
            </a:r>
            <a:r>
              <a:rPr lang="en-US" altLang="ko-KR" sz="2400" dirty="0" err="1">
                <a:latin typeface="+mn-ea"/>
                <a:cs typeface="Pretendard Medium" panose="02000603000000020004" pitchFamily="2" charset="-127"/>
              </a:rPr>
              <a:t>VSCode</a:t>
            </a:r>
            <a:r>
              <a:rPr lang="en-US" altLang="ko-KR" sz="2400" dirty="0">
                <a:latin typeface="+mn-ea"/>
                <a:cs typeface="Pretendard Medium" panose="02000603000000020004" pitchFamily="2" charset="-127"/>
              </a:rPr>
              <a:t> </a:t>
            </a:r>
            <a:r>
              <a:rPr lang="ko-KR" altLang="en-US" sz="2400" dirty="0">
                <a:latin typeface="+mn-ea"/>
                <a:cs typeface="Pretendard Medium" panose="02000603000000020004" pitchFamily="2" charset="-127"/>
              </a:rPr>
              <a:t>실행화면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55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EB3C-1E52-9F01-EC07-046852DEB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29937C7-26B3-C582-5AF1-35F759AB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0B782-3982-B19A-6F0B-5309B83EB21B}"/>
              </a:ext>
            </a:extLst>
          </p:cNvPr>
          <p:cNvSpPr txBox="1"/>
          <p:nvPr/>
        </p:nvSpPr>
        <p:spPr>
          <a:xfrm>
            <a:off x="2090765" y="1735231"/>
            <a:ext cx="8010470" cy="1977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✅기본 터미널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bash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변경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윈도우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lang="en-US" altLang="ko-KR" sz="2400" b="1" dirty="0">
              <a:solidFill>
                <a:srgbClr val="353638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53638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1️⃣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0" i="0" dirty="0" err="1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설정탭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열기 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File-Preferences-Settings 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혹은 단축키 </a:t>
            </a:r>
            <a:r>
              <a:rPr lang="en-US" altLang="ko-KR" sz="2000" b="1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ctrl + , </a:t>
            </a:r>
            <a:endParaRPr lang="en-US" altLang="ko-KR" sz="2000" b="0" i="0" dirty="0">
              <a:solidFill>
                <a:srgbClr val="353638"/>
              </a:solidFill>
              <a:effectLst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53638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2️⃣ </a:t>
            </a:r>
            <a:r>
              <a:rPr lang="ko-KR" altLang="en-US" sz="2000" b="0" i="0" dirty="0" err="1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설정탭의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상단 검색창에 </a:t>
            </a:r>
            <a:r>
              <a:rPr lang="en-US" altLang="ko-KR" sz="2000" b="1" i="1" dirty="0"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default terminal profile 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 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353638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3️⃣ 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Default Profile: Windows 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</a:t>
            </a:r>
            <a:r>
              <a:rPr lang="en-US" altLang="ko-KR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b="0" i="0" dirty="0" err="1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셀렉트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박스에서</a:t>
            </a:r>
            <a:r>
              <a:rPr lang="ko-KR" altLang="en-US" sz="2000" b="1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 </a:t>
            </a:r>
            <a:r>
              <a:rPr lang="en-US" altLang="ko-KR" sz="2000" b="1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Bash</a:t>
            </a:r>
            <a:r>
              <a:rPr lang="ko-KR" altLang="en-US" sz="2000" b="0" i="0" dirty="0">
                <a:solidFill>
                  <a:srgbClr val="35363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변경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F71A4D-3A30-2EF4-032A-61F91B9BBAC2}"/>
              </a:ext>
            </a:extLst>
          </p:cNvPr>
          <p:cNvGrpSpPr/>
          <p:nvPr/>
        </p:nvGrpSpPr>
        <p:grpSpPr>
          <a:xfrm>
            <a:off x="2216560" y="3990912"/>
            <a:ext cx="7884675" cy="1264503"/>
            <a:chOff x="940561" y="3046239"/>
            <a:chExt cx="7884675" cy="126450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D249BDA-C611-CF8D-8544-DCAFC406C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561" y="3046239"/>
              <a:ext cx="2897818" cy="126450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3CB4CA1-0BFC-472B-533C-D2F86DD2D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2449" y="3046239"/>
              <a:ext cx="4802787" cy="1264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3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2A63A88-000E-F3D6-56EE-1DA212B9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학습목표🎓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33A33-3958-3DBC-55E7-C37F059DAEF6}"/>
              </a:ext>
            </a:extLst>
          </p:cNvPr>
          <p:cNvSpPr txBox="1"/>
          <p:nvPr/>
        </p:nvSpPr>
        <p:spPr>
          <a:xfrm>
            <a:off x="490331" y="2184204"/>
            <a:ext cx="7443063" cy="2489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프로그래밍 언어</a:t>
            </a:r>
            <a:r>
              <a:rPr lang="en-US" altLang="ko-KR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, </a:t>
            </a:r>
            <a:r>
              <a:rPr lang="ko-KR" altLang="en-US" sz="3600" dirty="0" err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파이썬의</a:t>
            </a: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기초 이해</a:t>
            </a:r>
            <a:endParaRPr lang="en-US" altLang="ko-KR" sz="36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err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파이썬의</a:t>
            </a: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문법 숙지와 활용</a:t>
            </a:r>
            <a:endParaRPr lang="en-US" altLang="ko-KR" sz="36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 err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파이썬을</a:t>
            </a:r>
            <a:r>
              <a:rPr lang="en-US" altLang="ko-KR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</a:t>
            </a: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이용한 데이터 조작 및 활용</a:t>
            </a:r>
          </a:p>
        </p:txBody>
      </p:sp>
    </p:spTree>
    <p:extLst>
      <p:ext uri="{BB962C8B-B14F-4D97-AF65-F5344CB8AC3E}">
        <p14:creationId xmlns:p14="http://schemas.microsoft.com/office/powerpoint/2010/main" val="305167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187BE-9772-50EF-DA54-260DB1D85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0240D39-FECC-C440-0F4B-0758DD48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커리큘럼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32D3E2A3-F23C-8714-44A1-23CE45C63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544778"/>
              </p:ext>
            </p:extLst>
          </p:nvPr>
        </p:nvGraphicFramePr>
        <p:xfrm>
          <a:off x="355600" y="1334747"/>
          <a:ext cx="11480800" cy="441113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1480800">
                  <a:extLst>
                    <a:ext uri="{9D8B030D-6E8A-4147-A177-3AD203B41FA5}">
                      <a16:colId xmlns:a16="http://schemas.microsoft.com/office/drawing/2014/main" val="979755339"/>
                    </a:ext>
                  </a:extLst>
                </a:gridCol>
              </a:tblGrid>
              <a:tr h="627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과정</a:t>
                      </a:r>
                    </a:p>
                  </a:txBody>
                  <a:tcPr anchor="ctr"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5762"/>
                  </a:ext>
                </a:extLst>
              </a:tr>
              <a:tr h="934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프로그래밍 언어</a:t>
                      </a:r>
                      <a:r>
                        <a:rPr lang="en-US" altLang="ko-KR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2000" dirty="0" err="1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파이썬의</a:t>
                      </a: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기초 개념 이해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80177"/>
                  </a:ext>
                </a:extLst>
              </a:tr>
              <a:tr h="934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파이썬 학습과 문제 풀이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45343"/>
                  </a:ext>
                </a:extLst>
              </a:tr>
              <a:tr h="975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파이썬</a:t>
                      </a:r>
                      <a:r>
                        <a:rPr lang="en-US" altLang="ko-KR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및 파이썬</a:t>
                      </a:r>
                      <a:r>
                        <a:rPr lang="en-US" altLang="ko-KR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라이브러리를 이용한 데이터 조작과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607216"/>
                  </a:ext>
                </a:extLst>
              </a:tr>
              <a:tr h="93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데이터 분석 프로젝트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9774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5F04AA1-6C84-4DD9-EACC-F6626C563B51}"/>
              </a:ext>
            </a:extLst>
          </p:cNvPr>
          <p:cNvGrpSpPr/>
          <p:nvPr/>
        </p:nvGrpSpPr>
        <p:grpSpPr>
          <a:xfrm>
            <a:off x="7634614" y="5925061"/>
            <a:ext cx="4252586" cy="348714"/>
            <a:chOff x="709733" y="5253343"/>
            <a:chExt cx="4783540" cy="3487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163FC5-DE57-6ACA-CD4E-22E78A54AA2D}"/>
                </a:ext>
              </a:extLst>
            </p:cNvPr>
            <p:cNvSpPr txBox="1"/>
            <p:nvPr/>
          </p:nvSpPr>
          <p:spPr>
            <a:xfrm>
              <a:off x="709733" y="5263503"/>
              <a:ext cx="4486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※ </a:t>
              </a:r>
              <a:r>
                <a:rPr lang="ko-KR" altLang="en-US" sz="1600" dirty="0">
                  <a:solidFill>
                    <a:schemeClr val="accent4">
                      <a:lumMod val="75000"/>
                    </a:schemeClr>
                  </a:solidFill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커리큘럼은 상황에 따라서 변동될 수 있습니다</a:t>
              </a:r>
              <a:r>
                <a:rPr lang="en-US" altLang="ko-KR" sz="16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.</a:t>
              </a:r>
              <a:r>
                <a:rPr lang="ko-KR" altLang="en-US" sz="16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 </a:t>
              </a:r>
            </a:p>
          </p:txBody>
        </p:sp>
        <p:pic>
          <p:nvPicPr>
            <p:cNvPr id="2052" name="Picture 4" descr="https://upload.wikimedia.org/wikipedia/commons/thumb/e/e6/Noto_Emoji_KitKat_263a.svg/220px-Noto_Emoji_KitKat_263a.svg.png">
              <a:extLst>
                <a:ext uri="{FF2B5EF4-FFF2-40B4-BE49-F238E27FC236}">
                  <a16:creationId xmlns:a16="http://schemas.microsoft.com/office/drawing/2014/main" id="{02873CF5-5F3A-48E2-1457-DB5725EBA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982" y="5253343"/>
              <a:ext cx="330291" cy="33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펼쳐진 책 이모티콘 📖">
            <a:extLst>
              <a:ext uri="{FF2B5EF4-FFF2-40B4-BE49-F238E27FC236}">
                <a16:creationId xmlns:a16="http://schemas.microsoft.com/office/drawing/2014/main" id="{0C86B5CB-1D1F-61DA-897A-24F65426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87" y="165302"/>
            <a:ext cx="814803" cy="81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2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641650" y="2600493"/>
            <a:ext cx="4908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개요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C1CD-AD94-F390-E2BE-151B9360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4582A-CE3A-9E32-299A-E0246EE5647A}"/>
              </a:ext>
            </a:extLst>
          </p:cNvPr>
          <p:cNvSpPr txBox="1"/>
          <p:nvPr/>
        </p:nvSpPr>
        <p:spPr>
          <a:xfrm>
            <a:off x="4044806" y="2600493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개요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4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파이썬이란</a:t>
            </a:r>
            <a:r>
              <a:rPr lang="en-US" altLang="ko-KR" b="1" dirty="0"/>
              <a:t>?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E1DFDD90-1E68-80A6-D8EE-0CB7FCDB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692205"/>
            <a:ext cx="6555412" cy="34735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</a:t>
            </a:r>
            <a:r>
              <a:rPr lang="ko-KR" altLang="en-US" dirty="0"/>
              <a:t>읽기 쉬운 문법과 간결한 구조를 가진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  </a:t>
            </a:r>
            <a:r>
              <a:rPr lang="ko-KR" altLang="en-US" b="1" dirty="0"/>
              <a:t>고급 프로그래밍 언어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1991</a:t>
            </a:r>
            <a:r>
              <a:rPr lang="ko-KR" altLang="en-US" dirty="0"/>
              <a:t>년 </a:t>
            </a:r>
            <a:r>
              <a:rPr lang="en-US" altLang="ko-KR" dirty="0"/>
              <a:t>Guido van Rossum</a:t>
            </a:r>
            <a:r>
              <a:rPr lang="ko-KR" altLang="en-US" dirty="0"/>
              <a:t>에 의해 개발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파이썬이라는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이름은 귀도가 좋아하는 코미디인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〈Monty Python's Flying Circus〉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에서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따옴</a:t>
            </a:r>
            <a:endParaRPr lang="en-US" altLang="ko-KR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65139081-F875-CDC3-A312-03448B61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912" y="1892845"/>
            <a:ext cx="3162300" cy="34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105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13CFBB4-00D9-4DC7-3517-856626AB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91FB9-4095-EF53-6415-A78F5FAE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프로그래밍 언어</a:t>
            </a:r>
            <a:endParaRPr lang="en-US" altLang="ko-KR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76DD042-6911-20AC-DE97-54BCBEFB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38064"/>
            <a:ext cx="11688424" cy="46388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</a:t>
            </a:r>
            <a:r>
              <a:rPr lang="ko-KR" altLang="en-US" dirty="0"/>
              <a:t>컴퓨터에게 작업을 지시하기 위해 사람이 사용하는 형식화된 언어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프로그램</a:t>
            </a:r>
            <a:r>
              <a:rPr lang="en-US" altLang="ko-KR" dirty="0"/>
              <a:t>: </a:t>
            </a:r>
            <a:r>
              <a:rPr lang="ko-KR" altLang="en-US" dirty="0"/>
              <a:t>컴퓨터에서 실행될 때 특정 작업을 수행하는 일련의 명령어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들의 모음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코드</a:t>
            </a:r>
            <a:r>
              <a:rPr lang="en-US" altLang="ko-KR" dirty="0"/>
              <a:t>: </a:t>
            </a:r>
            <a:r>
              <a:rPr lang="ko-KR" altLang="en-US" dirty="0"/>
              <a:t>프로그래밍 언어로 작성된 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코딩</a:t>
            </a:r>
            <a:r>
              <a:rPr lang="en-US" altLang="ko-KR" dirty="0"/>
              <a:t>: </a:t>
            </a:r>
            <a:r>
              <a:rPr lang="ko-KR" altLang="en-US" dirty="0"/>
              <a:t>코드를 작성하는 행위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고급 프로그래밍 언어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b="0" i="0" dirty="0">
                <a:solidFill>
                  <a:srgbClr val="040C28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사람이 이해하기 쉽게 작성된 프로그래밍 언어</a:t>
            </a:r>
            <a:endParaRPr lang="en-US" altLang="ko-KR" sz="2400" b="0" i="0" dirty="0">
              <a:solidFill>
                <a:srgbClr val="040C28"/>
              </a:solidFill>
              <a:effectLst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rgbClr val="040C28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↔ </a:t>
            </a:r>
            <a:r>
              <a:rPr lang="ko-KR" altLang="en-US" sz="2400" b="1" dirty="0">
                <a:solidFill>
                  <a:srgbClr val="040C28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저급 프로그래밍 언어 </a:t>
            </a:r>
            <a:r>
              <a:rPr lang="en-US" altLang="ko-KR" sz="2400" dirty="0">
                <a:solidFill>
                  <a:srgbClr val="040C28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solidFill>
                  <a:srgbClr val="040C28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컴퓨터가 이해하기 쉽게 작성된 프로그래밍 언어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06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31FA584-7ADC-2DAD-BA07-1CCC475F7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6CF2-C8E8-C289-4D00-D664112C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파이썬이란</a:t>
            </a:r>
            <a:r>
              <a:rPr lang="en-US" altLang="ko-KR" b="1" dirty="0"/>
              <a:t>?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0F4384-2C70-E3D6-1B4E-4DAC39BC7DF6}"/>
              </a:ext>
            </a:extLst>
          </p:cNvPr>
          <p:cNvGrpSpPr/>
          <p:nvPr/>
        </p:nvGrpSpPr>
        <p:grpSpPr>
          <a:xfrm>
            <a:off x="2663938" y="1644691"/>
            <a:ext cx="6495937" cy="4661215"/>
            <a:chOff x="2457563" y="1145407"/>
            <a:chExt cx="7276874" cy="52215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1F504F0-AE69-F745-18FC-803DF1DF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7563" y="1145407"/>
              <a:ext cx="7276873" cy="241423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40AC32C-8149-D008-1BC9-2E68AC7E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7564" y="3764853"/>
              <a:ext cx="7276873" cy="2602137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08E250-3E60-DD4F-AF3F-4B3B74C194AE}"/>
                </a:ext>
              </a:extLst>
            </p:cNvPr>
            <p:cNvSpPr/>
            <p:nvPr/>
          </p:nvSpPr>
          <p:spPr>
            <a:xfrm>
              <a:off x="2457563" y="1400721"/>
              <a:ext cx="7276873" cy="33283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C6F7919-F718-EA50-85D7-4E97DB164C76}"/>
                </a:ext>
              </a:extLst>
            </p:cNvPr>
            <p:cNvSpPr/>
            <p:nvPr/>
          </p:nvSpPr>
          <p:spPr>
            <a:xfrm>
              <a:off x="8699500" y="4372218"/>
              <a:ext cx="1034936" cy="466481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6843E5-BAE4-1F58-928B-4E60FB67E0D5}"/>
              </a:ext>
            </a:extLst>
          </p:cNvPr>
          <p:cNvSpPr txBox="1"/>
          <p:nvPr/>
        </p:nvSpPr>
        <p:spPr>
          <a:xfrm>
            <a:off x="2452063" y="971592"/>
            <a:ext cx="611505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 </a:t>
            </a:r>
            <a:r>
              <a:rPr lang="ko-KR" altLang="en-US" sz="2400" dirty="0"/>
              <a:t>현재 세계에서 가장 많이 사용 되는 언어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321012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815</Words>
  <Application>Microsoft Office PowerPoint</Application>
  <PresentationFormat>와이드스크린</PresentationFormat>
  <Paragraphs>165</Paragraphs>
  <Slides>30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G마켓 산스 TTF Bold</vt:lpstr>
      <vt:lpstr>Kim jung chul Gothic Regular</vt:lpstr>
      <vt:lpstr>Noto Sans KR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학습목표🎓</vt:lpstr>
      <vt:lpstr>커리큘럼</vt:lpstr>
      <vt:lpstr>PowerPoint 프레젠테이션</vt:lpstr>
      <vt:lpstr>PowerPoint 프레젠테이션</vt:lpstr>
      <vt:lpstr>파이썬이란?</vt:lpstr>
      <vt:lpstr>프로그래밍 언어</vt:lpstr>
      <vt:lpstr>파이썬이란?</vt:lpstr>
      <vt:lpstr>파이썬이란?</vt:lpstr>
      <vt:lpstr>인터프리터 언어 vs 컴파일 언어</vt:lpstr>
      <vt:lpstr>인터프리터 언어 vs 컴파일 언어</vt:lpstr>
      <vt:lpstr>파이썬의 철학</vt:lpstr>
      <vt:lpstr>파이썬의 활용분야</vt:lpstr>
      <vt:lpstr>파이썬 공식문서</vt:lpstr>
      <vt:lpstr>파이썬 학습을 효과적으로 하려면</vt:lpstr>
      <vt:lpstr>PowerPoint 프레젠테이션</vt:lpstr>
      <vt:lpstr>파이썬 설치(윈도우 사용자)</vt:lpstr>
      <vt:lpstr>파이썬 설치(윈도우 사용자)</vt:lpstr>
      <vt:lpstr>파이썬 설치(윈도우 사용자)</vt:lpstr>
      <vt:lpstr>파이썬 설치(맥 사용자)</vt:lpstr>
      <vt:lpstr>파이썬 첫 프로그램</vt:lpstr>
      <vt:lpstr>파이썬 첫 프로그램</vt:lpstr>
      <vt:lpstr>파이썬 첫 프로그램</vt:lpstr>
      <vt:lpstr>PowerPoint 프레젠테이션</vt:lpstr>
      <vt:lpstr>IDE</vt:lpstr>
      <vt:lpstr>Visual Studio Code 설치</vt:lpstr>
      <vt:lpstr>Visual Studio Code 설치</vt:lpstr>
      <vt:lpstr>Visual Studio Code 설치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304</cp:revision>
  <dcterms:created xsi:type="dcterms:W3CDTF">2023-01-31T04:26:23Z</dcterms:created>
  <dcterms:modified xsi:type="dcterms:W3CDTF">2025-07-10T00:37:38Z</dcterms:modified>
</cp:coreProperties>
</file>