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1004" r:id="rId2"/>
    <p:sldId id="673" r:id="rId3"/>
    <p:sldId id="257" r:id="rId4"/>
    <p:sldId id="562" r:id="rId5"/>
    <p:sldId id="960" r:id="rId6"/>
    <p:sldId id="961" r:id="rId7"/>
    <p:sldId id="962" r:id="rId8"/>
    <p:sldId id="945" r:id="rId9"/>
    <p:sldId id="262" r:id="rId10"/>
    <p:sldId id="963" r:id="rId11"/>
    <p:sldId id="964" r:id="rId12"/>
    <p:sldId id="801" r:id="rId13"/>
    <p:sldId id="965" r:id="rId14"/>
    <p:sldId id="966" r:id="rId15"/>
    <p:sldId id="812" r:id="rId16"/>
    <p:sldId id="814" r:id="rId17"/>
    <p:sldId id="940" r:id="rId18"/>
    <p:sldId id="997" r:id="rId19"/>
    <p:sldId id="998" r:id="rId20"/>
    <p:sldId id="999" r:id="rId21"/>
    <p:sldId id="967" r:id="rId22"/>
    <p:sldId id="679" r:id="rId23"/>
    <p:sldId id="968" r:id="rId24"/>
    <p:sldId id="971" r:id="rId25"/>
    <p:sldId id="969" r:id="rId26"/>
    <p:sldId id="972" r:id="rId27"/>
    <p:sldId id="970" r:id="rId28"/>
    <p:sldId id="1000" r:id="rId29"/>
    <p:sldId id="973" r:id="rId30"/>
    <p:sldId id="974" r:id="rId31"/>
    <p:sldId id="975" r:id="rId32"/>
    <p:sldId id="978" r:id="rId33"/>
    <p:sldId id="977" r:id="rId34"/>
    <p:sldId id="979" r:id="rId35"/>
    <p:sldId id="981" r:id="rId36"/>
    <p:sldId id="982" r:id="rId37"/>
    <p:sldId id="983" r:id="rId38"/>
    <p:sldId id="976" r:id="rId39"/>
    <p:sldId id="1001" r:id="rId40"/>
    <p:sldId id="1002" r:id="rId41"/>
    <p:sldId id="81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6230" autoAdjust="0"/>
  </p:normalViewPr>
  <p:slideViewPr>
    <p:cSldViewPr snapToGrid="0">
      <p:cViewPr>
        <p:scale>
          <a:sx n="66" d="100"/>
          <a:sy n="66" d="100"/>
        </p:scale>
        <p:origin x="1388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D8E88-E3E4-0291-C38E-3901BEE4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474CEA-DE9B-11FF-6AE5-A1D1F9EB4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F622EB-8663-A069-6DF3-A140EA1E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918A6-E24D-4120-853D-2C583A37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6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85AA-59BC-AC4F-4696-A81B9D40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6C6DDF-CC05-684B-BF31-58765CE05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420CEB-4456-24FE-B666-367B929BA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5C18D-EB22-F241-DC3C-996839970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DE72-33AF-D4F3-8153-D59203D5E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7200E-C661-C932-F71B-D87C318E3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A20557-E16F-972A-DC34-0ECF888D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079CD-C933-7D66-2D3B-E745EEC8E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0824-5F21-47AE-AF6E-A1764DC5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C45D58-0A64-5FB8-4373-B85A97445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1E78E6-C33A-9571-69E2-2BD5943EF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D0400-96FD-CE2E-4F23-905FA88CA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9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03F14-3925-B962-1BDA-59612AA95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36E4B3-133A-1C24-FC04-CC7538F1F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0660C8-5CAD-05B5-8532-FC3EED799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50AE87-C5E7-D072-B870-FCFC17888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45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B7E8-6030-30D0-8F67-8856567F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582CDF-B37A-4499-F420-622AC2821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3469DC-EF53-8C77-5186-4600183ED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84A9A-4C4B-B8A2-550F-E7F78C4FC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34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662A-16D6-16FF-B0BB-CDA75596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E935E1-4926-C7A2-E96E-4C8CE070A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1D521-F7BC-D836-5FC2-7F32A98EB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B4416-BFD7-25BE-EEDA-48BF9BACE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06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0C94-1080-CC9D-809F-46BDE987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E8DE2D-6F04-30AC-2846-2FED87D5B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60521F-B845-0EE8-23F1-0B994F95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DACE7-1E66-F4F4-F0B7-3D3B3D824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67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36F4-EBC0-3755-0671-547D549B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C70991-1397-113D-0033-DCE0B8D5D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16F40A-72B3-D69E-BD3D-CE647C086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07B13-577E-2A6D-DFC0-F848D6B8F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BCB357F-BD41-FB3F-14AC-9B9A8AE2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D6FDE2-1993-D830-C4F2-F34017BC2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3154"/>
            <a:ext cx="10972800" cy="3962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B715B1-DCDA-B560-007A-CC3CDD10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 및 사용 문법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3A0A-9B28-195E-137F-60F3C3DB53C9}"/>
              </a:ext>
            </a:extLst>
          </p:cNvPr>
          <p:cNvSpPr txBox="1"/>
          <p:nvPr/>
        </p:nvSpPr>
        <p:spPr>
          <a:xfrm>
            <a:off x="957182" y="3495046"/>
            <a:ext cx="9336349" cy="2809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✔️ 변수 선언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변수를 처음으로 만드는 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✔️ 값 할당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변수에 값을 저장하는 것</a:t>
            </a:r>
            <a:endParaRPr lang="en-US" altLang="ko-KR" sz="2000" dirty="0">
              <a:latin typeface="+mn-ea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	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</a:t>
            </a:r>
            <a:r>
              <a:rPr lang="en-US" altLang="ko-KR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파이썬은</a:t>
            </a:r>
            <a:r>
              <a:rPr lang="ko-KR" altLang="en-US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 변수의 선언과 할당을 동시에 해야 함</a:t>
            </a:r>
            <a:endParaRPr lang="en-US" altLang="ko-KR" sz="2000" dirty="0">
              <a:latin typeface="+mn-ea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 =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는 수학의 </a:t>
            </a:r>
            <a:r>
              <a:rPr lang="ko-KR" altLang="en-US" sz="2000" b="1" dirty="0">
                <a:solidFill>
                  <a:srgbClr val="FF5050"/>
                </a:solidFill>
                <a:latin typeface="+mn-ea"/>
                <a:cs typeface="Pretendard Light" panose="02000403000000020004" pitchFamily="2" charset="-127"/>
              </a:rPr>
              <a:t>같다</a:t>
            </a:r>
            <a:r>
              <a:rPr lang="en-US" altLang="ko-KR" sz="2000" b="1" dirty="0">
                <a:solidFill>
                  <a:srgbClr val="FF5050"/>
                </a:solidFill>
                <a:latin typeface="+mn-ea"/>
                <a:cs typeface="Pretendard Light" panose="02000403000000020004" pitchFamily="2" charset="-127"/>
              </a:rPr>
              <a:t>(</a:t>
            </a:r>
            <a:r>
              <a:rPr lang="ko-KR" altLang="en-US" sz="2000" b="1" dirty="0">
                <a:solidFill>
                  <a:srgbClr val="FF5050"/>
                </a:solidFill>
                <a:latin typeface="+mn-ea"/>
                <a:cs typeface="Pretendard Light" panose="02000403000000020004" pitchFamily="2" charset="-127"/>
              </a:rPr>
              <a:t>등호</a:t>
            </a:r>
            <a:r>
              <a:rPr lang="en-US" altLang="ko-KR" sz="2000" b="1" dirty="0">
                <a:solidFill>
                  <a:srgbClr val="FF5050"/>
                </a:solidFill>
                <a:latin typeface="+mn-ea"/>
                <a:cs typeface="Pretendard Light" panose="02000403000000020004" pitchFamily="2" charset="-127"/>
              </a:rPr>
              <a:t>)</a:t>
            </a:r>
            <a:r>
              <a:rPr lang="ko-KR" altLang="en-US" sz="2000" b="1" dirty="0">
                <a:solidFill>
                  <a:srgbClr val="FF5050"/>
                </a:solidFill>
                <a:latin typeface="+mn-ea"/>
                <a:cs typeface="Pretendard Light" panose="02000403000000020004" pitchFamily="2" charset="-127"/>
              </a:rPr>
              <a:t>가 아닌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“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대입 연산자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(assignment operator)”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	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</a:t>
            </a:r>
            <a:r>
              <a:rPr lang="en-US" altLang="ko-KR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>
                <a:solidFill>
                  <a:srgbClr val="FF5050"/>
                </a:solidFill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변수에 값을 대입한다</a:t>
            </a:r>
            <a:r>
              <a:rPr lang="en-US" altLang="ko-KR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할당한다</a:t>
            </a:r>
            <a:r>
              <a:rPr lang="en-US" altLang="ko-KR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+mn-ea"/>
                <a:ea typeface="Pretendard Light" panose="02000403000000020004" pitchFamily="2" charset="-127"/>
                <a:cs typeface="Pretendard Light" panose="02000403000000020004" pitchFamily="2" charset="-127"/>
              </a:rPr>
              <a:t>는 의미</a:t>
            </a:r>
            <a:endParaRPr lang="en-US" altLang="ko-KR" sz="2000" dirty="0">
              <a:latin typeface="+mn-ea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235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7BAFA4-5AAF-C2BE-F902-B402E6A7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5B409-6A07-1652-19C9-CDC52D74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식별자</a:t>
            </a:r>
            <a:r>
              <a:rPr lang="en-US" altLang="ko-KR" b="1" dirty="0"/>
              <a:t>(</a:t>
            </a:r>
            <a:r>
              <a:rPr lang="ko-KR" altLang="en-US" b="1" dirty="0"/>
              <a:t>변수 이름</a:t>
            </a:r>
            <a:r>
              <a:rPr lang="en-US" altLang="ko-KR" b="1" dirty="0"/>
              <a:t>)</a:t>
            </a:r>
            <a:r>
              <a:rPr lang="ko-KR" altLang="en-US" b="1" dirty="0"/>
              <a:t> 규칙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21400-EAEF-71F4-A162-26B2BCB58382}"/>
              </a:ext>
            </a:extLst>
          </p:cNvPr>
          <p:cNvSpPr txBox="1"/>
          <p:nvPr/>
        </p:nvSpPr>
        <p:spPr>
          <a:xfrm>
            <a:off x="251788" y="2085831"/>
            <a:ext cx="5196512" cy="367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영문자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한글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숫자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밑줄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(_)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사용 가능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띄어쓰기를 포함할 수 없음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숫자로 시작할 수 없음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대소문자 구분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+mn-ea"/>
                <a:cs typeface="Pretendard Light" panose="02000403000000020004" pitchFamily="2" charset="-127"/>
              </a:rPr>
              <a:t>예약어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(keyword)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는 사용 불가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D270738-3FB3-79B3-5477-3E92EB709A5F}"/>
              </a:ext>
            </a:extLst>
          </p:cNvPr>
          <p:cNvSpPr/>
          <p:nvPr/>
        </p:nvSpPr>
        <p:spPr>
          <a:xfrm>
            <a:off x="5448300" y="3923161"/>
            <a:ext cx="580062" cy="297180"/>
          </a:xfrm>
          <a:prstGeom prst="rightArrow">
            <a:avLst>
              <a:gd name="adj1" fmla="val 50000"/>
              <a:gd name="adj2" fmla="val 923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6CFC2-D2FC-B9F3-0ECD-6DBEA481E868}"/>
              </a:ext>
            </a:extLst>
          </p:cNvPr>
          <p:cNvSpPr txBox="1"/>
          <p:nvPr/>
        </p:nvSpPr>
        <p:spPr>
          <a:xfrm>
            <a:off x="251788" y="1097509"/>
            <a:ext cx="11034444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/>
              <a:t>💡식별자</a:t>
            </a:r>
            <a:r>
              <a:rPr lang="en-US" altLang="ko-KR" sz="2800" dirty="0"/>
              <a:t>(identifier) : </a:t>
            </a:r>
            <a:r>
              <a:rPr lang="ko-KR" altLang="en-US" sz="2800" dirty="0"/>
              <a:t>변수</a:t>
            </a:r>
            <a:r>
              <a:rPr lang="en-US" altLang="ko-KR" sz="2800" dirty="0"/>
              <a:t>, </a:t>
            </a:r>
            <a:r>
              <a:rPr lang="ko-KR" altLang="en-US" sz="2800" dirty="0"/>
              <a:t>함수</a:t>
            </a:r>
            <a:r>
              <a:rPr lang="en-US" altLang="ko-KR" sz="2800" dirty="0"/>
              <a:t>, </a:t>
            </a:r>
            <a:r>
              <a:rPr lang="ko-KR" altLang="en-US" sz="2800" dirty="0"/>
              <a:t>클래스 등 이름을 붙일 수 있는 요소의 이름</a:t>
            </a:r>
            <a:endParaRPr lang="en-US" altLang="ko-KR" sz="2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ADA135-A0BC-0F69-106A-EF0E4A13FE57}"/>
              </a:ext>
            </a:extLst>
          </p:cNvPr>
          <p:cNvGrpSpPr/>
          <p:nvPr/>
        </p:nvGrpSpPr>
        <p:grpSpPr>
          <a:xfrm>
            <a:off x="6381260" y="2584219"/>
            <a:ext cx="5480776" cy="2677884"/>
            <a:chOff x="6381260" y="2584219"/>
            <a:chExt cx="5480776" cy="2677884"/>
          </a:xfrm>
        </p:grpSpPr>
        <p:pic>
          <p:nvPicPr>
            <p:cNvPr id="4" name="그림 3" descr="텍스트, 스크린샷, 폰트, 전자제품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EA3BCAE-7FF3-0801-5B6F-5C2ECE2B1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3" t="35775" r="23900" b="24507"/>
            <a:stretch/>
          </p:blipFill>
          <p:spPr>
            <a:xfrm>
              <a:off x="6381260" y="3113263"/>
              <a:ext cx="2506980" cy="214884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0118C2-0CF9-4CDE-D4B2-A4A463A7BF30}"/>
                </a:ext>
              </a:extLst>
            </p:cNvPr>
            <p:cNvSpPr txBox="1"/>
            <p:nvPr/>
          </p:nvSpPr>
          <p:spPr>
            <a:xfrm>
              <a:off x="9613979" y="25842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❌사용불가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94860A-0D0A-80D9-7FB2-58FB4CF6A876}"/>
                </a:ext>
              </a:extLst>
            </p:cNvPr>
            <p:cNvSpPr txBox="1"/>
            <p:nvPr/>
          </p:nvSpPr>
          <p:spPr>
            <a:xfrm>
              <a:off x="6798623" y="2584219"/>
              <a:ext cx="16722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✅사용가능</a:t>
              </a:r>
            </a:p>
          </p:txBody>
        </p:sp>
        <p:pic>
          <p:nvPicPr>
            <p:cNvPr id="5" name="그림 4" descr="텍스트, 스크린샷, 디스플레이, 소프트웨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25674CF-1B5F-12BB-23A6-DC30F573A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74" t="33518" r="48538" b="29254"/>
            <a:stretch>
              <a:fillRect/>
            </a:stretch>
          </p:blipFill>
          <p:spPr>
            <a:xfrm>
              <a:off x="9038174" y="3113263"/>
              <a:ext cx="2823862" cy="214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113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41762" cy="87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아래와 같이 변수 이름을 만들었더니 에러가 발생했습니다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변수의 이름을 올바르게 고쳐봅시다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468716F-42D4-5FAD-C44D-D5D5CACB7F1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퀴즈</a:t>
            </a:r>
            <a:r>
              <a:rPr lang="en-US" altLang="ko-KR" dirty="0">
                <a:solidFill>
                  <a:srgbClr val="ED7D31"/>
                </a:solidFill>
              </a:rPr>
              <a:t>1.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93197-FA9B-CE89-56F0-6B47FF521F2C}"/>
              </a:ext>
            </a:extLst>
          </p:cNvPr>
          <p:cNvSpPr/>
          <p:nvPr/>
        </p:nvSpPr>
        <p:spPr>
          <a:xfrm>
            <a:off x="3357612" y="2613259"/>
            <a:ext cx="5476776" cy="2545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</a:rPr>
              <a:t>#</a:t>
            </a:r>
            <a:r>
              <a:rPr lang="ko-KR" altLang="en-US" sz="2000">
                <a:solidFill>
                  <a:schemeClr val="tx1"/>
                </a:solidFill>
              </a:rPr>
              <a:t> 에러가 발생한 변수명</a:t>
            </a:r>
            <a:endParaRPr lang="en-US" altLang="ko-KR" sz="200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1st_place = "Gold"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 name = "Alice"</a:t>
            </a:r>
          </a:p>
          <a:p>
            <a:pPr lvl="1"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class = "Math"</a:t>
            </a:r>
            <a:endParaRPr lang="en-US" altLang="ko-KR" sz="2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63C5D7D-F9E5-D760-58D6-4F14E471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DBADB-65BD-1AEA-13EA-107B10EF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예약어</a:t>
            </a:r>
            <a:r>
              <a:rPr lang="en-US" altLang="ko-KR" dirty="0"/>
              <a:t>(Keyword)</a:t>
            </a:r>
            <a:endParaRPr lang="en-US" altLang="ko-KR" b="1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1F9957F-490D-8186-DC41-3D123D5B9B28}"/>
              </a:ext>
            </a:extLst>
          </p:cNvPr>
          <p:cNvSpPr txBox="1">
            <a:spLocks/>
          </p:cNvSpPr>
          <p:nvPr/>
        </p:nvSpPr>
        <p:spPr>
          <a:xfrm>
            <a:off x="238991" y="1145407"/>
            <a:ext cx="11701221" cy="29937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💡프로그래밍 언어가 미리 정해 놓은 특별한 의미를 가진 단어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dirty="0"/>
              <a:t>문법 구조를 구성하기 위해 사용되며</a:t>
            </a:r>
            <a:r>
              <a:rPr lang="en-US" altLang="ko-KR" dirty="0"/>
              <a:t>, </a:t>
            </a:r>
            <a:r>
              <a:rPr lang="ko-KR" altLang="en-US" dirty="0" err="1"/>
              <a:t>변수명</a:t>
            </a:r>
            <a:r>
              <a:rPr lang="en-US" altLang="ko-KR" dirty="0"/>
              <a:t>/</a:t>
            </a:r>
            <a:r>
              <a:rPr lang="ko-KR" altLang="en-US" dirty="0" err="1"/>
              <a:t>함수명</a:t>
            </a:r>
            <a:r>
              <a:rPr lang="ko-KR" altLang="en-US" dirty="0"/>
              <a:t> 등으로 사용할 수 없음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파이썬의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대표적인 </a:t>
            </a: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예약어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if, else, for, while, def, return, class, import, True, False, None …</a:t>
            </a:r>
          </a:p>
        </p:txBody>
      </p:sp>
    </p:spTree>
    <p:extLst>
      <p:ext uri="{BB962C8B-B14F-4D97-AF65-F5344CB8AC3E}">
        <p14:creationId xmlns:p14="http://schemas.microsoft.com/office/powerpoint/2010/main" val="368797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E6328-5E32-5189-E29D-3C367E39B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87BA84B-1E59-CF62-C780-0E84CAB6A85E}"/>
              </a:ext>
            </a:extLst>
          </p:cNvPr>
          <p:cNvSpPr txBox="1">
            <a:spLocks/>
          </p:cNvSpPr>
          <p:nvPr/>
        </p:nvSpPr>
        <p:spPr>
          <a:xfrm>
            <a:off x="251788" y="2340384"/>
            <a:ext cx="5463212" cy="217723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1️⃣ </a:t>
            </a:r>
            <a:r>
              <a:rPr lang="ko-KR" altLang="en-US" b="1" dirty="0" err="1"/>
              <a:t>스네이크</a:t>
            </a:r>
            <a:r>
              <a:rPr lang="ko-KR" altLang="en-US" b="1" dirty="0"/>
              <a:t> 케이스 </a:t>
            </a:r>
            <a:r>
              <a:rPr lang="en-US" altLang="ko-KR" b="1" dirty="0"/>
              <a:t>(Snake Case)</a:t>
            </a:r>
          </a:p>
          <a:p>
            <a:pPr lvl="1"/>
            <a:r>
              <a:rPr lang="ko-KR" altLang="en-US" dirty="0"/>
              <a:t>모든 단어를 </a:t>
            </a:r>
            <a:r>
              <a:rPr lang="en-US" altLang="ko-KR" dirty="0"/>
              <a:t>_</a:t>
            </a:r>
            <a:r>
              <a:rPr lang="ko-KR" altLang="en-US" dirty="0"/>
              <a:t>로 연결</a:t>
            </a:r>
            <a:endParaRPr lang="en-US" altLang="ko-KR" dirty="0"/>
          </a:p>
          <a:p>
            <a:pPr lvl="1"/>
            <a:r>
              <a:rPr lang="ko-KR" altLang="en-US" b="1" dirty="0"/>
              <a:t>사용 예</a:t>
            </a:r>
            <a:r>
              <a:rPr lang="en-US" altLang="ko-KR" b="1" dirty="0"/>
              <a:t>: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r>
              <a:rPr lang="en-US" altLang="ko-KR" dirty="0"/>
              <a:t>, </a:t>
            </a:r>
            <a:r>
              <a:rPr lang="ko-KR" altLang="en-US" dirty="0"/>
              <a:t>상수 등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✔️ </a:t>
            </a:r>
            <a:r>
              <a:rPr lang="ko-KR" altLang="en-US" dirty="0" err="1"/>
              <a:t>파이썬은</a:t>
            </a:r>
            <a:r>
              <a:rPr lang="ko-KR" altLang="en-US" dirty="0"/>
              <a:t> 주로 </a:t>
            </a:r>
            <a:r>
              <a:rPr lang="ko-KR" altLang="en-US" dirty="0" err="1"/>
              <a:t>스네이크</a:t>
            </a:r>
            <a:r>
              <a:rPr lang="ko-KR" altLang="en-US" dirty="0"/>
              <a:t> 케이스 사용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C0B28D-635D-B7B5-8E55-E40798E6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작성 스타일</a:t>
            </a:r>
          </a:p>
        </p:txBody>
      </p:sp>
      <p:pic>
        <p:nvPicPr>
          <p:cNvPr id="4" name="그림 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6A4FE9-EED8-A1AB-1483-7C80D97A8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904875"/>
            <a:ext cx="7620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D654B-7081-35F0-F893-97A51923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F2D5FF-67F7-BB39-E133-7CEB8B68E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439" y="1498485"/>
            <a:ext cx="7620000" cy="3861027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E985A01-596F-0CEA-8FE1-47D60EC4A091}"/>
              </a:ext>
            </a:extLst>
          </p:cNvPr>
          <p:cNvSpPr txBox="1">
            <a:spLocks/>
          </p:cNvSpPr>
          <p:nvPr/>
        </p:nvSpPr>
        <p:spPr>
          <a:xfrm>
            <a:off x="251788" y="2635032"/>
            <a:ext cx="5348912" cy="158793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2️⃣ </a:t>
            </a:r>
            <a:r>
              <a:rPr lang="ko-KR" altLang="en-US" b="1" dirty="0"/>
              <a:t>파스칼 케이스 </a:t>
            </a:r>
            <a:r>
              <a:rPr lang="en-US" altLang="ko-KR" b="1" dirty="0"/>
              <a:t>(Pascal Case)</a:t>
            </a:r>
          </a:p>
          <a:p>
            <a:pPr lvl="1"/>
            <a:r>
              <a:rPr lang="ko-KR" altLang="en-US" dirty="0"/>
              <a:t>모든 단어의 첫 글자를 대문자로 시작</a:t>
            </a:r>
            <a:endParaRPr lang="en-US" altLang="ko-KR" dirty="0"/>
          </a:p>
          <a:p>
            <a:pPr lvl="1"/>
            <a:r>
              <a:rPr lang="ko-KR" altLang="en-US" b="1" dirty="0"/>
              <a:t>사용 예</a:t>
            </a:r>
            <a:r>
              <a:rPr lang="en-US" altLang="ko-KR" b="1" dirty="0"/>
              <a:t>:</a:t>
            </a:r>
            <a:r>
              <a:rPr lang="ko-KR" altLang="en-US" dirty="0"/>
              <a:t> 클래스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BFAFD4-7257-A685-2008-2A4CA624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작성 스타일</a:t>
            </a:r>
          </a:p>
        </p:txBody>
      </p:sp>
    </p:spTree>
    <p:extLst>
      <p:ext uri="{BB962C8B-B14F-4D97-AF65-F5344CB8AC3E}">
        <p14:creationId xmlns:p14="http://schemas.microsoft.com/office/powerpoint/2010/main" val="237280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5549B-0BB9-8AAB-BA33-9575C8388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0D73E8-D348-01EF-F2A1-E842A327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74" y="1852612"/>
            <a:ext cx="6753175" cy="3190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045D12E-AA21-9640-5A0E-E243810A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작성 스타일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37C58-3DDA-61B0-70DB-05014E28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2577307"/>
            <a:ext cx="6155411" cy="1741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800" dirty="0"/>
              <a:t>3️⃣ </a:t>
            </a:r>
            <a:r>
              <a:rPr lang="ko-KR" altLang="en-US" b="1" dirty="0"/>
              <a:t>카멜 케이스 </a:t>
            </a:r>
            <a:r>
              <a:rPr lang="en-US" altLang="ko-KR" b="1" dirty="0"/>
              <a:t>(Camel Case)</a:t>
            </a:r>
          </a:p>
          <a:p>
            <a:pPr lvl="1"/>
            <a:r>
              <a:rPr lang="ko-KR" altLang="en-US" dirty="0"/>
              <a:t>첫 단어는 소문자</a:t>
            </a:r>
            <a:r>
              <a:rPr lang="en-US" altLang="ko-KR" dirty="0"/>
              <a:t>, </a:t>
            </a:r>
            <a:r>
              <a:rPr lang="ko-KR" altLang="en-US" dirty="0"/>
              <a:t>이후 단어는 대문자로 시작</a:t>
            </a:r>
            <a:endParaRPr lang="en-US" altLang="ko-KR" dirty="0"/>
          </a:p>
          <a:p>
            <a:pPr lvl="1"/>
            <a:r>
              <a:rPr lang="ko-KR" altLang="en-US" b="1" dirty="0"/>
              <a:t>사용 예</a:t>
            </a:r>
            <a:r>
              <a:rPr lang="en-US" altLang="ko-KR" b="1" dirty="0"/>
              <a:t>: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 err="1"/>
              <a:t>함수명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302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13CFBB4-00D9-4DC7-3517-856626AB8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1FB9-4095-EF53-6415-A78F5FAE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변수의 특징</a:t>
            </a:r>
            <a:endParaRPr lang="en-US" altLang="ko-KR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576DD042-6911-20AC-DE97-54BCBEFB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38064"/>
            <a:ext cx="11688424" cy="3133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</a:t>
            </a:r>
            <a:r>
              <a:rPr lang="ko-KR" altLang="en-US" dirty="0"/>
              <a:t>변수에 할당된 값을 바꿀 수 있음</a:t>
            </a:r>
            <a:r>
              <a:rPr lang="en-US" altLang="ko-KR" dirty="0"/>
              <a:t>(</a:t>
            </a:r>
            <a:r>
              <a:rPr lang="ko-KR" altLang="en-US" dirty="0"/>
              <a:t>재할당 가능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ko-KR" altLang="en-US" dirty="0" err="1"/>
              <a:t>파이썬은</a:t>
            </a:r>
            <a:r>
              <a:rPr lang="ko-KR" altLang="en-US" dirty="0"/>
              <a:t> 동적 타입 언어이므로</a:t>
            </a:r>
            <a:r>
              <a:rPr lang="en-US" altLang="ko-KR" dirty="0"/>
              <a:t>, </a:t>
            </a:r>
            <a:r>
              <a:rPr lang="ko-KR" altLang="en-US" dirty="0"/>
              <a:t>재할당 시 자료형도 바꿀 수 있음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변수에는 하나의 값만 저장 가능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새로운 값을 할당하면 이전 값은 사라짐</a:t>
            </a:r>
          </a:p>
        </p:txBody>
      </p:sp>
    </p:spTree>
    <p:extLst>
      <p:ext uri="{BB962C8B-B14F-4D97-AF65-F5344CB8AC3E}">
        <p14:creationId xmlns:p14="http://schemas.microsoft.com/office/powerpoint/2010/main" val="3968306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B3BC734-BD8C-7E8E-0F4D-524775452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, 멀티미디어 소프트웨어, 소프트웨어, 그래픽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1B3F32-81EE-C2F4-90FF-B7456A669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470"/>
            <a:ext cx="12192000" cy="47302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C7056B7-2A54-DFCD-26CC-9060A400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줄에 여러 변수 대입</a:t>
            </a:r>
            <a:endParaRPr lang="en-US" altLang="ko-KR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DB77F05E-D523-2E00-F32E-9032202F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93182"/>
            <a:ext cx="11688424" cy="202831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여러 자료를 여러 변수에 한 줄로 할당할 수 있음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dirty="0"/>
              <a:t>좌측 변수에 각각 </a:t>
            </a:r>
            <a:r>
              <a:rPr lang="ko-KR" altLang="en-US" b="1" dirty="0"/>
              <a:t>순서대로 대응</a:t>
            </a:r>
            <a:r>
              <a:rPr lang="ko-KR" altLang="en-US" dirty="0"/>
              <a:t>하여 값이 할당됨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비슷한 성질의 변수를 정리하는데 유용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681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02F885D-83AF-E56D-6B35-95DD033F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469D-D7F9-1DCF-9B1E-4A604F4A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줄에 여러 변수 대입</a:t>
            </a:r>
            <a:endParaRPr lang="en-US" altLang="ko-KR" b="1" dirty="0"/>
          </a:p>
        </p:txBody>
      </p:sp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325443-D5AA-0362-9D6E-6DC03D70E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12299" r="5883" b="12448"/>
          <a:stretch/>
        </p:blipFill>
        <p:spPr>
          <a:xfrm>
            <a:off x="1246682" y="1278432"/>
            <a:ext cx="9698636" cy="4301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5F6E4-0DCF-BEDD-40D2-4A0D3F2A6ADF}"/>
              </a:ext>
            </a:extLst>
          </p:cNvPr>
          <p:cNvSpPr txBox="1"/>
          <p:nvPr/>
        </p:nvSpPr>
        <p:spPr>
          <a:xfrm>
            <a:off x="1159598" y="5366545"/>
            <a:ext cx="10118036" cy="744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400" dirty="0"/>
              <a:t>코드의 가독성을 해치지 않는 범위에서 사용</a:t>
            </a:r>
            <a:r>
              <a:rPr lang="en-US" altLang="ko-KR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483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</a:t>
            </a:r>
            <a:r>
              <a:rPr lang="en-US" altLang="ko-KR" dirty="0"/>
              <a:t> vs </a:t>
            </a:r>
            <a:r>
              <a:rPr lang="ko-KR" altLang="en-US" dirty="0"/>
              <a:t>글로벌 환경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3E6B913-A6C2-5F3E-F7F7-6E7CF96E3F87}"/>
              </a:ext>
            </a:extLst>
          </p:cNvPr>
          <p:cNvGrpSpPr/>
          <p:nvPr/>
        </p:nvGrpSpPr>
        <p:grpSpPr>
          <a:xfrm>
            <a:off x="364243" y="1690688"/>
            <a:ext cx="11414767" cy="4858393"/>
            <a:chOff x="364243" y="1690688"/>
            <a:chExt cx="11414767" cy="485839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93C1442-343E-5716-7E6B-675F180B9545}"/>
                </a:ext>
              </a:extLst>
            </p:cNvPr>
            <p:cNvSpPr/>
            <p:nvPr/>
          </p:nvSpPr>
          <p:spPr>
            <a:xfrm>
              <a:off x="364243" y="5501212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8774B9-E670-BF4A-2E78-B5627A13553D}"/>
                </a:ext>
              </a:extLst>
            </p:cNvPr>
            <p:cNvSpPr/>
            <p:nvPr/>
          </p:nvSpPr>
          <p:spPr>
            <a:xfrm>
              <a:off x="974745" y="2112447"/>
              <a:ext cx="3281082" cy="249593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34F523-EB52-F0A8-DEED-8B9666A07172}"/>
                </a:ext>
              </a:extLst>
            </p:cNvPr>
            <p:cNvSpPr/>
            <p:nvPr/>
          </p:nvSpPr>
          <p:spPr>
            <a:xfrm>
              <a:off x="1692625" y="1910761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글로벌 환경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BB4B17-F55A-1B67-79AD-E5501EC51380}"/>
                </a:ext>
              </a:extLst>
            </p:cNvPr>
            <p:cNvSpPr txBox="1"/>
            <p:nvPr/>
          </p:nvSpPr>
          <p:spPr>
            <a:xfrm>
              <a:off x="1234940" y="2450594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3.8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076D5-E09E-5A62-2B77-B382BF77EB1B}"/>
                </a:ext>
              </a:extLst>
            </p:cNvPr>
            <p:cNvSpPr txBox="1"/>
            <p:nvPr/>
          </p:nvSpPr>
          <p:spPr>
            <a:xfrm>
              <a:off x="1234940" y="2986037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aaa</a:t>
              </a:r>
              <a:r>
                <a:rPr lang="en-US" altLang="ko-KR" dirty="0"/>
                <a:t> 2.X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14B496-B961-1FF2-82A3-9BBABFCA34BC}"/>
                </a:ext>
              </a:extLst>
            </p:cNvPr>
            <p:cNvSpPr txBox="1"/>
            <p:nvPr/>
          </p:nvSpPr>
          <p:spPr>
            <a:xfrm>
              <a:off x="1234938" y="3478153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bbb</a:t>
              </a:r>
              <a:r>
                <a:rPr lang="en-US" altLang="ko-KR" dirty="0"/>
                <a:t> 1.X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27C8BA-C82E-1289-E89B-C69A3E37D5B3}"/>
                </a:ext>
              </a:extLst>
            </p:cNvPr>
            <p:cNvSpPr txBox="1"/>
            <p:nvPr/>
          </p:nvSpPr>
          <p:spPr>
            <a:xfrm>
              <a:off x="1234939" y="3957017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/>
                <a:t>ccc 3.X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0FDC81-8579-46D5-D6A7-B9984E96E6FD}"/>
                </a:ext>
              </a:extLst>
            </p:cNvPr>
            <p:cNvSpPr txBox="1"/>
            <p:nvPr/>
          </p:nvSpPr>
          <p:spPr>
            <a:xfrm>
              <a:off x="861114" y="5679075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E6BEF4F-49D2-E736-FF03-CCA2EC6B84D9}"/>
                </a:ext>
              </a:extLst>
            </p:cNvPr>
            <p:cNvSpPr/>
            <p:nvPr/>
          </p:nvSpPr>
          <p:spPr>
            <a:xfrm>
              <a:off x="645262" y="5374221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9204720-EDC0-FE4F-098D-2677BC66BD37}"/>
                </a:ext>
              </a:extLst>
            </p:cNvPr>
            <p:cNvSpPr/>
            <p:nvPr/>
          </p:nvSpPr>
          <p:spPr>
            <a:xfrm>
              <a:off x="2864762" y="5501212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2A348B-8A8F-8B20-B33B-AC0240304509}"/>
                </a:ext>
              </a:extLst>
            </p:cNvPr>
            <p:cNvSpPr txBox="1"/>
            <p:nvPr/>
          </p:nvSpPr>
          <p:spPr>
            <a:xfrm>
              <a:off x="3415288" y="5679075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F9AD1E-1220-D156-F38B-C292DE73C9B1}"/>
                </a:ext>
              </a:extLst>
            </p:cNvPr>
            <p:cNvSpPr/>
            <p:nvPr/>
          </p:nvSpPr>
          <p:spPr>
            <a:xfrm>
              <a:off x="3145781" y="5374221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6BDDD1C-CD96-3903-24CC-F0CE3EE03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702" y="4709329"/>
              <a:ext cx="339923" cy="584438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667301A-CFD5-1975-C2E8-002C1FE23E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0643" y="4696614"/>
              <a:ext cx="416500" cy="584438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134FF74-2FF6-68BA-948A-69A8E8352F65}"/>
                </a:ext>
              </a:extLst>
            </p:cNvPr>
            <p:cNvSpPr/>
            <p:nvPr/>
          </p:nvSpPr>
          <p:spPr>
            <a:xfrm>
              <a:off x="5768148" y="2112447"/>
              <a:ext cx="3281082" cy="149691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8DE9ED-A189-F319-20D6-821AC224AAE9}"/>
                </a:ext>
              </a:extLst>
            </p:cNvPr>
            <p:cNvSpPr/>
            <p:nvPr/>
          </p:nvSpPr>
          <p:spPr>
            <a:xfrm>
              <a:off x="6486028" y="1910761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가상 환경 </a:t>
              </a:r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97AA0-ABCC-64E5-278A-0B70F00DFAED}"/>
                </a:ext>
              </a:extLst>
            </p:cNvPr>
            <p:cNvSpPr txBox="1"/>
            <p:nvPr/>
          </p:nvSpPr>
          <p:spPr>
            <a:xfrm>
              <a:off x="6028343" y="2450594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3.6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9DE91A-9D73-5FA6-1492-F49962234ADB}"/>
                </a:ext>
              </a:extLst>
            </p:cNvPr>
            <p:cNvSpPr txBox="1"/>
            <p:nvPr/>
          </p:nvSpPr>
          <p:spPr>
            <a:xfrm>
              <a:off x="6028343" y="2986037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aaa</a:t>
              </a:r>
              <a:r>
                <a:rPr lang="en-US" altLang="ko-KR" dirty="0"/>
                <a:t> 2.X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B752A8A-21F0-ABCA-0D57-E7C19F338250}"/>
                </a:ext>
              </a:extLst>
            </p:cNvPr>
            <p:cNvSpPr/>
            <p:nvPr/>
          </p:nvSpPr>
          <p:spPr>
            <a:xfrm>
              <a:off x="9771851" y="2451835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B7A212-C2C8-5B7B-DF59-B35BE1933AAB}"/>
                </a:ext>
              </a:extLst>
            </p:cNvPr>
            <p:cNvSpPr txBox="1"/>
            <p:nvPr/>
          </p:nvSpPr>
          <p:spPr>
            <a:xfrm>
              <a:off x="10268722" y="262969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8B38D-182C-BB2F-8340-DF1B76E93151}"/>
                </a:ext>
              </a:extLst>
            </p:cNvPr>
            <p:cNvSpPr/>
            <p:nvPr/>
          </p:nvSpPr>
          <p:spPr>
            <a:xfrm>
              <a:off x="10052870" y="2324844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B0125C3-EAF5-155A-1B3D-ACEF014B3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066" y="2790344"/>
              <a:ext cx="457201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F6583A-0D18-C946-7123-F396A7468719}"/>
                </a:ext>
              </a:extLst>
            </p:cNvPr>
            <p:cNvSpPr/>
            <p:nvPr/>
          </p:nvSpPr>
          <p:spPr>
            <a:xfrm>
              <a:off x="5768148" y="4182162"/>
              <a:ext cx="3281082" cy="203328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24FBEBF-629C-CF1C-651A-5E7A76AB4E32}"/>
                </a:ext>
              </a:extLst>
            </p:cNvPr>
            <p:cNvSpPr/>
            <p:nvPr/>
          </p:nvSpPr>
          <p:spPr>
            <a:xfrm>
              <a:off x="6486028" y="3980476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가상 환경 </a:t>
              </a:r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EEEBAA-90C8-C1A4-0DAC-3A737FE976BE}"/>
                </a:ext>
              </a:extLst>
            </p:cNvPr>
            <p:cNvSpPr txBox="1"/>
            <p:nvPr/>
          </p:nvSpPr>
          <p:spPr>
            <a:xfrm>
              <a:off x="6028343" y="4520309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3.8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524BB6B-0C1D-8B96-2A45-A85004B57329}"/>
                </a:ext>
              </a:extLst>
            </p:cNvPr>
            <p:cNvSpPr/>
            <p:nvPr/>
          </p:nvSpPr>
          <p:spPr>
            <a:xfrm>
              <a:off x="9771851" y="4521550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D6F65CA-F0BC-1625-36AE-8E961BBE3DC0}"/>
                </a:ext>
              </a:extLst>
            </p:cNvPr>
            <p:cNvSpPr txBox="1"/>
            <p:nvPr/>
          </p:nvSpPr>
          <p:spPr>
            <a:xfrm>
              <a:off x="10268722" y="4699413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48A823D-E600-1D2C-775E-5B9FD08C1765}"/>
                </a:ext>
              </a:extLst>
            </p:cNvPr>
            <p:cNvSpPr/>
            <p:nvPr/>
          </p:nvSpPr>
          <p:spPr>
            <a:xfrm>
              <a:off x="10052870" y="4394559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B6DB6CB-9F1B-DDAC-9537-5C6B78910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066" y="4860059"/>
              <a:ext cx="457201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6C02EF-915D-8517-2A8E-7446CEC1739C}"/>
                </a:ext>
              </a:extLst>
            </p:cNvPr>
            <p:cNvSpPr txBox="1"/>
            <p:nvPr/>
          </p:nvSpPr>
          <p:spPr>
            <a:xfrm>
              <a:off x="6019760" y="5055479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bbb</a:t>
              </a:r>
              <a:r>
                <a:rPr lang="en-US" altLang="ko-KR" dirty="0"/>
                <a:t> 1.X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F6C06FF-B64E-FE0D-4008-14FF159C2EC2}"/>
                </a:ext>
              </a:extLst>
            </p:cNvPr>
            <p:cNvSpPr txBox="1"/>
            <p:nvPr/>
          </p:nvSpPr>
          <p:spPr>
            <a:xfrm>
              <a:off x="6019759" y="5578292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/>
                <a:t>ccc 3.X </a:t>
              </a:r>
              <a:r>
                <a:rPr lang="ko-KR" altLang="en-US" dirty="0"/>
                <a:t>버전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FD517B2-51EA-5200-4C06-BA227B24BFC3}"/>
                </a:ext>
              </a:extLst>
            </p:cNvPr>
            <p:cNvCxnSpPr>
              <a:cxnSpLocks/>
            </p:cNvCxnSpPr>
            <p:nvPr/>
          </p:nvCxnSpPr>
          <p:spPr>
            <a:xfrm>
              <a:off x="5239264" y="1690688"/>
              <a:ext cx="0" cy="485839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19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E14EC5B-271D-FFA5-3BC9-E144C0C7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8C9DE-4270-6A95-5131-C6083669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교환</a:t>
            </a:r>
            <a:endParaRPr lang="en-US" altLang="ko-KR" b="1" dirty="0"/>
          </a:p>
        </p:txBody>
      </p:sp>
      <p:pic>
        <p:nvPicPr>
          <p:cNvPr id="4" name="그림 3" descr="텍스트, 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94C6D82-7E21-334D-06E2-FB5C82CF3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37"/>
            <a:ext cx="12192000" cy="50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89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4D73-4DA4-D6C5-2F6F-C12D2989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E04CE-E565-90B8-A66B-460DA7EBCD5B}"/>
              </a:ext>
            </a:extLst>
          </p:cNvPr>
          <p:cNvSpPr txBox="1"/>
          <p:nvPr/>
        </p:nvSpPr>
        <p:spPr>
          <a:xfrm>
            <a:off x="4892796" y="2600493"/>
            <a:ext cx="2406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자료형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05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1EAB4-3BC1-8F24-CB8D-24FED42C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CE423-95F9-4CB0-FDF3-491ACE959E1D}"/>
              </a:ext>
            </a:extLst>
          </p:cNvPr>
          <p:cNvSpPr txBox="1"/>
          <p:nvPr/>
        </p:nvSpPr>
        <p:spPr>
          <a:xfrm>
            <a:off x="251788" y="1145407"/>
            <a:ext cx="11511115" cy="23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 </a:t>
            </a:r>
            <a:r>
              <a:rPr lang="ko-KR" altLang="en-US" sz="2800" dirty="0"/>
              <a:t>변수에 저장되는 </a:t>
            </a:r>
            <a:r>
              <a:rPr lang="ko-KR" altLang="en-US" sz="2800" b="1" dirty="0"/>
              <a:t>데이터의 종류와 구조를 정의하는 것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파이썬은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 선언 시 자료형을 명시하지 않아도 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저장되는 값에 따라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자동으로 자료형이 결정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됨 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동적 타이핑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(Dynamic Typing)</a:t>
            </a:r>
          </a:p>
        </p:txBody>
      </p:sp>
    </p:spTree>
    <p:extLst>
      <p:ext uri="{BB962C8B-B14F-4D97-AF65-F5344CB8AC3E}">
        <p14:creationId xmlns:p14="http://schemas.microsoft.com/office/powerpoint/2010/main" val="4071419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CB2B-297B-A8C4-3270-690F68618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5CE7-973A-A4BB-CC57-8B293501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46926-1FA3-C661-22B9-4621A2F53380}"/>
              </a:ext>
            </a:extLst>
          </p:cNvPr>
          <p:cNvSpPr txBox="1"/>
          <p:nvPr/>
        </p:nvSpPr>
        <p:spPr>
          <a:xfrm>
            <a:off x="251788" y="1145407"/>
            <a:ext cx="11511115" cy="455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파이썬의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주요 자료형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숫자형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int –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정수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float –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실수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complex –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복소수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문자형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str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불리언형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True,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False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시퀀스형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list, tuple, range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집합형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set,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frozenset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매핑형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None :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NoneType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–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아무 값도 없음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215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45702-E618-F51B-C143-C235829A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53C48-709F-49A9-CE58-CAB2EA5C8392}"/>
              </a:ext>
            </a:extLst>
          </p:cNvPr>
          <p:cNvSpPr txBox="1"/>
          <p:nvPr/>
        </p:nvSpPr>
        <p:spPr>
          <a:xfrm>
            <a:off x="4044808" y="2600493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자료형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617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7EEE-8EC7-7348-CBA4-45957E78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EF952-8E07-5CD5-37A3-C551EE4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기본 자료형</a:t>
            </a:r>
          </a:p>
        </p:txBody>
      </p:sp>
      <p:pic>
        <p:nvPicPr>
          <p:cNvPr id="9" name="그림 8" descr="스크린샷, 그래픽, 상징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D85B44-A170-1C06-42EB-831074EA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1" y="2201108"/>
            <a:ext cx="2152345" cy="215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BC9974-A4DF-D31F-6B0A-C7373B926C7F}"/>
              </a:ext>
            </a:extLst>
          </p:cNvPr>
          <p:cNvSpPr txBox="1"/>
          <p:nvPr/>
        </p:nvSpPr>
        <p:spPr>
          <a:xfrm>
            <a:off x="5509588" y="4384029"/>
            <a:ext cx="1196012" cy="66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문자형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260FF-8BE5-2709-88B0-52F887848F1D}"/>
              </a:ext>
            </a:extLst>
          </p:cNvPr>
          <p:cNvSpPr txBox="1"/>
          <p:nvPr/>
        </p:nvSpPr>
        <p:spPr>
          <a:xfrm>
            <a:off x="10767388" y="6057051"/>
            <a:ext cx="13099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출처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flaticon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0190A-BD61-56EE-223D-7086C6A0A1AB}"/>
              </a:ext>
            </a:extLst>
          </p:cNvPr>
          <p:cNvSpPr txBox="1"/>
          <p:nvPr/>
        </p:nvSpPr>
        <p:spPr>
          <a:xfrm>
            <a:off x="1543368" y="4384029"/>
            <a:ext cx="1196012" cy="66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숫자형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B87F9B-662F-4DA5-536B-D82D646922B4}"/>
              </a:ext>
            </a:extLst>
          </p:cNvPr>
          <p:cNvGrpSpPr/>
          <p:nvPr/>
        </p:nvGrpSpPr>
        <p:grpSpPr>
          <a:xfrm>
            <a:off x="1039022" y="2219841"/>
            <a:ext cx="2393329" cy="2133612"/>
            <a:chOff x="1090793" y="2231684"/>
            <a:chExt cx="2393329" cy="2133612"/>
          </a:xfrm>
        </p:grpSpPr>
        <p:pic>
          <p:nvPicPr>
            <p:cNvPr id="15" name="그림 14" descr="스크린샷, 다채로움, 상징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6F3E20D-B6E6-6A83-AD93-0E2314270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793" y="2231684"/>
              <a:ext cx="1507263" cy="1507263"/>
            </a:xfrm>
            <a:prstGeom prst="rect">
              <a:avLst/>
            </a:prstGeom>
          </p:spPr>
        </p:pic>
        <p:pic>
          <p:nvPicPr>
            <p:cNvPr id="17" name="그림 16" descr="스크린샷, 그래픽, 폰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1C51100-EDB7-1EFD-5CB7-A110969C1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145" y="3074319"/>
              <a:ext cx="1290977" cy="1290977"/>
            </a:xfrm>
            <a:prstGeom prst="rect">
              <a:avLst/>
            </a:prstGeom>
          </p:spPr>
        </p:pic>
      </p:grpSp>
      <p:pic>
        <p:nvPicPr>
          <p:cNvPr id="20" name="그림 19" descr="폰트, 그래픽, 원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4682FA-A6B3-C850-99D6-480D0745C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633" y="2231684"/>
            <a:ext cx="2152345" cy="215234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5349E9-CD6A-5299-9543-D0BBD139787D}"/>
              </a:ext>
            </a:extLst>
          </p:cNvPr>
          <p:cNvSpPr txBox="1"/>
          <p:nvPr/>
        </p:nvSpPr>
        <p:spPr>
          <a:xfrm>
            <a:off x="9328309" y="4384029"/>
            <a:ext cx="1496992" cy="664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불리언형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70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C3D0B-1266-2B5C-9EA0-D14460338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663D0-D3DF-F468-1447-55FCF5EB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숫자형 </a:t>
            </a:r>
            <a:r>
              <a:rPr lang="en-US" altLang="ko-KR" dirty="0">
                <a:latin typeface="+mj-lt"/>
              </a:rPr>
              <a:t>: </a:t>
            </a:r>
            <a:r>
              <a:rPr lang="en-US" altLang="ko-KR" sz="4800" dirty="0">
                <a:latin typeface="+mj-lt"/>
                <a:ea typeface="Pretendard Medium" panose="02000603000000020004" pitchFamily="2" charset="-127"/>
                <a:cs typeface="Pretendard Medium" panose="02000603000000020004" pitchFamily="2" charset="-127"/>
              </a:rPr>
              <a:t>int (</a:t>
            </a:r>
            <a:r>
              <a:rPr lang="ko-KR" altLang="en-US" sz="4800" dirty="0">
                <a:latin typeface="+mj-ea"/>
                <a:ea typeface="+mj-ea"/>
                <a:cs typeface="Pretendard Medium" panose="02000603000000020004" pitchFamily="2" charset="-127"/>
              </a:rPr>
              <a:t>정수형</a:t>
            </a:r>
            <a:r>
              <a:rPr lang="en-US" altLang="ko-KR" sz="4800" dirty="0">
                <a:latin typeface="+mj-lt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34D33-F02F-C5D5-FD8E-76AED8662422}"/>
              </a:ext>
            </a:extLst>
          </p:cNvPr>
          <p:cNvSpPr txBox="1"/>
          <p:nvPr/>
        </p:nvSpPr>
        <p:spPr>
          <a:xfrm>
            <a:off x="251788" y="1145407"/>
            <a:ext cx="11511115" cy="187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int : </a:t>
            </a:r>
            <a:r>
              <a:rPr lang="ko-KR" altLang="en-US" sz="2800" dirty="0" err="1"/>
              <a:t>정수값을</a:t>
            </a:r>
            <a:r>
              <a:rPr lang="ko-KR" altLang="en-US" sz="2800" dirty="0"/>
              <a:t> 나타냄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 </a:t>
            </a:r>
            <a:r>
              <a:rPr lang="ko-KR" altLang="en-US" sz="2800" dirty="0"/>
              <a:t>크기에 제한이 없음 ➡️ 값이 커지면 메모리를 자동으로 더 할당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C++, Java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등에서 정수형의 저장 가능한 범위가 고정되어 있는 것과 대조적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5" name="그림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FDCE8F-E14C-BBA4-0D62-5A4E5F76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003"/>
            <a:ext cx="12192000" cy="37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4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02625-740B-530C-B88E-AB91E87B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4583F9-D39B-93E6-37DF-72CD734CC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266"/>
            <a:ext cx="12192000" cy="43054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822AA7-A03D-CC03-1A46-8988CBA4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숫자형 </a:t>
            </a:r>
            <a:r>
              <a:rPr lang="en-US" altLang="ko-KR" dirty="0">
                <a:latin typeface="+mj-lt"/>
              </a:rPr>
              <a:t>: float</a:t>
            </a:r>
            <a:r>
              <a:rPr lang="en-US" altLang="ko-KR" sz="4800" dirty="0">
                <a:latin typeface="+mj-lt"/>
                <a:ea typeface="Pretendard Medium" panose="02000603000000020004" pitchFamily="2" charset="-127"/>
                <a:cs typeface="Pretendard Medium" panose="02000603000000020004" pitchFamily="2" charset="-127"/>
              </a:rPr>
              <a:t> (</a:t>
            </a:r>
            <a:r>
              <a:rPr lang="ko-KR" altLang="en-US" dirty="0">
                <a:latin typeface="+mj-ea"/>
                <a:ea typeface="+mj-ea"/>
                <a:cs typeface="Pretendard Medium" panose="02000603000000020004" pitchFamily="2" charset="-127"/>
              </a:rPr>
              <a:t>실</a:t>
            </a:r>
            <a:r>
              <a:rPr lang="ko-KR" altLang="en-US" sz="4800" dirty="0">
                <a:latin typeface="+mj-ea"/>
                <a:ea typeface="+mj-ea"/>
                <a:cs typeface="Pretendard Medium" panose="02000603000000020004" pitchFamily="2" charset="-127"/>
              </a:rPr>
              <a:t>수형</a:t>
            </a:r>
            <a:r>
              <a:rPr lang="en-US" altLang="ko-KR" sz="4800" dirty="0">
                <a:latin typeface="+mj-lt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4FF32-F709-86F0-9254-D407FF83C3A5}"/>
              </a:ext>
            </a:extLst>
          </p:cNvPr>
          <p:cNvSpPr txBox="1"/>
          <p:nvPr/>
        </p:nvSpPr>
        <p:spPr>
          <a:xfrm>
            <a:off x="251788" y="1145407"/>
            <a:ext cx="11511115" cy="122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float : </a:t>
            </a:r>
            <a:r>
              <a:rPr lang="ko-KR" altLang="en-US" sz="2800" dirty="0"/>
              <a:t>부동소수점 숫자 </a:t>
            </a:r>
            <a:r>
              <a:rPr lang="en-US" altLang="ko-KR" sz="2800" dirty="0"/>
              <a:t>(</a:t>
            </a:r>
            <a:r>
              <a:rPr lang="ko-KR" altLang="en-US" sz="2800" dirty="0"/>
              <a:t>소수점 포함</a:t>
            </a:r>
            <a:r>
              <a:rPr lang="en-US" altLang="ko-KR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부동소수점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소수점의 위치를 고정하지 않고 그 위치를 나타내는 수를 따로 적는 것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689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29B3-9C3F-2F0A-8850-44C1D1F5B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5C30153-43FB-60EA-9335-268B8EC5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41762" cy="8758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정수형과 실수형의 차이는 무엇일까요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573F-7356-5C77-D0B9-DF750A86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BF4F9-D6F6-0C70-6616-89772DD1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4EAC57F-6DA2-8E1D-57B4-47255293D50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퀴즈</a:t>
            </a:r>
            <a:r>
              <a:rPr lang="en-US" altLang="ko-KR" dirty="0">
                <a:solidFill>
                  <a:srgbClr val="ED7D31"/>
                </a:solidFill>
              </a:rPr>
              <a:t>2.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0808FF-CB2B-F745-2FAC-1E0C71F0C28B}"/>
              </a:ext>
            </a:extLst>
          </p:cNvPr>
          <p:cNvSpPr/>
          <p:nvPr/>
        </p:nvSpPr>
        <p:spPr>
          <a:xfrm>
            <a:off x="3082490" y="2695074"/>
            <a:ext cx="6027020" cy="1872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int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__________ 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숫자를 표현하는 </a:t>
            </a:r>
            <a:r>
              <a:rPr lang="ko-KR" altLang="en-US" sz="2000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자료형이고</a:t>
            </a:r>
            <a:endParaRPr lang="en-US" altLang="ko-KR" sz="2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float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__________ </a:t>
            </a:r>
            <a:r>
              <a:rPr lang="ko-KR" altLang="en-US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숫자를 표현한다</a:t>
            </a:r>
            <a:r>
              <a:rPr lang="en-US" altLang="ko-KR" sz="2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44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46A21-2F2F-4A54-4422-0AC00C979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5BBE-7D84-1925-D8B8-956CCE72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문자열형</a:t>
            </a:r>
            <a:r>
              <a:rPr lang="en-US" altLang="ko-KR" dirty="0">
                <a:latin typeface="+mj-lt"/>
              </a:rPr>
              <a:t> : str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3E963-881C-A257-50B9-81326CA0FB61}"/>
              </a:ext>
            </a:extLst>
          </p:cNvPr>
          <p:cNvSpPr txBox="1"/>
          <p:nvPr/>
        </p:nvSpPr>
        <p:spPr>
          <a:xfrm>
            <a:off x="251788" y="1145407"/>
            <a:ext cx="11511115" cy="130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 문자들의 집합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작은따옴표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',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큰따옴표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 문자와 문자열을 구분하지 않음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A843BB-318D-FEB4-4F64-8253A5EFA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9266"/>
            <a:ext cx="12192000" cy="43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567914" y="2600493"/>
            <a:ext cx="5056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기초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34FF8-76F9-FA95-6839-CB1037580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2EC9-35B9-2D07-3819-71410F42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문자열형</a:t>
            </a:r>
            <a:r>
              <a:rPr lang="en-US" altLang="ko-KR" dirty="0">
                <a:latin typeface="+mj-lt"/>
              </a:rPr>
              <a:t> : str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726DE-025D-EB38-ECE1-380366ECFB48}"/>
              </a:ext>
            </a:extLst>
          </p:cNvPr>
          <p:cNvSpPr txBox="1"/>
          <p:nvPr/>
        </p:nvSpPr>
        <p:spPr>
          <a:xfrm>
            <a:off x="251788" y="1145407"/>
            <a:ext cx="1151111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멀티라인 문자열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963B91-8F03-7E73-F63F-33358FAD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345"/>
            <a:ext cx="12192000" cy="58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06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829D0-518E-FCD5-CCF2-E0CE59B0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3FC671-7492-7728-6614-FB0A1EE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573"/>
            <a:ext cx="12192000" cy="51529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5A6D98-71E9-2F59-F274-0846F96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문자열형</a:t>
            </a:r>
            <a:r>
              <a:rPr lang="en-US" altLang="ko-KR" dirty="0">
                <a:latin typeface="+mj-lt"/>
              </a:rPr>
              <a:t> : str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CC9C5-ADA5-5337-902F-A57B55D3370C}"/>
              </a:ext>
            </a:extLst>
          </p:cNvPr>
          <p:cNvSpPr txBox="1"/>
          <p:nvPr/>
        </p:nvSpPr>
        <p:spPr>
          <a:xfrm>
            <a:off x="251788" y="1145407"/>
            <a:ext cx="1151111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작은 따옴표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큰 따옴표 표현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8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D0AFC-6459-900B-8439-7DD0238D3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0550-164D-CAC3-6E07-5509AA54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불리언형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 bool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BB3E9-67E3-04B3-9938-ED1E4C1D179D}"/>
              </a:ext>
            </a:extLst>
          </p:cNvPr>
          <p:cNvSpPr txBox="1"/>
          <p:nvPr/>
        </p:nvSpPr>
        <p:spPr>
          <a:xfrm>
            <a:off x="251788" y="1145407"/>
            <a:ext cx="1151111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💡참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(True)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또는 거짓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(False)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표현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2" name="그림 1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04116B-2E19-478A-77AA-EE24E487A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940"/>
            <a:ext cx="12192000" cy="44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4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C832D-114E-0111-AA77-1C0C513B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6878B-98EC-513D-539F-6BE6C3D8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자료형 확인 함수 </a:t>
            </a:r>
            <a:r>
              <a:rPr lang="en-US" altLang="ko-KR" dirty="0">
                <a:latin typeface="+mj-lt"/>
              </a:rPr>
              <a:t>: type</a:t>
            </a:r>
            <a:endParaRPr lang="ko-KR" altLang="en-US" dirty="0">
              <a:latin typeface="+mj-lt"/>
            </a:endParaRP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E8CDF4-1BCC-D91D-38BF-0C7B6505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767"/>
            <a:ext cx="12192000" cy="44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DB471-DD8A-03A8-53B3-DC320EB5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557F2-F9FA-3592-4A6C-C65ED0BC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형 변환 </a:t>
            </a:r>
            <a:r>
              <a:rPr lang="en-US" altLang="ko-KR" dirty="0">
                <a:latin typeface="+mj-lt"/>
              </a:rPr>
              <a:t>(Type casting)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EA865-D3AD-44CA-5B5A-B4AA1DD93A4B}"/>
              </a:ext>
            </a:extLst>
          </p:cNvPr>
          <p:cNvSpPr txBox="1"/>
          <p:nvPr/>
        </p:nvSpPr>
        <p:spPr>
          <a:xfrm>
            <a:off x="251788" y="1145407"/>
            <a:ext cx="1151111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💡하나의 자료형을 다른 자료형으로 변환하는 것</a:t>
            </a:r>
            <a:endParaRPr lang="en-US" altLang="ko-KR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0E6A6C-6876-3AAE-1E0E-D63DC2A20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4935"/>
              </p:ext>
            </p:extLst>
          </p:nvPr>
        </p:nvGraphicFramePr>
        <p:xfrm>
          <a:off x="545193" y="2007393"/>
          <a:ext cx="11101614" cy="3427621"/>
        </p:xfrm>
        <a:graphic>
          <a:graphicData uri="http://schemas.openxmlformats.org/drawingml/2006/table">
            <a:tbl>
              <a:tblPr/>
              <a:tblGrid>
                <a:gridCol w="2056353">
                  <a:extLst>
                    <a:ext uri="{9D8B030D-6E8A-4147-A177-3AD203B41FA5}">
                      <a16:colId xmlns:a16="http://schemas.microsoft.com/office/drawing/2014/main" val="3454358423"/>
                    </a:ext>
                  </a:extLst>
                </a:gridCol>
                <a:gridCol w="3924541">
                  <a:extLst>
                    <a:ext uri="{9D8B030D-6E8A-4147-A177-3AD203B41FA5}">
                      <a16:colId xmlns:a16="http://schemas.microsoft.com/office/drawing/2014/main" val="2714204436"/>
                    </a:ext>
                  </a:extLst>
                </a:gridCol>
                <a:gridCol w="5120720">
                  <a:extLst>
                    <a:ext uri="{9D8B030D-6E8A-4147-A177-3AD203B41FA5}">
                      <a16:colId xmlns:a16="http://schemas.microsoft.com/office/drawing/2014/main" val="2077001888"/>
                    </a:ext>
                  </a:extLst>
                </a:gridCol>
              </a:tblGrid>
              <a:tr h="648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변환 대상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76220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숫자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정수형으로 변환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907431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float(x)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숫자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실수형으로 변환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773324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str(x)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모든 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문자열로 변환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39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002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2D403-A793-EE7C-4ED4-B3B7EFC0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178F-54E7-8485-A45E-24C0132E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형 변환 </a:t>
            </a:r>
            <a:r>
              <a:rPr lang="en-US" altLang="ko-KR" dirty="0">
                <a:latin typeface="+mj-lt"/>
              </a:rPr>
              <a:t>(Type casting)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DA566-A124-454B-6DE3-89AA6D18D534}"/>
              </a:ext>
            </a:extLst>
          </p:cNvPr>
          <p:cNvSpPr txBox="1"/>
          <p:nvPr/>
        </p:nvSpPr>
        <p:spPr>
          <a:xfrm>
            <a:off x="600131" y="1116378"/>
            <a:ext cx="11511115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int() –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정수로 변환</a:t>
            </a:r>
            <a:endParaRPr lang="en-US" altLang="ko-KR" sz="2800" dirty="0"/>
          </a:p>
        </p:txBody>
      </p:sp>
      <p:pic>
        <p:nvPicPr>
          <p:cNvPr id="8" name="그림 7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DE7A04E-52FA-FCE7-E9CC-80942FAC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378"/>
            <a:ext cx="12192000" cy="56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0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83C1-6194-CD34-DBA8-C02136E3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08D3D12-22FF-20A5-C208-B1C08C712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376"/>
            <a:ext cx="12192000" cy="53631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FEECF1-5C8D-5440-6771-31AF9AD5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형 변환 </a:t>
            </a:r>
            <a:r>
              <a:rPr lang="en-US" altLang="ko-KR" dirty="0">
                <a:latin typeface="+mj-lt"/>
              </a:rPr>
              <a:t>(Type casting)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E6D92-B4A5-0FA0-998F-430D4237F5C1}"/>
              </a:ext>
            </a:extLst>
          </p:cNvPr>
          <p:cNvSpPr txBox="1"/>
          <p:nvPr/>
        </p:nvSpPr>
        <p:spPr>
          <a:xfrm>
            <a:off x="600131" y="1116378"/>
            <a:ext cx="10829869" cy="66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float() –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실수로 변환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60364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48B4-1F44-C3FC-5C8C-AA70B114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42E100-2B5D-050A-FFAE-08DC10115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0770"/>
            <a:ext cx="12192000" cy="37808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8B9A47-2461-B293-52C9-353CED0A3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형 변환 </a:t>
            </a:r>
            <a:r>
              <a:rPr lang="en-US" altLang="ko-KR" dirty="0">
                <a:latin typeface="+mj-lt"/>
              </a:rPr>
              <a:t>(Type casting)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13D3D-DCC6-4E83-35D0-CD5BFA175105}"/>
              </a:ext>
            </a:extLst>
          </p:cNvPr>
          <p:cNvSpPr txBox="1"/>
          <p:nvPr/>
        </p:nvSpPr>
        <p:spPr>
          <a:xfrm>
            <a:off x="600131" y="1116378"/>
            <a:ext cx="11511115" cy="122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str() –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문자열로 변환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타입 문자열로 변환 가능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773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25597-AD46-BA63-A858-D22E49C3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EEE5A6-3CB7-C008-09B3-00F98069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10"/>
            <a:ext cx="12192000" cy="478346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3588A7-93F6-A941-1FA4-F80BAD6C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문자열 </a:t>
            </a:r>
            <a:r>
              <a:rPr lang="ko-KR" altLang="en-US" dirty="0" err="1">
                <a:latin typeface="+mj-lt"/>
              </a:rPr>
              <a:t>포매팅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: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/>
              <a:t>f-string</a:t>
            </a:r>
            <a:endParaRPr lang="ko-KR" alt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5F472-02B1-B151-534F-B85C498F8875}"/>
              </a:ext>
            </a:extLst>
          </p:cNvPr>
          <p:cNvSpPr txBox="1"/>
          <p:nvPr/>
        </p:nvSpPr>
        <p:spPr>
          <a:xfrm>
            <a:off x="251788" y="1143819"/>
            <a:ext cx="11511115" cy="131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f-string :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문자열 내에 중괄호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{}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사용하여 변수나 표현식의 값을 직접 삽입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         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 수 있는 문자열 </a:t>
            </a: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포맷팅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방식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5F2B4F-4B67-FB58-86A1-EB322E9FA20C}"/>
              </a:ext>
            </a:extLst>
          </p:cNvPr>
          <p:cNvSpPr>
            <a:spLocks/>
          </p:cNvSpPr>
          <p:nvPr/>
        </p:nvSpPr>
        <p:spPr>
          <a:xfrm flipH="1" flipV="1">
            <a:off x="2593440" y="5060091"/>
            <a:ext cx="268822" cy="42630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1FB26-51F4-66BB-AE41-8EA838E5EC64}"/>
              </a:ext>
            </a:extLst>
          </p:cNvPr>
          <p:cNvSpPr txBox="1"/>
          <p:nvPr/>
        </p:nvSpPr>
        <p:spPr>
          <a:xfrm>
            <a:off x="2517326" y="4690761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↓문자열 앞에 </a:t>
            </a:r>
            <a:r>
              <a:rPr lang="en-US" altLang="ko-KR" dirty="0">
                <a:solidFill>
                  <a:schemeClr val="bg1"/>
                </a:solidFill>
              </a:rPr>
              <a:t>f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B0837-FE98-4AFC-C9D7-607B945E6508}"/>
              </a:ext>
            </a:extLst>
          </p:cNvPr>
          <p:cNvSpPr txBox="1"/>
          <p:nvPr/>
        </p:nvSpPr>
        <p:spPr>
          <a:xfrm>
            <a:off x="4309763" y="4690761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↓중괄호에 변수 넣기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ED1A7-7DD0-18DE-374F-88175CB8CF67}"/>
              </a:ext>
            </a:extLst>
          </p:cNvPr>
          <p:cNvSpPr>
            <a:spLocks/>
          </p:cNvSpPr>
          <p:nvPr/>
        </p:nvSpPr>
        <p:spPr>
          <a:xfrm flipH="1" flipV="1">
            <a:off x="2926534" y="5060092"/>
            <a:ext cx="883465" cy="42630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CFF57F-0D41-E9ED-A5E6-A0452F670D78}"/>
              </a:ext>
            </a:extLst>
          </p:cNvPr>
          <p:cNvSpPr>
            <a:spLocks/>
          </p:cNvSpPr>
          <p:nvPr/>
        </p:nvSpPr>
        <p:spPr>
          <a:xfrm flipH="1" flipV="1">
            <a:off x="4395112" y="5060089"/>
            <a:ext cx="786487" cy="426307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82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2733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영화 정보를 변수로 만들어 한 번에 출력해 보세요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출력 문장 형식에 맞게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f-string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을 사용하고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1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줄로 작성하세요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변수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영화이름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(title),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감독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(director),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개봉 년도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(year),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장르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(genre)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출력 결과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영화정보 출력하기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CDD086-A934-4784-77D4-C855BE84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5" y="3878981"/>
            <a:ext cx="11110034" cy="7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2584913-92C6-B3AC-8694-1E225D127EE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47358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💡코드에 대한 설명이나 메모를 위해 작성하는 텍스트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dirty="0"/>
              <a:t>프로그램 실행에는 전혀 영향을 주지 않음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✅사용목적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b="1" dirty="0"/>
              <a:t>코드의 의도나 기능을 설명</a:t>
            </a:r>
            <a:r>
              <a:rPr lang="ko-KR" altLang="en-US" dirty="0"/>
              <a:t>하여 다른 사람</a:t>
            </a:r>
            <a:r>
              <a:rPr lang="en-US" altLang="ko-KR" dirty="0"/>
              <a:t>(</a:t>
            </a:r>
            <a:r>
              <a:rPr lang="ko-KR" altLang="en-US" dirty="0"/>
              <a:t>또는 미래의 나</a:t>
            </a:r>
            <a:r>
              <a:rPr lang="en-US" altLang="ko-KR" dirty="0"/>
              <a:t>)</a:t>
            </a:r>
            <a:r>
              <a:rPr lang="ko-KR" altLang="en-US" dirty="0"/>
              <a:t>이 이해하기 쉽도록 도움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일시적으로 코드를 비활성화할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904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F6DC7-D5B4-50DE-7CA0-913EA5EE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7C0EAD8-F3FE-AFB9-D3C3-92B257ED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2685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f-string</a:t>
            </a:r>
            <a:r>
              <a:rPr lang="ko-KR" altLang="en-US" sz="2400" dirty="0"/>
              <a:t>을 사용해서 자기 소개를 해봅시다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print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‘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한번만 사용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’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해서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여러 줄의 문장이 아래와 같이 출력되도록 합시다</a:t>
            </a:r>
            <a:r>
              <a:rPr lang="en-US" altLang="ko-KR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변수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이름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나이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MBTI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출력 예시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E684D-6C4F-8B81-A612-22D9EA1F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84DB18-68A5-F478-D609-DFAFB98D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FACB938-A550-D3F6-36AC-2AB1578EBBE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자기소개 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C94B7D-7ADD-063F-7A78-4626E815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693" y="4006308"/>
            <a:ext cx="341995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0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4A2B-E92D-355F-E3D0-8945BF477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776A9-42E3-DF40-8A5C-D88510FD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01DB-FEC1-1DDD-3FAF-065888D8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8610D2-3AE2-9194-5B3F-7AA3D99E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09792E6-2C84-C8B1-F98B-225D15BB6DB4}"/>
              </a:ext>
            </a:extLst>
          </p:cNvPr>
          <p:cNvSpPr txBox="1">
            <a:spLocks/>
          </p:cNvSpPr>
          <p:nvPr/>
        </p:nvSpPr>
        <p:spPr>
          <a:xfrm>
            <a:off x="251788" y="2317143"/>
            <a:ext cx="4894712" cy="19312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✅문법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한 줄 주석</a:t>
            </a:r>
            <a:r>
              <a:rPr lang="en-US" altLang="ko-KR" dirty="0"/>
              <a:t>: # </a:t>
            </a:r>
            <a:r>
              <a:rPr lang="ko-KR" altLang="en-US" dirty="0"/>
              <a:t>기호 사용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여러 줄 설명</a:t>
            </a:r>
            <a:r>
              <a:rPr lang="en-US" altLang="ko-KR" dirty="0"/>
              <a:t>: """ """ </a:t>
            </a:r>
            <a:r>
              <a:rPr lang="ko-KR" altLang="en-US" dirty="0"/>
              <a:t>또는 </a:t>
            </a:r>
            <a:r>
              <a:rPr lang="en-US" altLang="ko-KR" dirty="0"/>
              <a:t>''' '''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b="1" dirty="0"/>
          </a:p>
        </p:txBody>
      </p:sp>
      <p:pic>
        <p:nvPicPr>
          <p:cNvPr id="12" name="내용 개체 틀 11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C5E0BA-7561-3A01-8920-31FB52FA3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16442" r="7721" b="16098"/>
          <a:stretch/>
        </p:blipFill>
        <p:spPr>
          <a:xfrm>
            <a:off x="5048250" y="2033588"/>
            <a:ext cx="6904759" cy="2805112"/>
          </a:xfrm>
        </p:spPr>
      </p:pic>
    </p:spTree>
    <p:extLst>
      <p:ext uri="{BB962C8B-B14F-4D97-AF65-F5344CB8AC3E}">
        <p14:creationId xmlns:p14="http://schemas.microsoft.com/office/powerpoint/2010/main" val="39678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06583-A9A0-DEBE-0336-777CDB0F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556ED-60C6-5206-ADD0-9137653B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F1C01-FF49-36BB-8404-4C15C62F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F127CA-781B-784C-6C30-2573CDD2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6702BB3-3B96-9A1D-E76D-8CCECF49F77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47358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ko-KR" altLang="en-US" dirty="0" err="1"/>
              <a:t>파이썬에서</a:t>
            </a:r>
            <a:r>
              <a:rPr lang="ko-KR" altLang="en-US" dirty="0"/>
              <a:t> 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변수 등의 값을 콘솔</a:t>
            </a:r>
            <a:r>
              <a:rPr lang="en-US" altLang="ko-KR" dirty="0"/>
              <a:t>(</a:t>
            </a:r>
            <a:r>
              <a:rPr lang="ko-KR" altLang="en-US" dirty="0"/>
              <a:t>표준 출력</a:t>
            </a:r>
            <a:r>
              <a:rPr lang="en-US" altLang="ko-KR" dirty="0"/>
              <a:t>)</a:t>
            </a:r>
            <a:r>
              <a:rPr lang="ko-KR" altLang="en-US" dirty="0"/>
              <a:t>에 출력하는 내장 함수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✅사용목적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사용자에게 메시지를 전달하거나</a:t>
            </a:r>
            <a:r>
              <a:rPr lang="en-US" altLang="ko-KR" dirty="0"/>
              <a:t>, </a:t>
            </a:r>
            <a:r>
              <a:rPr lang="ko-KR" altLang="en-US" dirty="0"/>
              <a:t>변수의 값 등을 출력할 때 사용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디버깅 시 코드 흐름을 추적하거나 값 확인용으로 매우 자주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801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69F4-754E-9E35-60CF-2AF66525A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54B8-C156-16F0-1C5A-827BACAE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</a:t>
            </a:r>
            <a:r>
              <a:rPr lang="en-US" altLang="ko-KR" dirty="0"/>
              <a:t>: print()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7FEE8-B2D5-579F-60C4-439DD24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DCCBD-2593-E7A8-D50F-984E966C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 descr="텍스트, 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CF8F31B-301F-C731-69C5-7B7854F8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407"/>
            <a:ext cx="12192000" cy="359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C3F2-C9CA-8B54-F410-DA6F4D7FE279}"/>
              </a:ext>
            </a:extLst>
          </p:cNvPr>
          <p:cNvSpPr txBox="1"/>
          <p:nvPr/>
        </p:nvSpPr>
        <p:spPr>
          <a:xfrm>
            <a:off x="666205" y="1283961"/>
            <a:ext cx="6113416" cy="663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DD95F-9704-8D9F-08DB-EF6D320BAD91}"/>
              </a:ext>
            </a:extLst>
          </p:cNvPr>
          <p:cNvSpPr txBox="1"/>
          <p:nvPr/>
        </p:nvSpPr>
        <p:spPr>
          <a:xfrm>
            <a:off x="251788" y="3965854"/>
            <a:ext cx="9336349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+mn-ea"/>
                <a:cs typeface="Pretendard Light" panose="02000403000000020004" pitchFamily="2" charset="-127"/>
              </a:rPr>
              <a:t>sep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 :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하나의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print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안에 여러 값을 출력할 때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구분자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 지정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기본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공백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end :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여러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print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사용시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줄바꿈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구분자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 지정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기본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: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줄바꿈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428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C1CD-AD94-F390-E2BE-151B9360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4582A-CE3A-9E32-299A-E0246EE5647A}"/>
              </a:ext>
            </a:extLst>
          </p:cNvPr>
          <p:cNvSpPr txBox="1"/>
          <p:nvPr/>
        </p:nvSpPr>
        <p:spPr>
          <a:xfrm>
            <a:off x="3107852" y="2600493"/>
            <a:ext cx="5976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변수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(Variable)</a:t>
            </a:r>
          </a:p>
        </p:txBody>
      </p:sp>
    </p:spTree>
    <p:extLst>
      <p:ext uri="{BB962C8B-B14F-4D97-AF65-F5344CB8AC3E}">
        <p14:creationId xmlns:p14="http://schemas.microsoft.com/office/powerpoint/2010/main" val="157248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변수</a:t>
            </a:r>
            <a:endParaRPr lang="en-US" altLang="ko-KR" b="1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E1DFDD90-1E68-80A6-D8EE-0CB7FCDB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6697652" cy="6721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💡데이터를 저장할 수 있는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이름이 붙은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공간</a:t>
            </a:r>
            <a:endParaRPr lang="en-US" altLang="ko-KR" dirty="0"/>
          </a:p>
        </p:txBody>
      </p:sp>
      <p:pic>
        <p:nvPicPr>
          <p:cNvPr id="3" name="Picture 2" descr="JavaScript] 변수란? - 하나몬">
            <a:extLst>
              <a:ext uri="{FF2B5EF4-FFF2-40B4-BE49-F238E27FC236}">
                <a16:creationId xmlns:a16="http://schemas.microsoft.com/office/drawing/2014/main" id="{87F9F3BC-84B1-6DAA-2716-631912401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1" y="2431254"/>
            <a:ext cx="10197738" cy="31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105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1082</Words>
  <Application>Microsoft Office PowerPoint</Application>
  <PresentationFormat>와이드스크린</PresentationFormat>
  <Paragraphs>206</Paragraphs>
  <Slides>41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가상 환경 vs 글로벌 환경</vt:lpstr>
      <vt:lpstr>PowerPoint 프레젠테이션</vt:lpstr>
      <vt:lpstr>주석</vt:lpstr>
      <vt:lpstr>주석</vt:lpstr>
      <vt:lpstr>출력 : print() 함수</vt:lpstr>
      <vt:lpstr>출력 : print() 함수</vt:lpstr>
      <vt:lpstr>PowerPoint 프레젠테이션</vt:lpstr>
      <vt:lpstr>변수</vt:lpstr>
      <vt:lpstr>변수 선언 및 사용 문법</vt:lpstr>
      <vt:lpstr>식별자(변수 이름) 규칙</vt:lpstr>
      <vt:lpstr>PowerPoint 프레젠테이션</vt:lpstr>
      <vt:lpstr>예약어(Keyword)</vt:lpstr>
      <vt:lpstr>식별자 작성 스타일</vt:lpstr>
      <vt:lpstr>식별자 작성 스타일</vt:lpstr>
      <vt:lpstr>식별자 작성 스타일</vt:lpstr>
      <vt:lpstr>변수의 특징</vt:lpstr>
      <vt:lpstr>한 줄에 여러 변수 대입</vt:lpstr>
      <vt:lpstr>한 줄에 여러 변수 대입</vt:lpstr>
      <vt:lpstr>값의 교환</vt:lpstr>
      <vt:lpstr>PowerPoint 프레젠테이션</vt:lpstr>
      <vt:lpstr>자료형(Data Type)</vt:lpstr>
      <vt:lpstr>자료형(Data Type)</vt:lpstr>
      <vt:lpstr>PowerPoint 프레젠테이션</vt:lpstr>
      <vt:lpstr>기본 자료형</vt:lpstr>
      <vt:lpstr>숫자형 : int (정수형) </vt:lpstr>
      <vt:lpstr>숫자형 : float (실수형) </vt:lpstr>
      <vt:lpstr>PowerPoint 프레젠테이션</vt:lpstr>
      <vt:lpstr>문자열형 : str</vt:lpstr>
      <vt:lpstr>문자열형 : str</vt:lpstr>
      <vt:lpstr>문자열형 : str</vt:lpstr>
      <vt:lpstr> 불리언형 : bool</vt:lpstr>
      <vt:lpstr>자료형 확인 함수 : type</vt:lpstr>
      <vt:lpstr>형 변환 (Type casting)</vt:lpstr>
      <vt:lpstr>형 변환 (Type casting)</vt:lpstr>
      <vt:lpstr>형 변환 (Type casting)</vt:lpstr>
      <vt:lpstr>형 변환 (Type casting)</vt:lpstr>
      <vt:lpstr>문자열 포매팅 : f-string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343</cp:revision>
  <dcterms:created xsi:type="dcterms:W3CDTF">2023-01-31T04:26:23Z</dcterms:created>
  <dcterms:modified xsi:type="dcterms:W3CDTF">2025-07-11T01:57:44Z</dcterms:modified>
</cp:coreProperties>
</file>